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35"/>
  </p:notesMasterIdLst>
  <p:handoutMasterIdLst>
    <p:handoutMasterId r:id="rId36"/>
  </p:handoutMasterIdLst>
  <p:sldIdLst>
    <p:sldId id="261" r:id="rId5"/>
    <p:sldId id="388" r:id="rId6"/>
    <p:sldId id="274" r:id="rId7"/>
    <p:sldId id="268" r:id="rId8"/>
    <p:sldId id="291" r:id="rId9"/>
    <p:sldId id="373" r:id="rId10"/>
    <p:sldId id="332" r:id="rId11"/>
    <p:sldId id="306" r:id="rId12"/>
    <p:sldId id="383" r:id="rId13"/>
    <p:sldId id="385" r:id="rId14"/>
    <p:sldId id="379" r:id="rId15"/>
    <p:sldId id="374" r:id="rId16"/>
    <p:sldId id="375" r:id="rId17"/>
    <p:sldId id="322" r:id="rId18"/>
    <p:sldId id="386" r:id="rId19"/>
    <p:sldId id="384" r:id="rId20"/>
    <p:sldId id="387" r:id="rId21"/>
    <p:sldId id="331" r:id="rId22"/>
    <p:sldId id="382" r:id="rId23"/>
    <p:sldId id="297" r:id="rId24"/>
    <p:sldId id="380" r:id="rId25"/>
    <p:sldId id="309" r:id="rId26"/>
    <p:sldId id="293" r:id="rId27"/>
    <p:sldId id="324" r:id="rId28"/>
    <p:sldId id="299" r:id="rId29"/>
    <p:sldId id="311" r:id="rId30"/>
    <p:sldId id="300" r:id="rId31"/>
    <p:sldId id="313" r:id="rId32"/>
    <p:sldId id="296" r:id="rId33"/>
    <p:sldId id="333"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88"/>
          </p14:sldIdLst>
        </p14:section>
        <p14:section name="Relevance: both" id="{B8D5A308-6A34-47A9-9898-8C8385DF4400}">
          <p14:sldIdLst>
            <p14:sldId id="274"/>
            <p14:sldId id="268"/>
            <p14:sldId id="291"/>
            <p14:sldId id="373"/>
            <p14:sldId id="332"/>
            <p14:sldId id="306"/>
            <p14:sldId id="383"/>
            <p14:sldId id="385"/>
            <p14:sldId id="379"/>
            <p14:sldId id="374"/>
            <p14:sldId id="375"/>
          </p14:sldIdLst>
        </p14:section>
        <p14:section name="Pertinence : Formation Analyste" id="{7E87BF92-3A7D-4E63-A594-6397CC96B705}">
          <p14:sldIdLst>
            <p14:sldId id="322"/>
            <p14:sldId id="386"/>
            <p14:sldId id="384"/>
            <p14:sldId id="387"/>
            <p14:sldId id="331"/>
            <p14:sldId id="382"/>
            <p14:sldId id="297"/>
            <p14:sldId id="380"/>
            <p14:sldId id="309"/>
            <p14:sldId id="293"/>
            <p14:sldId id="324"/>
            <p14:sldId id="299"/>
          </p14:sldIdLst>
        </p14:section>
        <p14:section name="Pertinence: Les deux" id="{C4E5C8C1-942B-43B4-BB14-91179D714B55}">
          <p14:sldIdLst>
            <p14:sldId id="311"/>
            <p14:sldId id="300"/>
            <p14:sldId id="313"/>
            <p14:sldId id="296"/>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2E1C0B-D5E6-00FA-FBDB-BA138CF7CDBF}" name="Marianne JENSBY" initials="MJ" userId="S::marianne.jensby@wfp.org::138ee585-774f-4d33-910f-eb8f633c7eea" providerId="AD"/>
  <p188:author id="{267EE71F-E4CF-2640-16B2-A6A6650BB44B}" name="Cassandra WALKER" initials="CW" userId="S::cassandra.walker@wfp.org::7d551a76-2a3b-46ce-9612-27f9694a0380" providerId="AD"/>
  <p188:author id="{48B76E41-EE3A-55C5-FA23-E4EF01351F8D}" name="WFP-RAM-N" initials="RAMN" userId="WFP-RAM-N" providerId="None"/>
  <p188:author id="{FDB0C344-28AC-CCA8-C7F2-7E7468568914}" name="Alioubadara SAMAKE" initials="AS" userId="S::alioubadara.samake@wfp.org::252f4331-aeaf-4da1-971c-dc9bf7784bed" providerId="AD"/>
  <p188:author id="{40F2586B-3AC3-BE9D-F573-DE66AE216A67}" name="Jonas DEMEYER" initials="JD" userId="S::jonas.demeyer@wfp.org::1c45f721-f288-4a8d-8f07-b4395c318810" providerId="AD"/>
  <p188:author id="{6A52989B-2D3B-6FC0-BBC3-D88A3726BC0B}" name="Mohamed SALEM" initials="MS" userId="S::mohamed.salem@wfp.org::13f12703-f1ce-4b8b-924c-fe401988a08b" providerId="AD"/>
  <p188:author id="{46429D9C-8177-114B-BEF0-D76BAE32C891}" name="Isra WISHAH" initials="IW" userId="S::isra.wishah@wfp.org::72089144-da43-4082-a6aa-d77401d50df3" providerId="AD"/>
  <p188:author id="{916173DF-0D56-75B2-682D-A5B4E40811C9}" name="Odai SALEH" initials="OS" userId="S::odai.saleh@wfp.org::a27f7d6a-f034-4578-8764-df3cfd5aa2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E"/>
    <a:srgbClr val="FFFFFF"/>
    <a:srgbClr val="B2B2B2"/>
    <a:srgbClr val="007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F88994-0026-8237-349B-78FE5717A5CE}" v="1" dt="2025-05-02T12:06:16.1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44" y="18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wfp.sharepoint.com/sites/NeedsAssessmentsTeam/Shared%20Documents/General/11.%20Standardization/8.%20HDDS/HDDS%20reporting%20exampl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r>
              <a:rPr lang="fr-FR"/>
              <a:t>Diversité alimentaire des ménages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col"/>
        <c:grouping val="stacked"/>
        <c:varyColors val="0"/>
        <c:ser>
          <c:idx val="0"/>
          <c:order val="0"/>
          <c:tx>
            <c:strRef>
              <c:f>Sheet1!$C$2</c:f>
              <c:strCache>
                <c:ptCount val="1"/>
                <c:pt idx="0">
                  <c:v>Faible (0-2 groupes alimentaires)</c:v>
                </c:pt>
              </c:strCache>
            </c:strRef>
          </c:tx>
          <c:spPr>
            <a:solidFill>
              <a:srgbClr val="D7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FFFFFE"/>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Sheet1!$B$3:$B$8</c:f>
              <c:strCache>
                <c:ptCount val="6"/>
                <c:pt idx="0">
                  <c:v>District 1</c:v>
                </c:pt>
                <c:pt idx="1">
                  <c:v>District 2</c:v>
                </c:pt>
                <c:pt idx="2">
                  <c:v>District 3</c:v>
                </c:pt>
                <c:pt idx="3">
                  <c:v>District 4</c:v>
                </c:pt>
                <c:pt idx="4">
                  <c:v>District 5</c:v>
                </c:pt>
                <c:pt idx="5">
                  <c:v>District 6</c:v>
                </c:pt>
              </c:strCache>
            </c:strRef>
          </c:cat>
          <c:val>
            <c:numRef>
              <c:f>Sheet1!$C$3:$C$8</c:f>
              <c:numCache>
                <c:formatCode>0%</c:formatCode>
                <c:ptCount val="6"/>
                <c:pt idx="0">
                  <c:v>0.14000000000000001</c:v>
                </c:pt>
                <c:pt idx="1">
                  <c:v>0.14000000000000001</c:v>
                </c:pt>
                <c:pt idx="2">
                  <c:v>0.37</c:v>
                </c:pt>
                <c:pt idx="3">
                  <c:v>0.18</c:v>
                </c:pt>
                <c:pt idx="4">
                  <c:v>0.2</c:v>
                </c:pt>
                <c:pt idx="5">
                  <c:v>0.19</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5D38-4F3A-BFE2-6662FBA6E015}"/>
            </c:ext>
          </c:extLst>
        </c:ser>
        <c:ser>
          <c:idx val="1"/>
          <c:order val="1"/>
          <c:tx>
            <c:strRef>
              <c:f>Sheet1!$D$2</c:f>
              <c:strCache>
                <c:ptCount val="1"/>
                <c:pt idx="0">
                  <c:v>Moyen (3-4 groupes alimentaires) </c:v>
                </c:pt>
              </c:strCache>
            </c:strRef>
          </c:tx>
          <c:spPr>
            <a:solidFill>
              <a:srgbClr val="E6753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Sheet1!$B$3:$B$8</c:f>
              <c:strCache>
                <c:ptCount val="6"/>
                <c:pt idx="0">
                  <c:v>District 1</c:v>
                </c:pt>
                <c:pt idx="1">
                  <c:v>District 2</c:v>
                </c:pt>
                <c:pt idx="2">
                  <c:v>District 3</c:v>
                </c:pt>
                <c:pt idx="3">
                  <c:v>District 4</c:v>
                </c:pt>
                <c:pt idx="4">
                  <c:v>District 5</c:v>
                </c:pt>
                <c:pt idx="5">
                  <c:v>District 6</c:v>
                </c:pt>
              </c:strCache>
            </c:strRef>
          </c:cat>
          <c:val>
            <c:numRef>
              <c:f>Sheet1!$D$3:$D$8</c:f>
              <c:numCache>
                <c:formatCode>0%</c:formatCode>
                <c:ptCount val="6"/>
                <c:pt idx="0">
                  <c:v>0.56000000000000005</c:v>
                </c:pt>
                <c:pt idx="1">
                  <c:v>0.72</c:v>
                </c:pt>
                <c:pt idx="2">
                  <c:v>0.56999999999999995</c:v>
                </c:pt>
                <c:pt idx="3">
                  <c:v>0.57999999999999996</c:v>
                </c:pt>
                <c:pt idx="4">
                  <c:v>0.75</c:v>
                </c:pt>
                <c:pt idx="5">
                  <c:v>0.64</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5D38-4F3A-BFE2-6662FBA6E015}"/>
            </c:ext>
          </c:extLst>
        </c:ser>
        <c:ser>
          <c:idx val="2"/>
          <c:order val="2"/>
          <c:tx>
            <c:strRef>
              <c:f>Sheet1!$E$2</c:f>
              <c:strCache>
                <c:ptCount val="1"/>
                <c:pt idx="0">
                  <c:v>Élevé (5 à 12 groupes alimentaires ou plus)</c:v>
                </c:pt>
              </c:strCache>
            </c:strRef>
          </c:tx>
          <c:spPr>
            <a:solidFill>
              <a:srgbClr val="ECE1B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Sheet1!$B$3:$B$8</c:f>
              <c:strCache>
                <c:ptCount val="6"/>
                <c:pt idx="0">
                  <c:v>District 1</c:v>
                </c:pt>
                <c:pt idx="1">
                  <c:v>District 2</c:v>
                </c:pt>
                <c:pt idx="2">
                  <c:v>District 3</c:v>
                </c:pt>
                <c:pt idx="3">
                  <c:v>District 4</c:v>
                </c:pt>
                <c:pt idx="4">
                  <c:v>District 5</c:v>
                </c:pt>
                <c:pt idx="5">
                  <c:v>District 6</c:v>
                </c:pt>
              </c:strCache>
            </c:strRef>
          </c:cat>
          <c:val>
            <c:numRef>
              <c:f>Sheet1!$E$3:$E$8</c:f>
              <c:numCache>
                <c:formatCode>0%</c:formatCode>
                <c:ptCount val="6"/>
                <c:pt idx="0">
                  <c:v>0.3</c:v>
                </c:pt>
                <c:pt idx="1">
                  <c:v>0.14000000000000001</c:v>
                </c:pt>
                <c:pt idx="2">
                  <c:v>0.06</c:v>
                </c:pt>
                <c:pt idx="3">
                  <c:v>0.24</c:v>
                </c:pt>
                <c:pt idx="4">
                  <c:v>0.05</c:v>
                </c:pt>
                <c:pt idx="5">
                  <c:v>0.17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5D38-4F3A-BFE2-6662FBA6E015}"/>
            </c:ext>
          </c:extLst>
        </c:ser>
        <c:dLbls>
          <c:dLblPos val="ctr"/>
          <c:showLegendKey val="0"/>
          <c:showVal val="1"/>
          <c:showCatName val="0"/>
          <c:showSerName val="0"/>
          <c:showPercent val="0"/>
          <c:showBubbleSize val="0"/>
        </c:dLbls>
        <c:gapWidth val="150"/>
        <c:overlap val="100"/>
        <c:axId val="854947039"/>
        <c:axId val="855418767"/>
      </c:barChart>
      <c:catAx>
        <c:axId val="854947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855418767"/>
        <c:crosses val="autoZero"/>
        <c:auto val="1"/>
        <c:lblAlgn val="ctr"/>
        <c:lblOffset val="100"/>
        <c:noMultiLvlLbl val="0"/>
      </c:catAx>
      <c:valAx>
        <c:axId val="85541876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8549470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02/05/2025</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02/05/2025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Cliquez pour modifier les éléments du texte du schéma</a:t>
            </a:r>
          </a:p>
          <a:p>
            <a:pPr lvl="1"/>
            <a:r>
              <a:rPr lang="it-IT"/>
              <a:t>Deuxième niveau</a:t>
            </a:r>
          </a:p>
          <a:p>
            <a:pPr lvl="2"/>
            <a:r>
              <a:rPr lang="it-IT"/>
              <a:t>Troisième niveau</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o.org/3/i1983e/i1983e.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1301361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C1674-2F3B-970F-3CF6-7B27E2FD9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B86CD-2D27-D6D2-E723-2C253D49ED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75BC6-C634-B581-4EE4-34FD36C3DF0C}"/>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46438C61-1DBE-C624-9C66-D178C93990D0}"/>
              </a:ext>
            </a:extLst>
          </p:cNvPr>
          <p:cNvSpPr>
            <a:spLocks noGrp="1"/>
          </p:cNvSpPr>
          <p:nvPr>
            <p:ph type="sldNum" sz="quarter" idx="5"/>
          </p:nvPr>
        </p:nvSpPr>
        <p:spPr/>
        <p:txBody>
          <a:bodyPr/>
          <a:lstStyle/>
          <a:p>
            <a:fld id="{C227884D-8063-894A-9B96-2E8B250142EB}" type="slidenum">
              <a:rPr lang="it-IT" smtClean="0"/>
              <a:t>17</a:t>
            </a:fld>
            <a:endParaRPr lang="it-IT"/>
          </a:p>
        </p:txBody>
      </p:sp>
    </p:spTree>
    <p:extLst>
      <p:ext uri="{BB962C8B-B14F-4D97-AF65-F5344CB8AC3E}">
        <p14:creationId xmlns:p14="http://schemas.microsoft.com/office/powerpoint/2010/main" val="3723051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18</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pc="60">
                <a:latin typeface="Open Sans"/>
                <a:ea typeface="Open Sans"/>
                <a:cs typeface="Open Sans"/>
              </a:rPr>
              <a:t>Quoi </a:t>
            </a:r>
            <a:r>
              <a:rPr lang="en-US" spc="60" err="1">
                <a:latin typeface="Open Sans"/>
                <a:ea typeface="Open Sans"/>
                <a:cs typeface="Open Sans"/>
              </a:rPr>
              <a:t>qu'il</a:t>
            </a:r>
            <a:r>
              <a:rPr lang="en-US" spc="60">
                <a:latin typeface="Open Sans"/>
                <a:ea typeface="Open Sans"/>
                <a:cs typeface="Open Sans"/>
              </a:rPr>
              <a:t> </a:t>
            </a:r>
            <a:r>
              <a:rPr lang="en-US" spc="60" err="1">
                <a:latin typeface="Open Sans"/>
                <a:ea typeface="Open Sans"/>
                <a:cs typeface="Open Sans"/>
              </a:rPr>
              <a:t>en</a:t>
            </a:r>
            <a:r>
              <a:rPr lang="en-US" spc="60">
                <a:latin typeface="Open Sans"/>
                <a:ea typeface="Open Sans"/>
                <a:cs typeface="Open Sans"/>
              </a:rPr>
              <a:t> </a:t>
            </a:r>
            <a:r>
              <a:rPr lang="en-US" spc="60" err="1">
                <a:latin typeface="Open Sans"/>
                <a:ea typeface="Open Sans"/>
                <a:cs typeface="Open Sans"/>
              </a:rPr>
              <a:t>soit</a:t>
            </a:r>
            <a:r>
              <a:rPr lang="en-US" spc="60">
                <a:latin typeface="Open Sans"/>
                <a:ea typeface="Open Sans"/>
                <a:cs typeface="Open Sans"/>
              </a:rPr>
              <a:t>, le gain de temps </a:t>
            </a:r>
            <a:r>
              <a:rPr lang="en-US" spc="60" err="1">
                <a:latin typeface="Open Sans"/>
                <a:ea typeface="Open Sans"/>
                <a:cs typeface="Open Sans"/>
              </a:rPr>
              <a:t>est</a:t>
            </a:r>
            <a:r>
              <a:rPr lang="en-US" spc="60">
                <a:latin typeface="Open Sans"/>
                <a:ea typeface="Open Sans"/>
                <a:cs typeface="Open Sans"/>
              </a:rPr>
              <a:t> </a:t>
            </a:r>
            <a:r>
              <a:rPr lang="en-US" spc="60" err="1">
                <a:latin typeface="Open Sans"/>
                <a:ea typeface="Open Sans"/>
                <a:cs typeface="Open Sans"/>
              </a:rPr>
              <a:t>annulé</a:t>
            </a:r>
            <a:r>
              <a:rPr lang="en-US" spc="60">
                <a:latin typeface="Open Sans"/>
                <a:ea typeface="Open Sans"/>
                <a:cs typeface="Open Sans"/>
              </a:rPr>
              <a:t> par le fait </a:t>
            </a:r>
            <a:r>
              <a:rPr lang="en-US" spc="60" err="1">
                <a:latin typeface="Open Sans"/>
                <a:ea typeface="Open Sans"/>
                <a:cs typeface="Open Sans"/>
              </a:rPr>
              <a:t>qu'il</a:t>
            </a:r>
            <a:r>
              <a:rPr lang="en-US" spc="60">
                <a:latin typeface="Open Sans"/>
                <a:ea typeface="Open Sans"/>
                <a:cs typeface="Open Sans"/>
              </a:rPr>
              <a:t> ne </a:t>
            </a:r>
            <a:r>
              <a:rPr lang="en-US" spc="60" err="1">
                <a:latin typeface="Open Sans"/>
                <a:ea typeface="Open Sans"/>
                <a:cs typeface="Open Sans"/>
              </a:rPr>
              <a:t>s'agit</a:t>
            </a:r>
            <a:r>
              <a:rPr lang="en-US" spc="60">
                <a:latin typeface="Open Sans"/>
                <a:ea typeface="Open Sans"/>
                <a:cs typeface="Open Sans"/>
              </a:rPr>
              <a:t> pas de la </a:t>
            </a:r>
            <a:r>
              <a:rPr lang="en-US" spc="60" err="1">
                <a:latin typeface="Open Sans"/>
                <a:ea typeface="Open Sans"/>
                <a:cs typeface="Open Sans"/>
              </a:rPr>
              <a:t>meilleure</a:t>
            </a:r>
            <a:r>
              <a:rPr lang="en-US" spc="60">
                <a:latin typeface="Open Sans"/>
                <a:ea typeface="Open Sans"/>
                <a:cs typeface="Open Sans"/>
              </a:rPr>
              <a:t> façon de </a:t>
            </a:r>
            <a:r>
              <a:rPr lang="en-US" spc="60" err="1">
                <a:latin typeface="Open Sans"/>
                <a:ea typeface="Open Sans"/>
                <a:cs typeface="Open Sans"/>
              </a:rPr>
              <a:t>collecter</a:t>
            </a:r>
            <a:r>
              <a:rPr lang="en-US" spc="60">
                <a:latin typeface="Open Sans"/>
                <a:ea typeface="Open Sans"/>
                <a:cs typeface="Open Sans"/>
              </a:rPr>
              <a:t> le module. </a:t>
            </a:r>
            <a:endParaRPr lang="en-US"/>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19</a:t>
            </a:fld>
            <a:endParaRPr lang="it-IT"/>
          </a:p>
        </p:txBody>
      </p:sp>
    </p:spTree>
    <p:extLst>
      <p:ext uri="{BB962C8B-B14F-4D97-AF65-F5344CB8AC3E}">
        <p14:creationId xmlns:p14="http://schemas.microsoft.com/office/powerpoint/2010/main" val="263495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20</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3428755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Voir ici : https://www.ipcinfo.org/ipc/technical/manual_en</a:t>
            </a:r>
          </a:p>
        </p:txBody>
      </p:sp>
      <p:sp>
        <p:nvSpPr>
          <p:cNvPr id="4" name="Slide Number Placeholder 3"/>
          <p:cNvSpPr>
            <a:spLocks noGrp="1"/>
          </p:cNvSpPr>
          <p:nvPr>
            <p:ph type="sldNum" sz="quarter" idx="5"/>
          </p:nvPr>
        </p:nvSpPr>
        <p:spPr/>
        <p:txBody>
          <a:bodyPr/>
          <a:lstStyle/>
          <a:p>
            <a:fld id="{C227884D-8063-894A-9B96-2E8B250142EB}" type="slidenum">
              <a:rPr lang="it-IT" smtClean="0"/>
              <a:t>23</a:t>
            </a:fld>
            <a:endParaRPr lang="it-IT"/>
          </a:p>
        </p:txBody>
      </p:sp>
    </p:spTree>
    <p:extLst>
      <p:ext uri="{BB962C8B-B14F-4D97-AF65-F5344CB8AC3E}">
        <p14:creationId xmlns:p14="http://schemas.microsoft.com/office/powerpoint/2010/main" val="1668380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25</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Lors du suivi des bénéficiaires des activités </a:t>
            </a:r>
            <a:r>
              <a:rPr lang="en-US" err="1"/>
              <a:t>du programme </a:t>
            </a:r>
            <a:r>
              <a:rPr lang="en-US"/>
              <a:t>du PAM, on s'attend à ce que la proportion de ménages ayant une consommation médiocre ou limite diminue et que la proportion de ménages ayant une consommation acceptable augmente à la suite de la réception de l'aide alimentaire. </a:t>
            </a:r>
          </a:p>
        </p:txBody>
      </p:sp>
      <p:sp>
        <p:nvSpPr>
          <p:cNvPr id="4" name="Slide Number Placeholder 3"/>
          <p:cNvSpPr>
            <a:spLocks noGrp="1"/>
          </p:cNvSpPr>
          <p:nvPr>
            <p:ph type="sldNum" sz="quarter" idx="5"/>
          </p:nvPr>
        </p:nvSpPr>
        <p:spPr/>
        <p:txBody>
          <a:bodyPr/>
          <a:lstStyle/>
          <a:p>
            <a:fld id="{C227884D-8063-894A-9B96-2E8B250142EB}" type="slidenum">
              <a:rPr lang="it-IT" smtClean="0"/>
              <a:t>27</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29</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257680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Selon</a:t>
            </a:r>
            <a:r>
              <a:rPr lang="en-GB"/>
              <a:t> le guide de FANTA : "Il faut demander à </a:t>
            </a:r>
            <a:r>
              <a:rPr lang="en-GB" err="1"/>
              <a:t>l'enquêté</a:t>
            </a:r>
            <a:r>
              <a:rPr lang="en-GB"/>
              <a:t> </a:t>
            </a:r>
            <a:r>
              <a:rPr lang="en-GB" err="1"/>
              <a:t>d'inclure</a:t>
            </a:r>
            <a:r>
              <a:rPr lang="en-GB"/>
              <a:t> les </a:t>
            </a:r>
            <a:r>
              <a:rPr lang="en-GB" err="1"/>
              <a:t>groupes</a:t>
            </a:r>
            <a:r>
              <a:rPr lang="en-GB"/>
              <a:t> </a:t>
            </a:r>
            <a:r>
              <a:rPr lang="en-GB" err="1"/>
              <a:t>d'aliments</a:t>
            </a:r>
            <a:r>
              <a:rPr lang="en-GB"/>
              <a:t> consommés par les </a:t>
            </a:r>
            <a:r>
              <a:rPr lang="en-GB" err="1"/>
              <a:t>membres</a:t>
            </a:r>
            <a:r>
              <a:rPr lang="en-GB"/>
              <a:t> du ménage à </a:t>
            </a:r>
            <a:r>
              <a:rPr lang="en-GB" b="1"/>
              <a:t>la </a:t>
            </a:r>
            <a:r>
              <a:rPr lang="en-GB" b="1" err="1"/>
              <a:t>maison</a:t>
            </a:r>
            <a:r>
              <a:rPr lang="en-GB" b="1"/>
              <a:t> </a:t>
            </a:r>
            <a:r>
              <a:rPr lang="en-GB" err="1"/>
              <a:t>ou</a:t>
            </a:r>
            <a:r>
              <a:rPr lang="en-GB"/>
              <a:t> </a:t>
            </a:r>
            <a:r>
              <a:rPr lang="en-GB" err="1"/>
              <a:t>préparés</a:t>
            </a:r>
            <a:r>
              <a:rPr lang="en-GB"/>
              <a:t> à la </a:t>
            </a:r>
            <a:r>
              <a:rPr lang="en-GB" err="1"/>
              <a:t>maison</a:t>
            </a:r>
            <a:r>
              <a:rPr lang="en-GB"/>
              <a:t> pour </a:t>
            </a:r>
            <a:r>
              <a:rPr lang="en-GB" err="1"/>
              <a:t>être</a:t>
            </a:r>
            <a:r>
              <a:rPr lang="en-GB"/>
              <a:t> consommés par les </a:t>
            </a:r>
            <a:r>
              <a:rPr lang="en-GB" err="1"/>
              <a:t>membres</a:t>
            </a:r>
            <a:r>
              <a:rPr lang="en-GB"/>
              <a:t> du ménage à </a:t>
            </a:r>
            <a:r>
              <a:rPr lang="en-GB" err="1"/>
              <a:t>l'extérieur</a:t>
            </a:r>
            <a:r>
              <a:rPr lang="en-GB"/>
              <a:t> de la </a:t>
            </a:r>
            <a:r>
              <a:rPr lang="en-GB" err="1"/>
              <a:t>maison</a:t>
            </a:r>
            <a:r>
              <a:rPr lang="en-GB"/>
              <a:t> (par </a:t>
            </a:r>
            <a:r>
              <a:rPr lang="en-GB" err="1"/>
              <a:t>exemple</a:t>
            </a:r>
            <a:r>
              <a:rPr lang="en-GB"/>
              <a:t>, à </a:t>
            </a:r>
            <a:r>
              <a:rPr lang="en-GB" err="1"/>
              <a:t>l'heure</a:t>
            </a:r>
            <a:r>
              <a:rPr lang="en-GB"/>
              <a:t> du déjeuner sur le terrain.) En </a:t>
            </a:r>
            <a:r>
              <a:rPr lang="en-GB" err="1"/>
              <a:t>règle</a:t>
            </a:r>
            <a:r>
              <a:rPr lang="en-GB"/>
              <a:t> </a:t>
            </a:r>
            <a:r>
              <a:rPr lang="en-GB" err="1"/>
              <a:t>générale</a:t>
            </a:r>
            <a:r>
              <a:rPr lang="en-GB"/>
              <a:t>, </a:t>
            </a:r>
            <a:r>
              <a:rPr lang="en-GB" b="1" u="sng"/>
              <a:t>les aliments consommés à </a:t>
            </a:r>
            <a:r>
              <a:rPr lang="en-GB" b="1" u="sng" err="1"/>
              <a:t>l'extérieur</a:t>
            </a:r>
            <a:r>
              <a:rPr lang="en-GB" b="1" u="sng"/>
              <a:t> de la </a:t>
            </a:r>
            <a:r>
              <a:rPr lang="en-GB" b="1" u="sng" err="1"/>
              <a:t>maison</a:t>
            </a:r>
            <a:r>
              <a:rPr lang="en-GB" b="1" u="sng"/>
              <a:t> qui </a:t>
            </a:r>
            <a:r>
              <a:rPr lang="en-GB" b="1" u="sng" err="1"/>
              <a:t>n'ont</a:t>
            </a:r>
            <a:r>
              <a:rPr lang="en-GB" b="1" u="sng"/>
              <a:t> pas </a:t>
            </a:r>
            <a:r>
              <a:rPr lang="en-GB" b="1" u="sng" err="1"/>
              <a:t>été</a:t>
            </a:r>
            <a:r>
              <a:rPr lang="en-GB" b="1" u="sng"/>
              <a:t> </a:t>
            </a:r>
            <a:r>
              <a:rPr lang="en-GB" b="1" u="sng" err="1"/>
              <a:t>préparés</a:t>
            </a:r>
            <a:r>
              <a:rPr lang="en-GB" b="1" u="sng"/>
              <a:t> à la </a:t>
            </a:r>
            <a:r>
              <a:rPr lang="en-GB" b="1" u="sng" err="1"/>
              <a:t>maison</a:t>
            </a:r>
            <a:r>
              <a:rPr lang="en-GB" b="1" u="sng"/>
              <a:t> ne </a:t>
            </a:r>
            <a:r>
              <a:rPr lang="en-GB" b="1" u="sng" err="1"/>
              <a:t>doivent</a:t>
            </a:r>
            <a:r>
              <a:rPr lang="en-GB" b="1" u="sng"/>
              <a:t> pas </a:t>
            </a:r>
            <a:r>
              <a:rPr lang="en-GB" b="1" u="sng" err="1"/>
              <a:t>être</a:t>
            </a:r>
            <a:r>
              <a:rPr lang="en-GB" b="1" u="sng"/>
              <a:t> </a:t>
            </a:r>
            <a:r>
              <a:rPr lang="en-GB" b="1" u="sng" err="1"/>
              <a:t>inclus</a:t>
            </a:r>
            <a:r>
              <a:rPr lang="en-GB"/>
              <a:t>. </a:t>
            </a:r>
          </a:p>
          <a:p>
            <a:endParaRPr lang="en-GB"/>
          </a:p>
          <a:p>
            <a:r>
              <a:rPr lang="en-GB"/>
              <a:t>Bien que </a:t>
            </a:r>
            <a:r>
              <a:rPr lang="en-GB" err="1"/>
              <a:t>cela</a:t>
            </a:r>
            <a:r>
              <a:rPr lang="en-GB"/>
              <a:t> </a:t>
            </a:r>
            <a:r>
              <a:rPr lang="en-GB" err="1"/>
              <a:t>puisse</a:t>
            </a:r>
            <a:r>
              <a:rPr lang="en-GB"/>
              <a:t> </a:t>
            </a:r>
            <a:r>
              <a:rPr lang="en-GB" err="1"/>
              <a:t>entraîner</a:t>
            </a:r>
            <a:r>
              <a:rPr lang="en-GB"/>
              <a:t> </a:t>
            </a:r>
            <a:r>
              <a:rPr lang="en-GB" err="1"/>
              <a:t>une</a:t>
            </a:r>
            <a:r>
              <a:rPr lang="en-GB"/>
              <a:t> sous-estimation de la </a:t>
            </a:r>
            <a:r>
              <a:rPr lang="en-GB" err="1"/>
              <a:t>diversité</a:t>
            </a:r>
            <a:r>
              <a:rPr lang="en-GB"/>
              <a:t> </a:t>
            </a:r>
            <a:r>
              <a:rPr lang="en-GB" err="1"/>
              <a:t>alimentaire</a:t>
            </a:r>
            <a:r>
              <a:rPr lang="en-GB"/>
              <a:t> des </a:t>
            </a:r>
            <a:r>
              <a:rPr lang="en-GB" err="1"/>
              <a:t>membres</a:t>
            </a:r>
            <a:r>
              <a:rPr lang="en-GB"/>
              <a:t> </a:t>
            </a:r>
            <a:r>
              <a:rPr lang="en-GB" err="1"/>
              <a:t>individuels</a:t>
            </a:r>
            <a:r>
              <a:rPr lang="en-GB"/>
              <a:t> de la </a:t>
            </a:r>
            <a:r>
              <a:rPr lang="en-GB" err="1"/>
              <a:t>famille</a:t>
            </a:r>
            <a:r>
              <a:rPr lang="en-GB"/>
              <a:t> (qui </a:t>
            </a:r>
            <a:r>
              <a:rPr lang="en-GB" err="1"/>
              <a:t>peuvent</a:t>
            </a:r>
            <a:r>
              <a:rPr lang="en-GB"/>
              <a:t>, par </a:t>
            </a:r>
            <a:r>
              <a:rPr lang="en-GB" err="1"/>
              <a:t>exemple</a:t>
            </a:r>
            <a:r>
              <a:rPr lang="en-GB"/>
              <a:t>, </a:t>
            </a:r>
            <a:r>
              <a:rPr lang="en-GB" err="1"/>
              <a:t>acheter</a:t>
            </a:r>
            <a:r>
              <a:rPr lang="en-GB"/>
              <a:t> de la </a:t>
            </a:r>
            <a:r>
              <a:rPr lang="en-GB" err="1"/>
              <a:t>nourriture</a:t>
            </a:r>
            <a:r>
              <a:rPr lang="en-GB"/>
              <a:t> dans la rue), le SDAM </a:t>
            </a:r>
            <a:r>
              <a:rPr lang="en-GB" err="1"/>
              <a:t>est</a:t>
            </a:r>
            <a:r>
              <a:rPr lang="en-GB"/>
              <a:t> </a:t>
            </a:r>
            <a:r>
              <a:rPr lang="en-GB" err="1"/>
              <a:t>conçu</a:t>
            </a:r>
            <a:r>
              <a:rPr lang="en-GB"/>
              <a:t> pour </a:t>
            </a:r>
            <a:r>
              <a:rPr lang="en-GB" err="1"/>
              <a:t>refléter</a:t>
            </a:r>
            <a:r>
              <a:rPr lang="en-GB"/>
              <a:t> la </a:t>
            </a:r>
            <a:r>
              <a:rPr lang="en-GB" err="1"/>
              <a:t>diversité</a:t>
            </a:r>
            <a:r>
              <a:rPr lang="en-GB"/>
              <a:t> </a:t>
            </a:r>
            <a:r>
              <a:rPr lang="en-GB" err="1"/>
              <a:t>alimentaire</a:t>
            </a:r>
            <a:r>
              <a:rPr lang="en-GB"/>
              <a:t> du ménage, </a:t>
            </a:r>
            <a:r>
              <a:rPr lang="en-GB" err="1"/>
              <a:t>en</a:t>
            </a:r>
            <a:r>
              <a:rPr lang="en-GB"/>
              <a:t> </a:t>
            </a:r>
            <a:r>
              <a:rPr lang="en-GB" err="1"/>
              <a:t>moyenne</a:t>
            </a:r>
            <a:r>
              <a:rPr lang="en-GB"/>
              <a:t>, </a:t>
            </a:r>
            <a:r>
              <a:rPr lang="en-GB" err="1"/>
              <a:t>parmi</a:t>
            </a:r>
            <a:r>
              <a:rPr lang="en-GB"/>
              <a:t> </a:t>
            </a:r>
            <a:r>
              <a:rPr lang="en-GB" err="1"/>
              <a:t>tous</a:t>
            </a:r>
            <a:r>
              <a:rPr lang="en-GB"/>
              <a:t> les </a:t>
            </a:r>
            <a:r>
              <a:rPr lang="en-GB" err="1"/>
              <a:t>membres</a:t>
            </a:r>
            <a:r>
              <a:rPr lang="en-GB"/>
              <a:t>. </a:t>
            </a:r>
            <a:r>
              <a:rPr lang="en-GB" b="1" err="1"/>
              <a:t>L'inclusion</a:t>
            </a:r>
            <a:r>
              <a:rPr lang="en-GB" b="1"/>
              <a:t> des aliments </a:t>
            </a:r>
            <a:r>
              <a:rPr lang="en-GB" b="1" err="1"/>
              <a:t>achetés</a:t>
            </a:r>
            <a:r>
              <a:rPr lang="en-GB" b="1"/>
              <a:t> et consommés </a:t>
            </a:r>
            <a:r>
              <a:rPr lang="en-GB" b="1" err="1"/>
              <a:t>en</a:t>
            </a:r>
            <a:r>
              <a:rPr lang="en-GB" b="1"/>
              <a:t> dehors du ménage par des </a:t>
            </a:r>
            <a:r>
              <a:rPr lang="en-GB" b="1" err="1"/>
              <a:t>membres</a:t>
            </a:r>
            <a:r>
              <a:rPr lang="en-GB" b="1"/>
              <a:t> </a:t>
            </a:r>
            <a:r>
              <a:rPr lang="en-GB" b="1" err="1"/>
              <a:t>individuels</a:t>
            </a:r>
            <a:r>
              <a:rPr lang="en-GB" b="1"/>
              <a:t> </a:t>
            </a:r>
            <a:r>
              <a:rPr lang="en-GB" b="1" err="1"/>
              <a:t>peut</a:t>
            </a:r>
            <a:r>
              <a:rPr lang="en-GB" b="1"/>
              <a:t> </a:t>
            </a:r>
            <a:r>
              <a:rPr lang="en-GB" b="1" err="1"/>
              <a:t>conduire</a:t>
            </a:r>
            <a:r>
              <a:rPr lang="en-GB" b="1"/>
              <a:t> à </a:t>
            </a:r>
            <a:r>
              <a:rPr lang="en-GB" b="1" err="1"/>
              <a:t>une</a:t>
            </a:r>
            <a:r>
              <a:rPr lang="en-GB" b="1"/>
              <a:t> </a:t>
            </a:r>
            <a:r>
              <a:rPr lang="en-GB" b="1" err="1"/>
              <a:t>surestimation</a:t>
            </a:r>
            <a:r>
              <a:rPr lang="en-GB" b="1"/>
              <a:t> du SDAM global</a:t>
            </a:r>
            <a:r>
              <a:rPr lang="en-GB"/>
              <a:t>. </a:t>
            </a:r>
            <a:endParaRPr lang="en-GB">
              <a:ea typeface="Calibri"/>
              <a:cs typeface="Calibri"/>
            </a:endParaRPr>
          </a:p>
          <a:p>
            <a:endParaRPr lang="en-GB"/>
          </a:p>
          <a:p>
            <a:r>
              <a:rPr lang="en-GB" err="1"/>
              <a:t>Cependant</a:t>
            </a:r>
            <a:r>
              <a:rPr lang="en-GB"/>
              <a:t>, dans les situations </a:t>
            </a:r>
            <a:r>
              <a:rPr lang="en-GB" err="1"/>
              <a:t>où</a:t>
            </a:r>
            <a:r>
              <a:rPr lang="en-GB"/>
              <a:t> la </a:t>
            </a:r>
            <a:r>
              <a:rPr lang="en-GB" err="1"/>
              <a:t>consommation</a:t>
            </a:r>
            <a:r>
              <a:rPr lang="en-GB"/>
              <a:t> hors de la </a:t>
            </a:r>
            <a:r>
              <a:rPr lang="en-GB" err="1"/>
              <a:t>maison</a:t>
            </a:r>
            <a:r>
              <a:rPr lang="en-GB"/>
              <a:t> </a:t>
            </a:r>
            <a:r>
              <a:rPr lang="en-GB" err="1"/>
              <a:t>d'aliments</a:t>
            </a:r>
            <a:r>
              <a:rPr lang="en-GB"/>
              <a:t> non </a:t>
            </a:r>
            <a:r>
              <a:rPr lang="en-GB" err="1"/>
              <a:t>préparés</a:t>
            </a:r>
            <a:r>
              <a:rPr lang="en-GB"/>
              <a:t> dans le ménage </a:t>
            </a:r>
            <a:r>
              <a:rPr lang="en-GB" err="1"/>
              <a:t>est</a:t>
            </a:r>
            <a:r>
              <a:rPr lang="en-GB"/>
              <a:t> courante, les </a:t>
            </a:r>
            <a:r>
              <a:rPr lang="en-GB" err="1"/>
              <a:t>responsables</a:t>
            </a:r>
            <a:r>
              <a:rPr lang="en-GB"/>
              <a:t> de la mise </a:t>
            </a:r>
            <a:r>
              <a:rPr lang="en-GB" err="1"/>
              <a:t>en</a:t>
            </a:r>
            <a:r>
              <a:rPr lang="en-GB"/>
              <a:t> </a:t>
            </a:r>
            <a:r>
              <a:rPr lang="en-GB" err="1"/>
              <a:t>œuvre</a:t>
            </a:r>
            <a:r>
              <a:rPr lang="en-GB"/>
              <a:t> de </a:t>
            </a:r>
            <a:r>
              <a:rPr lang="en-GB" err="1"/>
              <a:t>l'enquête</a:t>
            </a:r>
            <a:r>
              <a:rPr lang="en-GB"/>
              <a:t> [bureaux </a:t>
            </a:r>
            <a:r>
              <a:rPr lang="en-GB" err="1"/>
              <a:t>nationaux</a:t>
            </a:r>
            <a:r>
              <a:rPr lang="en-GB"/>
              <a:t>] </a:t>
            </a:r>
            <a:r>
              <a:rPr lang="en-GB" err="1"/>
              <a:t>peuvent</a:t>
            </a:r>
            <a:r>
              <a:rPr lang="en-GB"/>
              <a:t> </a:t>
            </a:r>
            <a:r>
              <a:rPr lang="en-GB" err="1"/>
              <a:t>décider</a:t>
            </a:r>
            <a:r>
              <a:rPr lang="en-GB"/>
              <a:t> </a:t>
            </a:r>
            <a:r>
              <a:rPr lang="en-GB" err="1"/>
              <a:t>d'inclure</a:t>
            </a:r>
            <a:r>
              <a:rPr lang="en-GB"/>
              <a:t> </a:t>
            </a:r>
            <a:r>
              <a:rPr lang="en-GB" err="1"/>
              <a:t>ces</a:t>
            </a:r>
            <a:r>
              <a:rPr lang="en-GB"/>
              <a:t> aliments. </a:t>
            </a:r>
            <a:r>
              <a:rPr lang="en-GB" err="1"/>
              <a:t>Ces</a:t>
            </a:r>
            <a:r>
              <a:rPr lang="en-GB"/>
              <a:t> </a:t>
            </a:r>
            <a:r>
              <a:rPr lang="en-GB" err="1"/>
              <a:t>décisions</a:t>
            </a:r>
            <a:r>
              <a:rPr lang="en-GB"/>
              <a:t> </a:t>
            </a:r>
            <a:r>
              <a:rPr lang="en-GB" err="1"/>
              <a:t>doivent</a:t>
            </a:r>
            <a:r>
              <a:rPr lang="en-GB"/>
              <a:t> </a:t>
            </a:r>
            <a:r>
              <a:rPr lang="en-GB" err="1"/>
              <a:t>être</a:t>
            </a:r>
            <a:r>
              <a:rPr lang="en-GB"/>
              <a:t> </a:t>
            </a:r>
            <a:r>
              <a:rPr lang="en-GB" err="1"/>
              <a:t>clairement</a:t>
            </a:r>
            <a:r>
              <a:rPr lang="en-GB"/>
              <a:t> </a:t>
            </a:r>
            <a:r>
              <a:rPr lang="en-GB" err="1"/>
              <a:t>documentées</a:t>
            </a:r>
            <a:r>
              <a:rPr lang="en-GB"/>
              <a:t>, </a:t>
            </a:r>
            <a:r>
              <a:rPr lang="en-GB" err="1"/>
              <a:t>afin</a:t>
            </a:r>
            <a:r>
              <a:rPr lang="en-GB"/>
              <a:t> que les </a:t>
            </a:r>
            <a:r>
              <a:rPr lang="en-GB" err="1"/>
              <a:t>enquêtes</a:t>
            </a:r>
            <a:r>
              <a:rPr lang="en-GB"/>
              <a:t> </a:t>
            </a:r>
            <a:r>
              <a:rPr lang="en-GB" err="1"/>
              <a:t>ultérieures</a:t>
            </a:r>
            <a:r>
              <a:rPr lang="en-GB"/>
              <a:t> </a:t>
            </a:r>
            <a:r>
              <a:rPr lang="en-GB" err="1"/>
              <a:t>utilisent</a:t>
            </a:r>
            <a:r>
              <a:rPr lang="en-GB"/>
              <a:t> le </a:t>
            </a:r>
            <a:r>
              <a:rPr lang="en-GB" err="1"/>
              <a:t>même</a:t>
            </a:r>
            <a:r>
              <a:rPr lang="en-GB"/>
              <a:t> </a:t>
            </a:r>
            <a:r>
              <a:rPr lang="en-GB" err="1"/>
              <a:t>protocole</a:t>
            </a:r>
            <a:r>
              <a:rPr lang="en-GB"/>
              <a:t> et pour </a:t>
            </a:r>
            <a:r>
              <a:rPr lang="en-GB" err="1"/>
              <a:t>garantir</a:t>
            </a:r>
            <a:r>
              <a:rPr lang="en-GB"/>
              <a:t> </a:t>
            </a:r>
            <a:r>
              <a:rPr lang="en-GB" err="1"/>
              <a:t>une</a:t>
            </a:r>
            <a:r>
              <a:rPr lang="en-GB"/>
              <a:t> </a:t>
            </a:r>
            <a:r>
              <a:rPr lang="en-GB" err="1"/>
              <a:t>interprétation</a:t>
            </a:r>
            <a:r>
              <a:rPr lang="en-GB"/>
              <a:t> et </a:t>
            </a:r>
            <a:r>
              <a:rPr lang="en-GB" err="1"/>
              <a:t>une</a:t>
            </a:r>
            <a:r>
              <a:rPr lang="en-GB"/>
              <a:t> </a:t>
            </a:r>
            <a:r>
              <a:rPr lang="en-GB" err="1"/>
              <a:t>comparaison</a:t>
            </a:r>
            <a:r>
              <a:rPr lang="en-GB"/>
              <a:t> </a:t>
            </a:r>
            <a:r>
              <a:rPr lang="en-GB" err="1"/>
              <a:t>correctes</a:t>
            </a:r>
            <a:r>
              <a:rPr lang="en-GB"/>
              <a:t>".</a:t>
            </a:r>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599007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"Dans </a:t>
            </a:r>
            <a:r>
              <a:rPr lang="en-GB" err="1"/>
              <a:t>ce</a:t>
            </a:r>
            <a:r>
              <a:rPr lang="en-GB"/>
              <a:t> questionnaire, les aliments consommés par un seul </a:t>
            </a:r>
            <a:r>
              <a:rPr lang="en-GB" err="1"/>
              <a:t>membre</a:t>
            </a:r>
            <a:r>
              <a:rPr lang="en-GB"/>
              <a:t> du ménage et non par les </a:t>
            </a:r>
            <a:r>
              <a:rPr lang="en-GB" err="1"/>
              <a:t>autres</a:t>
            </a:r>
            <a:r>
              <a:rPr lang="en-GB"/>
              <a:t> </a:t>
            </a:r>
            <a:r>
              <a:rPr lang="en-GB" err="1"/>
              <a:t>sont</a:t>
            </a:r>
            <a:r>
              <a:rPr lang="en-GB"/>
              <a:t> </a:t>
            </a:r>
            <a:r>
              <a:rPr lang="en-GB" err="1"/>
              <a:t>toujours</a:t>
            </a:r>
            <a:r>
              <a:rPr lang="en-GB"/>
              <a:t> </a:t>
            </a:r>
            <a:r>
              <a:rPr lang="en-GB" err="1"/>
              <a:t>enregistrés</a:t>
            </a:r>
            <a:r>
              <a:rPr lang="en-GB"/>
              <a:t>. Par </a:t>
            </a:r>
            <a:r>
              <a:rPr lang="en-GB" err="1"/>
              <a:t>exemple</a:t>
            </a:r>
            <a:r>
              <a:rPr lang="en-GB"/>
              <a:t>, </a:t>
            </a:r>
            <a:r>
              <a:rPr lang="en-GB" err="1"/>
              <a:t>si</a:t>
            </a:r>
            <a:r>
              <a:rPr lang="en-GB"/>
              <a:t> un enfant a </a:t>
            </a:r>
            <a:r>
              <a:rPr lang="en-GB" err="1"/>
              <a:t>reçu</a:t>
            </a:r>
            <a:r>
              <a:rPr lang="en-GB"/>
              <a:t> un fruit </a:t>
            </a:r>
            <a:r>
              <a:rPr lang="en-GB" err="1"/>
              <a:t>en</a:t>
            </a:r>
            <a:r>
              <a:rPr lang="en-GB"/>
              <a:t> guise de </a:t>
            </a:r>
            <a:r>
              <a:rPr lang="en-GB" err="1"/>
              <a:t>goûter</a:t>
            </a:r>
            <a:r>
              <a:rPr lang="en-GB"/>
              <a:t>, il </a:t>
            </a:r>
            <a:r>
              <a:rPr lang="en-GB" err="1"/>
              <a:t>est</a:t>
            </a:r>
            <a:r>
              <a:rPr lang="en-GB"/>
              <a:t> </a:t>
            </a:r>
            <a:r>
              <a:rPr lang="en-GB" err="1"/>
              <a:t>enregistré</a:t>
            </a:r>
            <a:r>
              <a:rPr lang="en-GB"/>
              <a:t> </a:t>
            </a:r>
            <a:r>
              <a:rPr lang="en-GB" err="1"/>
              <a:t>comme</a:t>
            </a:r>
            <a:r>
              <a:rPr lang="en-GB"/>
              <a:t> '</a:t>
            </a:r>
            <a:r>
              <a:rPr lang="en-GB" err="1"/>
              <a:t>oui</a:t>
            </a:r>
            <a:r>
              <a:rPr lang="en-GB"/>
              <a:t>' pour le fruit, </a:t>
            </a:r>
            <a:r>
              <a:rPr lang="en-GB" err="1"/>
              <a:t>même</a:t>
            </a:r>
            <a:r>
              <a:rPr lang="en-GB"/>
              <a:t> </a:t>
            </a:r>
            <a:r>
              <a:rPr lang="en-GB" err="1"/>
              <a:t>si</a:t>
            </a:r>
            <a:r>
              <a:rPr lang="en-GB"/>
              <a:t> </a:t>
            </a:r>
            <a:r>
              <a:rPr lang="en-GB" err="1"/>
              <a:t>aucun</a:t>
            </a:r>
            <a:r>
              <a:rPr lang="en-GB"/>
              <a:t> </a:t>
            </a:r>
            <a:r>
              <a:rPr lang="en-GB" err="1"/>
              <a:t>autre</a:t>
            </a:r>
            <a:r>
              <a:rPr lang="en-GB"/>
              <a:t> </a:t>
            </a:r>
            <a:r>
              <a:rPr lang="en-GB" err="1"/>
              <a:t>membre</a:t>
            </a:r>
            <a:r>
              <a:rPr lang="en-GB"/>
              <a:t> du ménage </a:t>
            </a:r>
            <a:r>
              <a:rPr lang="en-GB" err="1"/>
              <a:t>n'ait</a:t>
            </a:r>
            <a:r>
              <a:rPr lang="en-GB"/>
              <a:t> </a:t>
            </a:r>
            <a:r>
              <a:rPr lang="en-GB" err="1"/>
              <a:t>mangé</a:t>
            </a:r>
            <a:r>
              <a:rPr lang="en-GB"/>
              <a:t> de fruit". (FAO, 2010).</a:t>
            </a:r>
            <a:endParaRPr lang="fr-FR"/>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1347884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a:hlinkClick r:id="rId3" tooltip="https://www.fao.org/3/i1983e/i1983e.pdf"/>
              </a:rPr>
              <a:t>Lignes directrices pour la mesure de la diversité alimentaire des ménages et des individus (fao.org) </a:t>
            </a:r>
            <a:r>
              <a:rPr lang="en-GB"/>
              <a:t>"Si des </a:t>
            </a:r>
            <a:r>
              <a:rPr lang="en-GB" err="1"/>
              <a:t>repas</a:t>
            </a:r>
            <a:r>
              <a:rPr lang="en-GB"/>
              <a:t>/snacks </a:t>
            </a:r>
            <a:r>
              <a:rPr lang="en-GB" err="1"/>
              <a:t>sont</a:t>
            </a:r>
            <a:r>
              <a:rPr lang="en-GB"/>
              <a:t> </a:t>
            </a:r>
            <a:r>
              <a:rPr lang="en-GB" err="1"/>
              <a:t>achetés</a:t>
            </a:r>
            <a:r>
              <a:rPr lang="en-GB"/>
              <a:t> et consommés </a:t>
            </a:r>
            <a:r>
              <a:rPr lang="en-GB" err="1"/>
              <a:t>régulièrement</a:t>
            </a:r>
            <a:r>
              <a:rPr lang="en-GB"/>
              <a:t> </a:t>
            </a:r>
            <a:r>
              <a:rPr lang="en-GB" err="1"/>
              <a:t>en</a:t>
            </a:r>
            <a:r>
              <a:rPr lang="en-GB"/>
              <a:t> dehors de la </a:t>
            </a:r>
            <a:r>
              <a:rPr lang="en-GB" err="1"/>
              <a:t>maison</a:t>
            </a:r>
            <a:r>
              <a:rPr lang="en-GB"/>
              <a:t> par un </a:t>
            </a:r>
            <a:r>
              <a:rPr lang="en-GB" err="1"/>
              <a:t>ou</a:t>
            </a:r>
            <a:r>
              <a:rPr lang="en-GB"/>
              <a:t> </a:t>
            </a:r>
            <a:r>
              <a:rPr lang="en-GB" err="1"/>
              <a:t>plusieurs</a:t>
            </a:r>
            <a:r>
              <a:rPr lang="en-GB"/>
              <a:t> </a:t>
            </a:r>
            <a:r>
              <a:rPr lang="en-GB" err="1"/>
              <a:t>membres</a:t>
            </a:r>
            <a:r>
              <a:rPr lang="en-GB"/>
              <a:t> de la </a:t>
            </a:r>
            <a:r>
              <a:rPr lang="en-GB" err="1"/>
              <a:t>famille</a:t>
            </a:r>
            <a:r>
              <a:rPr lang="en-GB"/>
              <a:t>, il </a:t>
            </a:r>
            <a:r>
              <a:rPr lang="en-GB" err="1"/>
              <a:t>est</a:t>
            </a:r>
            <a:r>
              <a:rPr lang="en-GB"/>
              <a:t> plus </a:t>
            </a:r>
            <a:r>
              <a:rPr lang="en-GB" err="1"/>
              <a:t>approprié</a:t>
            </a:r>
            <a:r>
              <a:rPr lang="en-GB"/>
              <a:t> </a:t>
            </a:r>
            <a:r>
              <a:rPr lang="en-GB" err="1"/>
              <a:t>d'administrer</a:t>
            </a:r>
            <a:r>
              <a:rPr lang="en-GB"/>
              <a:t> le questionnaire au </a:t>
            </a:r>
            <a:r>
              <a:rPr lang="en-GB" err="1"/>
              <a:t>niveau</a:t>
            </a:r>
            <a:r>
              <a:rPr lang="en-GB"/>
              <a:t> </a:t>
            </a:r>
            <a:r>
              <a:rPr lang="en-GB" err="1"/>
              <a:t>individuel</a:t>
            </a:r>
            <a:r>
              <a:rPr lang="en-GB"/>
              <a:t>, car il </a:t>
            </a:r>
            <a:r>
              <a:rPr lang="en-GB" err="1"/>
              <a:t>n'est</a:t>
            </a:r>
            <a:r>
              <a:rPr lang="en-GB"/>
              <a:t> pas possible de </a:t>
            </a:r>
            <a:r>
              <a:rPr lang="en-GB" err="1"/>
              <a:t>saisir</a:t>
            </a:r>
            <a:r>
              <a:rPr lang="en-GB"/>
              <a:t> avec </a:t>
            </a:r>
            <a:r>
              <a:rPr lang="en-GB" err="1"/>
              <a:t>précision</a:t>
            </a:r>
            <a:r>
              <a:rPr lang="en-GB"/>
              <a:t> les </a:t>
            </a:r>
            <a:r>
              <a:rPr lang="en-GB" err="1"/>
              <a:t>repas</a:t>
            </a:r>
            <a:r>
              <a:rPr lang="en-GB"/>
              <a:t>/snacks </a:t>
            </a:r>
            <a:r>
              <a:rPr lang="en-GB" err="1"/>
              <a:t>achetés</a:t>
            </a:r>
            <a:r>
              <a:rPr lang="en-GB"/>
              <a:t> et consommés </a:t>
            </a:r>
            <a:r>
              <a:rPr lang="en-GB" err="1"/>
              <a:t>en</a:t>
            </a:r>
            <a:r>
              <a:rPr lang="en-GB"/>
              <a:t> dehors de la </a:t>
            </a:r>
            <a:r>
              <a:rPr lang="en-GB" err="1"/>
              <a:t>maison</a:t>
            </a:r>
            <a:r>
              <a:rPr lang="en-GB"/>
              <a:t> au </a:t>
            </a:r>
            <a:r>
              <a:rPr lang="en-GB" err="1"/>
              <a:t>niveau</a:t>
            </a:r>
            <a:r>
              <a:rPr lang="en-GB"/>
              <a:t> du ménage".</a:t>
            </a:r>
          </a:p>
          <a:p>
            <a:pPr rtl="0"/>
            <a:endParaRPr lang="en-GB"/>
          </a:p>
          <a:p>
            <a:pPr rtl="0"/>
            <a:r>
              <a:rPr lang="en-GB"/>
              <a:t>Alors que pour le SCA, la question se </a:t>
            </a:r>
            <a:r>
              <a:rPr lang="en-GB" err="1"/>
              <a:t>réfère</a:t>
            </a:r>
            <a:r>
              <a:rPr lang="en-GB"/>
              <a:t> à la </a:t>
            </a:r>
            <a:r>
              <a:rPr lang="en-GB" err="1"/>
              <a:t>majorité</a:t>
            </a:r>
            <a:r>
              <a:rPr lang="en-GB"/>
              <a:t> du ménage, </a:t>
            </a:r>
            <a:r>
              <a:rPr lang="en-GB" err="1"/>
              <a:t>c'est</a:t>
            </a:r>
            <a:r>
              <a:rPr lang="en-GB"/>
              <a:t>-à-dire 50 % </a:t>
            </a:r>
            <a:r>
              <a:rPr lang="en-GB" err="1"/>
              <a:t>ou</a:t>
            </a:r>
            <a:r>
              <a:rPr lang="en-GB"/>
              <a:t> plus, le SDAM </a:t>
            </a:r>
            <a:r>
              <a:rPr lang="en-GB" err="1"/>
              <a:t>concerne</a:t>
            </a:r>
            <a:r>
              <a:rPr lang="en-GB"/>
              <a:t> la </a:t>
            </a:r>
            <a:r>
              <a:rPr lang="en-GB" err="1"/>
              <a:t>consommation</a:t>
            </a:r>
            <a:r>
              <a:rPr lang="en-GB"/>
              <a:t> de </a:t>
            </a:r>
            <a:r>
              <a:rPr lang="en-GB" err="1"/>
              <a:t>n'importe</a:t>
            </a:r>
            <a:r>
              <a:rPr lang="en-GB"/>
              <a:t> </a:t>
            </a:r>
            <a:r>
              <a:rPr lang="en-GB" err="1"/>
              <a:t>quel</a:t>
            </a:r>
            <a:r>
              <a:rPr lang="en-GB"/>
              <a:t> </a:t>
            </a:r>
            <a:r>
              <a:rPr lang="en-GB" err="1"/>
              <a:t>membre</a:t>
            </a:r>
            <a:r>
              <a:rPr lang="en-GB"/>
              <a:t> du ménage. Il </a:t>
            </a:r>
            <a:r>
              <a:rPr lang="en-GB" err="1"/>
              <a:t>est</a:t>
            </a:r>
            <a:r>
              <a:rPr lang="en-GB"/>
              <a:t> </a:t>
            </a:r>
            <a:r>
              <a:rPr lang="en-GB" err="1"/>
              <a:t>suggéré</a:t>
            </a:r>
            <a:r>
              <a:rPr lang="en-GB"/>
              <a:t> de limiter la </a:t>
            </a:r>
            <a:r>
              <a:rPr lang="en-GB" err="1"/>
              <a:t>consommation</a:t>
            </a:r>
            <a:r>
              <a:rPr lang="en-GB"/>
              <a:t> à la </a:t>
            </a:r>
            <a:r>
              <a:rPr lang="en-GB" err="1"/>
              <a:t>maison</a:t>
            </a:r>
            <a:r>
              <a:rPr lang="en-GB"/>
              <a:t>, car il </a:t>
            </a:r>
            <a:r>
              <a:rPr lang="en-GB" err="1"/>
              <a:t>est</a:t>
            </a:r>
            <a:r>
              <a:rPr lang="en-GB"/>
              <a:t> possible que le </a:t>
            </a:r>
            <a:r>
              <a:rPr lang="en-GB" err="1"/>
              <a:t>répondant</a:t>
            </a:r>
            <a:r>
              <a:rPr lang="en-GB"/>
              <a:t> ne </a:t>
            </a:r>
            <a:r>
              <a:rPr lang="en-GB" err="1"/>
              <a:t>sache</a:t>
            </a:r>
            <a:r>
              <a:rPr lang="en-GB"/>
              <a:t> pas </a:t>
            </a:r>
            <a:r>
              <a:rPr lang="en-GB" err="1"/>
              <a:t>ce</a:t>
            </a:r>
            <a:r>
              <a:rPr lang="en-GB"/>
              <a:t> que </a:t>
            </a:r>
            <a:r>
              <a:rPr lang="en-GB" err="1"/>
              <a:t>tous</a:t>
            </a:r>
            <a:r>
              <a:rPr lang="en-GB"/>
              <a:t> les </a:t>
            </a:r>
            <a:r>
              <a:rPr lang="en-GB" err="1"/>
              <a:t>membres</a:t>
            </a:r>
            <a:r>
              <a:rPr lang="en-GB"/>
              <a:t> du ménage </a:t>
            </a:r>
            <a:r>
              <a:rPr lang="en-GB" err="1"/>
              <a:t>ont</a:t>
            </a:r>
            <a:r>
              <a:rPr lang="en-GB"/>
              <a:t> consommé </a:t>
            </a:r>
            <a:r>
              <a:rPr lang="en-GB" err="1"/>
              <a:t>en</a:t>
            </a:r>
            <a:r>
              <a:rPr lang="en-GB"/>
              <a:t> dehors de la </a:t>
            </a:r>
            <a:r>
              <a:rPr lang="en-GB" err="1"/>
              <a:t>maison</a:t>
            </a:r>
            <a:r>
              <a:rPr lang="en-GB"/>
              <a:t>, </a:t>
            </a:r>
            <a:r>
              <a:rPr lang="en-GB" err="1"/>
              <a:t>si</a:t>
            </a:r>
            <a:r>
              <a:rPr lang="en-GB"/>
              <a:t> le </a:t>
            </a:r>
            <a:r>
              <a:rPr lang="en-GB" err="1"/>
              <a:t>repas</a:t>
            </a:r>
            <a:r>
              <a:rPr lang="en-GB"/>
              <a:t> </a:t>
            </a:r>
            <a:r>
              <a:rPr lang="en-GB" err="1"/>
              <a:t>n'a</a:t>
            </a:r>
            <a:r>
              <a:rPr lang="en-GB"/>
              <a:t> pas </a:t>
            </a:r>
            <a:r>
              <a:rPr lang="en-GB" err="1"/>
              <a:t>été</a:t>
            </a:r>
            <a:r>
              <a:rPr lang="en-GB"/>
              <a:t> pris ensemble (</a:t>
            </a:r>
            <a:r>
              <a:rPr lang="en-GB" err="1"/>
              <a:t>ou</a:t>
            </a:r>
            <a:r>
              <a:rPr lang="en-GB"/>
              <a:t> par la </a:t>
            </a:r>
            <a:r>
              <a:rPr lang="en-GB" err="1"/>
              <a:t>majorité</a:t>
            </a:r>
            <a:r>
              <a:rPr lang="en-GB"/>
              <a:t> du ménage).</a:t>
            </a:r>
          </a:p>
        </p:txBody>
      </p:sp>
      <p:sp>
        <p:nvSpPr>
          <p:cNvPr id="4" name="Slide Number Placeholder 3"/>
          <p:cNvSpPr>
            <a:spLocks noGrp="1"/>
          </p:cNvSpPr>
          <p:nvPr>
            <p:ph type="sldNum" sz="quarter" idx="5"/>
          </p:nvPr>
        </p:nvSpPr>
        <p:spPr/>
        <p:txBody>
          <a:bodyPr/>
          <a:lstStyle/>
          <a:p>
            <a:fld id="{C227884D-8063-894A-9B96-2E8B250142EB}" type="slidenum">
              <a:rPr lang="it-IT" smtClean="0"/>
              <a:t>12</a:t>
            </a:fld>
            <a:endParaRPr lang="it-IT"/>
          </a:p>
        </p:txBody>
      </p:sp>
    </p:spTree>
    <p:extLst>
      <p:ext uri="{BB962C8B-B14F-4D97-AF65-F5344CB8AC3E}">
        <p14:creationId xmlns:p14="http://schemas.microsoft.com/office/powerpoint/2010/main" val="284162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3652296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C1674-2F3B-970F-3CF6-7B27E2FD9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B86CD-2D27-D6D2-E723-2C253D49ED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75BC6-C634-B581-4EE4-34FD36C3DF0C}"/>
              </a:ext>
            </a:extLst>
          </p:cNvPr>
          <p:cNvSpPr>
            <a:spLocks noGrp="1"/>
          </p:cNvSpPr>
          <p:nvPr>
            <p:ph type="body" idx="1"/>
          </p:nvPr>
        </p:nvSpPr>
        <p:spPr/>
        <p:txBody>
          <a:bodyPr/>
          <a:lstStyle/>
          <a:p>
            <a:endParaRPr lang="en-US">
              <a:cs typeface="Calibri"/>
            </a:endParaRPr>
          </a:p>
          <a:p>
            <a:r>
              <a:rPr lang="en-US">
                <a:cs typeface="Calibri"/>
              </a:rPr>
              <a:t>Comment choisir à l'intérieur de chaque niveau ? ...</a:t>
            </a:r>
          </a:p>
        </p:txBody>
      </p:sp>
      <p:sp>
        <p:nvSpPr>
          <p:cNvPr id="4" name="Slide Number Placeholder 3">
            <a:extLst>
              <a:ext uri="{FF2B5EF4-FFF2-40B4-BE49-F238E27FC236}">
                <a16:creationId xmlns:a16="http://schemas.microsoft.com/office/drawing/2014/main" id="{46438C61-1DBE-C624-9C66-D178C93990D0}"/>
              </a:ext>
            </a:extLst>
          </p:cNvPr>
          <p:cNvSpPr>
            <a:spLocks noGrp="1"/>
          </p:cNvSpPr>
          <p:nvPr>
            <p:ph type="sldNum" sz="quarter" idx="5"/>
          </p:nvPr>
        </p:nvSpPr>
        <p:spPr/>
        <p:txBody>
          <a:bodyPr/>
          <a:lstStyle/>
          <a:p>
            <a:fld id="{C227884D-8063-894A-9B96-2E8B250142EB}" type="slidenum">
              <a:rPr lang="it-IT" smtClean="0"/>
              <a:t>15</a:t>
            </a:fld>
            <a:endParaRPr lang="it-IT"/>
          </a:p>
        </p:txBody>
      </p:sp>
    </p:spTree>
    <p:extLst>
      <p:ext uri="{BB962C8B-B14F-4D97-AF65-F5344CB8AC3E}">
        <p14:creationId xmlns:p14="http://schemas.microsoft.com/office/powerpoint/2010/main" val="3952718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userDrawn="1"/>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Cliquez pour modifier les éléments du texte du schéma</a:t>
            </a:r>
          </a:p>
          <a:p>
            <a:pPr lvl="1"/>
            <a:r>
              <a:rPr lang="it-IT"/>
              <a:t>Deuxième niveau</a:t>
            </a:r>
          </a:p>
          <a:p>
            <a:pPr lvl="2"/>
            <a:r>
              <a:rPr lang="it-IT"/>
              <a:t>Troisième niveau</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Année Mois</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Cliquez pour modifier le style du titre principal</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hyperlink" Target="https://www.surveydesigner.vam.wfp.org/design/modul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urveydesigner.vam.wfp.org/design/surve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surveydesigner.vam.wfp.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github.com/WFP-VAM/RAMResourcesScripts/tree/main/Indicators/Household-Dietary-Diversity-Scor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resources.vam.wfp.org/data-analysis/quantitative/food-security/household-dietary-diversity-score-hdd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antaproject.org/sites/default/files/resources/HDDS_v2_Sep06_0.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resources.vam.wfp.org/data-analysis/quantitative/food-security/household-dietary-diversity-score-hdd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newgo.wfp.org/documents/minimum-dietary-diversity-for-women-mdd-w-guidance-docu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pcinfo.org/ipc-manual-interactive/ipc-acute-food-insecurity-protocols/function-2-classify-severity-and-identify-key-drivers/protocol-22-compare-evidence-against-the-ipc-acute-food-insecurity-reference-table/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red head wrap cutting vegetables&#10;&#10;Description automatically generated">
            <a:extLst>
              <a:ext uri="{FF2B5EF4-FFF2-40B4-BE49-F238E27FC236}">
                <a16:creationId xmlns:a16="http://schemas.microsoft.com/office/drawing/2014/main" id="{8453C7A2-7F49-F0B5-F9A4-BDDF8E3F0FFA}"/>
              </a:ext>
            </a:extLst>
          </p:cNvPr>
          <p:cNvPicPr>
            <a:picLocks noChangeAspect="1"/>
          </p:cNvPicPr>
          <p:nvPr/>
        </p:nvPicPr>
        <p:blipFill rotWithShape="1">
          <a:blip r:embed="rId2"/>
          <a:srcRect t="39570" b="1"/>
          <a:stretch/>
        </p:blipFill>
        <p:spPr>
          <a:xfrm>
            <a:off x="0" y="1"/>
            <a:ext cx="12192000" cy="4908666"/>
          </a:xfrm>
          <a:prstGeom prst="rect">
            <a:avLst/>
          </a:prstGeom>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11374198" cy="1025947"/>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en-GB" sz="3400">
                <a:solidFill>
                  <a:schemeClr val="tx1"/>
                </a:solidFill>
                <a:latin typeface="Open Sans Extrabold"/>
                <a:ea typeface="Open Sans Extrabold"/>
                <a:cs typeface="Open Sans Extrabold"/>
              </a:rPr>
              <a:t>Score de </a:t>
            </a:r>
            <a:r>
              <a:rPr lang="en-GB" sz="3400" err="1">
                <a:solidFill>
                  <a:schemeClr val="tx1"/>
                </a:solidFill>
                <a:latin typeface="Open Sans Extrabold"/>
                <a:ea typeface="Open Sans Extrabold"/>
                <a:cs typeface="Open Sans Extrabold"/>
              </a:rPr>
              <a:t>Diversité</a:t>
            </a:r>
            <a:r>
              <a:rPr lang="en-GB" sz="3400">
                <a:solidFill>
                  <a:schemeClr val="tx1"/>
                </a:solidFill>
                <a:latin typeface="Open Sans Extrabold"/>
                <a:ea typeface="Open Sans Extrabold"/>
                <a:cs typeface="Open Sans Extrabold"/>
              </a:rPr>
              <a:t> </a:t>
            </a:r>
            <a:r>
              <a:rPr lang="en-GB" sz="3400" err="1">
                <a:solidFill>
                  <a:schemeClr val="tx1"/>
                </a:solidFill>
                <a:latin typeface="Open Sans Extrabold"/>
                <a:ea typeface="Open Sans Extrabold"/>
                <a:cs typeface="Open Sans Extrabold"/>
              </a:rPr>
              <a:t>Alimentaire</a:t>
            </a:r>
            <a:r>
              <a:rPr lang="en-GB" sz="3400">
                <a:solidFill>
                  <a:schemeClr val="tx1"/>
                </a:solidFill>
                <a:latin typeface="Open Sans Extrabold"/>
                <a:ea typeface="Open Sans Extrabold"/>
                <a:cs typeface="Open Sans Extrabold"/>
              </a:rPr>
              <a:t> des Ménages (SDAM/HDDS)</a:t>
            </a:r>
          </a:p>
          <a:p>
            <a:r>
              <a:rPr lang="en-GB" sz="2900" b="0" err="1">
                <a:solidFill>
                  <a:schemeClr val="tx1"/>
                </a:solidFill>
                <a:latin typeface="Open Sans"/>
                <a:ea typeface="Open Sans"/>
                <a:cs typeface="Open Sans"/>
              </a:rPr>
              <a:t>Unité</a:t>
            </a:r>
            <a:r>
              <a:rPr lang="en-GB" sz="2900" b="0">
                <a:solidFill>
                  <a:schemeClr val="tx1"/>
                </a:solidFill>
                <a:latin typeface="Open Sans"/>
                <a:ea typeface="Open Sans"/>
                <a:cs typeface="Open Sans"/>
              </a:rPr>
              <a:t> </a:t>
            </a:r>
            <a:r>
              <a:rPr lang="en-GB" sz="2900" b="0" err="1">
                <a:solidFill>
                  <a:schemeClr val="tx1"/>
                </a:solidFill>
                <a:latin typeface="Open Sans"/>
                <a:ea typeface="Open Sans"/>
                <a:cs typeface="Open Sans"/>
              </a:rPr>
              <a:t>d'évaluation</a:t>
            </a:r>
            <a:r>
              <a:rPr lang="en-GB" sz="2900" b="0">
                <a:solidFill>
                  <a:schemeClr val="tx1"/>
                </a:solidFill>
                <a:latin typeface="Open Sans"/>
                <a:ea typeface="Open Sans"/>
                <a:cs typeface="Open Sans"/>
              </a:rPr>
              <a:t> des </a:t>
            </a:r>
            <a:r>
              <a:rPr lang="en-GB" sz="2900" b="0" err="1">
                <a:solidFill>
                  <a:schemeClr val="tx1"/>
                </a:solidFill>
                <a:latin typeface="Open Sans"/>
                <a:ea typeface="Open Sans"/>
                <a:cs typeface="Open Sans"/>
              </a:rPr>
              <a:t>besoins</a:t>
            </a:r>
            <a:r>
              <a:rPr lang="en-GB" sz="2900" b="0">
                <a:solidFill>
                  <a:schemeClr val="tx1"/>
                </a:solidFill>
                <a:latin typeface="Open Sans"/>
                <a:ea typeface="Open Sans"/>
                <a:cs typeface="Open Sans"/>
              </a:rPr>
              <a:t> et de </a:t>
            </a:r>
            <a:r>
              <a:rPr lang="en-GB" sz="2900" b="0" err="1">
                <a:solidFill>
                  <a:schemeClr val="tx1"/>
                </a:solidFill>
                <a:latin typeface="Open Sans"/>
                <a:ea typeface="Open Sans"/>
                <a:cs typeface="Open Sans"/>
              </a:rPr>
              <a:t>ciblage</a:t>
            </a:r>
            <a:endParaRPr lang="en-GB">
              <a:solidFill>
                <a:schemeClr val="tx1"/>
              </a:solidFill>
            </a:endParaRPr>
          </a:p>
        </p:txBody>
      </p:sp>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latin typeface="Open Sans" panose="020B0606030504020204" pitchFamily="34" charset="0"/>
                <a:ea typeface="Open Sans" panose="020B0606030504020204" pitchFamily="34" charset="0"/>
                <a:cs typeface="Open Sans" panose="020B0606030504020204" pitchFamily="34" charset="0"/>
              </a:rPr>
              <a:t>2025 Janvier</a:t>
            </a: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981" y="538615"/>
            <a:ext cx="11826702" cy="649858"/>
          </a:xfrm>
        </p:spPr>
        <p:txBody>
          <a:bodyPr anchor="t" anchorCtr="0"/>
          <a:lstStyle/>
          <a:p>
            <a:r>
              <a:rPr lang="en-GB" sz="3600" b="0" kern="1400" spc="230">
                <a:solidFill>
                  <a:schemeClr val="tx1"/>
                </a:solidFill>
                <a:latin typeface="HALDEN SOLID"/>
                <a:ea typeface="Open Sans Extrabold"/>
                <a:cs typeface="Open Sans Extrabold"/>
              </a:rPr>
              <a:t>MODULE SDAM/HDDS : Que demander ?</a:t>
            </a:r>
          </a:p>
        </p:txBody>
      </p:sp>
      <p:graphicFrame>
        <p:nvGraphicFramePr>
          <p:cNvPr id="6" name="Table 5">
            <a:extLst>
              <a:ext uri="{FF2B5EF4-FFF2-40B4-BE49-F238E27FC236}">
                <a16:creationId xmlns:a16="http://schemas.microsoft.com/office/drawing/2014/main" id="{44FF1C59-BB06-1504-692C-7C4E47702221}"/>
              </a:ext>
            </a:extLst>
          </p:cNvPr>
          <p:cNvGraphicFramePr>
            <a:graphicFrameLocks noGrp="1"/>
          </p:cNvGraphicFramePr>
          <p:nvPr>
            <p:extLst>
              <p:ext uri="{D42A27DB-BD31-4B8C-83A1-F6EECF244321}">
                <p14:modId xmlns:p14="http://schemas.microsoft.com/office/powerpoint/2010/main" val="4190498691"/>
              </p:ext>
            </p:extLst>
          </p:nvPr>
        </p:nvGraphicFramePr>
        <p:xfrm>
          <a:off x="284162" y="1201173"/>
          <a:ext cx="11496675" cy="5629122"/>
        </p:xfrm>
        <a:graphic>
          <a:graphicData uri="http://schemas.openxmlformats.org/drawingml/2006/table">
            <a:tbl>
              <a:tblPr>
                <a:tableStyleId>{5C22544A-7EE6-4342-B048-85BDC9FD1C3A}</a:tableStyleId>
              </a:tblPr>
              <a:tblGrid>
                <a:gridCol w="474374">
                  <a:extLst>
                    <a:ext uri="{9D8B030D-6E8A-4147-A177-3AD203B41FA5}">
                      <a16:colId xmlns:a16="http://schemas.microsoft.com/office/drawing/2014/main" val="1061052608"/>
                    </a:ext>
                  </a:extLst>
                </a:gridCol>
                <a:gridCol w="8013500">
                  <a:extLst>
                    <a:ext uri="{9D8B030D-6E8A-4147-A177-3AD203B41FA5}">
                      <a16:colId xmlns:a16="http://schemas.microsoft.com/office/drawing/2014/main" val="2997625062"/>
                    </a:ext>
                  </a:extLst>
                </a:gridCol>
                <a:gridCol w="1854542">
                  <a:extLst>
                    <a:ext uri="{9D8B030D-6E8A-4147-A177-3AD203B41FA5}">
                      <a16:colId xmlns:a16="http://schemas.microsoft.com/office/drawing/2014/main" val="3498943043"/>
                    </a:ext>
                  </a:extLst>
                </a:gridCol>
                <a:gridCol w="1154259">
                  <a:extLst>
                    <a:ext uri="{9D8B030D-6E8A-4147-A177-3AD203B41FA5}">
                      <a16:colId xmlns:a16="http://schemas.microsoft.com/office/drawing/2014/main" val="3338312220"/>
                    </a:ext>
                  </a:extLst>
                </a:gridCol>
              </a:tblGrid>
              <a:tr h="400867">
                <a:tc gridSpan="4">
                  <a:txBody>
                    <a:bodyPr/>
                    <a:lstStyle/>
                    <a:p>
                      <a:pPr algn="l">
                        <a:lnSpc>
                          <a:spcPct val="107000"/>
                        </a:lnSpc>
                        <a:spcAft>
                          <a:spcPts val="800"/>
                        </a:spcAft>
                      </a:pPr>
                      <a:r>
                        <a:rPr lang="en-US" sz="1200" b="1">
                          <a:effectLst/>
                          <a:latin typeface="Open Sans" panose="020B0606030504020204" pitchFamily="34" charset="0"/>
                          <a:ea typeface="Open Sans" panose="020B0606030504020204" pitchFamily="34" charset="0"/>
                          <a:cs typeface="Open Sans" panose="020B0606030504020204" pitchFamily="34" charset="0"/>
                        </a:rPr>
                        <a:t>Module 1 : Score de </a:t>
                      </a:r>
                      <a:r>
                        <a:rPr lang="en-US" sz="1200" b="1" err="1">
                          <a:effectLst/>
                          <a:latin typeface="Open Sans" panose="020B0606030504020204" pitchFamily="34" charset="0"/>
                          <a:ea typeface="Open Sans" panose="020B0606030504020204" pitchFamily="34" charset="0"/>
                          <a:cs typeface="Open Sans" panose="020B0606030504020204" pitchFamily="34" charset="0"/>
                        </a:rPr>
                        <a:t>diversité</a:t>
                      </a:r>
                      <a:r>
                        <a:rPr lang="en-US" sz="1200" b="1">
                          <a:effectLst/>
                          <a:latin typeface="Open Sans" panose="020B0606030504020204" pitchFamily="34" charset="0"/>
                          <a:ea typeface="Open Sans" panose="020B0606030504020204" pitchFamily="34" charset="0"/>
                          <a:cs typeface="Open Sans" panose="020B0606030504020204" pitchFamily="34" charset="0"/>
                        </a:rPr>
                        <a:t> </a:t>
                      </a:r>
                      <a:r>
                        <a:rPr lang="en-US" sz="1200" b="1" err="1">
                          <a:effectLst/>
                          <a:latin typeface="Open Sans" panose="020B0606030504020204" pitchFamily="34" charset="0"/>
                          <a:ea typeface="Open Sans" panose="020B0606030504020204" pitchFamily="34" charset="0"/>
                          <a:cs typeface="Open Sans" panose="020B0606030504020204" pitchFamily="34" charset="0"/>
                        </a:rPr>
                        <a:t>alimentaire</a:t>
                      </a:r>
                      <a:r>
                        <a:rPr lang="en-US" sz="1200" b="1">
                          <a:effectLst/>
                          <a:latin typeface="Open Sans" panose="020B0606030504020204" pitchFamily="34" charset="0"/>
                          <a:ea typeface="Open Sans" panose="020B0606030504020204" pitchFamily="34" charset="0"/>
                          <a:cs typeface="Open Sans" panose="020B0606030504020204" pitchFamily="34" charset="0"/>
                        </a:rPr>
                        <a:t> des ménages</a:t>
                      </a:r>
                      <a:endParaRPr lang="en-GB" sz="1200" b="1">
                        <a:effectLst/>
                        <a:latin typeface="Open Sans" panose="020B0606030504020204" pitchFamily="34" charset="0"/>
                        <a:ea typeface="Open Sans" panose="020B0606030504020204" pitchFamily="34" charset="0"/>
                        <a:cs typeface="Open Sans" panose="020B0606030504020204" pitchFamily="34" charset="0"/>
                      </a:endParaRPr>
                    </a:p>
                    <a:p>
                      <a:pPr algn="l">
                        <a:lnSpc>
                          <a:spcPct val="107000"/>
                        </a:lnSpc>
                        <a:spcAft>
                          <a:spcPts val="800"/>
                        </a:spcAft>
                      </a:pPr>
                      <a:r>
                        <a:rPr lang="en-US" sz="1200" b="1">
                          <a:effectLst/>
                          <a:latin typeface="Open Sans"/>
                          <a:ea typeface="Open Sans"/>
                          <a:cs typeface="Open Sans"/>
                        </a:rPr>
                        <a:t>Ce module </a:t>
                      </a:r>
                      <a:r>
                        <a:rPr lang="en-US" sz="1200" b="1" err="1">
                          <a:effectLst/>
                          <a:latin typeface="Open Sans"/>
                          <a:ea typeface="Open Sans"/>
                          <a:cs typeface="Open Sans"/>
                        </a:rPr>
                        <a:t>vous</a:t>
                      </a:r>
                      <a:r>
                        <a:rPr lang="en-US" sz="1200" b="1">
                          <a:effectLst/>
                          <a:latin typeface="Open Sans"/>
                          <a:ea typeface="Open Sans"/>
                          <a:cs typeface="Open Sans"/>
                        </a:rPr>
                        <a:t> </a:t>
                      </a:r>
                      <a:r>
                        <a:rPr lang="en-US" sz="1200" b="1" err="1">
                          <a:effectLst/>
                          <a:latin typeface="Open Sans"/>
                          <a:ea typeface="Open Sans"/>
                          <a:cs typeface="Open Sans"/>
                        </a:rPr>
                        <a:t>permet</a:t>
                      </a:r>
                      <a:r>
                        <a:rPr lang="en-US" sz="1200" b="1">
                          <a:effectLst/>
                          <a:latin typeface="Open Sans"/>
                          <a:ea typeface="Open Sans"/>
                          <a:cs typeface="Open Sans"/>
                        </a:rPr>
                        <a:t> de </a:t>
                      </a:r>
                      <a:r>
                        <a:rPr lang="en-US" sz="1200" b="1" err="1">
                          <a:effectLst/>
                          <a:latin typeface="Open Sans"/>
                          <a:ea typeface="Open Sans"/>
                          <a:cs typeface="Open Sans"/>
                        </a:rPr>
                        <a:t>collecter</a:t>
                      </a:r>
                      <a:r>
                        <a:rPr lang="en-US" sz="1200" b="1">
                          <a:effectLst/>
                          <a:latin typeface="Open Sans"/>
                          <a:ea typeface="Open Sans"/>
                          <a:cs typeface="Open Sans"/>
                        </a:rPr>
                        <a:t> les </a:t>
                      </a:r>
                      <a:r>
                        <a:rPr lang="en-US" sz="1200" b="1" err="1">
                          <a:effectLst/>
                          <a:latin typeface="Open Sans"/>
                          <a:ea typeface="Open Sans"/>
                          <a:cs typeface="Open Sans"/>
                        </a:rPr>
                        <a:t>informations</a:t>
                      </a:r>
                      <a:r>
                        <a:rPr lang="en-US" sz="1200" b="1">
                          <a:effectLst/>
                          <a:latin typeface="Open Sans"/>
                          <a:ea typeface="Open Sans"/>
                          <a:cs typeface="Open Sans"/>
                        </a:rPr>
                        <a:t> </a:t>
                      </a:r>
                      <a:r>
                        <a:rPr lang="en-US" sz="1200" b="1" err="1">
                          <a:effectLst/>
                          <a:latin typeface="Open Sans"/>
                          <a:ea typeface="Open Sans"/>
                          <a:cs typeface="Open Sans"/>
                        </a:rPr>
                        <a:t>nécessaires</a:t>
                      </a:r>
                      <a:r>
                        <a:rPr lang="en-US" sz="1200" b="1">
                          <a:effectLst/>
                          <a:latin typeface="Open Sans"/>
                          <a:ea typeface="Open Sans"/>
                          <a:cs typeface="Open Sans"/>
                        </a:rPr>
                        <a:t> au </a:t>
                      </a:r>
                      <a:r>
                        <a:rPr lang="en-US" sz="1200" b="1" err="1">
                          <a:effectLst/>
                          <a:latin typeface="Open Sans"/>
                          <a:ea typeface="Open Sans"/>
                          <a:cs typeface="Open Sans"/>
                        </a:rPr>
                        <a:t>calcul</a:t>
                      </a:r>
                      <a:r>
                        <a:rPr lang="en-US" sz="1200" b="1">
                          <a:effectLst/>
                          <a:latin typeface="Open Sans"/>
                          <a:ea typeface="Open Sans"/>
                          <a:cs typeface="Open Sans"/>
                        </a:rPr>
                        <a:t> du HDDS - 24hr Rappel   </a:t>
                      </a:r>
                    </a:p>
                  </a:txBody>
                  <a:tcPr marL="9595" marR="9595" marT="0" marB="0">
                    <a:solidFill>
                      <a:schemeClr val="accent4">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l">
                        <a:lnSpc>
                          <a:spcPct val="107000"/>
                        </a:lnSpc>
                        <a:spcAft>
                          <a:spcPts val="800"/>
                        </a:spcAft>
                      </a:pPr>
                      <a:r>
                        <a:rPr lang="en-GB" sz="1200">
                          <a:effectLst/>
                        </a:rPr>
                        <a:t>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009880588"/>
                  </a:ext>
                </a:extLst>
              </a:tr>
              <a:tr h="553372">
                <a:tc gridSpan="3">
                  <a:txBody>
                    <a:bodyPr/>
                    <a:lstStyle/>
                    <a:p>
                      <a:pPr algn="l">
                        <a:lnSpc>
                          <a:spcPct val="115000"/>
                        </a:lnSpc>
                        <a:spcAft>
                          <a:spcPts val="800"/>
                        </a:spcAft>
                      </a:pPr>
                      <a:r>
                        <a:rPr lang="fr-FR" sz="1100" kern="1200">
                          <a:solidFill>
                            <a:schemeClr val="dk1"/>
                          </a:solidFill>
                          <a:effectLst/>
                          <a:latin typeface="Open Sans"/>
                          <a:ea typeface="Open Sans"/>
                          <a:cs typeface="Open Sans"/>
                        </a:rPr>
                        <a:t>J’’aimerais maintenant vous demander quels sont les types d’aliments que vous ou quelqu’un d’autre dans le ménage avez mangés hier pendant la journée et la nuit.</a:t>
                      </a:r>
                    </a:p>
                    <a:p>
                      <a:pPr algn="l">
                        <a:lnSpc>
                          <a:spcPct val="115000"/>
                        </a:lnSpc>
                        <a:spcAft>
                          <a:spcPts val="800"/>
                        </a:spcAft>
                      </a:pPr>
                      <a:r>
                        <a:rPr lang="en-US" sz="1100">
                          <a:effectLst/>
                          <a:latin typeface="Open Sans" panose="020B0606030504020204" pitchFamily="34" charset="0"/>
                          <a:ea typeface="Open Sans" panose="020B0606030504020204" pitchFamily="34" charset="0"/>
                          <a:cs typeface="Open Sans" panose="020B0606030504020204" pitchFamily="34" charset="0"/>
                        </a:rPr>
                        <a:t>Note pour </a:t>
                      </a:r>
                      <a:r>
                        <a:rPr lang="en-US" sz="1100" err="1">
                          <a:effectLst/>
                          <a:latin typeface="Open Sans" panose="020B0606030504020204" pitchFamily="34" charset="0"/>
                          <a:ea typeface="Open Sans" panose="020B0606030504020204" pitchFamily="34" charset="0"/>
                          <a:cs typeface="Open Sans" panose="020B0606030504020204" pitchFamily="34" charset="0"/>
                        </a:rPr>
                        <a:t>l'enquêteur</a:t>
                      </a:r>
                      <a:r>
                        <a:rPr lang="en-US" sz="1100">
                          <a:effectLst/>
                          <a:latin typeface="Open Sans" panose="020B0606030504020204" pitchFamily="34" charset="0"/>
                          <a:ea typeface="Open Sans" panose="020B0606030504020204" pitchFamily="34" charset="0"/>
                          <a:cs typeface="Open Sans" panose="020B0606030504020204" pitchFamily="34" charset="0"/>
                        </a:rPr>
                        <a:t> :  </a:t>
                      </a:r>
                      <a:r>
                        <a:rPr lang="en-US" sz="1100" err="1">
                          <a:effectLst/>
                          <a:latin typeface="Open Sans" panose="020B0606030504020204" pitchFamily="34" charset="0"/>
                          <a:ea typeface="Open Sans" panose="020B0606030504020204" pitchFamily="34" charset="0"/>
                          <a:cs typeface="Open Sans" panose="020B0606030504020204" pitchFamily="34" charset="0"/>
                        </a:rPr>
                        <a:t>Lisez</a:t>
                      </a:r>
                      <a:r>
                        <a:rPr lang="en-US" sz="1100">
                          <a:effectLst/>
                          <a:latin typeface="Open Sans" panose="020B0606030504020204" pitchFamily="34" charset="0"/>
                          <a:ea typeface="Open Sans" panose="020B0606030504020204" pitchFamily="34" charset="0"/>
                          <a:cs typeface="Open Sans" panose="020B0606030504020204" pitchFamily="34" charset="0"/>
                        </a:rPr>
                        <a:t> la </a:t>
                      </a:r>
                      <a:r>
                        <a:rPr lang="en-US" sz="1100" err="1">
                          <a:effectLst/>
                          <a:latin typeface="Open Sans" panose="020B0606030504020204" pitchFamily="34" charset="0"/>
                          <a:ea typeface="Open Sans" panose="020B0606030504020204" pitchFamily="34" charset="0"/>
                          <a:cs typeface="Open Sans" panose="020B0606030504020204" pitchFamily="34" charset="0"/>
                        </a:rPr>
                        <a:t>liste</a:t>
                      </a:r>
                      <a:r>
                        <a:rPr lang="en-US" sz="1100">
                          <a:effectLst/>
                          <a:latin typeface="Open Sans" panose="020B0606030504020204" pitchFamily="34" charset="0"/>
                          <a:ea typeface="Open Sans" panose="020B0606030504020204" pitchFamily="34" charset="0"/>
                          <a:cs typeface="Open Sans" panose="020B0606030504020204" pitchFamily="34" charset="0"/>
                        </a:rPr>
                        <a:t> des aliments. </a:t>
                      </a:r>
                      <a:r>
                        <a:rPr lang="en-US" sz="1100" err="1">
                          <a:effectLst/>
                          <a:latin typeface="Open Sans" panose="020B0606030504020204" pitchFamily="34" charset="0"/>
                          <a:ea typeface="Open Sans" panose="020B0606030504020204" pitchFamily="34" charset="0"/>
                          <a:cs typeface="Open Sans" panose="020B0606030504020204" pitchFamily="34" charset="0"/>
                        </a:rPr>
                        <a:t>Placez</a:t>
                      </a:r>
                      <a:r>
                        <a:rPr lang="en-US" sz="1100">
                          <a:effectLst/>
                          <a:latin typeface="Open Sans" panose="020B0606030504020204" pitchFamily="34" charset="0"/>
                          <a:ea typeface="Open Sans" panose="020B0606030504020204" pitchFamily="34" charset="0"/>
                          <a:cs typeface="Open Sans" panose="020B0606030504020204" pitchFamily="34" charset="0"/>
                        </a:rPr>
                        <a:t> </a:t>
                      </a:r>
                      <a:r>
                        <a:rPr lang="en-US" sz="11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un 1 dans la case </a:t>
                      </a:r>
                      <a:r>
                        <a:rPr lang="en-US" sz="1100" kern="1200" err="1">
                          <a:solidFill>
                            <a:schemeClr val="dk1"/>
                          </a:solidFill>
                          <a:effectLst/>
                          <a:latin typeface="Open Sans" panose="020B0606030504020204" pitchFamily="34" charset="0"/>
                          <a:ea typeface="Open Sans" panose="020B0606030504020204" pitchFamily="34" charset="0"/>
                          <a:cs typeface="Open Sans" panose="020B0606030504020204" pitchFamily="34" charset="0"/>
                        </a:rPr>
                        <a:t>si</a:t>
                      </a:r>
                      <a:r>
                        <a:rPr lang="en-US" sz="11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en-US" sz="1100" b="1" kern="1200" err="1">
                          <a:solidFill>
                            <a:schemeClr val="dk1"/>
                          </a:solidFill>
                          <a:effectLst/>
                          <a:latin typeface="Open Sans" panose="020B0606030504020204" pitchFamily="34" charset="0"/>
                          <a:ea typeface="Open Sans" panose="020B0606030504020204" pitchFamily="34" charset="0"/>
                          <a:cs typeface="Open Sans" panose="020B0606030504020204" pitchFamily="34" charset="0"/>
                        </a:rPr>
                        <a:t>l'un</a:t>
                      </a:r>
                      <a:r>
                        <a:rPr lang="en-US" sz="11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des </a:t>
                      </a:r>
                      <a:r>
                        <a:rPr lang="en-US" sz="1100" kern="1200" err="1">
                          <a:solidFill>
                            <a:schemeClr val="dk1"/>
                          </a:solidFill>
                          <a:effectLst/>
                          <a:latin typeface="Open Sans" panose="020B0606030504020204" pitchFamily="34" charset="0"/>
                          <a:ea typeface="Open Sans" panose="020B0606030504020204" pitchFamily="34" charset="0"/>
                          <a:cs typeface="Open Sans" panose="020B0606030504020204" pitchFamily="34" charset="0"/>
                        </a:rPr>
                        <a:t>membres</a:t>
                      </a:r>
                      <a:r>
                        <a:rPr lang="en-US" sz="11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du ménage a consommé </a:t>
                      </a:r>
                      <a:r>
                        <a:rPr lang="en-US" sz="1100" kern="1200" err="1">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l'aliment</a:t>
                      </a:r>
                      <a:r>
                        <a:rPr lang="en-US" sz="11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en-US" sz="1100" kern="1200" err="1">
                          <a:solidFill>
                            <a:schemeClr val="dk1"/>
                          </a:solidFill>
                          <a:effectLst/>
                          <a:latin typeface="Open Sans" panose="020B0606030504020204" pitchFamily="34" charset="0"/>
                          <a:ea typeface="Open Sans" panose="020B0606030504020204" pitchFamily="34" charset="0"/>
                          <a:cs typeface="Open Sans" panose="020B0606030504020204" pitchFamily="34" charset="0"/>
                        </a:rPr>
                        <a:t>en</a:t>
                      </a:r>
                      <a:r>
                        <a:rPr lang="en-US" sz="11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question, </a:t>
                      </a:r>
                      <a:r>
                        <a:rPr lang="en-US" sz="1100" kern="1200" err="1">
                          <a:solidFill>
                            <a:schemeClr val="dk1"/>
                          </a:solidFill>
                          <a:effectLst/>
                          <a:latin typeface="Open Sans" panose="020B0606030504020204" pitchFamily="34" charset="0"/>
                          <a:ea typeface="Open Sans" panose="020B0606030504020204" pitchFamily="34" charset="0"/>
                          <a:cs typeface="Open Sans" panose="020B0606030504020204" pitchFamily="34" charset="0"/>
                        </a:rPr>
                        <a:t>placez</a:t>
                      </a:r>
                      <a:r>
                        <a:rPr lang="en-US" sz="11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un </a:t>
                      </a:r>
                      <a:r>
                        <a:rPr lang="en-US" sz="1100" kern="1200" err="1">
                          <a:solidFill>
                            <a:schemeClr val="dk1"/>
                          </a:solidFill>
                          <a:effectLst/>
                          <a:latin typeface="Open Sans" panose="020B0606030504020204" pitchFamily="34" charset="0"/>
                          <a:ea typeface="Open Sans" panose="020B0606030504020204" pitchFamily="34" charset="0"/>
                          <a:cs typeface="Open Sans" panose="020B0606030504020204" pitchFamily="34" charset="0"/>
                        </a:rPr>
                        <a:t>zéro</a:t>
                      </a:r>
                      <a:r>
                        <a:rPr lang="en-US" sz="11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dans la case </a:t>
                      </a:r>
                      <a:r>
                        <a:rPr lang="en-US" sz="1100" b="1" kern="1200" err="1">
                          <a:solidFill>
                            <a:schemeClr val="dk1"/>
                          </a:solidFill>
                          <a:effectLst/>
                          <a:latin typeface="Open Sans" panose="020B0606030504020204" pitchFamily="34" charset="0"/>
                          <a:ea typeface="Open Sans" panose="020B0606030504020204" pitchFamily="34" charset="0"/>
                          <a:cs typeface="Open Sans" panose="020B0606030504020204" pitchFamily="34" charset="0"/>
                        </a:rPr>
                        <a:t>si</a:t>
                      </a:r>
                      <a:r>
                        <a:rPr lang="en-US" sz="11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en-US" sz="1100" b="1" kern="1200" err="1">
                          <a:solidFill>
                            <a:schemeClr val="dk1"/>
                          </a:solidFill>
                          <a:effectLst/>
                          <a:latin typeface="Open Sans" panose="020B0606030504020204" pitchFamily="34" charset="0"/>
                          <a:ea typeface="Open Sans" panose="020B0606030504020204" pitchFamily="34" charset="0"/>
                          <a:cs typeface="Open Sans" panose="020B0606030504020204" pitchFamily="34" charset="0"/>
                        </a:rPr>
                        <a:t>personne</a:t>
                      </a:r>
                      <a:r>
                        <a:rPr lang="en-US" sz="11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dans le ménage </a:t>
                      </a:r>
                      <a:r>
                        <a:rPr lang="en-US" sz="1100" b="1" kern="1200" err="1">
                          <a:solidFill>
                            <a:schemeClr val="dk1"/>
                          </a:solidFill>
                          <a:effectLst/>
                          <a:latin typeface="Open Sans" panose="020B0606030504020204" pitchFamily="34" charset="0"/>
                          <a:ea typeface="Open Sans" panose="020B0606030504020204" pitchFamily="34" charset="0"/>
                          <a:cs typeface="Open Sans" panose="020B0606030504020204" pitchFamily="34" charset="0"/>
                        </a:rPr>
                        <a:t>n'</a:t>
                      </a:r>
                      <a:r>
                        <a:rPr lang="en-US" sz="1100" err="1">
                          <a:effectLst/>
                          <a:latin typeface="Open Sans" panose="020B0606030504020204" pitchFamily="34" charset="0"/>
                          <a:ea typeface="Open Sans" panose="020B0606030504020204" pitchFamily="34" charset="0"/>
                          <a:cs typeface="Open Sans" panose="020B0606030504020204" pitchFamily="34" charset="0"/>
                        </a:rPr>
                        <a:t>a</a:t>
                      </a:r>
                      <a:r>
                        <a:rPr lang="en-US" sz="1100">
                          <a:effectLst/>
                          <a:latin typeface="Open Sans" panose="020B0606030504020204" pitchFamily="34" charset="0"/>
                          <a:ea typeface="Open Sans" panose="020B0606030504020204" pitchFamily="34" charset="0"/>
                          <a:cs typeface="Open Sans" panose="020B0606030504020204" pitchFamily="34" charset="0"/>
                        </a:rPr>
                        <a:t> consommé </a:t>
                      </a:r>
                      <a:r>
                        <a:rPr lang="en-US" sz="1100" err="1">
                          <a:effectLst/>
                          <a:latin typeface="Open Sans" panose="020B0606030504020204" pitchFamily="34" charset="0"/>
                          <a:ea typeface="Open Sans" panose="020B0606030504020204" pitchFamily="34" charset="0"/>
                          <a:cs typeface="Open Sans" panose="020B0606030504020204" pitchFamily="34" charset="0"/>
                        </a:rPr>
                        <a:t>cet</a:t>
                      </a:r>
                      <a:r>
                        <a:rPr lang="en-US" sz="1100">
                          <a:effectLst/>
                          <a:latin typeface="Open Sans" panose="020B0606030504020204" pitchFamily="34" charset="0"/>
                          <a:ea typeface="Open Sans" panose="020B0606030504020204" pitchFamily="34" charset="0"/>
                          <a:cs typeface="Open Sans" panose="020B0606030504020204" pitchFamily="34" charset="0"/>
                        </a:rPr>
                        <a:t> aliment.</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solidFill>
                      <a:srgbClr val="FFFFFE"/>
                    </a:solidFill>
                  </a:tcPr>
                </a:tc>
                <a:tc hMerge="1">
                  <a:txBody>
                    <a:bodyPr/>
                    <a:lstStyle/>
                    <a:p>
                      <a:endParaRPr lang="en-GB"/>
                    </a:p>
                  </a:txBody>
                  <a:tcPr/>
                </a:tc>
                <a:tc hMerge="1">
                  <a:txBody>
                    <a:bodyPr/>
                    <a:lstStyle/>
                    <a:p>
                      <a:endParaRPr lang="en-GB"/>
                    </a:p>
                  </a:txBody>
                  <a:tcPr/>
                </a:tc>
                <a:tc>
                  <a:txBody>
                    <a:bodyPr/>
                    <a:lstStyle/>
                    <a:p>
                      <a:pPr algn="ctr"/>
                      <a:r>
                        <a:rPr lang="en-GB" sz="1100">
                          <a:effectLst/>
                          <a:latin typeface="Open Sans"/>
                          <a:ea typeface="Open Sans"/>
                          <a:cs typeface="Open Sans"/>
                        </a:rPr>
                        <a:t>Nom de la variable</a:t>
                      </a:r>
                      <a:endParaRPr lang="en-GB">
                        <a:latin typeface="Open Sans"/>
                        <a:ea typeface="Open Sans"/>
                        <a:cs typeface="Open Sans"/>
                      </a:endParaRPr>
                    </a:p>
                  </a:txBody>
                  <a:tcPr marL="9595" marR="9595" marT="0" marB="0" anchor="ctr">
                    <a:solidFill>
                      <a:srgbClr val="FFFFFE"/>
                    </a:solidFill>
                  </a:tcPr>
                </a:tc>
                <a:extLst>
                  <a:ext uri="{0D108BD9-81ED-4DB2-BD59-A6C34878D82A}">
                    <a16:rowId xmlns:a16="http://schemas.microsoft.com/office/drawing/2014/main" val="1592858627"/>
                  </a:ext>
                </a:extLst>
              </a:tr>
              <a:tr h="0">
                <a:tc gridSpan="3">
                  <a:txBody>
                    <a:bodyPr/>
                    <a:lstStyle/>
                    <a:p>
                      <a:pPr algn="ctr">
                        <a:lnSpc>
                          <a:spcPct val="107000"/>
                        </a:lnSpc>
                        <a:spcAft>
                          <a:spcPts val="800"/>
                        </a:spcAft>
                      </a:pPr>
                      <a:r>
                        <a:rPr lang="en-US" sz="1100">
                          <a:effectLst/>
                          <a:latin typeface="Open Sans"/>
                          <a:ea typeface="Open Sans"/>
                          <a:cs typeface="Open Sans"/>
                        </a:rPr>
                        <a:t> Aliments </a:t>
                      </a:r>
                      <a:endParaRPr lang="en-GB" sz="1200">
                        <a:effectLst/>
                        <a:latin typeface="Open Sans"/>
                        <a:ea typeface="Open Sans"/>
                        <a:cs typeface="Open Sans"/>
                      </a:endParaRPr>
                    </a:p>
                  </a:txBody>
                  <a:tcPr marL="9595" marR="9595" marT="0" marB="0">
                    <a:solidFill>
                      <a:srgbClr val="FFFFFE"/>
                    </a:solidFill>
                  </a:tcPr>
                </a:tc>
                <a:tc hMerge="1">
                  <a:txBody>
                    <a:bodyPr/>
                    <a:lstStyle/>
                    <a:p>
                      <a:pPr algn="l">
                        <a:lnSpc>
                          <a:spcPct val="107000"/>
                        </a:lnSpc>
                        <a:spcAft>
                          <a:spcPts val="800"/>
                        </a:spcAft>
                      </a:pPr>
                      <a:r>
                        <a:rPr lang="fr-FR" sz="1100" err="1">
                          <a:effectLst/>
                        </a:rPr>
                        <a:t>Aliments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9595" marR="9595" marT="0" marB="0" anchor="ctr">
                    <a:noFill/>
                  </a:tcPr>
                </a:tc>
                <a:tc hMerge="1">
                  <a:txBody>
                    <a:bodyPr/>
                    <a:lstStyle/>
                    <a:p>
                      <a:pPr algn="ctr">
                        <a:lnSpc>
                          <a:spcPct val="107000"/>
                        </a:lnSpc>
                        <a:spcAft>
                          <a:spcPts val="800"/>
                        </a:spcAft>
                      </a:pPr>
                      <a:r>
                        <a:rPr lang="en-US" sz="1100">
                          <a:effectLst/>
                        </a:rPr>
                        <a:t>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9595" marR="9595" marT="0" marB="0" anchor="ctr">
                    <a:noFill/>
                  </a:tcPr>
                </a:tc>
                <a:tc>
                  <a:txBody>
                    <a:bodyPr/>
                    <a:lstStyle/>
                    <a:p>
                      <a:endParaRPr lang="en-GB">
                        <a:latin typeface="Open Sans"/>
                        <a:ea typeface="Open Sans"/>
                        <a:cs typeface="Open Sans"/>
                      </a:endParaRPr>
                    </a:p>
                  </a:txBody>
                  <a:tcPr marL="9595" marR="9595" marT="0" marB="0">
                    <a:solidFill>
                      <a:srgbClr val="FFFFFE"/>
                    </a:solidFill>
                  </a:tcPr>
                </a:tc>
                <a:extLst>
                  <a:ext uri="{0D108BD9-81ED-4DB2-BD59-A6C34878D82A}">
                    <a16:rowId xmlns:a16="http://schemas.microsoft.com/office/drawing/2014/main" val="1465825231"/>
                  </a:ext>
                </a:extLst>
              </a:tr>
              <a:tr h="239179">
                <a:tc>
                  <a:txBody>
                    <a:bodyPr/>
                    <a:lstStyle/>
                    <a:p>
                      <a:pPr marL="0" lvl="0" indent="0" algn="ctr">
                        <a:lnSpc>
                          <a:spcPct val="107000"/>
                        </a:lnSpc>
                        <a:spcAft>
                          <a:spcPts val="800"/>
                        </a:spcAft>
                        <a:buClr>
                          <a:srgbClr val="000000"/>
                        </a:buClr>
                        <a:buSzPts val="800"/>
                        <a:buFont typeface="Times New Roman" panose="02020603050405020304" pitchFamily="18" charset="0"/>
                        <a:buNone/>
                        <a:tabLst>
                          <a:tab pos="228600" algn="l"/>
                        </a:tabLst>
                      </a:pPr>
                      <a:r>
                        <a:rPr lang="en-US" sz="1100" u="none" strike="noStrike">
                          <a:effectLst/>
                          <a:latin typeface="Open Sans"/>
                          <a:ea typeface="Open Sans"/>
                          <a:cs typeface="Open Sans"/>
                        </a:rPr>
                        <a:t>1.</a:t>
                      </a:r>
                      <a:endParaRPr lang="en-GB" sz="1200" u="none" strike="noStrike">
                        <a:effectLst/>
                        <a:latin typeface="Open Sans"/>
                        <a:ea typeface="Open Sans"/>
                        <a:cs typeface="Open Sans"/>
                      </a:endParaRPr>
                    </a:p>
                  </a:txBody>
                  <a:tcPr marL="9595" marR="9595" marT="0" marB="0" anchor="ctr">
                    <a:solidFill>
                      <a:srgbClr val="FFFFFE"/>
                    </a:solidFill>
                  </a:tcPr>
                </a:tc>
                <a:tc>
                  <a:txBody>
                    <a:bodyPr/>
                    <a:lstStyle/>
                    <a:p>
                      <a:pPr algn="l">
                        <a:lnSpc>
                          <a:spcPct val="107000"/>
                        </a:lnSpc>
                        <a:spcAft>
                          <a:spcPts val="800"/>
                        </a:spcAft>
                      </a:pPr>
                      <a:r>
                        <a:rPr lang="en-US" sz="1100" b="1">
                          <a:effectLst/>
                          <a:latin typeface="Open Sans"/>
                          <a:ea typeface="Open Sans"/>
                          <a:cs typeface="Open Sans"/>
                        </a:rPr>
                        <a:t>Céréales, grains </a:t>
                      </a:r>
                      <a:r>
                        <a:rPr lang="en-US" sz="1100">
                          <a:effectLst/>
                          <a:latin typeface="Open Sans"/>
                          <a:ea typeface="Open Sans"/>
                          <a:cs typeface="Open Sans"/>
                        </a:rPr>
                        <a:t>: </a:t>
                      </a:r>
                      <a:r>
                        <a:rPr lang="en-US" sz="1100" err="1">
                          <a:effectLst/>
                          <a:latin typeface="Open Sans"/>
                          <a:ea typeface="Open Sans"/>
                          <a:cs typeface="Open Sans"/>
                        </a:rPr>
                        <a:t>riz</a:t>
                      </a:r>
                      <a:r>
                        <a:rPr lang="en-US" sz="1100">
                          <a:effectLst/>
                          <a:latin typeface="Open Sans"/>
                          <a:ea typeface="Open Sans"/>
                          <a:cs typeface="Open Sans"/>
                        </a:rPr>
                        <a:t>, pâtes, pain, </a:t>
                      </a:r>
                      <a:r>
                        <a:rPr lang="en-US" sz="1100" err="1">
                          <a:effectLst/>
                          <a:latin typeface="Open Sans"/>
                          <a:ea typeface="Open Sans"/>
                          <a:cs typeface="Open Sans"/>
                        </a:rPr>
                        <a:t>sorgho</a:t>
                      </a:r>
                      <a:r>
                        <a:rPr lang="en-US" sz="1100">
                          <a:effectLst/>
                          <a:latin typeface="Open Sans"/>
                          <a:ea typeface="Open Sans"/>
                          <a:cs typeface="Open Sans"/>
                        </a:rPr>
                        <a:t>, millet, </a:t>
                      </a:r>
                      <a:r>
                        <a:rPr lang="en-US" sz="1100" err="1">
                          <a:effectLst/>
                          <a:latin typeface="Open Sans"/>
                          <a:ea typeface="Open Sans"/>
                          <a:cs typeface="Open Sans"/>
                        </a:rPr>
                        <a:t>maïs</a:t>
                      </a:r>
                      <a:r>
                        <a:rPr lang="en-US" sz="1100">
                          <a:effectLst/>
                          <a:latin typeface="Open Sans"/>
                          <a:ea typeface="Open Sans"/>
                          <a:cs typeface="Open Sans"/>
                        </a:rPr>
                        <a:t> </a:t>
                      </a:r>
                      <a:endParaRPr lang="en-GB" sz="1200">
                        <a:effectLst/>
                        <a:latin typeface="Open Sans"/>
                        <a:ea typeface="Open Sans"/>
                        <a:cs typeface="Open Sans"/>
                      </a:endParaRP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a:ea typeface="Open Sans"/>
                          <a:cs typeface="Open Sans"/>
                        </a:rPr>
                        <a:t>|___|</a:t>
                      </a:r>
                      <a:endParaRPr lang="en-GB" sz="1200">
                        <a:effectLst/>
                        <a:latin typeface="Open Sans"/>
                        <a:ea typeface="Open Sans"/>
                        <a:cs typeface="Open Sans"/>
                      </a:endParaRPr>
                    </a:p>
                  </a:txBody>
                  <a:tcPr marL="9595" marR="9595" marT="0" marB="0" anchor="ctr">
                    <a:solidFill>
                      <a:srgbClr val="FFFFFE"/>
                    </a:solidFill>
                  </a:tcPr>
                </a:tc>
                <a:tc>
                  <a:txBody>
                    <a:bodyPr/>
                    <a:lstStyle/>
                    <a:p>
                      <a:r>
                        <a:rPr lang="en-US" sz="1100" err="1">
                          <a:effectLst/>
                          <a:latin typeface="Open Sans"/>
                          <a:ea typeface="Open Sans"/>
                          <a:cs typeface="Open Sans"/>
                        </a:rPr>
                        <a:t>HDDSStapCer</a:t>
                      </a:r>
                      <a:endParaRPr lang="en-GB" err="1">
                        <a:latin typeface="Open Sans"/>
                        <a:ea typeface="Open Sans"/>
                        <a:cs typeface="Open Sans"/>
                      </a:endParaRPr>
                    </a:p>
                  </a:txBody>
                  <a:tcPr marL="9595" marR="9595" marT="0" marB="0" anchor="ctr">
                    <a:solidFill>
                      <a:srgbClr val="FFFFFE"/>
                    </a:solidFill>
                  </a:tcPr>
                </a:tc>
                <a:extLst>
                  <a:ext uri="{0D108BD9-81ED-4DB2-BD59-A6C34878D82A}">
                    <a16:rowId xmlns:a16="http://schemas.microsoft.com/office/drawing/2014/main" val="3328991704"/>
                  </a:ext>
                </a:extLst>
              </a:tr>
              <a:tr h="313743">
                <a:tc>
                  <a:txBody>
                    <a:bodyPr/>
                    <a:lstStyle/>
                    <a:p>
                      <a:pPr marL="0" lvl="0" indent="0" algn="ctr">
                        <a:lnSpc>
                          <a:spcPct val="107000"/>
                        </a:lnSpc>
                        <a:spcAft>
                          <a:spcPts val="800"/>
                        </a:spcAft>
                        <a:buClr>
                          <a:srgbClr val="000000"/>
                        </a:buClr>
                        <a:buSzPts val="800"/>
                        <a:buFont typeface="Times New Roman" panose="02020603050405020304" pitchFamily="18" charset="0"/>
                        <a:buNone/>
                        <a:tabLst>
                          <a:tab pos="228600" algn="l"/>
                        </a:tabLst>
                      </a:pPr>
                      <a:r>
                        <a:rPr lang="en-US" sz="1100" u="none" strike="noStrike">
                          <a:effectLst/>
                          <a:latin typeface="Open Sans"/>
                          <a:ea typeface="Open Sans"/>
                          <a:cs typeface="Open Sans"/>
                        </a:rPr>
                        <a:t>2. </a:t>
                      </a:r>
                      <a:endParaRPr lang="en-GB" sz="1200" u="none" strike="noStrike">
                        <a:effectLst/>
                        <a:latin typeface="Open Sans"/>
                        <a:ea typeface="Open Sans"/>
                        <a:cs typeface="Open Sans"/>
                      </a:endParaRPr>
                    </a:p>
                  </a:txBody>
                  <a:tcPr marL="9595" marR="9595" marT="0" marB="0" anchor="ctr">
                    <a:solidFill>
                      <a:srgbClr val="FFFFFE"/>
                    </a:solidFill>
                  </a:tcPr>
                </a:tc>
                <a:tc>
                  <a:txBody>
                    <a:bodyPr/>
                    <a:lstStyle/>
                    <a:p>
                      <a:pPr algn="l">
                        <a:lnSpc>
                          <a:spcPct val="107000"/>
                        </a:lnSpc>
                        <a:spcAft>
                          <a:spcPts val="800"/>
                        </a:spcAft>
                      </a:pPr>
                      <a:r>
                        <a:rPr lang="en-US" sz="1100" b="1">
                          <a:effectLst/>
                          <a:latin typeface="Open Sans"/>
                          <a:ea typeface="Open Sans"/>
                          <a:cs typeface="Open Sans"/>
                        </a:rPr>
                        <a:t>Racines et tubercules </a:t>
                      </a:r>
                      <a:r>
                        <a:rPr lang="en-US" sz="1100">
                          <a:effectLst/>
                          <a:latin typeface="Open Sans"/>
                          <a:ea typeface="Open Sans"/>
                          <a:cs typeface="Open Sans"/>
                        </a:rPr>
                        <a:t>: </a:t>
                      </a:r>
                      <a:r>
                        <a:rPr lang="en-GB" sz="1100" kern="1200">
                          <a:solidFill>
                            <a:schemeClr val="dk1"/>
                          </a:solidFill>
                          <a:effectLst/>
                          <a:latin typeface="Open Sans"/>
                          <a:ea typeface="Open Sans"/>
                          <a:cs typeface="Open Sans"/>
                        </a:rPr>
                        <a:t>pomme de terre, </a:t>
                      </a:r>
                      <a:r>
                        <a:rPr lang="en-GB" sz="1100" kern="1200" err="1">
                          <a:solidFill>
                            <a:schemeClr val="dk1"/>
                          </a:solidFill>
                          <a:effectLst/>
                          <a:latin typeface="Open Sans"/>
                          <a:ea typeface="Open Sans"/>
                          <a:cs typeface="Open Sans"/>
                        </a:rPr>
                        <a:t>igname</a:t>
                      </a:r>
                      <a:r>
                        <a:rPr lang="en-GB" sz="1100" kern="1200">
                          <a:solidFill>
                            <a:schemeClr val="dk1"/>
                          </a:solidFill>
                          <a:effectLst/>
                          <a:latin typeface="Open Sans"/>
                          <a:ea typeface="Open Sans"/>
                          <a:cs typeface="Open Sans"/>
                        </a:rPr>
                        <a:t>, manioc, </a:t>
                      </a:r>
                      <a:r>
                        <a:rPr lang="en-GB" sz="1100" kern="1200" err="1">
                          <a:solidFill>
                            <a:schemeClr val="dk1"/>
                          </a:solidFill>
                          <a:effectLst/>
                          <a:latin typeface="Open Sans"/>
                          <a:ea typeface="Open Sans"/>
                          <a:cs typeface="Open Sans"/>
                        </a:rPr>
                        <a:t>patate</a:t>
                      </a:r>
                      <a:r>
                        <a:rPr lang="en-GB" sz="1100" kern="1200">
                          <a:solidFill>
                            <a:schemeClr val="dk1"/>
                          </a:solidFill>
                          <a:effectLst/>
                          <a:latin typeface="Open Sans"/>
                          <a:ea typeface="Open Sans"/>
                          <a:cs typeface="Open Sans"/>
                        </a:rPr>
                        <a:t> </a:t>
                      </a:r>
                      <a:r>
                        <a:rPr lang="en-GB" sz="1100" kern="1200" err="1">
                          <a:solidFill>
                            <a:schemeClr val="dk1"/>
                          </a:solidFill>
                          <a:effectLst/>
                          <a:latin typeface="Open Sans"/>
                          <a:ea typeface="Open Sans"/>
                          <a:cs typeface="Open Sans"/>
                        </a:rPr>
                        <a:t>douce</a:t>
                      </a:r>
                      <a:r>
                        <a:rPr lang="en-GB" sz="1100" kern="1200">
                          <a:solidFill>
                            <a:schemeClr val="dk1"/>
                          </a:solidFill>
                          <a:effectLst/>
                          <a:latin typeface="Open Sans"/>
                          <a:ea typeface="Open Sans"/>
                          <a:cs typeface="Open Sans"/>
                        </a:rPr>
                        <a:t> blanche, taro, plantain</a:t>
                      </a: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a:ea typeface="Open Sans"/>
                          <a:cs typeface="Open Sans"/>
                        </a:rPr>
                        <a:t>|___|</a:t>
                      </a:r>
                      <a:endParaRPr lang="en-GB" sz="1200">
                        <a:effectLst/>
                        <a:latin typeface="Open Sans"/>
                        <a:ea typeface="Open Sans"/>
                        <a:cs typeface="Open Sans"/>
                      </a:endParaRPr>
                    </a:p>
                  </a:txBody>
                  <a:tcPr marL="9595" marR="9595" marT="0" marB="0" anchor="ctr">
                    <a:solidFill>
                      <a:srgbClr val="FFFFFE"/>
                    </a:solidFill>
                  </a:tcPr>
                </a:tc>
                <a:tc>
                  <a:txBody>
                    <a:bodyPr/>
                    <a:lstStyle/>
                    <a:p>
                      <a:r>
                        <a:rPr lang="en-US" sz="1100" err="1">
                          <a:effectLst/>
                          <a:latin typeface="Open Sans"/>
                          <a:ea typeface="Open Sans"/>
                          <a:cs typeface="Open Sans"/>
                        </a:rPr>
                        <a:t>HDDSStapRoot</a:t>
                      </a:r>
                      <a:endParaRPr lang="en-GB" err="1">
                        <a:latin typeface="Open Sans"/>
                        <a:ea typeface="Open Sans"/>
                        <a:cs typeface="Open Sans"/>
                      </a:endParaRPr>
                    </a:p>
                  </a:txBody>
                  <a:tcPr marL="9595" marR="9595" marT="0" marB="0" anchor="ctr">
                    <a:solidFill>
                      <a:srgbClr val="FFFFFE"/>
                    </a:solidFill>
                  </a:tcPr>
                </a:tc>
                <a:extLst>
                  <a:ext uri="{0D108BD9-81ED-4DB2-BD59-A6C34878D82A}">
                    <a16:rowId xmlns:a16="http://schemas.microsoft.com/office/drawing/2014/main" val="581957837"/>
                  </a:ext>
                </a:extLst>
              </a:tr>
              <a:tr h="290350">
                <a:tc>
                  <a:txBody>
                    <a:bodyPr/>
                    <a:lstStyle/>
                    <a:p>
                      <a:pPr marL="0" lvl="0" indent="0" algn="ctr">
                        <a:lnSpc>
                          <a:spcPct val="107000"/>
                        </a:lnSpc>
                        <a:buClr>
                          <a:srgbClr val="000000"/>
                        </a:buClr>
                        <a:buSzPts val="800"/>
                        <a:buFont typeface="Times New Roman" panose="02020603050405020304" pitchFamily="18" charset="0"/>
                        <a:buNone/>
                        <a:tabLst>
                          <a:tab pos="228600" algn="l"/>
                        </a:tabLst>
                      </a:pPr>
                      <a:r>
                        <a:rPr lang="en-GB" sz="1100" u="none" strike="noStrike">
                          <a:effectLst/>
                          <a:latin typeface="Open Sans"/>
                          <a:ea typeface="Open Sans"/>
                          <a:cs typeface="Open Sans"/>
                        </a:rPr>
                        <a:t>3. </a:t>
                      </a:r>
                      <a:endParaRPr lang="en-GB" sz="1200" u="none" strike="noStrike">
                        <a:effectLst/>
                        <a:latin typeface="Open Sans"/>
                        <a:ea typeface="Open Sans"/>
                        <a:cs typeface="Open Sans"/>
                      </a:endParaRPr>
                    </a:p>
                  </a:txBody>
                  <a:tcPr marL="9595" marR="9595" marT="0" marB="0" anchor="ctr">
                    <a:solidFill>
                      <a:srgbClr val="FFFFFE"/>
                    </a:solidFill>
                  </a:tcPr>
                </a:tc>
                <a:tc>
                  <a:txBody>
                    <a:bodyPr/>
                    <a:lstStyle/>
                    <a:p>
                      <a:pPr algn="l">
                        <a:lnSpc>
                          <a:spcPct val="107000"/>
                        </a:lnSpc>
                        <a:spcAft>
                          <a:spcPts val="800"/>
                        </a:spcAft>
                      </a:pPr>
                      <a:r>
                        <a:rPr lang="en-US" sz="1100" b="1" err="1">
                          <a:effectLst/>
                          <a:latin typeface="Open Sans"/>
                          <a:ea typeface="Open Sans"/>
                          <a:cs typeface="Open Sans"/>
                        </a:rPr>
                        <a:t>Légumes</a:t>
                      </a:r>
                      <a:r>
                        <a:rPr lang="en-US" sz="1100" b="1">
                          <a:effectLst/>
                          <a:latin typeface="Open Sans"/>
                          <a:ea typeface="Open Sans"/>
                          <a:cs typeface="Open Sans"/>
                        </a:rPr>
                        <a:t> secs/</a:t>
                      </a:r>
                      <a:r>
                        <a:rPr lang="en-US" sz="1100" b="1" err="1">
                          <a:effectLst/>
                          <a:latin typeface="Open Sans"/>
                          <a:ea typeface="Open Sans"/>
                          <a:cs typeface="Open Sans"/>
                        </a:rPr>
                        <a:t>légumineuses</a:t>
                      </a:r>
                      <a:r>
                        <a:rPr lang="en-US" sz="1100" b="1">
                          <a:effectLst/>
                          <a:latin typeface="Open Sans"/>
                          <a:ea typeface="Open Sans"/>
                          <a:cs typeface="Open Sans"/>
                        </a:rPr>
                        <a:t>, fruits à </a:t>
                      </a:r>
                      <a:r>
                        <a:rPr lang="en-US" sz="1100" b="1" err="1">
                          <a:effectLst/>
                          <a:latin typeface="Open Sans"/>
                          <a:ea typeface="Open Sans"/>
                          <a:cs typeface="Open Sans"/>
                        </a:rPr>
                        <a:t>coque</a:t>
                      </a:r>
                      <a:r>
                        <a:rPr lang="en-US" sz="1100" b="1">
                          <a:effectLst/>
                          <a:latin typeface="Open Sans"/>
                          <a:ea typeface="Open Sans"/>
                          <a:cs typeface="Open Sans"/>
                        </a:rPr>
                        <a:t> et </a:t>
                      </a:r>
                      <a:r>
                        <a:rPr lang="en-US" sz="1100" b="1" err="1">
                          <a:effectLst/>
                          <a:latin typeface="Open Sans"/>
                          <a:ea typeface="Open Sans"/>
                          <a:cs typeface="Open Sans"/>
                        </a:rPr>
                        <a:t>graines</a:t>
                      </a:r>
                      <a:r>
                        <a:rPr lang="en-US" sz="1100" b="1">
                          <a:effectLst/>
                          <a:latin typeface="Open Sans"/>
                          <a:ea typeface="Open Sans"/>
                          <a:cs typeface="Open Sans"/>
                        </a:rPr>
                        <a:t> </a:t>
                      </a:r>
                      <a:r>
                        <a:rPr lang="en-US" sz="1100">
                          <a:effectLst/>
                          <a:latin typeface="Open Sans"/>
                          <a:ea typeface="Open Sans"/>
                          <a:cs typeface="Open Sans"/>
                        </a:rPr>
                        <a:t>: </a:t>
                      </a:r>
                      <a:r>
                        <a:rPr lang="en-GB" sz="1100" kern="1200">
                          <a:solidFill>
                            <a:schemeClr val="dk1"/>
                          </a:solidFill>
                          <a:effectLst/>
                          <a:latin typeface="Open Sans"/>
                          <a:ea typeface="Open Sans"/>
                          <a:cs typeface="Open Sans"/>
                        </a:rPr>
                        <a:t>haricots, </a:t>
                      </a:r>
                      <a:r>
                        <a:rPr lang="en-GB" sz="1100" kern="1200" err="1">
                          <a:solidFill>
                            <a:schemeClr val="dk1"/>
                          </a:solidFill>
                          <a:effectLst/>
                          <a:latin typeface="Open Sans"/>
                          <a:ea typeface="Open Sans"/>
                          <a:cs typeface="Open Sans"/>
                        </a:rPr>
                        <a:t>niébé</a:t>
                      </a:r>
                      <a:r>
                        <a:rPr lang="en-GB" sz="1100" kern="1200">
                          <a:solidFill>
                            <a:schemeClr val="dk1"/>
                          </a:solidFill>
                          <a:effectLst/>
                          <a:latin typeface="Open Sans"/>
                          <a:ea typeface="Open Sans"/>
                          <a:cs typeface="Open Sans"/>
                        </a:rPr>
                        <a:t>, </a:t>
                      </a:r>
                      <a:r>
                        <a:rPr lang="en-GB" sz="1100" kern="1200" err="1">
                          <a:solidFill>
                            <a:schemeClr val="dk1"/>
                          </a:solidFill>
                          <a:effectLst/>
                          <a:latin typeface="Open Sans"/>
                          <a:ea typeface="Open Sans"/>
                          <a:cs typeface="Open Sans"/>
                        </a:rPr>
                        <a:t>lentilles</a:t>
                      </a:r>
                      <a:r>
                        <a:rPr lang="en-GB" sz="1100" kern="1200">
                          <a:solidFill>
                            <a:schemeClr val="dk1"/>
                          </a:solidFill>
                          <a:effectLst/>
                          <a:latin typeface="Open Sans"/>
                          <a:ea typeface="Open Sans"/>
                          <a:cs typeface="Open Sans"/>
                        </a:rPr>
                        <a:t>, soja, pois </a:t>
                      </a:r>
                      <a:r>
                        <a:rPr lang="en-GB" sz="1100" kern="1200" err="1">
                          <a:solidFill>
                            <a:schemeClr val="dk1"/>
                          </a:solidFill>
                          <a:effectLst/>
                          <a:latin typeface="Open Sans"/>
                          <a:ea typeface="Open Sans"/>
                          <a:cs typeface="Open Sans"/>
                        </a:rPr>
                        <a:t>d'Angole</a:t>
                      </a:r>
                      <a:r>
                        <a:rPr lang="en-GB" sz="1100" kern="1200">
                          <a:solidFill>
                            <a:schemeClr val="dk1"/>
                          </a:solidFill>
                          <a:effectLst/>
                          <a:latin typeface="Open Sans"/>
                          <a:ea typeface="Open Sans"/>
                          <a:cs typeface="Open Sans"/>
                        </a:rPr>
                        <a:t>, </a:t>
                      </a:r>
                      <a:r>
                        <a:rPr lang="en-GB" sz="1100" kern="1200" err="1">
                          <a:solidFill>
                            <a:schemeClr val="dk1"/>
                          </a:solidFill>
                          <a:effectLst/>
                          <a:latin typeface="Open Sans"/>
                          <a:ea typeface="Open Sans"/>
                          <a:cs typeface="Open Sans"/>
                        </a:rPr>
                        <a:t>arachides</a:t>
                      </a:r>
                      <a:r>
                        <a:rPr lang="en-GB" sz="1100" kern="1200">
                          <a:solidFill>
                            <a:schemeClr val="dk1"/>
                          </a:solidFill>
                          <a:effectLst/>
                          <a:latin typeface="Open Sans"/>
                          <a:ea typeface="Open Sans"/>
                          <a:cs typeface="Open Sans"/>
                        </a:rPr>
                        <a:t>, </a:t>
                      </a:r>
                      <a:r>
                        <a:rPr lang="en-GB" sz="1100" kern="1200" err="1">
                          <a:solidFill>
                            <a:schemeClr val="dk1"/>
                          </a:solidFill>
                          <a:effectLst/>
                          <a:latin typeface="Open Sans"/>
                          <a:ea typeface="Open Sans"/>
                          <a:cs typeface="Open Sans"/>
                        </a:rPr>
                        <a:t>autres</a:t>
                      </a:r>
                      <a:r>
                        <a:rPr lang="en-GB" sz="1100" kern="1200">
                          <a:solidFill>
                            <a:schemeClr val="dk1"/>
                          </a:solidFill>
                          <a:effectLst/>
                          <a:latin typeface="Open Sans"/>
                          <a:ea typeface="Open Sans"/>
                          <a:cs typeface="Open Sans"/>
                        </a:rPr>
                        <a:t> fruits à </a:t>
                      </a:r>
                      <a:r>
                        <a:rPr lang="en-GB" sz="1100" kern="1200" err="1">
                          <a:solidFill>
                            <a:schemeClr val="dk1"/>
                          </a:solidFill>
                          <a:effectLst/>
                          <a:latin typeface="Open Sans"/>
                          <a:ea typeface="Open Sans"/>
                          <a:cs typeface="Open Sans"/>
                        </a:rPr>
                        <a:t>coque</a:t>
                      </a: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a:ea typeface="Open Sans"/>
                          <a:cs typeface="Open Sans"/>
                        </a:rPr>
                        <a:t>|___|</a:t>
                      </a:r>
                      <a:endParaRPr lang="en-GB" sz="1200">
                        <a:effectLst/>
                        <a:latin typeface="Open Sans"/>
                        <a:ea typeface="Open Sans"/>
                        <a:cs typeface="Open Sans"/>
                      </a:endParaRPr>
                    </a:p>
                  </a:txBody>
                  <a:tcPr marL="9595" marR="9595" marT="0" marB="0" anchor="ctr">
                    <a:solidFill>
                      <a:srgbClr val="FFFFFE"/>
                    </a:solidFill>
                  </a:tcPr>
                </a:tc>
                <a:tc>
                  <a:txBody>
                    <a:bodyPr/>
                    <a:lstStyle/>
                    <a:p>
                      <a:r>
                        <a:rPr lang="en-GB" sz="1100" err="1">
                          <a:effectLst/>
                          <a:latin typeface="Open Sans"/>
                          <a:ea typeface="Open Sans"/>
                          <a:cs typeface="Open Sans"/>
                        </a:rPr>
                        <a:t>HDDSPulse</a:t>
                      </a:r>
                      <a:endParaRPr lang="en-GB" err="1">
                        <a:latin typeface="Open Sans"/>
                        <a:ea typeface="Open Sans"/>
                        <a:cs typeface="Open Sans"/>
                      </a:endParaRPr>
                    </a:p>
                  </a:txBody>
                  <a:tcPr marL="9595" marR="9595" marT="0" marB="0" anchor="ctr">
                    <a:solidFill>
                      <a:srgbClr val="FFFFFE"/>
                    </a:solidFill>
                  </a:tcPr>
                </a:tc>
                <a:extLst>
                  <a:ext uri="{0D108BD9-81ED-4DB2-BD59-A6C34878D82A}">
                    <a16:rowId xmlns:a16="http://schemas.microsoft.com/office/drawing/2014/main" val="2318030013"/>
                  </a:ext>
                </a:extLst>
              </a:tr>
              <a:tr h="327167">
                <a:tc>
                  <a:txBody>
                    <a:bodyPr/>
                    <a:lstStyle/>
                    <a:p>
                      <a:pPr marL="0" lvl="0" indent="0" algn="ctr">
                        <a:lnSpc>
                          <a:spcPct val="107000"/>
                        </a:lnSpc>
                        <a:buClr>
                          <a:srgbClr val="000000"/>
                        </a:buClr>
                        <a:buSzPts val="800"/>
                        <a:buFont typeface="Times New Roman" panose="02020603050405020304" pitchFamily="18" charset="0"/>
                        <a:buNone/>
                        <a:tabLst>
                          <a:tab pos="228600" algn="l"/>
                        </a:tabLst>
                      </a:pPr>
                      <a:r>
                        <a:rPr lang="en-GB" sz="1100" u="none" strike="noStrike">
                          <a:effectLst/>
                          <a:latin typeface="Open Sans"/>
                          <a:ea typeface="Open Sans"/>
                          <a:cs typeface="Open Sans"/>
                        </a:rPr>
                        <a:t>4. </a:t>
                      </a:r>
                      <a:endParaRPr lang="en-GB" sz="1200" u="none" strike="noStrike">
                        <a:effectLst/>
                        <a:latin typeface="Open Sans"/>
                        <a:ea typeface="Open Sans"/>
                        <a:cs typeface="Open Sans"/>
                      </a:endParaRPr>
                    </a:p>
                  </a:txBody>
                  <a:tcPr marL="9595" marR="9595" marT="0" marB="0" anchor="ctr">
                    <a:solidFill>
                      <a:srgbClr val="FFFFFE"/>
                    </a:solidFill>
                  </a:tcPr>
                </a:tc>
                <a:tc>
                  <a:txBody>
                    <a:bodyPr/>
                    <a:lstStyle/>
                    <a:p>
                      <a:pPr algn="l">
                        <a:lnSpc>
                          <a:spcPct val="107000"/>
                        </a:lnSpc>
                        <a:spcAft>
                          <a:spcPts val="800"/>
                        </a:spcAft>
                      </a:pPr>
                      <a:r>
                        <a:rPr lang="en-US" sz="1100" b="1" err="1">
                          <a:effectLst/>
                          <a:latin typeface="Open Sans"/>
                          <a:ea typeface="Open Sans"/>
                          <a:cs typeface="Open Sans"/>
                        </a:rPr>
                        <a:t>Produits</a:t>
                      </a:r>
                      <a:r>
                        <a:rPr lang="en-US" sz="1100" b="1">
                          <a:effectLst/>
                          <a:latin typeface="Open Sans"/>
                          <a:ea typeface="Open Sans"/>
                          <a:cs typeface="Open Sans"/>
                        </a:rPr>
                        <a:t> </a:t>
                      </a:r>
                      <a:r>
                        <a:rPr lang="en-US" sz="1100" b="1" err="1">
                          <a:effectLst/>
                          <a:latin typeface="Open Sans"/>
                          <a:ea typeface="Open Sans"/>
                          <a:cs typeface="Open Sans"/>
                        </a:rPr>
                        <a:t>laitiers</a:t>
                      </a:r>
                      <a:r>
                        <a:rPr lang="en-US" sz="1100" b="1">
                          <a:effectLst/>
                          <a:latin typeface="Open Sans"/>
                          <a:ea typeface="Open Sans"/>
                          <a:cs typeface="Open Sans"/>
                        </a:rPr>
                        <a:t> </a:t>
                      </a:r>
                      <a:r>
                        <a:rPr lang="en-US" sz="1100">
                          <a:effectLst/>
                          <a:latin typeface="Open Sans"/>
                          <a:ea typeface="Open Sans"/>
                          <a:cs typeface="Open Sans"/>
                        </a:rPr>
                        <a:t>: lait, yaourt, fromage, </a:t>
                      </a:r>
                      <a:r>
                        <a:rPr lang="en-US" sz="1100" err="1">
                          <a:effectLst/>
                          <a:latin typeface="Open Sans"/>
                          <a:ea typeface="Open Sans"/>
                          <a:cs typeface="Open Sans"/>
                        </a:rPr>
                        <a:t>autres</a:t>
                      </a:r>
                      <a:r>
                        <a:rPr lang="en-US" sz="1100">
                          <a:effectLst/>
                          <a:latin typeface="Open Sans"/>
                          <a:ea typeface="Open Sans"/>
                          <a:cs typeface="Open Sans"/>
                        </a:rPr>
                        <a:t> </a:t>
                      </a:r>
                      <a:r>
                        <a:rPr lang="en-US" sz="1100" err="1">
                          <a:effectLst/>
                          <a:latin typeface="Open Sans"/>
                          <a:ea typeface="Open Sans"/>
                          <a:cs typeface="Open Sans"/>
                        </a:rPr>
                        <a:t>produits</a:t>
                      </a:r>
                      <a:r>
                        <a:rPr lang="en-US" sz="1100">
                          <a:effectLst/>
                          <a:latin typeface="Open Sans"/>
                          <a:ea typeface="Open Sans"/>
                          <a:cs typeface="Open Sans"/>
                        </a:rPr>
                        <a:t> </a:t>
                      </a:r>
                      <a:r>
                        <a:rPr lang="en-US" sz="1100" err="1">
                          <a:effectLst/>
                          <a:latin typeface="Open Sans"/>
                          <a:ea typeface="Open Sans"/>
                          <a:cs typeface="Open Sans"/>
                        </a:rPr>
                        <a:t>laitiers</a:t>
                      </a:r>
                      <a:r>
                        <a:rPr lang="en-US" sz="1100">
                          <a:effectLst/>
                          <a:latin typeface="Open Sans"/>
                          <a:ea typeface="Open Sans"/>
                          <a:cs typeface="Open Sans"/>
                        </a:rPr>
                        <a:t> </a:t>
                      </a:r>
                      <a:endParaRPr lang="en-GB" sz="1200">
                        <a:effectLst/>
                        <a:latin typeface="Open Sans"/>
                        <a:ea typeface="Open Sans"/>
                        <a:cs typeface="Open Sans"/>
                      </a:endParaRP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a:ea typeface="Open Sans"/>
                          <a:cs typeface="Open Sans"/>
                        </a:rPr>
                        <a:t>|___|</a:t>
                      </a:r>
                      <a:endParaRPr lang="en-GB" sz="1200">
                        <a:effectLst/>
                        <a:latin typeface="Open Sans"/>
                        <a:ea typeface="Open Sans"/>
                        <a:cs typeface="Open Sans"/>
                      </a:endParaRPr>
                    </a:p>
                  </a:txBody>
                  <a:tcPr marL="9595" marR="9595" marT="0" marB="0" anchor="ctr">
                    <a:solidFill>
                      <a:srgbClr val="FFFFFE"/>
                    </a:solidFill>
                  </a:tcPr>
                </a:tc>
                <a:tc>
                  <a:txBody>
                    <a:bodyPr/>
                    <a:lstStyle/>
                    <a:p>
                      <a:r>
                        <a:rPr lang="en-GB" sz="1100" err="1">
                          <a:effectLst/>
                          <a:latin typeface="Open Sans" panose="020B0606030504020204" pitchFamily="34" charset="0"/>
                          <a:ea typeface="Open Sans" panose="020B0606030504020204" pitchFamily="34" charset="0"/>
                          <a:cs typeface="Open Sans" panose="020B0606030504020204" pitchFamily="34" charset="0"/>
                        </a:rPr>
                        <a:t>HDDSDairy</a:t>
                      </a:r>
                      <a:endParaRPr lang="en-GB">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extLst>
                  <a:ext uri="{0D108BD9-81ED-4DB2-BD59-A6C34878D82A}">
                    <a16:rowId xmlns:a16="http://schemas.microsoft.com/office/drawing/2014/main" val="1942520588"/>
                  </a:ext>
                </a:extLst>
              </a:tr>
              <a:tr h="344384">
                <a:tc>
                  <a:txBody>
                    <a:bodyPr/>
                    <a:lstStyle/>
                    <a:p>
                      <a:pPr marL="0" lvl="0" indent="0" algn="ctr">
                        <a:lnSpc>
                          <a:spcPct val="107000"/>
                        </a:lnSpc>
                        <a:buClr>
                          <a:srgbClr val="000000"/>
                        </a:buClr>
                        <a:buSzPts val="800"/>
                        <a:buFont typeface="Times New Roman" panose="02020603050405020304" pitchFamily="18" charset="0"/>
                        <a:buNone/>
                        <a:tabLst>
                          <a:tab pos="228600" algn="l"/>
                        </a:tabLst>
                      </a:pPr>
                      <a:r>
                        <a:rPr lang="en-GB" sz="1100" u="none" strike="noStrike">
                          <a:effectLst/>
                          <a:latin typeface="Open Sans"/>
                          <a:ea typeface="Open Sans"/>
                          <a:cs typeface="Open Sans"/>
                        </a:rPr>
                        <a:t>5. </a:t>
                      </a:r>
                      <a:endParaRPr lang="en-GB" sz="1200" u="none" strike="noStrike">
                        <a:effectLst/>
                        <a:latin typeface="Open Sans"/>
                        <a:ea typeface="Open Sans"/>
                        <a:cs typeface="Open Sans"/>
                      </a:endParaRPr>
                    </a:p>
                  </a:txBody>
                  <a:tcPr marL="9595" marR="9595" marT="0" marB="0" anchor="ctr">
                    <a:solidFill>
                      <a:srgbClr val="FFFFFE"/>
                    </a:solidFill>
                  </a:tcPr>
                </a:tc>
                <a:tc>
                  <a:txBody>
                    <a:bodyPr/>
                    <a:lstStyle/>
                    <a:p>
                      <a:pPr algn="l">
                        <a:lnSpc>
                          <a:spcPct val="107000"/>
                        </a:lnSpc>
                        <a:spcAft>
                          <a:spcPts val="800"/>
                        </a:spcAft>
                      </a:pPr>
                      <a:r>
                        <a:rPr lang="en-US" sz="1100" b="1" err="1">
                          <a:effectLst/>
                          <a:latin typeface="Open Sans"/>
                          <a:ea typeface="Open Sans"/>
                          <a:cs typeface="Open Sans"/>
                        </a:rPr>
                        <a:t>Viande</a:t>
                      </a:r>
                      <a:r>
                        <a:rPr lang="en-US" sz="1100" b="1">
                          <a:effectLst/>
                          <a:latin typeface="Open Sans"/>
                          <a:ea typeface="Open Sans"/>
                          <a:cs typeface="Open Sans"/>
                        </a:rPr>
                        <a:t>, volaille, </a:t>
                      </a:r>
                      <a:r>
                        <a:rPr lang="en-US" sz="1100" b="1" err="1">
                          <a:effectLst/>
                          <a:latin typeface="Open Sans"/>
                          <a:ea typeface="Open Sans"/>
                          <a:cs typeface="Open Sans"/>
                        </a:rPr>
                        <a:t>abats</a:t>
                      </a:r>
                      <a:r>
                        <a:rPr lang="en-US" sz="1100" b="1">
                          <a:effectLst/>
                          <a:latin typeface="Open Sans"/>
                          <a:ea typeface="Open Sans"/>
                          <a:cs typeface="Open Sans"/>
                        </a:rPr>
                        <a:t> </a:t>
                      </a:r>
                      <a:r>
                        <a:rPr lang="en-US" sz="1100">
                          <a:effectLst/>
                          <a:latin typeface="Open Sans"/>
                          <a:ea typeface="Open Sans"/>
                          <a:cs typeface="Open Sans"/>
                        </a:rPr>
                        <a:t>: chèvre, </a:t>
                      </a:r>
                      <a:r>
                        <a:rPr lang="en-US" sz="1100" err="1">
                          <a:effectLst/>
                          <a:latin typeface="Open Sans"/>
                          <a:ea typeface="Open Sans"/>
                          <a:cs typeface="Open Sans"/>
                        </a:rPr>
                        <a:t>bœuf</a:t>
                      </a:r>
                      <a:r>
                        <a:rPr lang="en-US" sz="1100">
                          <a:effectLst/>
                          <a:latin typeface="Open Sans"/>
                          <a:ea typeface="Open Sans"/>
                          <a:cs typeface="Open Sans"/>
                        </a:rPr>
                        <a:t>, poulet, </a:t>
                      </a:r>
                      <a:r>
                        <a:rPr lang="en-US" sz="1100" err="1">
                          <a:effectLst/>
                          <a:latin typeface="Open Sans"/>
                          <a:ea typeface="Open Sans"/>
                          <a:cs typeface="Open Sans"/>
                        </a:rPr>
                        <a:t>porc</a:t>
                      </a:r>
                      <a:endParaRPr lang="en-GB" sz="1200" err="1">
                        <a:effectLst/>
                        <a:latin typeface="Open Sans"/>
                        <a:ea typeface="Open Sans"/>
                        <a:cs typeface="Open Sans"/>
                      </a:endParaRP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a:ea typeface="Open Sans"/>
                          <a:cs typeface="Open Sans"/>
                        </a:rPr>
                        <a:t>|___|</a:t>
                      </a:r>
                      <a:endParaRPr lang="en-GB" sz="1200">
                        <a:effectLst/>
                        <a:latin typeface="Open Sans"/>
                        <a:ea typeface="Open Sans"/>
                        <a:cs typeface="Open Sans"/>
                      </a:endParaRPr>
                    </a:p>
                  </a:txBody>
                  <a:tcPr marL="9595" marR="9595" marT="0" marB="0" anchor="ctr">
                    <a:solidFill>
                      <a:srgbClr val="FFFFFE"/>
                    </a:solidFill>
                  </a:tcPr>
                </a:tc>
                <a:tc>
                  <a:txBody>
                    <a:bodyPr/>
                    <a:lstStyle/>
                    <a:p>
                      <a:r>
                        <a:rPr lang="en-GB" sz="1100" err="1">
                          <a:effectLst/>
                          <a:latin typeface="Open Sans"/>
                          <a:ea typeface="Open Sans"/>
                          <a:cs typeface="Open Sans"/>
                        </a:rPr>
                        <a:t>HDDSPrMeat</a:t>
                      </a:r>
                      <a:endParaRPr lang="en-GB" err="1">
                        <a:latin typeface="Open Sans"/>
                        <a:ea typeface="Open Sans"/>
                        <a:cs typeface="Open Sans"/>
                      </a:endParaRPr>
                    </a:p>
                  </a:txBody>
                  <a:tcPr marL="9595" marR="9595" marT="0" marB="0" anchor="ctr">
                    <a:solidFill>
                      <a:srgbClr val="FFFFFE"/>
                    </a:solidFill>
                  </a:tcPr>
                </a:tc>
                <a:extLst>
                  <a:ext uri="{0D108BD9-81ED-4DB2-BD59-A6C34878D82A}">
                    <a16:rowId xmlns:a16="http://schemas.microsoft.com/office/drawing/2014/main" val="2548361035"/>
                  </a:ext>
                </a:extLst>
              </a:tr>
              <a:tr h="273133">
                <a:tc>
                  <a:txBody>
                    <a:bodyPr/>
                    <a:lstStyle/>
                    <a:p>
                      <a:pPr marL="0" lvl="0" indent="0" algn="ctr">
                        <a:lnSpc>
                          <a:spcPct val="107000"/>
                        </a:lnSpc>
                        <a:buClr>
                          <a:srgbClr val="000000"/>
                        </a:buClr>
                        <a:buSzPts val="800"/>
                        <a:buFont typeface="Times New Roman" panose="02020603050405020304" pitchFamily="18" charset="0"/>
                        <a:buNone/>
                        <a:tabLst>
                          <a:tab pos="228600" algn="l"/>
                        </a:tabLst>
                      </a:pPr>
                      <a:r>
                        <a:rPr lang="en-GB" sz="1100" u="none" strike="noStrike">
                          <a:effectLst/>
                          <a:latin typeface="Open Sans"/>
                          <a:ea typeface="Open Sans"/>
                          <a:cs typeface="Open Sans"/>
                        </a:rPr>
                        <a:t>6. </a:t>
                      </a:r>
                      <a:endParaRPr lang="en-GB" sz="1200" u="none" strike="noStrike">
                        <a:effectLst/>
                        <a:latin typeface="Open Sans"/>
                        <a:ea typeface="Open Sans"/>
                        <a:cs typeface="Open Sans"/>
                      </a:endParaRPr>
                    </a:p>
                  </a:txBody>
                  <a:tcPr marL="9595" marR="9595" marT="0" marB="0" anchor="ctr">
                    <a:solidFill>
                      <a:srgbClr val="FFFFFE"/>
                    </a:solidFill>
                  </a:tcPr>
                </a:tc>
                <a:tc>
                  <a:txBody>
                    <a:bodyPr/>
                    <a:lstStyle/>
                    <a:p>
                      <a:pPr algn="l">
                        <a:lnSpc>
                          <a:spcPct val="107000"/>
                        </a:lnSpc>
                        <a:spcAft>
                          <a:spcPts val="800"/>
                        </a:spcAft>
                      </a:pPr>
                      <a:r>
                        <a:rPr lang="en-US" sz="1100" b="1" err="1">
                          <a:effectLst/>
                          <a:latin typeface="Open Sans"/>
                          <a:ea typeface="Open Sans"/>
                          <a:cs typeface="Open Sans"/>
                        </a:rPr>
                        <a:t>Poissons</a:t>
                      </a:r>
                      <a:r>
                        <a:rPr lang="en-US" sz="1100" b="1">
                          <a:effectLst/>
                          <a:latin typeface="Open Sans"/>
                          <a:ea typeface="Open Sans"/>
                          <a:cs typeface="Open Sans"/>
                        </a:rPr>
                        <a:t> et fruits de </a:t>
                      </a:r>
                      <a:r>
                        <a:rPr lang="en-US" sz="1100" b="1" err="1">
                          <a:effectLst/>
                          <a:latin typeface="Open Sans"/>
                          <a:ea typeface="Open Sans"/>
                          <a:cs typeface="Open Sans"/>
                        </a:rPr>
                        <a:t>mer</a:t>
                      </a:r>
                      <a:r>
                        <a:rPr lang="en-US" sz="1100" b="1">
                          <a:effectLst/>
                          <a:latin typeface="Open Sans"/>
                          <a:ea typeface="Open Sans"/>
                          <a:cs typeface="Open Sans"/>
                        </a:rPr>
                        <a:t> </a:t>
                      </a:r>
                      <a:r>
                        <a:rPr lang="en-US" sz="1100">
                          <a:effectLst/>
                          <a:latin typeface="Open Sans"/>
                          <a:ea typeface="Open Sans"/>
                          <a:cs typeface="Open Sans"/>
                        </a:rPr>
                        <a:t>: </a:t>
                      </a:r>
                      <a:r>
                        <a:rPr lang="en-GB" sz="1100" kern="1200" err="1">
                          <a:solidFill>
                            <a:schemeClr val="dk1"/>
                          </a:solidFill>
                          <a:effectLst/>
                          <a:latin typeface="Open Sans"/>
                          <a:ea typeface="Open Sans"/>
                          <a:cs typeface="Open Sans"/>
                        </a:rPr>
                        <a:t>poissons</a:t>
                      </a:r>
                      <a:r>
                        <a:rPr lang="en-GB" sz="1100" kern="1200">
                          <a:solidFill>
                            <a:schemeClr val="dk1"/>
                          </a:solidFill>
                          <a:effectLst/>
                          <a:latin typeface="Open Sans"/>
                          <a:ea typeface="Open Sans"/>
                          <a:cs typeface="Open Sans"/>
                        </a:rPr>
                        <a:t> et </a:t>
                      </a:r>
                      <a:r>
                        <a:rPr lang="en-GB" sz="1100" kern="1200" err="1">
                          <a:solidFill>
                            <a:schemeClr val="dk1"/>
                          </a:solidFill>
                          <a:effectLst/>
                          <a:latin typeface="Open Sans"/>
                          <a:ea typeface="Open Sans"/>
                          <a:cs typeface="Open Sans"/>
                        </a:rPr>
                        <a:t>autres</a:t>
                      </a:r>
                      <a:r>
                        <a:rPr lang="en-GB" sz="1100" kern="1200">
                          <a:solidFill>
                            <a:schemeClr val="dk1"/>
                          </a:solidFill>
                          <a:effectLst/>
                          <a:latin typeface="Open Sans"/>
                          <a:ea typeface="Open Sans"/>
                          <a:cs typeface="Open Sans"/>
                        </a:rPr>
                        <a:t> fruits de </a:t>
                      </a:r>
                      <a:r>
                        <a:rPr lang="en-GB" sz="1100" kern="1200" err="1">
                          <a:solidFill>
                            <a:schemeClr val="dk1"/>
                          </a:solidFill>
                          <a:effectLst/>
                          <a:latin typeface="Open Sans"/>
                          <a:ea typeface="Open Sans"/>
                          <a:cs typeface="Open Sans"/>
                        </a:rPr>
                        <a:t>mer</a:t>
                      </a:r>
                      <a:r>
                        <a:rPr lang="en-GB" sz="1100" kern="1200">
                          <a:solidFill>
                            <a:schemeClr val="dk1"/>
                          </a:solidFill>
                          <a:effectLst/>
                          <a:latin typeface="Open Sans"/>
                          <a:ea typeface="Open Sans"/>
                          <a:cs typeface="Open Sans"/>
                        </a:rPr>
                        <a:t> (y </a:t>
                      </a:r>
                      <a:r>
                        <a:rPr lang="en-GB" sz="1100" kern="1200" err="1">
                          <a:solidFill>
                            <a:schemeClr val="dk1"/>
                          </a:solidFill>
                          <a:effectLst/>
                          <a:latin typeface="Open Sans"/>
                          <a:ea typeface="Open Sans"/>
                          <a:cs typeface="Open Sans"/>
                        </a:rPr>
                        <a:t>compris</a:t>
                      </a:r>
                      <a:r>
                        <a:rPr lang="en-GB" sz="1100" kern="1200">
                          <a:solidFill>
                            <a:schemeClr val="dk1"/>
                          </a:solidFill>
                          <a:effectLst/>
                          <a:latin typeface="Open Sans"/>
                          <a:ea typeface="Open Sans"/>
                          <a:cs typeface="Open Sans"/>
                        </a:rPr>
                        <a:t> le thon </a:t>
                      </a:r>
                      <a:r>
                        <a:rPr lang="en-GB" sz="1100" kern="1200" err="1">
                          <a:solidFill>
                            <a:schemeClr val="dk1"/>
                          </a:solidFill>
                          <a:effectLst/>
                          <a:latin typeface="Open Sans"/>
                          <a:ea typeface="Open Sans"/>
                          <a:cs typeface="Open Sans"/>
                        </a:rPr>
                        <a:t>en</a:t>
                      </a:r>
                      <a:r>
                        <a:rPr lang="en-GB" sz="1100" kern="1200">
                          <a:solidFill>
                            <a:schemeClr val="dk1"/>
                          </a:solidFill>
                          <a:effectLst/>
                          <a:latin typeface="Open Sans"/>
                          <a:ea typeface="Open Sans"/>
                          <a:cs typeface="Open Sans"/>
                        </a:rPr>
                        <a:t> conserve)</a:t>
                      </a: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a:ea typeface="Open Sans"/>
                          <a:cs typeface="Open Sans"/>
                        </a:rPr>
                        <a:t>|___|</a:t>
                      </a:r>
                      <a:endParaRPr lang="en-GB" sz="1200">
                        <a:effectLst/>
                        <a:latin typeface="Open Sans"/>
                        <a:ea typeface="Open Sans"/>
                        <a:cs typeface="Open Sans"/>
                      </a:endParaRPr>
                    </a:p>
                  </a:txBody>
                  <a:tcPr marL="9595" marR="9595" marT="0" marB="0" anchor="ctr">
                    <a:solidFill>
                      <a:srgbClr val="FFFFFE"/>
                    </a:solidFill>
                  </a:tcPr>
                </a:tc>
                <a:tc>
                  <a:txBody>
                    <a:bodyPr/>
                    <a:lstStyle/>
                    <a:p>
                      <a:r>
                        <a:rPr lang="en-US" sz="1100" err="1">
                          <a:effectLst/>
                          <a:latin typeface="Open Sans"/>
                          <a:ea typeface="Open Sans"/>
                          <a:cs typeface="Open Sans"/>
                        </a:rPr>
                        <a:t>HDDSPrFish</a:t>
                      </a:r>
                      <a:endParaRPr lang="en-GB" err="1">
                        <a:latin typeface="Open Sans"/>
                        <a:ea typeface="Open Sans"/>
                        <a:cs typeface="Open Sans"/>
                      </a:endParaRPr>
                    </a:p>
                  </a:txBody>
                  <a:tcPr marL="9595" marR="9595" marT="0" marB="0" anchor="ctr">
                    <a:solidFill>
                      <a:srgbClr val="FFFFFE"/>
                    </a:solidFill>
                  </a:tcPr>
                </a:tc>
                <a:extLst>
                  <a:ext uri="{0D108BD9-81ED-4DB2-BD59-A6C34878D82A}">
                    <a16:rowId xmlns:a16="http://schemas.microsoft.com/office/drawing/2014/main" val="1051232170"/>
                  </a:ext>
                </a:extLst>
              </a:tr>
              <a:tr h="220647">
                <a:tc>
                  <a:txBody>
                    <a:bodyPr/>
                    <a:lstStyle/>
                    <a:p>
                      <a:pPr marL="0" lvl="0" indent="0" algn="ctr">
                        <a:lnSpc>
                          <a:spcPct val="107000"/>
                        </a:lnSpc>
                        <a:buClr>
                          <a:srgbClr val="000000"/>
                        </a:buClr>
                        <a:buSzPts val="800"/>
                        <a:buFont typeface="Times New Roman" panose="02020603050405020304" pitchFamily="18" charset="0"/>
                        <a:buNone/>
                        <a:tabLst>
                          <a:tab pos="228600" algn="l"/>
                        </a:tabLst>
                      </a:pPr>
                      <a:r>
                        <a:rPr lang="en-GB" sz="1100" u="none" strike="noStrike">
                          <a:effectLst/>
                          <a:latin typeface="Open Sans"/>
                          <a:ea typeface="Open Sans"/>
                          <a:cs typeface="Open Sans"/>
                        </a:rPr>
                        <a:t>7. </a:t>
                      </a:r>
                      <a:endParaRPr lang="en-GB" sz="1200" u="none" strike="noStrike">
                        <a:effectLst/>
                        <a:latin typeface="Open Sans"/>
                        <a:ea typeface="Open Sans"/>
                        <a:cs typeface="Open Sans"/>
                      </a:endParaRPr>
                    </a:p>
                  </a:txBody>
                  <a:tcPr marL="9595" marR="9595" marT="0" marB="0" anchor="ctr">
                    <a:solidFill>
                      <a:srgbClr val="FFFFFE"/>
                    </a:solidFill>
                  </a:tcPr>
                </a:tc>
                <a:tc>
                  <a:txBody>
                    <a:bodyPr/>
                    <a:lstStyle/>
                    <a:p>
                      <a:pPr algn="l">
                        <a:lnSpc>
                          <a:spcPct val="107000"/>
                        </a:lnSpc>
                        <a:spcAft>
                          <a:spcPts val="800"/>
                        </a:spcAft>
                      </a:pPr>
                      <a:r>
                        <a:rPr lang="en-US" sz="1100" b="1">
                          <a:effectLst/>
                          <a:latin typeface="Open Sans"/>
                          <a:ea typeface="Open Sans"/>
                          <a:cs typeface="Open Sans"/>
                        </a:rPr>
                        <a:t>Œufs</a:t>
                      </a:r>
                      <a:endParaRPr lang="en-GB" sz="1200" b="1">
                        <a:effectLst/>
                        <a:latin typeface="Open Sans"/>
                        <a:ea typeface="Open Sans"/>
                        <a:cs typeface="Open Sans"/>
                      </a:endParaRP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a:ea typeface="Open Sans"/>
                          <a:cs typeface="Open Sans"/>
                        </a:rPr>
                        <a:t>|___|</a:t>
                      </a:r>
                      <a:endParaRPr lang="en-GB" sz="1200">
                        <a:effectLst/>
                        <a:latin typeface="Open Sans"/>
                        <a:ea typeface="Open Sans"/>
                        <a:cs typeface="Open Sans"/>
                      </a:endParaRPr>
                    </a:p>
                  </a:txBody>
                  <a:tcPr marL="9595" marR="9595" marT="0" marB="0" anchor="ctr">
                    <a:solidFill>
                      <a:srgbClr val="FFFFFE"/>
                    </a:solidFill>
                  </a:tcPr>
                </a:tc>
                <a:tc>
                  <a:txBody>
                    <a:bodyPr/>
                    <a:lstStyle/>
                    <a:p>
                      <a:r>
                        <a:rPr lang="en-US" sz="1100" err="1">
                          <a:effectLst/>
                          <a:latin typeface="Open Sans"/>
                          <a:ea typeface="Open Sans"/>
                          <a:cs typeface="Open Sans"/>
                        </a:rPr>
                        <a:t>HDDSPrEgg</a:t>
                      </a:r>
                      <a:endParaRPr lang="en-GB" err="1">
                        <a:latin typeface="Open Sans"/>
                        <a:ea typeface="Open Sans"/>
                        <a:cs typeface="Open Sans"/>
                      </a:endParaRPr>
                    </a:p>
                  </a:txBody>
                  <a:tcPr marL="9595" marR="9595" marT="0" marB="0" anchor="ctr">
                    <a:solidFill>
                      <a:srgbClr val="FFFFFE"/>
                    </a:solidFill>
                  </a:tcPr>
                </a:tc>
                <a:extLst>
                  <a:ext uri="{0D108BD9-81ED-4DB2-BD59-A6C34878D82A}">
                    <a16:rowId xmlns:a16="http://schemas.microsoft.com/office/drawing/2014/main" val="1972737414"/>
                  </a:ext>
                </a:extLst>
              </a:tr>
              <a:tr h="420620">
                <a:tc>
                  <a:txBody>
                    <a:bodyPr/>
                    <a:lstStyle/>
                    <a:p>
                      <a:pPr marL="0" lvl="0" indent="0" algn="ctr">
                        <a:lnSpc>
                          <a:spcPct val="107000"/>
                        </a:lnSpc>
                        <a:buClr>
                          <a:srgbClr val="000000"/>
                        </a:buClr>
                        <a:buSzPts val="800"/>
                        <a:buFont typeface="Times New Roman" panose="02020603050405020304" pitchFamily="18" charset="0"/>
                        <a:buNone/>
                        <a:tabLst>
                          <a:tab pos="228600" algn="l"/>
                        </a:tabLst>
                      </a:pPr>
                      <a:r>
                        <a:rPr lang="en-GB" sz="1100" u="none" strike="noStrike">
                          <a:effectLst/>
                          <a:latin typeface="Open Sans"/>
                          <a:ea typeface="Open Sans"/>
                          <a:cs typeface="Open Sans"/>
                        </a:rPr>
                        <a:t>8. </a:t>
                      </a:r>
                      <a:endParaRPr lang="en-GB" sz="1200" u="none" strike="noStrike">
                        <a:effectLst/>
                        <a:latin typeface="Open Sans"/>
                        <a:ea typeface="Open Sans"/>
                        <a:cs typeface="Open Sans"/>
                      </a:endParaRPr>
                    </a:p>
                  </a:txBody>
                  <a:tcPr marL="9595" marR="9595" marT="0" marB="0" anchor="ctr">
                    <a:solidFill>
                      <a:srgbClr val="FFFFFE"/>
                    </a:solidFill>
                  </a:tcPr>
                </a:tc>
                <a:tc>
                  <a:txBody>
                    <a:bodyPr/>
                    <a:lstStyle/>
                    <a:p>
                      <a:pPr algn="l">
                        <a:lnSpc>
                          <a:spcPct val="107000"/>
                        </a:lnSpc>
                        <a:spcAft>
                          <a:spcPts val="800"/>
                        </a:spcAft>
                      </a:pPr>
                      <a:r>
                        <a:rPr lang="en-US" sz="1100" b="1" err="1">
                          <a:effectLst/>
                          <a:latin typeface="Open Sans"/>
                          <a:ea typeface="Open Sans"/>
                          <a:cs typeface="Open Sans"/>
                        </a:rPr>
                        <a:t>Légumes</a:t>
                      </a:r>
                      <a:r>
                        <a:rPr lang="en-US" sz="1100" b="1">
                          <a:effectLst/>
                          <a:latin typeface="Open Sans"/>
                          <a:ea typeface="Open Sans"/>
                          <a:cs typeface="Open Sans"/>
                        </a:rPr>
                        <a:t> et </a:t>
                      </a:r>
                      <a:r>
                        <a:rPr lang="en-US" sz="1100" b="1" err="1">
                          <a:effectLst/>
                          <a:latin typeface="Open Sans"/>
                          <a:ea typeface="Open Sans"/>
                          <a:cs typeface="Open Sans"/>
                        </a:rPr>
                        <a:t>feuilles</a:t>
                      </a:r>
                      <a:r>
                        <a:rPr lang="en-US" sz="1100" b="1">
                          <a:effectLst/>
                          <a:latin typeface="Open Sans"/>
                          <a:ea typeface="Open Sans"/>
                          <a:cs typeface="Open Sans"/>
                        </a:rPr>
                        <a:t> </a:t>
                      </a:r>
                      <a:r>
                        <a:rPr lang="en-US" sz="1100">
                          <a:effectLst/>
                          <a:latin typeface="Open Sans"/>
                          <a:ea typeface="Open Sans"/>
                          <a:cs typeface="Open Sans"/>
                        </a:rPr>
                        <a:t>: </a:t>
                      </a:r>
                      <a:r>
                        <a:rPr lang="en-US" sz="1100" err="1">
                          <a:effectLst/>
                          <a:latin typeface="Open Sans"/>
                          <a:ea typeface="Open Sans"/>
                          <a:cs typeface="Open Sans"/>
                        </a:rPr>
                        <a:t>épinards</a:t>
                      </a:r>
                      <a:r>
                        <a:rPr lang="en-US" sz="1100">
                          <a:effectLst/>
                          <a:latin typeface="Open Sans"/>
                          <a:ea typeface="Open Sans"/>
                          <a:cs typeface="Open Sans"/>
                        </a:rPr>
                        <a:t>, </a:t>
                      </a:r>
                      <a:r>
                        <a:rPr lang="en-US" sz="1100" err="1">
                          <a:effectLst/>
                          <a:latin typeface="Open Sans"/>
                          <a:ea typeface="Open Sans"/>
                          <a:cs typeface="Open Sans"/>
                        </a:rPr>
                        <a:t>oignons</a:t>
                      </a:r>
                      <a:r>
                        <a:rPr lang="en-US" sz="1100">
                          <a:effectLst/>
                          <a:latin typeface="Open Sans"/>
                          <a:ea typeface="Open Sans"/>
                          <a:cs typeface="Open Sans"/>
                        </a:rPr>
                        <a:t>, </a:t>
                      </a:r>
                      <a:r>
                        <a:rPr lang="en-US" sz="1100" err="1">
                          <a:effectLst/>
                          <a:latin typeface="Open Sans"/>
                          <a:ea typeface="Open Sans"/>
                          <a:cs typeface="Open Sans"/>
                        </a:rPr>
                        <a:t>tomates</a:t>
                      </a:r>
                      <a:r>
                        <a:rPr lang="en-US" sz="1100">
                          <a:effectLst/>
                          <a:latin typeface="Open Sans"/>
                          <a:ea typeface="Open Sans"/>
                          <a:cs typeface="Open Sans"/>
                        </a:rPr>
                        <a:t>, carottes, </a:t>
                      </a:r>
                      <a:r>
                        <a:rPr lang="en-US" sz="1100" err="1">
                          <a:effectLst/>
                          <a:latin typeface="Open Sans"/>
                          <a:ea typeface="Open Sans"/>
                          <a:cs typeface="Open Sans"/>
                        </a:rPr>
                        <a:t>poivrons</a:t>
                      </a:r>
                      <a:r>
                        <a:rPr lang="en-US" sz="1100">
                          <a:effectLst/>
                          <a:latin typeface="Open Sans"/>
                          <a:ea typeface="Open Sans"/>
                          <a:cs typeface="Open Sans"/>
                        </a:rPr>
                        <a:t>, haricots verts, </a:t>
                      </a:r>
                      <a:r>
                        <a:rPr lang="en-US" sz="1100" err="1">
                          <a:effectLst/>
                          <a:latin typeface="Open Sans"/>
                          <a:ea typeface="Open Sans"/>
                          <a:cs typeface="Open Sans"/>
                        </a:rPr>
                        <a:t>laitue</a:t>
                      </a:r>
                      <a:r>
                        <a:rPr lang="en-US" sz="1100">
                          <a:effectLst/>
                          <a:latin typeface="Open Sans"/>
                          <a:ea typeface="Open Sans"/>
                          <a:cs typeface="Open Sans"/>
                        </a:rPr>
                        <a:t>, etc.</a:t>
                      </a:r>
                      <a:endParaRPr lang="en-GB" sz="1200">
                        <a:effectLst/>
                        <a:latin typeface="Open Sans"/>
                        <a:ea typeface="Open Sans"/>
                        <a:cs typeface="Open Sans"/>
                      </a:endParaRP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a:ea typeface="Open Sans"/>
                          <a:cs typeface="Open Sans"/>
                        </a:rPr>
                        <a:t>|___|</a:t>
                      </a:r>
                      <a:endParaRPr lang="en-GB" sz="1200">
                        <a:effectLst/>
                        <a:latin typeface="Open Sans"/>
                        <a:ea typeface="Open Sans"/>
                        <a:cs typeface="Open Sans"/>
                      </a:endParaRPr>
                    </a:p>
                  </a:txBody>
                  <a:tcPr marL="9595" marR="9595" marT="0" marB="0" anchor="ctr">
                    <a:solidFill>
                      <a:srgbClr val="FFFFFE"/>
                    </a:solidFill>
                  </a:tcPr>
                </a:tc>
                <a:tc>
                  <a:txBody>
                    <a:bodyPr/>
                    <a:lstStyle/>
                    <a:p>
                      <a:r>
                        <a:rPr lang="en-US" sz="1100" err="1">
                          <a:effectLst/>
                          <a:latin typeface="Open Sans"/>
                          <a:ea typeface="Open Sans"/>
                          <a:cs typeface="Open Sans"/>
                        </a:rPr>
                        <a:t>HDDSVeg</a:t>
                      </a:r>
                      <a:endParaRPr lang="en-GB" err="1">
                        <a:latin typeface="Open Sans"/>
                        <a:ea typeface="Open Sans"/>
                        <a:cs typeface="Open Sans"/>
                      </a:endParaRPr>
                    </a:p>
                  </a:txBody>
                  <a:tcPr marL="9595" marR="9595" marT="0" marB="0" anchor="ctr">
                    <a:solidFill>
                      <a:srgbClr val="FFFFFE"/>
                    </a:solidFill>
                  </a:tcPr>
                </a:tc>
                <a:extLst>
                  <a:ext uri="{0D108BD9-81ED-4DB2-BD59-A6C34878D82A}">
                    <a16:rowId xmlns:a16="http://schemas.microsoft.com/office/drawing/2014/main" val="1012333936"/>
                  </a:ext>
                </a:extLst>
              </a:tr>
              <a:tr h="268148">
                <a:tc>
                  <a:txBody>
                    <a:bodyPr/>
                    <a:lstStyle/>
                    <a:p>
                      <a:pPr marL="0" lvl="0" indent="0" algn="ctr">
                        <a:lnSpc>
                          <a:spcPct val="107000"/>
                        </a:lnSpc>
                        <a:buClr>
                          <a:srgbClr val="000000"/>
                        </a:buClr>
                        <a:buSzPts val="800"/>
                        <a:buFont typeface="Times New Roman" panose="02020603050405020304" pitchFamily="18" charset="0"/>
                        <a:buNone/>
                        <a:tabLst>
                          <a:tab pos="228600" algn="l"/>
                        </a:tabLst>
                      </a:pPr>
                      <a:r>
                        <a:rPr lang="en-GB" sz="1100" u="none" strike="noStrike">
                          <a:effectLst/>
                          <a:latin typeface="Open Sans"/>
                          <a:ea typeface="Open Sans"/>
                          <a:cs typeface="Open Sans"/>
                        </a:rPr>
                        <a:t>9. </a:t>
                      </a:r>
                      <a:endParaRPr lang="en-GB" sz="1200" u="none" strike="noStrike">
                        <a:effectLst/>
                        <a:latin typeface="Open Sans"/>
                        <a:ea typeface="Open Sans"/>
                        <a:cs typeface="Open Sans"/>
                      </a:endParaRPr>
                    </a:p>
                  </a:txBody>
                  <a:tcPr marL="9595" marR="9595" marT="0" marB="0" anchor="ctr">
                    <a:solidFill>
                      <a:srgbClr val="FFFFFE"/>
                    </a:solidFill>
                  </a:tcPr>
                </a:tc>
                <a:tc>
                  <a:txBody>
                    <a:bodyPr/>
                    <a:lstStyle/>
                    <a:p>
                      <a:pPr algn="l">
                        <a:lnSpc>
                          <a:spcPct val="107000"/>
                        </a:lnSpc>
                        <a:spcAft>
                          <a:spcPts val="800"/>
                        </a:spcAft>
                      </a:pPr>
                      <a:r>
                        <a:rPr lang="en-US" sz="1100" b="1">
                          <a:effectLst/>
                          <a:latin typeface="Open Sans"/>
                          <a:ea typeface="Open Sans"/>
                          <a:cs typeface="Open Sans"/>
                        </a:rPr>
                        <a:t>Fruits </a:t>
                      </a:r>
                      <a:r>
                        <a:rPr lang="en-US" sz="1100">
                          <a:effectLst/>
                          <a:latin typeface="Open Sans"/>
                          <a:ea typeface="Open Sans"/>
                          <a:cs typeface="Open Sans"/>
                        </a:rPr>
                        <a:t>: </a:t>
                      </a:r>
                      <a:r>
                        <a:rPr lang="en-US" sz="1100" err="1">
                          <a:effectLst/>
                          <a:latin typeface="Open Sans"/>
                          <a:ea typeface="Open Sans"/>
                          <a:cs typeface="Open Sans"/>
                        </a:rPr>
                        <a:t>banane</a:t>
                      </a:r>
                      <a:r>
                        <a:rPr lang="en-US" sz="1100">
                          <a:effectLst/>
                          <a:latin typeface="Open Sans"/>
                          <a:ea typeface="Open Sans"/>
                          <a:cs typeface="Open Sans"/>
                        </a:rPr>
                        <a:t>, pomme, citron, </a:t>
                      </a:r>
                      <a:r>
                        <a:rPr lang="en-US" sz="1100" err="1">
                          <a:effectLst/>
                          <a:latin typeface="Open Sans"/>
                          <a:ea typeface="Open Sans"/>
                          <a:cs typeface="Open Sans"/>
                        </a:rPr>
                        <a:t>mangue</a:t>
                      </a:r>
                      <a:r>
                        <a:rPr lang="en-US" sz="1100">
                          <a:effectLst/>
                          <a:latin typeface="Open Sans"/>
                          <a:ea typeface="Open Sans"/>
                          <a:cs typeface="Open Sans"/>
                        </a:rPr>
                        <a:t>, </a:t>
                      </a:r>
                      <a:r>
                        <a:rPr lang="en-US" sz="1100" err="1">
                          <a:effectLst/>
                          <a:latin typeface="Open Sans"/>
                          <a:ea typeface="Open Sans"/>
                          <a:cs typeface="Open Sans"/>
                        </a:rPr>
                        <a:t>papaye</a:t>
                      </a:r>
                      <a:r>
                        <a:rPr lang="en-US" sz="1100">
                          <a:effectLst/>
                          <a:latin typeface="Open Sans"/>
                          <a:ea typeface="Open Sans"/>
                          <a:cs typeface="Open Sans"/>
                        </a:rPr>
                        <a:t>, </a:t>
                      </a:r>
                      <a:r>
                        <a:rPr lang="en-US" sz="1100" err="1">
                          <a:effectLst/>
                          <a:latin typeface="Open Sans"/>
                          <a:ea typeface="Open Sans"/>
                          <a:cs typeface="Open Sans"/>
                        </a:rPr>
                        <a:t>abricot</a:t>
                      </a:r>
                      <a:r>
                        <a:rPr lang="en-US" sz="1100">
                          <a:effectLst/>
                          <a:latin typeface="Open Sans"/>
                          <a:ea typeface="Open Sans"/>
                          <a:cs typeface="Open Sans"/>
                        </a:rPr>
                        <a:t>, </a:t>
                      </a:r>
                      <a:r>
                        <a:rPr lang="en-US" sz="1100" err="1">
                          <a:effectLst/>
                          <a:latin typeface="Open Sans"/>
                          <a:ea typeface="Open Sans"/>
                          <a:cs typeface="Open Sans"/>
                        </a:rPr>
                        <a:t>pêche</a:t>
                      </a:r>
                      <a:r>
                        <a:rPr lang="en-US" sz="1100">
                          <a:effectLst/>
                          <a:latin typeface="Open Sans"/>
                          <a:ea typeface="Open Sans"/>
                          <a:cs typeface="Open Sans"/>
                        </a:rPr>
                        <a:t>, etc.</a:t>
                      </a:r>
                      <a:endParaRPr lang="en-GB" sz="1200">
                        <a:effectLst/>
                        <a:latin typeface="Open Sans"/>
                        <a:ea typeface="Open Sans"/>
                        <a:cs typeface="Open Sans"/>
                      </a:endParaRP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a:ea typeface="Open Sans"/>
                          <a:cs typeface="Open Sans"/>
                        </a:rPr>
                        <a:t>|___|</a:t>
                      </a:r>
                      <a:endParaRPr lang="en-GB" sz="1200">
                        <a:effectLst/>
                        <a:latin typeface="Open Sans"/>
                        <a:ea typeface="Open Sans"/>
                        <a:cs typeface="Open Sans"/>
                      </a:endParaRPr>
                    </a:p>
                  </a:txBody>
                  <a:tcPr marL="9595" marR="9595" marT="0" marB="0" anchor="ctr">
                    <a:solidFill>
                      <a:srgbClr val="FFFFFE"/>
                    </a:solidFill>
                  </a:tcPr>
                </a:tc>
                <a:tc>
                  <a:txBody>
                    <a:bodyPr/>
                    <a:lstStyle/>
                    <a:p>
                      <a:r>
                        <a:rPr lang="en-US" sz="1100" err="1">
                          <a:effectLst/>
                          <a:latin typeface="Open Sans"/>
                          <a:ea typeface="Open Sans"/>
                          <a:cs typeface="Open Sans"/>
                        </a:rPr>
                        <a:t>HDDSFruit</a:t>
                      </a:r>
                      <a:endParaRPr lang="en-GB" err="1">
                        <a:latin typeface="Open Sans"/>
                        <a:ea typeface="Open Sans"/>
                        <a:cs typeface="Open Sans"/>
                      </a:endParaRPr>
                    </a:p>
                  </a:txBody>
                  <a:tcPr marL="9595" marR="9595" marT="0" marB="0" anchor="ctr">
                    <a:solidFill>
                      <a:srgbClr val="FFFFFE"/>
                    </a:solidFill>
                  </a:tcPr>
                </a:tc>
                <a:extLst>
                  <a:ext uri="{0D108BD9-81ED-4DB2-BD59-A6C34878D82A}">
                    <a16:rowId xmlns:a16="http://schemas.microsoft.com/office/drawing/2014/main" val="4014398067"/>
                  </a:ext>
                </a:extLst>
              </a:tr>
              <a:tr h="325618">
                <a:tc>
                  <a:txBody>
                    <a:bodyPr/>
                    <a:lstStyle/>
                    <a:p>
                      <a:pPr marL="0" lvl="0" indent="0" algn="ctr">
                        <a:lnSpc>
                          <a:spcPct val="107000"/>
                        </a:lnSpc>
                        <a:buClr>
                          <a:srgbClr val="000000"/>
                        </a:buClr>
                        <a:buSzPts val="800"/>
                        <a:buFont typeface="Times New Roman" panose="02020603050405020304" pitchFamily="18" charset="0"/>
                        <a:buNone/>
                        <a:tabLst>
                          <a:tab pos="228600" algn="l"/>
                        </a:tabLst>
                      </a:pPr>
                      <a:r>
                        <a:rPr lang="en-GB" sz="1100" u="none" strike="noStrike">
                          <a:effectLst/>
                          <a:latin typeface="Open Sans"/>
                          <a:ea typeface="Open Sans"/>
                          <a:cs typeface="Open Sans"/>
                        </a:rPr>
                        <a:t>10. </a:t>
                      </a:r>
                      <a:endParaRPr lang="en-GB" sz="1200" u="none" strike="noStrike">
                        <a:effectLst/>
                        <a:latin typeface="Open Sans"/>
                        <a:ea typeface="Open Sans"/>
                        <a:cs typeface="Open Sans"/>
                      </a:endParaRPr>
                    </a:p>
                  </a:txBody>
                  <a:tcPr marL="9595" marR="9595" marT="0" marB="0" anchor="ctr">
                    <a:solidFill>
                      <a:srgbClr val="FFFFFE"/>
                    </a:solidFill>
                  </a:tcPr>
                </a:tc>
                <a:tc>
                  <a:txBody>
                    <a:bodyPr/>
                    <a:lstStyle/>
                    <a:p>
                      <a:pPr algn="l">
                        <a:lnSpc>
                          <a:spcPct val="107000"/>
                        </a:lnSpc>
                        <a:spcAft>
                          <a:spcPts val="800"/>
                        </a:spcAft>
                      </a:pPr>
                      <a:r>
                        <a:rPr lang="en-US" sz="1100" b="1" err="1">
                          <a:effectLst/>
                          <a:latin typeface="Open Sans"/>
                          <a:ea typeface="Open Sans"/>
                          <a:cs typeface="Open Sans"/>
                        </a:rPr>
                        <a:t>Huiles</a:t>
                      </a:r>
                      <a:r>
                        <a:rPr lang="en-US" sz="1100" b="1">
                          <a:effectLst/>
                          <a:latin typeface="Open Sans"/>
                          <a:ea typeface="Open Sans"/>
                          <a:cs typeface="Open Sans"/>
                        </a:rPr>
                        <a:t> et </a:t>
                      </a:r>
                      <a:r>
                        <a:rPr lang="en-US" sz="1100" b="1" err="1">
                          <a:effectLst/>
                          <a:latin typeface="Open Sans"/>
                          <a:ea typeface="Open Sans"/>
                          <a:cs typeface="Open Sans"/>
                        </a:rPr>
                        <a:t>graisses</a:t>
                      </a:r>
                      <a:r>
                        <a:rPr lang="en-US" sz="1100" b="1">
                          <a:effectLst/>
                          <a:latin typeface="Open Sans"/>
                          <a:ea typeface="Open Sans"/>
                          <a:cs typeface="Open Sans"/>
                        </a:rPr>
                        <a:t> </a:t>
                      </a:r>
                      <a:r>
                        <a:rPr lang="en-US" sz="1100">
                          <a:effectLst/>
                          <a:latin typeface="Open Sans"/>
                          <a:ea typeface="Open Sans"/>
                          <a:cs typeface="Open Sans"/>
                        </a:rPr>
                        <a:t>: </a:t>
                      </a:r>
                      <a:r>
                        <a:rPr lang="en-US" sz="1100" err="1">
                          <a:effectLst/>
                          <a:latin typeface="Open Sans"/>
                          <a:ea typeface="Open Sans"/>
                          <a:cs typeface="Open Sans"/>
                        </a:rPr>
                        <a:t>huile</a:t>
                      </a:r>
                      <a:r>
                        <a:rPr lang="en-US" sz="1100">
                          <a:effectLst/>
                          <a:latin typeface="Open Sans"/>
                          <a:ea typeface="Open Sans"/>
                          <a:cs typeface="Open Sans"/>
                        </a:rPr>
                        <a:t> </a:t>
                      </a:r>
                      <a:r>
                        <a:rPr lang="en-US" sz="1100" err="1">
                          <a:effectLst/>
                          <a:latin typeface="Open Sans"/>
                          <a:ea typeface="Open Sans"/>
                          <a:cs typeface="Open Sans"/>
                        </a:rPr>
                        <a:t>végétale</a:t>
                      </a:r>
                      <a:r>
                        <a:rPr lang="en-US" sz="1100">
                          <a:effectLst/>
                          <a:latin typeface="Open Sans"/>
                          <a:ea typeface="Open Sans"/>
                          <a:cs typeface="Open Sans"/>
                        </a:rPr>
                        <a:t>, </a:t>
                      </a:r>
                      <a:r>
                        <a:rPr lang="en-US" sz="1100" err="1">
                          <a:effectLst/>
                          <a:latin typeface="Open Sans"/>
                          <a:ea typeface="Open Sans"/>
                          <a:cs typeface="Open Sans"/>
                        </a:rPr>
                        <a:t>huile</a:t>
                      </a:r>
                      <a:r>
                        <a:rPr lang="en-US" sz="1100">
                          <a:effectLst/>
                          <a:latin typeface="Open Sans"/>
                          <a:ea typeface="Open Sans"/>
                          <a:cs typeface="Open Sans"/>
                        </a:rPr>
                        <a:t> de </a:t>
                      </a:r>
                      <a:r>
                        <a:rPr lang="en-US" sz="1100" err="1">
                          <a:effectLst/>
                          <a:latin typeface="Open Sans"/>
                          <a:ea typeface="Open Sans"/>
                          <a:cs typeface="Open Sans"/>
                        </a:rPr>
                        <a:t>palme</a:t>
                      </a:r>
                      <a:r>
                        <a:rPr lang="en-US" sz="1100">
                          <a:effectLst/>
                          <a:latin typeface="Open Sans"/>
                          <a:ea typeface="Open Sans"/>
                          <a:cs typeface="Open Sans"/>
                        </a:rPr>
                        <a:t>, ghee, beurre, margarine, </a:t>
                      </a:r>
                      <a:r>
                        <a:rPr lang="en-US" sz="1100" err="1">
                          <a:effectLst/>
                          <a:latin typeface="Open Sans"/>
                          <a:ea typeface="Open Sans"/>
                          <a:cs typeface="Open Sans"/>
                        </a:rPr>
                        <a:t>autres</a:t>
                      </a:r>
                      <a:r>
                        <a:rPr lang="en-US" sz="1100">
                          <a:effectLst/>
                          <a:latin typeface="Open Sans"/>
                          <a:ea typeface="Open Sans"/>
                          <a:cs typeface="Open Sans"/>
                        </a:rPr>
                        <a:t> </a:t>
                      </a:r>
                      <a:r>
                        <a:rPr lang="en-US" sz="1100" err="1">
                          <a:effectLst/>
                          <a:latin typeface="Open Sans"/>
                          <a:ea typeface="Open Sans"/>
                          <a:cs typeface="Open Sans"/>
                        </a:rPr>
                        <a:t>graisses</a:t>
                      </a:r>
                      <a:r>
                        <a:rPr lang="en-US" sz="1100">
                          <a:effectLst/>
                          <a:latin typeface="Open Sans"/>
                          <a:ea typeface="Open Sans"/>
                          <a:cs typeface="Open Sans"/>
                        </a:rPr>
                        <a:t> </a:t>
                      </a:r>
                      <a:r>
                        <a:rPr lang="en-US" sz="1100" err="1">
                          <a:effectLst/>
                          <a:latin typeface="Open Sans"/>
                          <a:ea typeface="Open Sans"/>
                          <a:cs typeface="Open Sans"/>
                        </a:rPr>
                        <a:t>ou</a:t>
                      </a:r>
                      <a:r>
                        <a:rPr lang="en-US" sz="1100">
                          <a:effectLst/>
                          <a:latin typeface="Open Sans"/>
                          <a:ea typeface="Open Sans"/>
                          <a:cs typeface="Open Sans"/>
                        </a:rPr>
                        <a:t> </a:t>
                      </a:r>
                      <a:r>
                        <a:rPr lang="en-US" sz="1100" err="1">
                          <a:effectLst/>
                          <a:latin typeface="Open Sans"/>
                          <a:ea typeface="Open Sans"/>
                          <a:cs typeface="Open Sans"/>
                        </a:rPr>
                        <a:t>huiles</a:t>
                      </a:r>
                      <a:r>
                        <a:rPr lang="en-US" sz="1100">
                          <a:effectLst/>
                          <a:latin typeface="Open Sans"/>
                          <a:ea typeface="Open Sans"/>
                          <a:cs typeface="Open Sans"/>
                        </a:rPr>
                        <a:t>.</a:t>
                      </a:r>
                      <a:endParaRPr lang="en-GB" sz="1200">
                        <a:effectLst/>
                        <a:latin typeface="Open Sans"/>
                        <a:ea typeface="Open Sans"/>
                        <a:cs typeface="Open Sans"/>
                      </a:endParaRP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a:ea typeface="Open Sans"/>
                          <a:cs typeface="Open Sans"/>
                        </a:rPr>
                        <a:t>|___|</a:t>
                      </a:r>
                      <a:endParaRPr lang="en-GB" sz="1200">
                        <a:effectLst/>
                        <a:latin typeface="Open Sans"/>
                        <a:ea typeface="Open Sans"/>
                        <a:cs typeface="Open Sans"/>
                      </a:endParaRPr>
                    </a:p>
                  </a:txBody>
                  <a:tcPr marL="9595" marR="9595" marT="0" marB="0" anchor="ctr">
                    <a:solidFill>
                      <a:srgbClr val="FFFFFE"/>
                    </a:solidFill>
                  </a:tcPr>
                </a:tc>
                <a:tc>
                  <a:txBody>
                    <a:bodyPr/>
                    <a:lstStyle/>
                    <a:p>
                      <a:r>
                        <a:rPr lang="en-US" sz="1100" err="1">
                          <a:effectLst/>
                          <a:latin typeface="Open Sans"/>
                          <a:ea typeface="Open Sans"/>
                          <a:cs typeface="Open Sans"/>
                        </a:rPr>
                        <a:t>HDDSFat</a:t>
                      </a:r>
                      <a:endParaRPr lang="en-GB" err="1">
                        <a:latin typeface="Open Sans"/>
                        <a:ea typeface="Open Sans"/>
                        <a:cs typeface="Open Sans"/>
                      </a:endParaRPr>
                    </a:p>
                  </a:txBody>
                  <a:tcPr marL="9595" marR="9595" marT="0" marB="0" anchor="ctr">
                    <a:solidFill>
                      <a:srgbClr val="FFFFFE"/>
                    </a:solidFill>
                  </a:tcPr>
                </a:tc>
                <a:extLst>
                  <a:ext uri="{0D108BD9-81ED-4DB2-BD59-A6C34878D82A}">
                    <a16:rowId xmlns:a16="http://schemas.microsoft.com/office/drawing/2014/main" val="556643973"/>
                  </a:ext>
                </a:extLst>
              </a:tr>
              <a:tr h="290350">
                <a:tc>
                  <a:txBody>
                    <a:bodyPr/>
                    <a:lstStyle/>
                    <a:p>
                      <a:pPr marL="0" lvl="0" indent="0" algn="ctr">
                        <a:lnSpc>
                          <a:spcPct val="107000"/>
                        </a:lnSpc>
                        <a:buClr>
                          <a:srgbClr val="000000"/>
                        </a:buClr>
                        <a:buSzPts val="800"/>
                        <a:buFont typeface="Times New Roman" panose="02020603050405020304" pitchFamily="18" charset="0"/>
                        <a:buNone/>
                        <a:tabLst>
                          <a:tab pos="228600" algn="l"/>
                        </a:tabLst>
                      </a:pPr>
                      <a:r>
                        <a:rPr lang="en-GB" sz="1100" u="none" strike="noStrike">
                          <a:effectLst/>
                          <a:latin typeface="Open Sans"/>
                          <a:ea typeface="Open Sans"/>
                          <a:cs typeface="Open Sans"/>
                        </a:rPr>
                        <a:t>11. </a:t>
                      </a:r>
                      <a:endParaRPr lang="en-GB" sz="1200" u="none" strike="noStrike">
                        <a:effectLst/>
                        <a:latin typeface="Open Sans"/>
                        <a:ea typeface="Open Sans"/>
                        <a:cs typeface="Open Sans"/>
                      </a:endParaRPr>
                    </a:p>
                  </a:txBody>
                  <a:tcPr marL="9595" marR="9595" marT="0" marB="0" anchor="ctr">
                    <a:solidFill>
                      <a:srgbClr val="FFFFFE"/>
                    </a:solidFill>
                  </a:tcPr>
                </a:tc>
                <a:tc>
                  <a:txBody>
                    <a:bodyPr/>
                    <a:lstStyle/>
                    <a:p>
                      <a:pPr algn="l">
                        <a:lnSpc>
                          <a:spcPct val="107000"/>
                        </a:lnSpc>
                        <a:spcAft>
                          <a:spcPts val="800"/>
                        </a:spcAft>
                      </a:pPr>
                      <a:r>
                        <a:rPr lang="en-US" sz="1100" b="1">
                          <a:effectLst/>
                          <a:latin typeface="Open Sans"/>
                          <a:ea typeface="Open Sans"/>
                          <a:cs typeface="Open Sans"/>
                        </a:rPr>
                        <a:t>Sucre et </a:t>
                      </a:r>
                      <a:r>
                        <a:rPr lang="en-US" sz="1100" b="1" err="1">
                          <a:effectLst/>
                          <a:latin typeface="Open Sans"/>
                          <a:ea typeface="Open Sans"/>
                          <a:cs typeface="Open Sans"/>
                        </a:rPr>
                        <a:t>sucreries</a:t>
                      </a:r>
                      <a:r>
                        <a:rPr lang="en-US" sz="1100" b="1">
                          <a:effectLst/>
                          <a:latin typeface="Open Sans"/>
                          <a:ea typeface="Open Sans"/>
                          <a:cs typeface="Open Sans"/>
                        </a:rPr>
                        <a:t> </a:t>
                      </a:r>
                      <a:r>
                        <a:rPr lang="en-US" sz="1100">
                          <a:effectLst/>
                          <a:latin typeface="Open Sans"/>
                          <a:ea typeface="Open Sans"/>
                          <a:cs typeface="Open Sans"/>
                        </a:rPr>
                        <a:t>: </a:t>
                      </a:r>
                      <a:r>
                        <a:rPr lang="en-GB" sz="1100" kern="1200">
                          <a:solidFill>
                            <a:schemeClr val="dk1"/>
                          </a:solidFill>
                          <a:effectLst/>
                          <a:latin typeface="Open Sans"/>
                          <a:ea typeface="Open Sans"/>
                          <a:cs typeface="Open Sans"/>
                        </a:rPr>
                        <a:t>sucre, </a:t>
                      </a:r>
                      <a:r>
                        <a:rPr lang="en-GB" sz="1100" kern="1200" err="1">
                          <a:solidFill>
                            <a:schemeClr val="dk1"/>
                          </a:solidFill>
                          <a:effectLst/>
                          <a:latin typeface="Open Sans"/>
                          <a:ea typeface="Open Sans"/>
                          <a:cs typeface="Open Sans"/>
                        </a:rPr>
                        <a:t>miel</a:t>
                      </a:r>
                      <a:r>
                        <a:rPr lang="en-GB" sz="1100" kern="1200">
                          <a:solidFill>
                            <a:schemeClr val="dk1"/>
                          </a:solidFill>
                          <a:effectLst/>
                          <a:latin typeface="Open Sans"/>
                          <a:ea typeface="Open Sans"/>
                          <a:cs typeface="Open Sans"/>
                        </a:rPr>
                        <a:t>, confiture, bonbons, </a:t>
                      </a:r>
                      <a:r>
                        <a:rPr lang="en-GB" sz="1100" kern="1200" err="1">
                          <a:solidFill>
                            <a:schemeClr val="dk1"/>
                          </a:solidFill>
                          <a:effectLst/>
                          <a:latin typeface="Open Sans"/>
                          <a:ea typeface="Open Sans"/>
                          <a:cs typeface="Open Sans"/>
                        </a:rPr>
                        <a:t>chocolat</a:t>
                      </a:r>
                      <a:r>
                        <a:rPr lang="en-GB" sz="1100" kern="1200">
                          <a:solidFill>
                            <a:schemeClr val="dk1"/>
                          </a:solidFill>
                          <a:effectLst/>
                          <a:latin typeface="Open Sans"/>
                          <a:ea typeface="Open Sans"/>
                          <a:cs typeface="Open Sans"/>
                        </a:rPr>
                        <a:t>, biscuits, pâtisseries, gâteaux, </a:t>
                      </a:r>
                      <a:r>
                        <a:rPr lang="en-GB" sz="1100" kern="1200" err="1">
                          <a:solidFill>
                            <a:schemeClr val="dk1"/>
                          </a:solidFill>
                          <a:effectLst/>
                          <a:latin typeface="Open Sans"/>
                          <a:ea typeface="Open Sans"/>
                          <a:cs typeface="Open Sans"/>
                        </a:rPr>
                        <a:t>glaces</a:t>
                      </a:r>
                      <a:r>
                        <a:rPr lang="en-GB" sz="1100" kern="1200">
                          <a:solidFill>
                            <a:schemeClr val="dk1"/>
                          </a:solidFill>
                          <a:effectLst/>
                          <a:latin typeface="Open Sans"/>
                          <a:ea typeface="Open Sans"/>
                          <a:cs typeface="Open Sans"/>
                        </a:rPr>
                        <a:t> et </a:t>
                      </a:r>
                      <a:r>
                        <a:rPr lang="en-GB" sz="1100" kern="1200" err="1">
                          <a:solidFill>
                            <a:schemeClr val="dk1"/>
                          </a:solidFill>
                          <a:effectLst/>
                          <a:latin typeface="Open Sans"/>
                          <a:ea typeface="Open Sans"/>
                          <a:cs typeface="Open Sans"/>
                        </a:rPr>
                        <a:t>autres</a:t>
                      </a:r>
                      <a:r>
                        <a:rPr lang="en-GB" sz="1100" kern="1200">
                          <a:solidFill>
                            <a:schemeClr val="dk1"/>
                          </a:solidFill>
                          <a:effectLst/>
                          <a:latin typeface="Open Sans"/>
                          <a:ea typeface="Open Sans"/>
                          <a:cs typeface="Open Sans"/>
                        </a:rPr>
                        <a:t> </a:t>
                      </a:r>
                      <a:r>
                        <a:rPr lang="en-GB" sz="1100" kern="1200" err="1">
                          <a:solidFill>
                            <a:schemeClr val="dk1"/>
                          </a:solidFill>
                          <a:effectLst/>
                          <a:latin typeface="Open Sans"/>
                          <a:ea typeface="Open Sans"/>
                          <a:cs typeface="Open Sans"/>
                        </a:rPr>
                        <a:t>sucreries</a:t>
                      </a:r>
                      <a:r>
                        <a:rPr lang="en-GB" sz="1100" kern="1200">
                          <a:solidFill>
                            <a:schemeClr val="dk1"/>
                          </a:solidFill>
                          <a:effectLst/>
                          <a:latin typeface="Open Sans"/>
                          <a:ea typeface="Open Sans"/>
                          <a:cs typeface="Open Sans"/>
                        </a:rPr>
                        <a:t> (y </a:t>
                      </a:r>
                      <a:r>
                        <a:rPr lang="en-GB" sz="1100" kern="1200" err="1">
                          <a:solidFill>
                            <a:schemeClr val="dk1"/>
                          </a:solidFill>
                          <a:effectLst/>
                          <a:latin typeface="Open Sans"/>
                          <a:ea typeface="Open Sans"/>
                          <a:cs typeface="Open Sans"/>
                        </a:rPr>
                        <a:t>compris</a:t>
                      </a:r>
                      <a:r>
                        <a:rPr lang="en-GB" sz="1100" kern="1200">
                          <a:solidFill>
                            <a:schemeClr val="dk1"/>
                          </a:solidFill>
                          <a:effectLst/>
                          <a:latin typeface="Open Sans"/>
                          <a:ea typeface="Open Sans"/>
                          <a:cs typeface="Open Sans"/>
                        </a:rPr>
                        <a:t> les </a:t>
                      </a:r>
                      <a:r>
                        <a:rPr lang="en-GB" sz="1100" kern="1200" err="1">
                          <a:solidFill>
                            <a:schemeClr val="dk1"/>
                          </a:solidFill>
                          <a:effectLst/>
                          <a:latin typeface="Open Sans"/>
                          <a:ea typeface="Open Sans"/>
                          <a:cs typeface="Open Sans"/>
                        </a:rPr>
                        <a:t>boissons</a:t>
                      </a:r>
                      <a:r>
                        <a:rPr lang="en-GB" sz="1100" kern="1200">
                          <a:solidFill>
                            <a:schemeClr val="dk1"/>
                          </a:solidFill>
                          <a:effectLst/>
                          <a:latin typeface="Open Sans"/>
                          <a:ea typeface="Open Sans"/>
                          <a:cs typeface="Open Sans"/>
                        </a:rPr>
                        <a:t> </a:t>
                      </a:r>
                      <a:r>
                        <a:rPr lang="en-GB" sz="1100" kern="1200" err="1">
                          <a:solidFill>
                            <a:schemeClr val="dk1"/>
                          </a:solidFill>
                          <a:effectLst/>
                          <a:latin typeface="Open Sans"/>
                          <a:ea typeface="Open Sans"/>
                          <a:cs typeface="Open Sans"/>
                        </a:rPr>
                        <a:t>sucrées</a:t>
                      </a:r>
                      <a:r>
                        <a:rPr lang="en-GB" sz="1100" kern="1200">
                          <a:solidFill>
                            <a:schemeClr val="dk1"/>
                          </a:solidFill>
                          <a:effectLst/>
                          <a:latin typeface="Open Sans"/>
                          <a:ea typeface="Open Sans"/>
                          <a:cs typeface="Open Sans"/>
                        </a:rPr>
                        <a:t>).</a:t>
                      </a: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a:ea typeface="Open Sans"/>
                          <a:cs typeface="Open Sans"/>
                        </a:rPr>
                        <a:t>|___|</a:t>
                      </a:r>
                      <a:endParaRPr lang="en-GB" sz="1200">
                        <a:effectLst/>
                        <a:latin typeface="Open Sans"/>
                        <a:ea typeface="Open Sans"/>
                        <a:cs typeface="Open Sans"/>
                      </a:endParaRPr>
                    </a:p>
                  </a:txBody>
                  <a:tcPr marL="9595" marR="9595" marT="0" marB="0" anchor="ctr">
                    <a:solidFill>
                      <a:srgbClr val="FFFFFE"/>
                    </a:solidFill>
                  </a:tcPr>
                </a:tc>
                <a:tc>
                  <a:txBody>
                    <a:bodyPr/>
                    <a:lstStyle/>
                    <a:p>
                      <a:r>
                        <a:rPr lang="en-GB" sz="1100" err="1">
                          <a:effectLst/>
                          <a:latin typeface="Open Sans"/>
                          <a:ea typeface="Open Sans"/>
                          <a:cs typeface="Open Sans"/>
                        </a:rPr>
                        <a:t>HDDSSugar</a:t>
                      </a:r>
                      <a:endParaRPr lang="en-GB" err="1">
                        <a:latin typeface="Open Sans"/>
                        <a:ea typeface="Open Sans"/>
                        <a:cs typeface="Open Sans"/>
                      </a:endParaRPr>
                    </a:p>
                  </a:txBody>
                  <a:tcPr marL="9595" marR="9595" marT="0" marB="0" anchor="ctr">
                    <a:solidFill>
                      <a:srgbClr val="FFFFFE"/>
                    </a:solidFill>
                  </a:tcPr>
                </a:tc>
                <a:extLst>
                  <a:ext uri="{0D108BD9-81ED-4DB2-BD59-A6C34878D82A}">
                    <a16:rowId xmlns:a16="http://schemas.microsoft.com/office/drawing/2014/main" val="403939369"/>
                  </a:ext>
                </a:extLst>
              </a:tr>
              <a:tr h="578034">
                <a:tc>
                  <a:txBody>
                    <a:bodyPr/>
                    <a:lstStyle/>
                    <a:p>
                      <a:pPr marL="0" lvl="0" indent="0" algn="ctr">
                        <a:lnSpc>
                          <a:spcPct val="107000"/>
                        </a:lnSpc>
                        <a:buClr>
                          <a:srgbClr val="000000"/>
                        </a:buClr>
                        <a:buSzPts val="800"/>
                        <a:buFont typeface="Times New Roman" panose="02020603050405020304" pitchFamily="18" charset="0"/>
                        <a:buNone/>
                        <a:tabLst>
                          <a:tab pos="228600" algn="l"/>
                        </a:tabLst>
                      </a:pPr>
                      <a:r>
                        <a:rPr lang="en-GB" sz="1100" u="none" strike="noStrike">
                          <a:effectLst/>
                          <a:latin typeface="Open Sans"/>
                          <a:ea typeface="Open Sans"/>
                          <a:cs typeface="Open Sans"/>
                        </a:rPr>
                        <a:t>12. </a:t>
                      </a:r>
                      <a:endParaRPr lang="en-GB" sz="1200" u="none" strike="noStrike">
                        <a:effectLst/>
                        <a:latin typeface="Open Sans"/>
                        <a:ea typeface="Open Sans"/>
                        <a:cs typeface="Open Sans"/>
                      </a:endParaRPr>
                    </a:p>
                  </a:txBody>
                  <a:tcPr marL="9595" marR="9595" marT="0" marB="0" anchor="ctr">
                    <a:solidFill>
                      <a:srgbClr val="FFFFFE"/>
                    </a:solidFill>
                  </a:tcPr>
                </a:tc>
                <a:tc>
                  <a:txBody>
                    <a:bodyPr/>
                    <a:lstStyle/>
                    <a:p>
                      <a:pPr algn="l">
                        <a:lnSpc>
                          <a:spcPct val="107000"/>
                        </a:lnSpc>
                        <a:spcAft>
                          <a:spcPts val="800"/>
                        </a:spcAft>
                      </a:pPr>
                      <a:r>
                        <a:rPr lang="en-US" sz="1100" b="1">
                          <a:effectLst/>
                          <a:latin typeface="Open Sans"/>
                          <a:ea typeface="Open Sans"/>
                          <a:cs typeface="Open Sans"/>
                        </a:rPr>
                        <a:t>Divers/ Condiments et </a:t>
                      </a:r>
                      <a:r>
                        <a:rPr lang="en-US" sz="1100" b="1" err="1">
                          <a:effectLst/>
                          <a:latin typeface="Open Sans"/>
                          <a:ea typeface="Open Sans"/>
                          <a:cs typeface="Open Sans"/>
                        </a:rPr>
                        <a:t>épices</a:t>
                      </a:r>
                      <a:r>
                        <a:rPr lang="en-US" sz="1100" b="1">
                          <a:effectLst/>
                          <a:latin typeface="Open Sans"/>
                          <a:ea typeface="Open Sans"/>
                          <a:cs typeface="Open Sans"/>
                        </a:rPr>
                        <a:t> </a:t>
                      </a:r>
                      <a:r>
                        <a:rPr lang="en-US" sz="1100">
                          <a:effectLst/>
                          <a:latin typeface="Open Sans"/>
                          <a:ea typeface="Open Sans"/>
                          <a:cs typeface="Open Sans"/>
                        </a:rPr>
                        <a:t>: </a:t>
                      </a:r>
                      <a:r>
                        <a:rPr lang="en-GB" sz="1100" kern="1200" err="1">
                          <a:solidFill>
                            <a:schemeClr val="dk1"/>
                          </a:solidFill>
                          <a:effectLst/>
                          <a:latin typeface="Open Sans"/>
                          <a:ea typeface="Open Sans"/>
                          <a:cs typeface="Open Sans"/>
                        </a:rPr>
                        <a:t>thé</a:t>
                      </a:r>
                      <a:r>
                        <a:rPr lang="en-GB" sz="1100" kern="1200">
                          <a:solidFill>
                            <a:schemeClr val="dk1"/>
                          </a:solidFill>
                          <a:effectLst/>
                          <a:latin typeface="Open Sans"/>
                          <a:ea typeface="Open Sans"/>
                          <a:cs typeface="Open Sans"/>
                        </a:rPr>
                        <a:t>, café, cacao </a:t>
                      </a:r>
                      <a:r>
                        <a:rPr lang="en-GB" sz="1100" kern="1200" err="1">
                          <a:solidFill>
                            <a:schemeClr val="dk1"/>
                          </a:solidFill>
                          <a:effectLst/>
                          <a:latin typeface="Open Sans"/>
                          <a:ea typeface="Open Sans"/>
                          <a:cs typeface="Open Sans"/>
                        </a:rPr>
                        <a:t>en</a:t>
                      </a:r>
                      <a:r>
                        <a:rPr lang="en-GB" sz="1100" kern="1200">
                          <a:solidFill>
                            <a:schemeClr val="dk1"/>
                          </a:solidFill>
                          <a:effectLst/>
                          <a:latin typeface="Open Sans"/>
                          <a:ea typeface="Open Sans"/>
                          <a:cs typeface="Open Sans"/>
                        </a:rPr>
                        <a:t> </a:t>
                      </a:r>
                      <a:r>
                        <a:rPr lang="en-GB" sz="1100" kern="1200" err="1">
                          <a:solidFill>
                            <a:schemeClr val="dk1"/>
                          </a:solidFill>
                          <a:effectLst/>
                          <a:latin typeface="Open Sans"/>
                          <a:ea typeface="Open Sans"/>
                          <a:cs typeface="Open Sans"/>
                        </a:rPr>
                        <a:t>poudre</a:t>
                      </a:r>
                      <a:r>
                        <a:rPr lang="en-GB" sz="1100" kern="1200">
                          <a:solidFill>
                            <a:schemeClr val="dk1"/>
                          </a:solidFill>
                          <a:effectLst/>
                          <a:latin typeface="Open Sans"/>
                          <a:ea typeface="Open Sans"/>
                          <a:cs typeface="Open Sans"/>
                        </a:rPr>
                        <a:t>, </a:t>
                      </a:r>
                      <a:r>
                        <a:rPr lang="en-GB" sz="1100" kern="1200" err="1">
                          <a:solidFill>
                            <a:schemeClr val="dk1"/>
                          </a:solidFill>
                          <a:effectLst/>
                          <a:latin typeface="Open Sans"/>
                          <a:ea typeface="Open Sans"/>
                          <a:cs typeface="Open Sans"/>
                        </a:rPr>
                        <a:t>sel</a:t>
                      </a:r>
                      <a:r>
                        <a:rPr lang="en-GB" sz="1100" kern="1200">
                          <a:solidFill>
                            <a:schemeClr val="dk1"/>
                          </a:solidFill>
                          <a:effectLst/>
                          <a:latin typeface="Open Sans"/>
                          <a:ea typeface="Open Sans"/>
                          <a:cs typeface="Open Sans"/>
                        </a:rPr>
                        <a:t>, ail, </a:t>
                      </a:r>
                      <a:r>
                        <a:rPr lang="en-GB" sz="1100" kern="1200" err="1">
                          <a:solidFill>
                            <a:schemeClr val="dk1"/>
                          </a:solidFill>
                          <a:effectLst/>
                          <a:latin typeface="Open Sans"/>
                          <a:ea typeface="Open Sans"/>
                          <a:cs typeface="Open Sans"/>
                        </a:rPr>
                        <a:t>épices</a:t>
                      </a:r>
                      <a:r>
                        <a:rPr lang="en-GB" sz="1100" kern="1200">
                          <a:solidFill>
                            <a:schemeClr val="dk1"/>
                          </a:solidFill>
                          <a:effectLst/>
                          <a:latin typeface="Open Sans"/>
                          <a:ea typeface="Open Sans"/>
                          <a:cs typeface="Open Sans"/>
                        </a:rPr>
                        <a:t>, </a:t>
                      </a:r>
                      <a:r>
                        <a:rPr lang="en-GB" sz="1100" kern="1200" err="1">
                          <a:solidFill>
                            <a:schemeClr val="dk1"/>
                          </a:solidFill>
                          <a:effectLst/>
                          <a:latin typeface="Open Sans"/>
                          <a:ea typeface="Open Sans"/>
                          <a:cs typeface="Open Sans"/>
                        </a:rPr>
                        <a:t>levure</a:t>
                      </a:r>
                      <a:r>
                        <a:rPr lang="en-GB" sz="1100" kern="1200">
                          <a:solidFill>
                            <a:schemeClr val="dk1"/>
                          </a:solidFill>
                          <a:effectLst/>
                          <a:latin typeface="Open Sans"/>
                          <a:ea typeface="Open Sans"/>
                          <a:cs typeface="Open Sans"/>
                        </a:rPr>
                        <a:t>, </a:t>
                      </a:r>
                      <a:r>
                        <a:rPr lang="en-GB" sz="1100" kern="1200" err="1">
                          <a:solidFill>
                            <a:schemeClr val="dk1"/>
                          </a:solidFill>
                          <a:effectLst/>
                          <a:latin typeface="Open Sans"/>
                          <a:ea typeface="Open Sans"/>
                          <a:cs typeface="Open Sans"/>
                        </a:rPr>
                        <a:t>concentré</a:t>
                      </a:r>
                      <a:r>
                        <a:rPr lang="en-GB" sz="1100" kern="1200">
                          <a:solidFill>
                            <a:schemeClr val="dk1"/>
                          </a:solidFill>
                          <a:effectLst/>
                          <a:latin typeface="Open Sans"/>
                          <a:ea typeface="Open Sans"/>
                          <a:cs typeface="Open Sans"/>
                        </a:rPr>
                        <a:t> de </a:t>
                      </a:r>
                      <a:r>
                        <a:rPr lang="en-GB" sz="1100" kern="1200" err="1">
                          <a:solidFill>
                            <a:schemeClr val="dk1"/>
                          </a:solidFill>
                          <a:effectLst/>
                          <a:latin typeface="Open Sans"/>
                          <a:ea typeface="Open Sans"/>
                          <a:cs typeface="Open Sans"/>
                        </a:rPr>
                        <a:t>tomates</a:t>
                      </a:r>
                      <a:r>
                        <a:rPr lang="en-GB" sz="1100" kern="1200">
                          <a:solidFill>
                            <a:schemeClr val="dk1"/>
                          </a:solidFill>
                          <a:effectLst/>
                          <a:latin typeface="Open Sans"/>
                          <a:ea typeface="Open Sans"/>
                          <a:cs typeface="Open Sans"/>
                        </a:rPr>
                        <a:t>.</a:t>
                      </a: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a:ea typeface="Open Sans"/>
                          <a:cs typeface="Open Sans"/>
                        </a:rPr>
                        <a:t>|___|</a:t>
                      </a:r>
                      <a:endParaRPr lang="en-GB" sz="1200">
                        <a:effectLst/>
                        <a:latin typeface="Open Sans"/>
                        <a:ea typeface="Open Sans"/>
                        <a:cs typeface="Open Sans"/>
                      </a:endParaRPr>
                    </a:p>
                  </a:txBody>
                  <a:tcPr marL="9595" marR="9595" marT="0" marB="0" anchor="ctr">
                    <a:solidFill>
                      <a:srgbClr val="FFFFFE"/>
                    </a:solidFill>
                  </a:tcPr>
                </a:tc>
                <a:tc>
                  <a:txBody>
                    <a:bodyPr/>
                    <a:lstStyle/>
                    <a:p>
                      <a:r>
                        <a:rPr lang="en-US" sz="1100" err="1">
                          <a:effectLst/>
                          <a:latin typeface="Open Sans" panose="020B0606030504020204" pitchFamily="34" charset="0"/>
                          <a:ea typeface="Open Sans" panose="020B0606030504020204" pitchFamily="34" charset="0"/>
                          <a:cs typeface="Open Sans" panose="020B0606030504020204" pitchFamily="34" charset="0"/>
                        </a:rPr>
                        <a:t>HDDSCond</a:t>
                      </a:r>
                      <a:endParaRPr lang="en-GB">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extLst>
                  <a:ext uri="{0D108BD9-81ED-4DB2-BD59-A6C34878D82A}">
                    <a16:rowId xmlns:a16="http://schemas.microsoft.com/office/drawing/2014/main" val="88574536"/>
                  </a:ext>
                </a:extLst>
              </a:tr>
            </a:tbl>
          </a:graphicData>
        </a:graphic>
      </p:graphicFrame>
      <p:grpSp>
        <p:nvGrpSpPr>
          <p:cNvPr id="2" name="Group 1">
            <a:extLst>
              <a:ext uri="{FF2B5EF4-FFF2-40B4-BE49-F238E27FC236}">
                <a16:creationId xmlns:a16="http://schemas.microsoft.com/office/drawing/2014/main" id="{B388DA2B-FA2B-E936-4672-B4386EEE3D27}"/>
              </a:ext>
            </a:extLst>
          </p:cNvPr>
          <p:cNvGrpSpPr/>
          <p:nvPr/>
        </p:nvGrpSpPr>
        <p:grpSpPr>
          <a:xfrm>
            <a:off x="7320280" y="-3424"/>
            <a:ext cx="4871720" cy="1502728"/>
            <a:chOff x="5353050" y="5340794"/>
            <a:chExt cx="5646420" cy="1477328"/>
          </a:xfrm>
        </p:grpSpPr>
        <p:sp>
          <p:nvSpPr>
            <p:cNvPr id="3" name="TextBox 2">
              <a:extLst>
                <a:ext uri="{FF2B5EF4-FFF2-40B4-BE49-F238E27FC236}">
                  <a16:creationId xmlns:a16="http://schemas.microsoft.com/office/drawing/2014/main" id="{F757049F-627E-3B6F-5A8B-875D1CE1D658}"/>
                </a:ext>
              </a:extLst>
            </p:cNvPr>
            <p:cNvSpPr txBox="1"/>
            <p:nvPr/>
          </p:nvSpPr>
          <p:spPr>
            <a:xfrm>
              <a:off x="5353050" y="5340794"/>
              <a:ext cx="5646420" cy="1477328"/>
            </a:xfrm>
            <a:prstGeom prst="rect">
              <a:avLst/>
            </a:prstGeom>
            <a:solidFill>
              <a:schemeClr val="accent2">
                <a:lumMod val="20000"/>
                <a:lumOff val="80000"/>
              </a:schemeClr>
            </a:solidFill>
          </p:spPr>
          <p:txBody>
            <a:bodyPr wrap="square" rtlCol="0">
              <a:spAutoFit/>
            </a:bodyPr>
            <a:lstStyle/>
            <a:p>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Notez</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que,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contrairement</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au FCS (SCA), les petites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quantités</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doivent</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être</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enregistrées</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dans les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groupes</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principaux</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(et non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en</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tant que divers/condiments). Ne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confondez</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pas les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méthodologies</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4" name="Graphic 3" descr="Warning with solid fill">
              <a:extLst>
                <a:ext uri="{FF2B5EF4-FFF2-40B4-BE49-F238E27FC236}">
                  <a16:creationId xmlns:a16="http://schemas.microsoft.com/office/drawing/2014/main" id="{B879ABD6-6AB0-45F4-E7B3-D4298E7BA81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65484" y="6079458"/>
              <a:ext cx="723900" cy="723900"/>
            </a:xfrm>
            <a:prstGeom prst="rect">
              <a:avLst/>
            </a:prstGeom>
          </p:spPr>
        </p:pic>
      </p:grpSp>
    </p:spTree>
    <p:extLst>
      <p:ext uri="{BB962C8B-B14F-4D97-AF65-F5344CB8AC3E}">
        <p14:creationId xmlns:p14="http://schemas.microsoft.com/office/powerpoint/2010/main" val="10703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10045016"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en-US"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en-US" b="0">
                <a:solidFill>
                  <a:srgbClr val="FFFFFE"/>
                </a:solidFill>
                <a:latin typeface="HALDEN SOLID"/>
                <a:ea typeface="Open Sans Extrabold"/>
                <a:cs typeface="Open Sans Extrabold"/>
              </a:rPr>
              <a:t>Quelles </a:t>
            </a:r>
            <a:r>
              <a:rPr lang="en-US" b="0" err="1">
                <a:solidFill>
                  <a:srgbClr val="FFFFFE"/>
                </a:solidFill>
                <a:latin typeface="HALDEN SOLID"/>
                <a:ea typeface="Open Sans Extrabold"/>
                <a:cs typeface="Open Sans Extrabold"/>
              </a:rPr>
              <a:t>sont</a:t>
            </a:r>
            <a:r>
              <a:rPr lang="en-US" b="0">
                <a:solidFill>
                  <a:srgbClr val="FFFFFE"/>
                </a:solidFill>
                <a:latin typeface="HALDEN SOLID"/>
                <a:ea typeface="Open Sans Extrabold"/>
                <a:cs typeface="Open Sans Extrabold"/>
              </a:rPr>
              <a:t> les </a:t>
            </a:r>
            <a:r>
              <a:rPr lang="en-US" b="0" err="1">
                <a:solidFill>
                  <a:srgbClr val="FFFFFE"/>
                </a:solidFill>
                <a:latin typeface="HALDEN SOLID"/>
                <a:ea typeface="Open Sans Extrabold"/>
                <a:cs typeface="Open Sans Extrabold"/>
              </a:rPr>
              <a:t>différences</a:t>
            </a:r>
            <a:r>
              <a:rPr lang="en-US" b="0">
                <a:solidFill>
                  <a:srgbClr val="FFFFFE"/>
                </a:solidFill>
                <a:latin typeface="HALDEN SOLID"/>
                <a:ea typeface="Open Sans Extrabold"/>
                <a:cs typeface="Open Sans Extrabold"/>
              </a:rPr>
              <a:t> entre le SDAM et le SCA ?</a:t>
            </a:r>
          </a:p>
        </p:txBody>
      </p:sp>
    </p:spTree>
    <p:extLst>
      <p:ext uri="{BB962C8B-B14F-4D97-AF65-F5344CB8AC3E}">
        <p14:creationId xmlns:p14="http://schemas.microsoft.com/office/powerpoint/2010/main" val="2458086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SDAM vs. SCA</a:t>
            </a:r>
            <a:endParaRPr lang="en-GB" sz="3600" b="0" kern="1400" spc="230">
              <a:solidFill>
                <a:schemeClr val="tx1"/>
              </a:solidFill>
              <a:latin typeface="HALDEN SOLID" pitchFamily="2" charset="0"/>
            </a:endParaRPr>
          </a:p>
        </p:txBody>
      </p:sp>
      <p:graphicFrame>
        <p:nvGraphicFramePr>
          <p:cNvPr id="2" name="Table 2">
            <a:extLst>
              <a:ext uri="{FF2B5EF4-FFF2-40B4-BE49-F238E27FC236}">
                <a16:creationId xmlns:a16="http://schemas.microsoft.com/office/drawing/2014/main" id="{9A967218-51FC-6185-A8E5-A54D146789C4}"/>
              </a:ext>
            </a:extLst>
          </p:cNvPr>
          <p:cNvGraphicFramePr>
            <a:graphicFrameLocks noGrp="1"/>
          </p:cNvGraphicFramePr>
          <p:nvPr>
            <p:extLst>
              <p:ext uri="{D42A27DB-BD31-4B8C-83A1-F6EECF244321}">
                <p14:modId xmlns:p14="http://schemas.microsoft.com/office/powerpoint/2010/main" val="2820081839"/>
              </p:ext>
            </p:extLst>
          </p:nvPr>
        </p:nvGraphicFramePr>
        <p:xfrm>
          <a:off x="159774" y="1327354"/>
          <a:ext cx="11873154" cy="5331973"/>
        </p:xfrm>
        <a:graphic>
          <a:graphicData uri="http://schemas.openxmlformats.org/drawingml/2006/table">
            <a:tbl>
              <a:tblPr firstRow="1" bandRow="1">
                <a:tableStyleId>{5C22544A-7EE6-4342-B048-85BDC9FD1C3A}</a:tableStyleId>
              </a:tblPr>
              <a:tblGrid>
                <a:gridCol w="5936577">
                  <a:extLst>
                    <a:ext uri="{9D8B030D-6E8A-4147-A177-3AD203B41FA5}">
                      <a16:colId xmlns:a16="http://schemas.microsoft.com/office/drawing/2014/main" val="445251199"/>
                    </a:ext>
                  </a:extLst>
                </a:gridCol>
                <a:gridCol w="5936577">
                  <a:extLst>
                    <a:ext uri="{9D8B030D-6E8A-4147-A177-3AD203B41FA5}">
                      <a16:colId xmlns:a16="http://schemas.microsoft.com/office/drawing/2014/main" val="804220394"/>
                    </a:ext>
                  </a:extLst>
                </a:gridCol>
              </a:tblGrid>
              <a:tr h="657168">
                <a:tc>
                  <a:txBody>
                    <a:bodyPr/>
                    <a:lstStyle/>
                    <a:p>
                      <a:r>
                        <a:rPr lang="en-GB" sz="2400">
                          <a:latin typeface="Open Sans"/>
                          <a:ea typeface="Open Sans"/>
                          <a:cs typeface="Open Sans"/>
                        </a:rPr>
                        <a:t>SDAM</a:t>
                      </a:r>
                    </a:p>
                  </a:txBody>
                  <a:tcPr/>
                </a:tc>
                <a:tc>
                  <a:txBody>
                    <a:bodyPr/>
                    <a:lstStyle/>
                    <a:p>
                      <a:r>
                        <a:rPr lang="en-GB" sz="2400">
                          <a:latin typeface="Open Sans"/>
                          <a:ea typeface="Open Sans"/>
                          <a:cs typeface="Open Sans"/>
                        </a:rPr>
                        <a:t>SCA</a:t>
                      </a:r>
                    </a:p>
                  </a:txBody>
                  <a:tcPr/>
                </a:tc>
                <a:extLst>
                  <a:ext uri="{0D108BD9-81ED-4DB2-BD59-A6C34878D82A}">
                    <a16:rowId xmlns:a16="http://schemas.microsoft.com/office/drawing/2014/main" val="704328180"/>
                  </a:ext>
                </a:extLst>
              </a:tr>
              <a:tr h="483211">
                <a:tc>
                  <a:txBody>
                    <a:bodyPr/>
                    <a:lstStyle/>
                    <a:p>
                      <a:r>
                        <a:rPr lang="en-GB" i="1" err="1">
                          <a:latin typeface="Open Sans"/>
                          <a:ea typeface="Open Sans"/>
                          <a:cs typeface="Open Sans"/>
                        </a:rPr>
                        <a:t>Période</a:t>
                      </a:r>
                      <a:r>
                        <a:rPr lang="en-GB" i="1">
                          <a:latin typeface="Open Sans"/>
                          <a:ea typeface="Open Sans"/>
                          <a:cs typeface="Open Sans"/>
                        </a:rPr>
                        <a:t> de rappel des 24 </a:t>
                      </a:r>
                      <a:r>
                        <a:rPr lang="en-GB" i="1" err="1">
                          <a:latin typeface="Open Sans"/>
                          <a:ea typeface="Open Sans"/>
                          <a:cs typeface="Open Sans"/>
                        </a:rPr>
                        <a:t>heures</a:t>
                      </a:r>
                      <a:r>
                        <a:rPr lang="en-GB" i="1">
                          <a:latin typeface="Open Sans"/>
                          <a:ea typeface="Open Sans"/>
                          <a:cs typeface="Open Sans"/>
                        </a:rPr>
                        <a:t> </a:t>
                      </a:r>
                      <a:r>
                        <a:rPr lang="en-GB" i="1" err="1">
                          <a:latin typeface="Open Sans"/>
                          <a:ea typeface="Open Sans"/>
                          <a:cs typeface="Open Sans"/>
                        </a:rPr>
                        <a:t>précédentes</a:t>
                      </a:r>
                    </a:p>
                  </a:txBody>
                  <a:tcPr/>
                </a:tc>
                <a:tc>
                  <a:txBody>
                    <a:bodyPr/>
                    <a:lstStyle/>
                    <a:p>
                      <a:r>
                        <a:rPr lang="en-GB" i="1" err="1">
                          <a:latin typeface="Open Sans"/>
                          <a:ea typeface="Open Sans"/>
                          <a:cs typeface="Open Sans"/>
                        </a:rPr>
                        <a:t>Période</a:t>
                      </a:r>
                      <a:r>
                        <a:rPr lang="en-GB" i="1">
                          <a:latin typeface="Open Sans"/>
                          <a:ea typeface="Open Sans"/>
                          <a:cs typeface="Open Sans"/>
                        </a:rPr>
                        <a:t> de rappel des 7 </a:t>
                      </a:r>
                      <a:r>
                        <a:rPr lang="en-GB" i="1" err="1">
                          <a:latin typeface="Open Sans"/>
                          <a:ea typeface="Open Sans"/>
                          <a:cs typeface="Open Sans"/>
                        </a:rPr>
                        <a:t>derniers</a:t>
                      </a:r>
                      <a:r>
                        <a:rPr lang="en-GB" i="1">
                          <a:latin typeface="Open Sans"/>
                          <a:ea typeface="Open Sans"/>
                          <a:cs typeface="Open Sans"/>
                        </a:rPr>
                        <a:t> </a:t>
                      </a:r>
                      <a:r>
                        <a:rPr lang="en-GB" i="1" err="1">
                          <a:latin typeface="Open Sans"/>
                          <a:ea typeface="Open Sans"/>
                          <a:cs typeface="Open Sans"/>
                        </a:rPr>
                        <a:t>jours</a:t>
                      </a:r>
                    </a:p>
                  </a:txBody>
                  <a:tcPr/>
                </a:tc>
                <a:extLst>
                  <a:ext uri="{0D108BD9-81ED-4DB2-BD59-A6C34878D82A}">
                    <a16:rowId xmlns:a16="http://schemas.microsoft.com/office/drawing/2014/main" val="2773039058"/>
                  </a:ext>
                </a:extLst>
              </a:tr>
              <a:tr h="947096">
                <a:tc>
                  <a:txBody>
                    <a:bodyPr/>
                    <a:lstStyle/>
                    <a:p>
                      <a:r>
                        <a:rPr lang="en-GB" b="1">
                          <a:latin typeface="Open Sans"/>
                          <a:ea typeface="Open Sans"/>
                          <a:cs typeface="Open Sans"/>
                        </a:rPr>
                        <a:t>12 </a:t>
                      </a:r>
                      <a:r>
                        <a:rPr lang="en-GB" b="1" err="1">
                          <a:latin typeface="Open Sans"/>
                          <a:ea typeface="Open Sans"/>
                          <a:cs typeface="Open Sans"/>
                        </a:rPr>
                        <a:t>groupes</a:t>
                      </a:r>
                      <a:r>
                        <a:rPr lang="en-GB" b="1">
                          <a:latin typeface="Open Sans"/>
                          <a:ea typeface="Open Sans"/>
                          <a:cs typeface="Open Sans"/>
                        </a:rPr>
                        <a:t> </a:t>
                      </a:r>
                      <a:r>
                        <a:rPr lang="en-GB" b="1" err="1">
                          <a:latin typeface="Open Sans"/>
                          <a:ea typeface="Open Sans"/>
                          <a:cs typeface="Open Sans"/>
                        </a:rPr>
                        <a:t>d'aliments</a:t>
                      </a:r>
                      <a:r>
                        <a:rPr lang="en-GB" b="1">
                          <a:latin typeface="Open Sans"/>
                          <a:ea typeface="Open Sans"/>
                          <a:cs typeface="Open Sans"/>
                        </a:rPr>
                        <a:t> (y </a:t>
                      </a:r>
                      <a:r>
                        <a:rPr lang="en-GB" b="1" err="1">
                          <a:latin typeface="Open Sans"/>
                          <a:ea typeface="Open Sans"/>
                          <a:cs typeface="Open Sans"/>
                        </a:rPr>
                        <a:t>compris</a:t>
                      </a:r>
                      <a:r>
                        <a:rPr lang="en-GB" b="1">
                          <a:latin typeface="Open Sans"/>
                          <a:ea typeface="Open Sans"/>
                          <a:cs typeface="Open Sans"/>
                        </a:rPr>
                        <a:t> "divers")</a:t>
                      </a:r>
                    </a:p>
                    <a:p>
                      <a:r>
                        <a:rPr lang="en-GB" b="1" i="1">
                          <a:latin typeface="Open Sans"/>
                          <a:ea typeface="Open Sans"/>
                          <a:cs typeface="Open Sans"/>
                        </a:rPr>
                        <a:t>De </a:t>
                      </a:r>
                      <a:r>
                        <a:rPr lang="en-GB" b="1" i="1" err="1">
                          <a:latin typeface="Open Sans"/>
                          <a:ea typeface="Open Sans"/>
                          <a:cs typeface="Open Sans"/>
                        </a:rPr>
                        <a:t>même</a:t>
                      </a:r>
                      <a:r>
                        <a:rPr lang="en-GB" b="1" i="1">
                          <a:latin typeface="Open Sans"/>
                          <a:ea typeface="Open Sans"/>
                          <a:cs typeface="Open Sans"/>
                        </a:rPr>
                        <a:t>, les </a:t>
                      </a:r>
                      <a:r>
                        <a:rPr lang="en-GB" b="1" i="1" err="1">
                          <a:latin typeface="Open Sans"/>
                          <a:ea typeface="Open Sans"/>
                          <a:cs typeface="Open Sans"/>
                        </a:rPr>
                        <a:t>produits</a:t>
                      </a:r>
                      <a:r>
                        <a:rPr lang="en-GB" b="1" i="1">
                          <a:latin typeface="Open Sans"/>
                          <a:ea typeface="Open Sans"/>
                          <a:cs typeface="Open Sans"/>
                        </a:rPr>
                        <a:t> </a:t>
                      </a:r>
                      <a:r>
                        <a:rPr lang="en-GB" b="1" i="1" err="1">
                          <a:latin typeface="Open Sans"/>
                          <a:ea typeface="Open Sans"/>
                          <a:cs typeface="Open Sans"/>
                        </a:rPr>
                        <a:t>alimentaires</a:t>
                      </a:r>
                      <a:r>
                        <a:rPr lang="en-GB" b="1" i="1">
                          <a:latin typeface="Open Sans"/>
                          <a:ea typeface="Open Sans"/>
                          <a:cs typeface="Open Sans"/>
                        </a:rPr>
                        <a:t> </a:t>
                      </a:r>
                      <a:r>
                        <a:rPr lang="en-GB" b="1" i="1" err="1">
                          <a:latin typeface="Open Sans"/>
                          <a:ea typeface="Open Sans"/>
                          <a:cs typeface="Open Sans"/>
                        </a:rPr>
                        <a:t>sont</a:t>
                      </a:r>
                      <a:r>
                        <a:rPr lang="en-GB" b="1" i="1">
                          <a:latin typeface="Open Sans"/>
                          <a:ea typeface="Open Sans"/>
                          <a:cs typeface="Open Sans"/>
                        </a:rPr>
                        <a:t> </a:t>
                      </a:r>
                      <a:r>
                        <a:rPr lang="en-GB" b="1" i="1" err="1">
                          <a:latin typeface="Open Sans"/>
                          <a:ea typeface="Open Sans"/>
                          <a:cs typeface="Open Sans"/>
                        </a:rPr>
                        <a:t>adaptés</a:t>
                      </a:r>
                      <a:r>
                        <a:rPr lang="en-GB" b="1" i="1">
                          <a:latin typeface="Open Sans"/>
                          <a:ea typeface="Open Sans"/>
                          <a:cs typeface="Open Sans"/>
                        </a:rPr>
                        <a:t> au </a:t>
                      </a:r>
                      <a:r>
                        <a:rPr lang="en-GB" b="1" i="1" err="1">
                          <a:latin typeface="Open Sans"/>
                          <a:ea typeface="Open Sans"/>
                          <a:cs typeface="Open Sans"/>
                        </a:rPr>
                        <a:t>contexte</a:t>
                      </a:r>
                      <a:r>
                        <a:rPr lang="en-GB" b="1" i="1">
                          <a:latin typeface="Open Sans"/>
                          <a:ea typeface="Open Sans"/>
                          <a:cs typeface="Open Sans"/>
                        </a:rPr>
                        <a:t> local</a:t>
                      </a:r>
                    </a:p>
                  </a:txBody>
                  <a:tcPr/>
                </a:tc>
                <a:tc>
                  <a:txBody>
                    <a:bodyPr/>
                    <a:lstStyle/>
                    <a:p>
                      <a:r>
                        <a:rPr lang="en-GB" b="1">
                          <a:latin typeface="Open Sans"/>
                          <a:ea typeface="Open Sans"/>
                          <a:cs typeface="Open Sans"/>
                        </a:rPr>
                        <a:t>8 </a:t>
                      </a:r>
                      <a:r>
                        <a:rPr lang="en-GB" b="1" err="1">
                          <a:latin typeface="Open Sans"/>
                          <a:ea typeface="Open Sans"/>
                          <a:cs typeface="Open Sans"/>
                        </a:rPr>
                        <a:t>groupes</a:t>
                      </a:r>
                      <a:r>
                        <a:rPr lang="en-GB" b="1">
                          <a:latin typeface="Open Sans"/>
                          <a:ea typeface="Open Sans"/>
                          <a:cs typeface="Open Sans"/>
                        </a:rPr>
                        <a:t> </a:t>
                      </a:r>
                      <a:r>
                        <a:rPr lang="en-GB" b="1" err="1">
                          <a:latin typeface="Open Sans"/>
                          <a:ea typeface="Open Sans"/>
                          <a:cs typeface="Open Sans"/>
                        </a:rPr>
                        <a:t>d'aliments</a:t>
                      </a:r>
                      <a:r>
                        <a:rPr lang="en-GB" b="1">
                          <a:latin typeface="Open Sans"/>
                          <a:ea typeface="Open Sans"/>
                          <a:cs typeface="Open Sans"/>
                        </a:rPr>
                        <a:t> + condiments</a:t>
                      </a:r>
                    </a:p>
                    <a:p>
                      <a:r>
                        <a:rPr lang="en-GB" b="1" i="1">
                          <a:latin typeface="Open Sans"/>
                          <a:ea typeface="Open Sans"/>
                          <a:cs typeface="Open Sans"/>
                        </a:rPr>
                        <a:t>De </a:t>
                      </a:r>
                      <a:r>
                        <a:rPr lang="en-GB" b="1" i="1" err="1">
                          <a:latin typeface="Open Sans"/>
                          <a:ea typeface="Open Sans"/>
                          <a:cs typeface="Open Sans"/>
                        </a:rPr>
                        <a:t>même</a:t>
                      </a:r>
                      <a:r>
                        <a:rPr lang="en-GB" b="1" i="1">
                          <a:latin typeface="Open Sans"/>
                          <a:ea typeface="Open Sans"/>
                          <a:cs typeface="Open Sans"/>
                        </a:rPr>
                        <a:t>, les </a:t>
                      </a:r>
                      <a:r>
                        <a:rPr lang="en-GB" b="1" i="1" err="1">
                          <a:latin typeface="Open Sans"/>
                          <a:ea typeface="Open Sans"/>
                          <a:cs typeface="Open Sans"/>
                        </a:rPr>
                        <a:t>produits</a:t>
                      </a:r>
                      <a:r>
                        <a:rPr lang="en-GB" b="1" i="1">
                          <a:latin typeface="Open Sans"/>
                          <a:ea typeface="Open Sans"/>
                          <a:cs typeface="Open Sans"/>
                        </a:rPr>
                        <a:t> </a:t>
                      </a:r>
                      <a:r>
                        <a:rPr lang="en-GB" b="1" i="1" err="1">
                          <a:latin typeface="Open Sans"/>
                          <a:ea typeface="Open Sans"/>
                          <a:cs typeface="Open Sans"/>
                        </a:rPr>
                        <a:t>alimentaires</a:t>
                      </a:r>
                      <a:r>
                        <a:rPr lang="en-GB" b="1" i="1">
                          <a:latin typeface="Open Sans"/>
                          <a:ea typeface="Open Sans"/>
                          <a:cs typeface="Open Sans"/>
                        </a:rPr>
                        <a:t> </a:t>
                      </a:r>
                      <a:r>
                        <a:rPr lang="en-GB" b="1" i="1" err="1">
                          <a:latin typeface="Open Sans"/>
                          <a:ea typeface="Open Sans"/>
                          <a:cs typeface="Open Sans"/>
                        </a:rPr>
                        <a:t>sont</a:t>
                      </a:r>
                      <a:r>
                        <a:rPr lang="en-GB" b="1" i="1">
                          <a:latin typeface="Open Sans"/>
                          <a:ea typeface="Open Sans"/>
                          <a:cs typeface="Open Sans"/>
                        </a:rPr>
                        <a:t> </a:t>
                      </a:r>
                      <a:r>
                        <a:rPr lang="en-GB" b="1" i="1" err="1">
                          <a:latin typeface="Open Sans"/>
                          <a:ea typeface="Open Sans"/>
                          <a:cs typeface="Open Sans"/>
                        </a:rPr>
                        <a:t>adaptés</a:t>
                      </a:r>
                      <a:r>
                        <a:rPr lang="en-GB" b="1" i="1">
                          <a:latin typeface="Open Sans"/>
                          <a:ea typeface="Open Sans"/>
                          <a:cs typeface="Open Sans"/>
                        </a:rPr>
                        <a:t> au </a:t>
                      </a:r>
                      <a:r>
                        <a:rPr lang="en-GB" b="1" i="1" err="1">
                          <a:latin typeface="Open Sans"/>
                          <a:ea typeface="Open Sans"/>
                          <a:cs typeface="Open Sans"/>
                        </a:rPr>
                        <a:t>contexte</a:t>
                      </a:r>
                      <a:r>
                        <a:rPr lang="en-GB" b="1" i="1">
                          <a:latin typeface="Open Sans"/>
                          <a:ea typeface="Open Sans"/>
                          <a:cs typeface="Open Sans"/>
                        </a:rPr>
                        <a:t> local</a:t>
                      </a:r>
                    </a:p>
                  </a:txBody>
                  <a:tcPr/>
                </a:tc>
                <a:extLst>
                  <a:ext uri="{0D108BD9-81ED-4DB2-BD59-A6C34878D82A}">
                    <a16:rowId xmlns:a16="http://schemas.microsoft.com/office/drawing/2014/main" val="540390321"/>
                  </a:ext>
                </a:extLst>
              </a:tr>
              <a:tr h="691501">
                <a:tc>
                  <a:txBody>
                    <a:bodyPr/>
                    <a:lstStyle/>
                    <a:p>
                      <a:r>
                        <a:rPr lang="en-GB" b="1">
                          <a:latin typeface="Open Sans"/>
                          <a:ea typeface="Open Sans"/>
                          <a:cs typeface="Open Sans"/>
                        </a:rPr>
                        <a:t>Se </a:t>
                      </a:r>
                      <a:r>
                        <a:rPr lang="en-GB" b="1" err="1">
                          <a:latin typeface="Open Sans"/>
                          <a:ea typeface="Open Sans"/>
                          <a:cs typeface="Open Sans"/>
                        </a:rPr>
                        <a:t>réfère</a:t>
                      </a:r>
                      <a:r>
                        <a:rPr lang="en-GB" b="1">
                          <a:latin typeface="Open Sans"/>
                          <a:ea typeface="Open Sans"/>
                          <a:cs typeface="Open Sans"/>
                        </a:rPr>
                        <a:t> au ménage dans son ensemble, à </a:t>
                      </a:r>
                      <a:r>
                        <a:rPr lang="en-GB" b="1" err="1">
                          <a:latin typeface="Open Sans"/>
                          <a:ea typeface="Open Sans"/>
                          <a:cs typeface="Open Sans"/>
                        </a:rPr>
                        <a:t>tous</a:t>
                      </a:r>
                      <a:r>
                        <a:rPr lang="en-GB" b="1">
                          <a:latin typeface="Open Sans"/>
                          <a:ea typeface="Open Sans"/>
                          <a:cs typeface="Open Sans"/>
                        </a:rPr>
                        <a:t> </a:t>
                      </a:r>
                      <a:r>
                        <a:rPr lang="en-GB" b="1" err="1">
                          <a:latin typeface="Open Sans"/>
                          <a:ea typeface="Open Sans"/>
                          <a:cs typeface="Open Sans"/>
                        </a:rPr>
                        <a:t>ses</a:t>
                      </a:r>
                      <a:r>
                        <a:rPr lang="en-GB" b="1">
                          <a:latin typeface="Open Sans"/>
                          <a:ea typeface="Open Sans"/>
                          <a:cs typeface="Open Sans"/>
                        </a:rPr>
                        <a:t> </a:t>
                      </a:r>
                      <a:r>
                        <a:rPr lang="en-GB" b="1" err="1">
                          <a:latin typeface="Open Sans"/>
                          <a:ea typeface="Open Sans"/>
                          <a:cs typeface="Open Sans"/>
                        </a:rPr>
                        <a:t>membres</a:t>
                      </a:r>
                      <a:r>
                        <a:rPr lang="en-GB" b="1">
                          <a:latin typeface="Open Sans"/>
                          <a:ea typeface="Open Sans"/>
                          <a:cs typeface="Open Sans"/>
                        </a:rPr>
                        <a:t> (</a:t>
                      </a:r>
                      <a:r>
                        <a:rPr lang="en-GB" b="1" err="1">
                          <a:latin typeface="Open Sans"/>
                          <a:ea typeface="Open Sans"/>
                          <a:cs typeface="Open Sans"/>
                        </a:rPr>
                        <a:t>n'importe</a:t>
                      </a:r>
                      <a:r>
                        <a:rPr lang="en-GB" b="1">
                          <a:latin typeface="Open Sans"/>
                          <a:ea typeface="Open Sans"/>
                          <a:cs typeface="Open Sans"/>
                        </a:rPr>
                        <a:t> qui)</a:t>
                      </a:r>
                    </a:p>
                  </a:txBody>
                  <a:tcPr/>
                </a:tc>
                <a:tc>
                  <a:txBody>
                    <a:bodyPr/>
                    <a:lstStyle/>
                    <a:p>
                      <a:r>
                        <a:rPr lang="en-GB" b="1" err="1">
                          <a:latin typeface="Open Sans"/>
                          <a:ea typeface="Open Sans"/>
                          <a:cs typeface="Open Sans"/>
                        </a:rPr>
                        <a:t>Concerne</a:t>
                      </a:r>
                      <a:r>
                        <a:rPr lang="en-GB" b="1">
                          <a:latin typeface="Open Sans"/>
                          <a:ea typeface="Open Sans"/>
                          <a:cs typeface="Open Sans"/>
                        </a:rPr>
                        <a:t> au </a:t>
                      </a:r>
                      <a:r>
                        <a:rPr lang="en-GB" b="1" err="1">
                          <a:latin typeface="Open Sans"/>
                          <a:ea typeface="Open Sans"/>
                          <a:cs typeface="Open Sans"/>
                        </a:rPr>
                        <a:t>moins</a:t>
                      </a:r>
                      <a:r>
                        <a:rPr lang="en-GB" b="1">
                          <a:latin typeface="Open Sans"/>
                          <a:ea typeface="Open Sans"/>
                          <a:cs typeface="Open Sans"/>
                        </a:rPr>
                        <a:t> la </a:t>
                      </a:r>
                      <a:r>
                        <a:rPr lang="en-GB" b="1" err="1">
                          <a:latin typeface="Open Sans"/>
                          <a:ea typeface="Open Sans"/>
                          <a:cs typeface="Open Sans"/>
                        </a:rPr>
                        <a:t>moitié</a:t>
                      </a:r>
                      <a:r>
                        <a:rPr lang="en-GB" b="1">
                          <a:latin typeface="Open Sans"/>
                          <a:ea typeface="Open Sans"/>
                          <a:cs typeface="Open Sans"/>
                        </a:rPr>
                        <a:t> du ménage (50 % </a:t>
                      </a:r>
                      <a:r>
                        <a:rPr lang="en-GB" b="1" err="1">
                          <a:latin typeface="Open Sans"/>
                          <a:ea typeface="Open Sans"/>
                          <a:cs typeface="Open Sans"/>
                        </a:rPr>
                        <a:t>ou</a:t>
                      </a:r>
                      <a:r>
                        <a:rPr lang="en-GB" b="1">
                          <a:latin typeface="Open Sans"/>
                          <a:ea typeface="Open Sans"/>
                          <a:cs typeface="Open Sans"/>
                        </a:rPr>
                        <a:t> plus)</a:t>
                      </a:r>
                    </a:p>
                  </a:txBody>
                  <a:tcPr/>
                </a:tc>
                <a:extLst>
                  <a:ext uri="{0D108BD9-81ED-4DB2-BD59-A6C34878D82A}">
                    <a16:rowId xmlns:a16="http://schemas.microsoft.com/office/drawing/2014/main" val="2353197591"/>
                  </a:ext>
                </a:extLst>
              </a:tr>
              <a:tr h="947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a:latin typeface="Open Sans"/>
                          <a:ea typeface="Open Sans"/>
                          <a:cs typeface="Open Sans"/>
                        </a:rPr>
                        <a:t>Il </a:t>
                      </a:r>
                      <a:r>
                        <a:rPr lang="en-GB" i="1" err="1">
                          <a:latin typeface="Open Sans"/>
                          <a:ea typeface="Open Sans"/>
                          <a:cs typeface="Open Sans"/>
                        </a:rPr>
                        <a:t>s'agit</a:t>
                      </a:r>
                      <a:r>
                        <a:rPr lang="en-GB" i="1">
                          <a:latin typeface="Open Sans"/>
                          <a:ea typeface="Open Sans"/>
                          <a:cs typeface="Open Sans"/>
                        </a:rPr>
                        <a:t> </a:t>
                      </a:r>
                      <a:r>
                        <a:rPr lang="en-GB" i="1" err="1">
                          <a:latin typeface="Open Sans"/>
                          <a:ea typeface="Open Sans"/>
                          <a:cs typeface="Open Sans"/>
                        </a:rPr>
                        <a:t>normalement</a:t>
                      </a:r>
                      <a:r>
                        <a:rPr lang="en-GB" i="1">
                          <a:latin typeface="Open Sans"/>
                          <a:ea typeface="Open Sans"/>
                          <a:cs typeface="Open Sans"/>
                        </a:rPr>
                        <a:t> </a:t>
                      </a:r>
                      <a:r>
                        <a:rPr lang="en-GB" i="1" err="1">
                          <a:latin typeface="Open Sans"/>
                          <a:ea typeface="Open Sans"/>
                          <a:cs typeface="Open Sans"/>
                        </a:rPr>
                        <a:t>d'aliments</a:t>
                      </a:r>
                      <a:r>
                        <a:rPr lang="en-GB" i="1">
                          <a:latin typeface="Open Sans"/>
                          <a:ea typeface="Open Sans"/>
                          <a:cs typeface="Open Sans"/>
                        </a:rPr>
                        <a:t> consommés </a:t>
                      </a:r>
                      <a:r>
                        <a:rPr lang="en-GB" i="1" err="1">
                          <a:latin typeface="Open Sans"/>
                          <a:ea typeface="Open Sans"/>
                          <a:cs typeface="Open Sans"/>
                        </a:rPr>
                        <a:t>ou</a:t>
                      </a:r>
                      <a:r>
                        <a:rPr lang="en-GB" i="1">
                          <a:latin typeface="Open Sans"/>
                          <a:ea typeface="Open Sans"/>
                          <a:cs typeface="Open Sans"/>
                        </a:rPr>
                        <a:t> </a:t>
                      </a:r>
                      <a:r>
                        <a:rPr lang="en-GB" i="1" err="1">
                          <a:latin typeface="Open Sans"/>
                          <a:ea typeface="Open Sans"/>
                          <a:cs typeface="Open Sans"/>
                        </a:rPr>
                        <a:t>préparés</a:t>
                      </a:r>
                      <a:r>
                        <a:rPr lang="en-GB" i="1">
                          <a:latin typeface="Open Sans"/>
                          <a:ea typeface="Open Sans"/>
                          <a:cs typeface="Open Sans"/>
                        </a:rPr>
                        <a:t> à la </a:t>
                      </a:r>
                      <a:r>
                        <a:rPr lang="en-GB" i="1" err="1">
                          <a:latin typeface="Open Sans"/>
                          <a:ea typeface="Open Sans"/>
                          <a:cs typeface="Open Sans"/>
                        </a:rPr>
                        <a:t>maison</a:t>
                      </a:r>
                      <a:r>
                        <a:rPr lang="en-GB" i="1">
                          <a:latin typeface="Open Sans"/>
                          <a:ea typeface="Open Sans"/>
                          <a:cs typeface="Open Sans"/>
                        </a:rPr>
                        <a:t>, à </a:t>
                      </a:r>
                      <a:r>
                        <a:rPr lang="en-GB" i="1" err="1">
                          <a:latin typeface="Open Sans"/>
                          <a:ea typeface="Open Sans"/>
                          <a:cs typeface="Open Sans"/>
                        </a:rPr>
                        <a:t>l'exclusion</a:t>
                      </a:r>
                      <a:r>
                        <a:rPr lang="en-GB" i="1">
                          <a:latin typeface="Open Sans"/>
                          <a:ea typeface="Open Sans"/>
                          <a:cs typeface="Open Sans"/>
                        </a:rPr>
                        <a:t> des aliments </a:t>
                      </a:r>
                      <a:r>
                        <a:rPr lang="en-GB" i="1" err="1">
                          <a:latin typeface="Open Sans"/>
                          <a:ea typeface="Open Sans"/>
                          <a:cs typeface="Open Sans"/>
                        </a:rPr>
                        <a:t>préparés</a:t>
                      </a:r>
                      <a:r>
                        <a:rPr lang="en-GB" i="1">
                          <a:latin typeface="Open Sans"/>
                          <a:ea typeface="Open Sans"/>
                          <a:cs typeface="Open Sans"/>
                        </a:rPr>
                        <a:t> à </a:t>
                      </a:r>
                      <a:r>
                        <a:rPr lang="en-GB" i="1" err="1">
                          <a:latin typeface="Open Sans"/>
                          <a:ea typeface="Open Sans"/>
                          <a:cs typeface="Open Sans"/>
                        </a:rPr>
                        <a:t>l'extérieur</a:t>
                      </a:r>
                      <a:r>
                        <a:rPr lang="en-GB" i="1">
                          <a:latin typeface="Open Sans"/>
                          <a:ea typeface="Open Sans"/>
                          <a:cs typeface="Open Sans"/>
                        </a:rPr>
                        <a:t>. </a:t>
                      </a:r>
                    </a:p>
                  </a:txBody>
                  <a:tcPr/>
                </a:tc>
                <a:tc>
                  <a:txBody>
                    <a:bodyPr/>
                    <a:lstStyle/>
                    <a:p>
                      <a:r>
                        <a:rPr lang="en-GB" i="1" err="1">
                          <a:latin typeface="Open Sans"/>
                          <a:ea typeface="Open Sans"/>
                          <a:cs typeface="Open Sans"/>
                        </a:rPr>
                        <a:t>Comprend</a:t>
                      </a:r>
                      <a:r>
                        <a:rPr lang="en-GB" i="1">
                          <a:latin typeface="Open Sans"/>
                          <a:ea typeface="Open Sans"/>
                          <a:cs typeface="Open Sans"/>
                        </a:rPr>
                        <a:t> les aliments consommés par le ménage, que </a:t>
                      </a:r>
                      <a:r>
                        <a:rPr lang="en-GB" i="1" err="1">
                          <a:latin typeface="Open Sans"/>
                          <a:ea typeface="Open Sans"/>
                          <a:cs typeface="Open Sans"/>
                        </a:rPr>
                        <a:t>ce</a:t>
                      </a:r>
                      <a:r>
                        <a:rPr lang="en-GB" i="1">
                          <a:latin typeface="Open Sans"/>
                          <a:ea typeface="Open Sans"/>
                          <a:cs typeface="Open Sans"/>
                        </a:rPr>
                        <a:t> </a:t>
                      </a:r>
                      <a:r>
                        <a:rPr lang="en-GB" i="1" err="1">
                          <a:latin typeface="Open Sans"/>
                          <a:ea typeface="Open Sans"/>
                          <a:cs typeface="Open Sans"/>
                        </a:rPr>
                        <a:t>soit</a:t>
                      </a:r>
                      <a:r>
                        <a:rPr lang="en-GB" i="1">
                          <a:latin typeface="Open Sans"/>
                          <a:ea typeface="Open Sans"/>
                          <a:cs typeface="Open Sans"/>
                        </a:rPr>
                        <a:t> à </a:t>
                      </a:r>
                      <a:r>
                        <a:rPr lang="en-GB" i="1" err="1">
                          <a:latin typeface="Open Sans"/>
                          <a:ea typeface="Open Sans"/>
                          <a:cs typeface="Open Sans"/>
                        </a:rPr>
                        <a:t>l'intérieur</a:t>
                      </a:r>
                      <a:r>
                        <a:rPr lang="en-GB" i="1">
                          <a:latin typeface="Open Sans"/>
                          <a:ea typeface="Open Sans"/>
                          <a:cs typeface="Open Sans"/>
                        </a:rPr>
                        <a:t> </a:t>
                      </a:r>
                      <a:r>
                        <a:rPr lang="en-GB" i="1" err="1">
                          <a:latin typeface="Open Sans"/>
                          <a:ea typeface="Open Sans"/>
                          <a:cs typeface="Open Sans"/>
                        </a:rPr>
                        <a:t>ou</a:t>
                      </a:r>
                      <a:r>
                        <a:rPr lang="en-GB" i="1">
                          <a:latin typeface="Open Sans"/>
                          <a:ea typeface="Open Sans"/>
                          <a:cs typeface="Open Sans"/>
                        </a:rPr>
                        <a:t> à </a:t>
                      </a:r>
                      <a:r>
                        <a:rPr lang="en-GB" i="1" err="1">
                          <a:latin typeface="Open Sans"/>
                          <a:ea typeface="Open Sans"/>
                          <a:cs typeface="Open Sans"/>
                        </a:rPr>
                        <a:t>l'extérieur</a:t>
                      </a:r>
                      <a:r>
                        <a:rPr lang="en-GB" i="1">
                          <a:latin typeface="Open Sans"/>
                          <a:ea typeface="Open Sans"/>
                          <a:cs typeface="Open Sans"/>
                        </a:rPr>
                        <a:t> de la </a:t>
                      </a:r>
                      <a:r>
                        <a:rPr lang="en-GB" i="1" err="1">
                          <a:latin typeface="Open Sans"/>
                          <a:ea typeface="Open Sans"/>
                          <a:cs typeface="Open Sans"/>
                        </a:rPr>
                        <a:t>maison</a:t>
                      </a:r>
                      <a:r>
                        <a:rPr lang="en-GB" i="1">
                          <a:latin typeface="Open Sans"/>
                          <a:ea typeface="Open Sans"/>
                          <a:cs typeface="Open Sans"/>
                        </a:rPr>
                        <a:t>. </a:t>
                      </a:r>
                      <a:endParaRPr lang="en-GB" i="1">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95398747"/>
                  </a:ext>
                </a:extLst>
              </a:tr>
              <a:tr h="691501">
                <a:tc>
                  <a:txBody>
                    <a:bodyPr/>
                    <a:lstStyle/>
                    <a:p>
                      <a:r>
                        <a:rPr lang="en-GB" b="1">
                          <a:latin typeface="Open Sans"/>
                          <a:ea typeface="Open Sans"/>
                          <a:cs typeface="Open Sans"/>
                        </a:rPr>
                        <a:t>Valorise la </a:t>
                      </a:r>
                      <a:r>
                        <a:rPr lang="en-GB" b="1" err="1">
                          <a:latin typeface="Open Sans"/>
                          <a:ea typeface="Open Sans"/>
                          <a:cs typeface="Open Sans"/>
                        </a:rPr>
                        <a:t>consommation</a:t>
                      </a:r>
                      <a:r>
                        <a:rPr lang="en-GB" b="1">
                          <a:latin typeface="Open Sans"/>
                          <a:ea typeface="Open Sans"/>
                          <a:cs typeface="Open Sans"/>
                        </a:rPr>
                        <a:t> de "divers" </a:t>
                      </a:r>
                      <a:r>
                        <a:rPr lang="en-GB" b="1" err="1">
                          <a:latin typeface="Open Sans"/>
                          <a:ea typeface="Open Sans"/>
                          <a:cs typeface="Open Sans"/>
                        </a:rPr>
                        <a:t>ou</a:t>
                      </a:r>
                      <a:r>
                        <a:rPr lang="en-GB" b="1">
                          <a:latin typeface="Open Sans"/>
                          <a:ea typeface="Open Sans"/>
                          <a:cs typeface="Open Sans"/>
                        </a:rPr>
                        <a:t> de "condiments" dans la notation. </a:t>
                      </a:r>
                      <a:endParaRPr lang="en-GB" b="1">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b="1">
                          <a:latin typeface="Open Sans"/>
                          <a:ea typeface="Open Sans"/>
                          <a:cs typeface="Open Sans"/>
                        </a:rPr>
                        <a:t>Ne valorise pas la </a:t>
                      </a:r>
                      <a:r>
                        <a:rPr lang="en-GB" b="1" err="1">
                          <a:latin typeface="Open Sans"/>
                          <a:ea typeface="Open Sans"/>
                          <a:cs typeface="Open Sans"/>
                        </a:rPr>
                        <a:t>consommation</a:t>
                      </a:r>
                      <a:r>
                        <a:rPr lang="en-GB" b="1">
                          <a:latin typeface="Open Sans"/>
                          <a:ea typeface="Open Sans"/>
                          <a:cs typeface="Open Sans"/>
                        </a:rPr>
                        <a:t> de "condiments" dans la notation. </a:t>
                      </a:r>
                      <a:endParaRPr lang="en-GB" b="1">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76911632"/>
                  </a:ext>
                </a:extLst>
              </a:tr>
              <a:tr h="691501">
                <a:tc>
                  <a:txBody>
                    <a:bodyPr/>
                    <a:lstStyle/>
                    <a:p>
                      <a:pPr lvl="0">
                        <a:buNone/>
                      </a:pPr>
                      <a:r>
                        <a:rPr lang="en-GB" b="1">
                          <a:latin typeface="Open Sans"/>
                          <a:ea typeface="Open Sans"/>
                          <a:cs typeface="Open Sans"/>
                        </a:rPr>
                        <a:t>Toute </a:t>
                      </a:r>
                      <a:r>
                        <a:rPr lang="en-GB" b="1" err="1">
                          <a:latin typeface="Open Sans"/>
                          <a:ea typeface="Open Sans"/>
                          <a:cs typeface="Open Sans"/>
                        </a:rPr>
                        <a:t>quantité</a:t>
                      </a:r>
                      <a:r>
                        <a:rPr lang="en-GB" b="1">
                          <a:latin typeface="Open Sans"/>
                          <a:ea typeface="Open Sans"/>
                          <a:cs typeface="Open Sans"/>
                        </a:rPr>
                        <a:t> </a:t>
                      </a:r>
                      <a:r>
                        <a:rPr lang="en-GB" b="1" err="1">
                          <a:latin typeface="Open Sans"/>
                          <a:ea typeface="Open Sans"/>
                          <a:cs typeface="Open Sans"/>
                        </a:rPr>
                        <a:t>consommée</a:t>
                      </a:r>
                      <a:r>
                        <a:rPr lang="en-GB" b="1">
                          <a:latin typeface="Open Sans"/>
                          <a:ea typeface="Open Sans"/>
                          <a:cs typeface="Open Sans"/>
                        </a:rPr>
                        <a:t> doit </a:t>
                      </a:r>
                      <a:r>
                        <a:rPr lang="en-GB" b="1" err="1">
                          <a:latin typeface="Open Sans"/>
                          <a:ea typeface="Open Sans"/>
                          <a:cs typeface="Open Sans"/>
                        </a:rPr>
                        <a:t>être</a:t>
                      </a:r>
                      <a:r>
                        <a:rPr lang="en-GB" b="1">
                          <a:latin typeface="Open Sans"/>
                          <a:ea typeface="Open Sans"/>
                          <a:cs typeface="Open Sans"/>
                        </a:rPr>
                        <a:t> </a:t>
                      </a:r>
                      <a:r>
                        <a:rPr lang="en-GB" b="1" err="1">
                          <a:latin typeface="Open Sans"/>
                          <a:ea typeface="Open Sans"/>
                          <a:cs typeface="Open Sans"/>
                        </a:rPr>
                        <a:t>comptabilisée</a:t>
                      </a:r>
                      <a:r>
                        <a:rPr lang="en-GB" b="1">
                          <a:latin typeface="Open Sans"/>
                          <a:ea typeface="Open Sans"/>
                          <a:cs typeface="Open Sans"/>
                        </a:rPr>
                        <a:t>.</a:t>
                      </a:r>
                    </a:p>
                    <a:p>
                      <a:pPr lvl="0">
                        <a:buNone/>
                      </a:pPr>
                      <a:r>
                        <a:rPr lang="en-GB" b="1">
                          <a:latin typeface="Open Sans"/>
                          <a:ea typeface="Open Sans"/>
                          <a:cs typeface="Open Sans"/>
                        </a:rPr>
                        <a:t>Ne </a:t>
                      </a:r>
                      <a:r>
                        <a:rPr lang="en-GB" b="1" err="1">
                          <a:latin typeface="Open Sans"/>
                          <a:ea typeface="Open Sans"/>
                          <a:cs typeface="Open Sans"/>
                        </a:rPr>
                        <a:t>distingue</a:t>
                      </a:r>
                      <a:r>
                        <a:rPr lang="en-GB" b="1">
                          <a:latin typeface="Open Sans"/>
                          <a:ea typeface="Open Sans"/>
                          <a:cs typeface="Open Sans"/>
                        </a:rPr>
                        <a:t> pas les petites </a:t>
                      </a:r>
                      <a:r>
                        <a:rPr lang="en-GB" b="1" err="1">
                          <a:latin typeface="Open Sans"/>
                          <a:ea typeface="Open Sans"/>
                          <a:cs typeface="Open Sans"/>
                        </a:rPr>
                        <a:t>quantités</a:t>
                      </a:r>
                      <a:r>
                        <a:rPr lang="en-GB" b="1">
                          <a:latin typeface="Open Sans"/>
                          <a:ea typeface="Open Sans"/>
                          <a:cs typeface="Open Sans"/>
                        </a:rPr>
                        <a:t>. </a:t>
                      </a:r>
                    </a:p>
                  </a:txBody>
                  <a:tcPr/>
                </a:tc>
                <a:tc>
                  <a:txBody>
                    <a:bodyPr/>
                    <a:lstStyle/>
                    <a:p>
                      <a:pPr lvl="0">
                        <a:buNone/>
                      </a:pPr>
                      <a:r>
                        <a:rPr lang="en-GB" b="1" err="1">
                          <a:latin typeface="Open Sans"/>
                          <a:ea typeface="Open Sans"/>
                          <a:cs typeface="Open Sans"/>
                        </a:rPr>
                        <a:t>Indique</a:t>
                      </a:r>
                      <a:r>
                        <a:rPr lang="en-GB" b="1">
                          <a:latin typeface="Open Sans"/>
                          <a:ea typeface="Open Sans"/>
                          <a:cs typeface="Open Sans"/>
                        </a:rPr>
                        <a:t> </a:t>
                      </a:r>
                      <a:r>
                        <a:rPr lang="en-GB" b="1" err="1">
                          <a:latin typeface="Open Sans"/>
                          <a:ea typeface="Open Sans"/>
                          <a:cs typeface="Open Sans"/>
                        </a:rPr>
                        <a:t>qu'il</a:t>
                      </a:r>
                      <a:r>
                        <a:rPr lang="en-GB" b="1">
                          <a:latin typeface="Open Sans"/>
                          <a:ea typeface="Open Sans"/>
                          <a:cs typeface="Open Sans"/>
                        </a:rPr>
                        <a:t> faut faire attention aux petites </a:t>
                      </a:r>
                      <a:r>
                        <a:rPr lang="en-GB" b="1" err="1">
                          <a:latin typeface="Open Sans"/>
                          <a:ea typeface="Open Sans"/>
                          <a:cs typeface="Open Sans"/>
                        </a:rPr>
                        <a:t>quantités</a:t>
                      </a:r>
                      <a:r>
                        <a:rPr lang="en-GB" b="1">
                          <a:latin typeface="Open Sans"/>
                          <a:ea typeface="Open Sans"/>
                          <a:cs typeface="Open Sans"/>
                        </a:rPr>
                        <a:t>, qui </a:t>
                      </a:r>
                      <a:r>
                        <a:rPr lang="en-GB" b="1" err="1">
                          <a:latin typeface="Open Sans"/>
                          <a:ea typeface="Open Sans"/>
                          <a:cs typeface="Open Sans"/>
                        </a:rPr>
                        <a:t>doivent</a:t>
                      </a:r>
                      <a:r>
                        <a:rPr lang="en-GB" b="1">
                          <a:latin typeface="Open Sans"/>
                          <a:ea typeface="Open Sans"/>
                          <a:cs typeface="Open Sans"/>
                        </a:rPr>
                        <a:t> </a:t>
                      </a:r>
                      <a:r>
                        <a:rPr lang="en-GB" b="1" err="1">
                          <a:latin typeface="Open Sans"/>
                          <a:ea typeface="Open Sans"/>
                          <a:cs typeface="Open Sans"/>
                        </a:rPr>
                        <a:t>être</a:t>
                      </a:r>
                      <a:r>
                        <a:rPr lang="en-GB" b="1">
                          <a:latin typeface="Open Sans"/>
                          <a:ea typeface="Open Sans"/>
                          <a:cs typeface="Open Sans"/>
                        </a:rPr>
                        <a:t> </a:t>
                      </a:r>
                      <a:r>
                        <a:rPr lang="en-GB" b="1" err="1">
                          <a:latin typeface="Open Sans"/>
                          <a:ea typeface="Open Sans"/>
                          <a:cs typeface="Open Sans"/>
                        </a:rPr>
                        <a:t>considérées</a:t>
                      </a:r>
                      <a:r>
                        <a:rPr lang="en-GB" b="1">
                          <a:latin typeface="Open Sans"/>
                          <a:ea typeface="Open Sans"/>
                          <a:cs typeface="Open Sans"/>
                        </a:rPr>
                        <a:t> </a:t>
                      </a:r>
                      <a:r>
                        <a:rPr lang="en-GB" b="1" err="1">
                          <a:latin typeface="Open Sans"/>
                          <a:ea typeface="Open Sans"/>
                          <a:cs typeface="Open Sans"/>
                        </a:rPr>
                        <a:t>comme</a:t>
                      </a:r>
                      <a:r>
                        <a:rPr lang="en-GB" b="1">
                          <a:latin typeface="Open Sans"/>
                          <a:ea typeface="Open Sans"/>
                          <a:cs typeface="Open Sans"/>
                        </a:rPr>
                        <a:t> des condiments.</a:t>
                      </a:r>
                    </a:p>
                  </a:txBody>
                  <a:tcPr/>
                </a:tc>
                <a:extLst>
                  <a:ext uri="{0D108BD9-81ED-4DB2-BD59-A6C34878D82A}">
                    <a16:rowId xmlns:a16="http://schemas.microsoft.com/office/drawing/2014/main" val="3420020986"/>
                  </a:ext>
                </a:extLst>
              </a:tr>
            </a:tbl>
          </a:graphicData>
        </a:graphic>
      </p:graphicFrame>
      <p:grpSp>
        <p:nvGrpSpPr>
          <p:cNvPr id="7" name="Group 6">
            <a:extLst>
              <a:ext uri="{FF2B5EF4-FFF2-40B4-BE49-F238E27FC236}">
                <a16:creationId xmlns:a16="http://schemas.microsoft.com/office/drawing/2014/main" id="{5AF6F122-9354-2284-E379-C067695770B0}"/>
              </a:ext>
            </a:extLst>
          </p:cNvPr>
          <p:cNvGrpSpPr/>
          <p:nvPr/>
        </p:nvGrpSpPr>
        <p:grpSpPr>
          <a:xfrm>
            <a:off x="4718378" y="2211691"/>
            <a:ext cx="1921163" cy="1217309"/>
            <a:chOff x="5031565" y="2332255"/>
            <a:chExt cx="1921163" cy="1217309"/>
          </a:xfrm>
        </p:grpSpPr>
        <p:sp>
          <p:nvSpPr>
            <p:cNvPr id="17" name="Rectangle 16">
              <a:extLst>
                <a:ext uri="{FF2B5EF4-FFF2-40B4-BE49-F238E27FC236}">
                  <a16:creationId xmlns:a16="http://schemas.microsoft.com/office/drawing/2014/main" id="{F80F158C-7376-B9FC-8D36-6366A830721C}"/>
                </a:ext>
              </a:extLst>
            </p:cNvPr>
            <p:cNvSpPr/>
            <p:nvPr/>
          </p:nvSpPr>
          <p:spPr>
            <a:xfrm>
              <a:off x="5031565" y="3235528"/>
              <a:ext cx="1921163" cy="314036"/>
            </a:xfrm>
            <a:prstGeom prst="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err="1">
                  <a:latin typeface="Open Sans" panose="020B0606030504020204" pitchFamily="34" charset="0"/>
                  <a:ea typeface="Open Sans" panose="020B0606030504020204" pitchFamily="34" charset="0"/>
                  <a:cs typeface="Open Sans" panose="020B0606030504020204" pitchFamily="34" charset="0"/>
                </a:rPr>
                <a:t>diapo</a:t>
              </a:r>
              <a:r>
                <a:rPr lang="en-GB" b="1">
                  <a:latin typeface="Open Sans" panose="020B0606030504020204" pitchFamily="34" charset="0"/>
                  <a:ea typeface="Open Sans" panose="020B0606030504020204" pitchFamily="34" charset="0"/>
                  <a:cs typeface="Open Sans" panose="020B0606030504020204" pitchFamily="34" charset="0"/>
                </a:rPr>
                <a:t> </a:t>
              </a:r>
              <a:r>
                <a:rPr lang="en-GB" b="1" err="1">
                  <a:latin typeface="Open Sans" panose="020B0606030504020204" pitchFamily="34" charset="0"/>
                  <a:ea typeface="Open Sans" panose="020B0606030504020204" pitchFamily="34" charset="0"/>
                  <a:cs typeface="Open Sans" panose="020B0606030504020204" pitchFamily="34" charset="0"/>
                </a:rPr>
                <a:t>suivante</a:t>
              </a:r>
              <a:r>
                <a:rPr lang="en-GB" b="1">
                  <a:latin typeface="Open Sans" panose="020B0606030504020204" pitchFamily="34" charset="0"/>
                  <a:ea typeface="Open Sans" panose="020B0606030504020204" pitchFamily="34" charset="0"/>
                  <a:cs typeface="Open Sans" panose="020B0606030504020204" pitchFamily="34" charset="0"/>
                </a:rPr>
                <a:t> </a:t>
              </a:r>
            </a:p>
          </p:txBody>
        </p:sp>
        <p:pic>
          <p:nvPicPr>
            <p:cNvPr id="4" name="Graphic 3" descr="Line arrow: Rotate right with solid fill">
              <a:extLst>
                <a:ext uri="{FF2B5EF4-FFF2-40B4-BE49-F238E27FC236}">
                  <a16:creationId xmlns:a16="http://schemas.microsoft.com/office/drawing/2014/main" id="{DA10007F-57A1-63C3-2781-3D5025531D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742584">
              <a:off x="5987875" y="2332255"/>
              <a:ext cx="914400" cy="914400"/>
            </a:xfrm>
            <a:prstGeom prst="rect">
              <a:avLst/>
            </a:prstGeom>
          </p:spPr>
        </p:pic>
      </p:grpSp>
      <p:grpSp>
        <p:nvGrpSpPr>
          <p:cNvPr id="6" name="Group 5">
            <a:extLst>
              <a:ext uri="{FF2B5EF4-FFF2-40B4-BE49-F238E27FC236}">
                <a16:creationId xmlns:a16="http://schemas.microsoft.com/office/drawing/2014/main" id="{877498E7-9554-EB26-3A3B-282C3F0A6A70}"/>
              </a:ext>
            </a:extLst>
          </p:cNvPr>
          <p:cNvGrpSpPr/>
          <p:nvPr/>
        </p:nvGrpSpPr>
        <p:grpSpPr>
          <a:xfrm>
            <a:off x="4438845" y="4499563"/>
            <a:ext cx="1921163" cy="1315632"/>
            <a:chOff x="4909715" y="4652317"/>
            <a:chExt cx="1921163" cy="1315632"/>
          </a:xfrm>
        </p:grpSpPr>
        <p:sp>
          <p:nvSpPr>
            <p:cNvPr id="3" name="Rectangle 2">
              <a:extLst>
                <a:ext uri="{FF2B5EF4-FFF2-40B4-BE49-F238E27FC236}">
                  <a16:creationId xmlns:a16="http://schemas.microsoft.com/office/drawing/2014/main" id="{1D4EF790-40F8-CC57-0EC2-A18DDC6DDA2C}"/>
                </a:ext>
              </a:extLst>
            </p:cNvPr>
            <p:cNvSpPr/>
            <p:nvPr/>
          </p:nvSpPr>
          <p:spPr>
            <a:xfrm>
              <a:off x="4909715" y="5653913"/>
              <a:ext cx="1921163" cy="314036"/>
            </a:xfrm>
            <a:prstGeom prst="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err="1">
                  <a:latin typeface="Open Sans" panose="020B0606030504020204" pitchFamily="34" charset="0"/>
                  <a:ea typeface="Open Sans" panose="020B0606030504020204" pitchFamily="34" charset="0"/>
                  <a:cs typeface="Open Sans" panose="020B0606030504020204" pitchFamily="34" charset="0"/>
                </a:rPr>
                <a:t>diapo</a:t>
              </a:r>
              <a:r>
                <a:rPr lang="en-GB" b="1">
                  <a:latin typeface="Open Sans" panose="020B0606030504020204" pitchFamily="34" charset="0"/>
                  <a:ea typeface="Open Sans" panose="020B0606030504020204" pitchFamily="34" charset="0"/>
                  <a:cs typeface="Open Sans" panose="020B0606030504020204" pitchFamily="34" charset="0"/>
                </a:rPr>
                <a:t> </a:t>
              </a:r>
              <a:r>
                <a:rPr lang="en-GB" b="1" err="1">
                  <a:latin typeface="Open Sans" panose="020B0606030504020204" pitchFamily="34" charset="0"/>
                  <a:ea typeface="Open Sans" panose="020B0606030504020204" pitchFamily="34" charset="0"/>
                  <a:cs typeface="Open Sans" panose="020B0606030504020204" pitchFamily="34" charset="0"/>
                </a:rPr>
                <a:t>suivante</a:t>
              </a:r>
              <a:r>
                <a:rPr lang="en-GB" b="1">
                  <a:latin typeface="Open Sans" panose="020B0606030504020204" pitchFamily="34" charset="0"/>
                  <a:ea typeface="Open Sans" panose="020B0606030504020204" pitchFamily="34" charset="0"/>
                  <a:cs typeface="Open Sans" panose="020B0606030504020204" pitchFamily="34" charset="0"/>
                </a:rPr>
                <a:t> </a:t>
              </a:r>
            </a:p>
          </p:txBody>
        </p:sp>
        <p:pic>
          <p:nvPicPr>
            <p:cNvPr id="5" name="Graphic 4" descr="Line arrow: Rotate right with solid fill">
              <a:extLst>
                <a:ext uri="{FF2B5EF4-FFF2-40B4-BE49-F238E27FC236}">
                  <a16:creationId xmlns:a16="http://schemas.microsoft.com/office/drawing/2014/main" id="{F576C4B3-65D7-3FA3-91C8-21B9532ADC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742584">
              <a:off x="5866025" y="4652317"/>
              <a:ext cx="914400" cy="914400"/>
            </a:xfrm>
            <a:prstGeom prst="rect">
              <a:avLst/>
            </a:prstGeom>
          </p:spPr>
        </p:pic>
      </p:grpSp>
      <p:sp>
        <p:nvSpPr>
          <p:cNvPr id="9" name="Speech Bubble: Oval 8">
            <a:extLst>
              <a:ext uri="{FF2B5EF4-FFF2-40B4-BE49-F238E27FC236}">
                <a16:creationId xmlns:a16="http://schemas.microsoft.com/office/drawing/2014/main" id="{CD9579B3-9132-5C7A-685C-97F8BFF24414}"/>
              </a:ext>
            </a:extLst>
          </p:cNvPr>
          <p:cNvSpPr/>
          <p:nvPr/>
        </p:nvSpPr>
        <p:spPr>
          <a:xfrm rot="300438">
            <a:off x="1618953" y="4832124"/>
            <a:ext cx="2661005" cy="1786849"/>
          </a:xfrm>
          <a:prstGeom prst="wedgeEllipseCallout">
            <a:avLst>
              <a:gd name="adj1" fmla="val -63201"/>
              <a:gd name="adj2" fmla="val -4294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rgbClr val="FFFFFE"/>
                </a:solidFill>
                <a:latin typeface="Open Sans" panose="020B0606030504020204" pitchFamily="34" charset="0"/>
                <a:ea typeface="Open Sans" panose="020B0606030504020204" pitchFamily="34" charset="0"/>
                <a:cs typeface="Open Sans" panose="020B0606030504020204" pitchFamily="34" charset="0"/>
              </a:rPr>
              <a:t>Les </a:t>
            </a:r>
            <a:r>
              <a:rPr lang="en-GB" sz="1400" err="1">
                <a:solidFill>
                  <a:srgbClr val="FFFFFE"/>
                </a:solidFill>
                <a:latin typeface="Open Sans" panose="020B0606030504020204" pitchFamily="34" charset="0"/>
                <a:ea typeface="Open Sans" panose="020B0606030504020204" pitchFamily="34" charset="0"/>
                <a:cs typeface="Open Sans" panose="020B0606030504020204" pitchFamily="34" charset="0"/>
              </a:rPr>
              <a:t>décisions</a:t>
            </a:r>
            <a:r>
              <a:rPr lang="en-GB" sz="140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1400" err="1">
                <a:solidFill>
                  <a:srgbClr val="FFFFFE"/>
                </a:solidFill>
                <a:latin typeface="Open Sans" panose="020B0606030504020204" pitchFamily="34" charset="0"/>
                <a:ea typeface="Open Sans" panose="020B0606030504020204" pitchFamily="34" charset="0"/>
                <a:cs typeface="Open Sans" panose="020B0606030504020204" pitchFamily="34" charset="0"/>
              </a:rPr>
              <a:t>doivent</a:t>
            </a:r>
            <a:r>
              <a:rPr lang="en-GB" sz="140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1400" err="1">
                <a:solidFill>
                  <a:srgbClr val="FFFFFE"/>
                </a:solidFill>
                <a:latin typeface="Open Sans" panose="020B0606030504020204" pitchFamily="34" charset="0"/>
                <a:ea typeface="Open Sans" panose="020B0606030504020204" pitchFamily="34" charset="0"/>
                <a:cs typeface="Open Sans" panose="020B0606030504020204" pitchFamily="34" charset="0"/>
              </a:rPr>
              <a:t>être</a:t>
            </a:r>
            <a:r>
              <a:rPr lang="en-GB" sz="140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1400" err="1">
                <a:solidFill>
                  <a:srgbClr val="FFFFFE"/>
                </a:solidFill>
                <a:latin typeface="Open Sans" panose="020B0606030504020204" pitchFamily="34" charset="0"/>
                <a:ea typeface="Open Sans" panose="020B0606030504020204" pitchFamily="34" charset="0"/>
                <a:cs typeface="Open Sans" panose="020B0606030504020204" pitchFamily="34" charset="0"/>
              </a:rPr>
              <a:t>documentées</a:t>
            </a:r>
            <a:r>
              <a:rPr lang="en-GB" sz="1400">
                <a:solidFill>
                  <a:srgbClr val="FFFFFE"/>
                </a:solidFill>
                <a:latin typeface="Open Sans" panose="020B0606030504020204" pitchFamily="34" charset="0"/>
                <a:ea typeface="Open Sans" panose="020B0606030504020204" pitchFamily="34" charset="0"/>
                <a:cs typeface="Open Sans" panose="020B0606030504020204" pitchFamily="34" charset="0"/>
              </a:rPr>
              <a:t> pour que les </a:t>
            </a:r>
            <a:r>
              <a:rPr lang="en-GB" sz="1400" err="1">
                <a:solidFill>
                  <a:srgbClr val="FFFFFE"/>
                </a:solidFill>
                <a:latin typeface="Open Sans" panose="020B0606030504020204" pitchFamily="34" charset="0"/>
                <a:ea typeface="Open Sans" panose="020B0606030504020204" pitchFamily="34" charset="0"/>
                <a:cs typeface="Open Sans" panose="020B0606030504020204" pitchFamily="34" charset="0"/>
              </a:rPr>
              <a:t>enquêtes</a:t>
            </a:r>
            <a:r>
              <a:rPr lang="en-GB" sz="140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1400" err="1">
                <a:solidFill>
                  <a:srgbClr val="FFFFFE"/>
                </a:solidFill>
                <a:latin typeface="Open Sans" panose="020B0606030504020204" pitchFamily="34" charset="0"/>
                <a:ea typeface="Open Sans" panose="020B0606030504020204" pitchFamily="34" charset="0"/>
                <a:cs typeface="Open Sans" panose="020B0606030504020204" pitchFamily="34" charset="0"/>
              </a:rPr>
              <a:t>suivantes</a:t>
            </a:r>
            <a:r>
              <a:rPr lang="en-GB" sz="140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1400" err="1">
                <a:solidFill>
                  <a:srgbClr val="FFFFFE"/>
                </a:solidFill>
                <a:latin typeface="Open Sans" panose="020B0606030504020204" pitchFamily="34" charset="0"/>
                <a:ea typeface="Open Sans" panose="020B0606030504020204" pitchFamily="34" charset="0"/>
                <a:cs typeface="Open Sans" panose="020B0606030504020204" pitchFamily="34" charset="0"/>
              </a:rPr>
              <a:t>suivent</a:t>
            </a:r>
            <a:r>
              <a:rPr lang="en-GB" sz="1400">
                <a:solidFill>
                  <a:srgbClr val="FFFFFE"/>
                </a:solidFill>
                <a:latin typeface="Open Sans" panose="020B0606030504020204" pitchFamily="34" charset="0"/>
                <a:ea typeface="Open Sans" panose="020B0606030504020204" pitchFamily="34" charset="0"/>
                <a:cs typeface="Open Sans" panose="020B0606030504020204" pitchFamily="34" charset="0"/>
              </a:rPr>
              <a:t> le </a:t>
            </a:r>
            <a:r>
              <a:rPr lang="en-GB" sz="1400" err="1">
                <a:solidFill>
                  <a:srgbClr val="FFFFFE"/>
                </a:solidFill>
                <a:latin typeface="Open Sans" panose="020B0606030504020204" pitchFamily="34" charset="0"/>
                <a:ea typeface="Open Sans" panose="020B0606030504020204" pitchFamily="34" charset="0"/>
                <a:cs typeface="Open Sans" panose="020B0606030504020204" pitchFamily="34" charset="0"/>
              </a:rPr>
              <a:t>même</a:t>
            </a:r>
            <a:r>
              <a:rPr lang="en-GB" sz="140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1400" err="1">
                <a:solidFill>
                  <a:srgbClr val="FFFFFE"/>
                </a:solidFill>
                <a:latin typeface="Open Sans" panose="020B0606030504020204" pitchFamily="34" charset="0"/>
                <a:ea typeface="Open Sans" panose="020B0606030504020204" pitchFamily="34" charset="0"/>
                <a:cs typeface="Open Sans" panose="020B0606030504020204" pitchFamily="34" charset="0"/>
              </a:rPr>
              <a:t>protocole</a:t>
            </a:r>
            <a:r>
              <a:rPr lang="en-GB" sz="1400">
                <a:solidFill>
                  <a:srgbClr val="FFFFFE"/>
                </a:solidFill>
                <a:latin typeface="Open Sans" panose="020B0606030504020204" pitchFamily="34" charset="0"/>
                <a:ea typeface="Open Sans" panose="020B0606030504020204" pitchFamily="34" charset="0"/>
                <a:cs typeface="Open Sans" panose="020B0606030504020204" pitchFamily="34" charset="0"/>
              </a:rPr>
              <a:t> à </a:t>
            </a:r>
            <a:r>
              <a:rPr lang="en-GB" sz="1400" err="1">
                <a:solidFill>
                  <a:srgbClr val="FFFFFE"/>
                </a:solidFill>
                <a:latin typeface="Open Sans" panose="020B0606030504020204" pitchFamily="34" charset="0"/>
                <a:ea typeface="Open Sans" panose="020B0606030504020204" pitchFamily="34" charset="0"/>
                <a:cs typeface="Open Sans" panose="020B0606030504020204" pitchFamily="34" charset="0"/>
              </a:rPr>
              <a:t>l'avenir</a:t>
            </a:r>
            <a:r>
              <a:rPr lang="en-GB" sz="1400">
                <a:solidFill>
                  <a:srgbClr val="FFFFFE"/>
                </a:solidFill>
                <a:latin typeface="Open Sans" panose="020B0606030504020204" pitchFamily="34" charset="0"/>
                <a:ea typeface="Open Sans" panose="020B0606030504020204" pitchFamily="34" charset="0"/>
                <a:cs typeface="Open Sans" panose="020B0606030504020204" pitchFamily="34" charset="0"/>
              </a:rPr>
              <a:t>, à des fins de </a:t>
            </a:r>
            <a:r>
              <a:rPr lang="en-GB" sz="1400" err="1">
                <a:solidFill>
                  <a:srgbClr val="FFFFFE"/>
                </a:solidFill>
                <a:latin typeface="Open Sans" panose="020B0606030504020204" pitchFamily="34" charset="0"/>
                <a:ea typeface="Open Sans" panose="020B0606030504020204" pitchFamily="34" charset="0"/>
                <a:cs typeface="Open Sans" panose="020B0606030504020204" pitchFamily="34" charset="0"/>
              </a:rPr>
              <a:t>comparaison</a:t>
            </a:r>
            <a:r>
              <a:rPr lang="en-GB" sz="140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US" sz="14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4417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SDAM vs. SCA (suite)</a:t>
            </a:r>
          </a:p>
        </p:txBody>
      </p:sp>
      <p:graphicFrame>
        <p:nvGraphicFramePr>
          <p:cNvPr id="2" name="Table 2">
            <a:extLst>
              <a:ext uri="{FF2B5EF4-FFF2-40B4-BE49-F238E27FC236}">
                <a16:creationId xmlns:a16="http://schemas.microsoft.com/office/drawing/2014/main" id="{9A967218-51FC-6185-A8E5-A54D146789C4}"/>
              </a:ext>
            </a:extLst>
          </p:cNvPr>
          <p:cNvGraphicFramePr>
            <a:graphicFrameLocks noGrp="1"/>
          </p:cNvGraphicFramePr>
          <p:nvPr>
            <p:extLst>
              <p:ext uri="{D42A27DB-BD31-4B8C-83A1-F6EECF244321}">
                <p14:modId xmlns:p14="http://schemas.microsoft.com/office/powerpoint/2010/main" val="2946015789"/>
              </p:ext>
            </p:extLst>
          </p:nvPr>
        </p:nvGraphicFramePr>
        <p:xfrm>
          <a:off x="842482" y="1378973"/>
          <a:ext cx="10335802" cy="4157278"/>
        </p:xfrm>
        <a:graphic>
          <a:graphicData uri="http://schemas.openxmlformats.org/drawingml/2006/table">
            <a:tbl>
              <a:tblPr firstRow="1" bandRow="1">
                <a:tableStyleId>{5C22544A-7EE6-4342-B048-85BDC9FD1C3A}</a:tableStyleId>
              </a:tblPr>
              <a:tblGrid>
                <a:gridCol w="5167901">
                  <a:extLst>
                    <a:ext uri="{9D8B030D-6E8A-4147-A177-3AD203B41FA5}">
                      <a16:colId xmlns:a16="http://schemas.microsoft.com/office/drawing/2014/main" val="445251199"/>
                    </a:ext>
                  </a:extLst>
                </a:gridCol>
                <a:gridCol w="5167901">
                  <a:extLst>
                    <a:ext uri="{9D8B030D-6E8A-4147-A177-3AD203B41FA5}">
                      <a16:colId xmlns:a16="http://schemas.microsoft.com/office/drawing/2014/main" val="804220394"/>
                    </a:ext>
                  </a:extLst>
                </a:gridCol>
              </a:tblGrid>
              <a:tr h="499678">
                <a:tc>
                  <a:txBody>
                    <a:bodyPr/>
                    <a:lstStyle/>
                    <a:p>
                      <a:r>
                        <a:rPr lang="en-GB">
                          <a:latin typeface="Open Sans"/>
                          <a:ea typeface="Open Sans"/>
                          <a:cs typeface="Open Sans"/>
                        </a:rPr>
                        <a:t>SDAM</a:t>
                      </a:r>
                    </a:p>
                  </a:txBody>
                  <a:tcPr/>
                </a:tc>
                <a:tc>
                  <a:txBody>
                    <a:bodyPr/>
                    <a:lstStyle/>
                    <a:p>
                      <a:r>
                        <a:rPr lang="en-GB">
                          <a:latin typeface="Open Sans"/>
                          <a:ea typeface="Open Sans"/>
                          <a:cs typeface="Open Sans"/>
                        </a:rPr>
                        <a:t>SCA</a:t>
                      </a:r>
                    </a:p>
                  </a:txBody>
                  <a:tcPr/>
                </a:tc>
                <a:extLst>
                  <a:ext uri="{0D108BD9-81ED-4DB2-BD59-A6C34878D82A}">
                    <a16:rowId xmlns:a16="http://schemas.microsoft.com/office/drawing/2014/main" val="704328180"/>
                  </a:ext>
                </a:extLst>
              </a:tr>
              <a:tr h="499678">
                <a:tc>
                  <a:txBody>
                    <a:bodyPr/>
                    <a:lstStyle/>
                    <a:p>
                      <a:r>
                        <a:rPr lang="en-GB" b="1" u="sng">
                          <a:latin typeface="Open Sans"/>
                          <a:ea typeface="Open Sans"/>
                          <a:cs typeface="Open Sans"/>
                        </a:rPr>
                        <a:t>12 </a:t>
                      </a:r>
                      <a:r>
                        <a:rPr lang="en-GB" b="1" u="sng" err="1">
                          <a:latin typeface="Open Sans"/>
                          <a:ea typeface="Open Sans"/>
                          <a:cs typeface="Open Sans"/>
                        </a:rPr>
                        <a:t>groupes</a:t>
                      </a:r>
                      <a:r>
                        <a:rPr lang="en-GB" b="1" u="sng">
                          <a:latin typeface="Open Sans"/>
                          <a:ea typeface="Open Sans"/>
                          <a:cs typeface="Open Sans"/>
                        </a:rPr>
                        <a:t> </a:t>
                      </a:r>
                      <a:r>
                        <a:rPr lang="en-GB" b="1" u="sng" err="1">
                          <a:latin typeface="Open Sans"/>
                          <a:ea typeface="Open Sans"/>
                          <a:cs typeface="Open Sans"/>
                        </a:rPr>
                        <a:t>d'aliments</a:t>
                      </a:r>
                      <a:r>
                        <a:rPr lang="en-GB" b="1" u="sng">
                          <a:latin typeface="Open Sans"/>
                          <a:ea typeface="Open Sans"/>
                          <a:cs typeface="Open Sans"/>
                        </a:rPr>
                        <a:t> (y </a:t>
                      </a:r>
                      <a:r>
                        <a:rPr lang="en-GB" b="1" u="sng" err="1">
                          <a:latin typeface="Open Sans"/>
                          <a:ea typeface="Open Sans"/>
                          <a:cs typeface="Open Sans"/>
                        </a:rPr>
                        <a:t>compris</a:t>
                      </a:r>
                      <a:r>
                        <a:rPr lang="en-GB" b="1" u="sng">
                          <a:latin typeface="Open Sans"/>
                          <a:ea typeface="Open Sans"/>
                          <a:cs typeface="Open Sans"/>
                        </a:rPr>
                        <a:t> "divers")</a:t>
                      </a:r>
                    </a:p>
                    <a:p>
                      <a:pPr marL="342900" indent="-342900">
                        <a:buFont typeface="+mj-lt"/>
                        <a:buAutoNum type="arabicPeriod"/>
                      </a:pPr>
                      <a:r>
                        <a:rPr lang="en-GB">
                          <a:latin typeface="Open Sans"/>
                          <a:ea typeface="Open Sans"/>
                          <a:cs typeface="Open Sans"/>
                        </a:rPr>
                        <a:t>Céréales et grains</a:t>
                      </a:r>
                    </a:p>
                    <a:p>
                      <a:pPr marL="342900" indent="-342900">
                        <a:buFont typeface="+mj-lt"/>
                        <a:buAutoNum type="arabicPeriod"/>
                      </a:pPr>
                      <a:r>
                        <a:rPr lang="en-GB">
                          <a:latin typeface="Open Sans"/>
                          <a:ea typeface="Open Sans"/>
                          <a:cs typeface="Open Sans"/>
                        </a:rPr>
                        <a:t>Racines et tubercules</a:t>
                      </a:r>
                    </a:p>
                    <a:p>
                      <a:pPr marL="342900" indent="-342900">
                        <a:buFont typeface="+mj-lt"/>
                        <a:buAutoNum type="arabicPeriod"/>
                      </a:pPr>
                      <a:r>
                        <a:rPr lang="en-GB" err="1">
                          <a:latin typeface="Open Sans"/>
                          <a:ea typeface="Open Sans"/>
                          <a:cs typeface="Open Sans"/>
                        </a:rPr>
                        <a:t>Légumes</a:t>
                      </a:r>
                      <a:r>
                        <a:rPr lang="en-GB">
                          <a:latin typeface="Open Sans"/>
                          <a:ea typeface="Open Sans"/>
                          <a:cs typeface="Open Sans"/>
                        </a:rPr>
                        <a:t> secs/</a:t>
                      </a:r>
                      <a:r>
                        <a:rPr lang="en-GB" err="1">
                          <a:latin typeface="Open Sans"/>
                          <a:ea typeface="Open Sans"/>
                          <a:cs typeface="Open Sans"/>
                        </a:rPr>
                        <a:t>légumineuses</a:t>
                      </a:r>
                      <a:r>
                        <a:rPr lang="en-GB">
                          <a:latin typeface="Open Sans"/>
                          <a:ea typeface="Open Sans"/>
                          <a:cs typeface="Open Sans"/>
                        </a:rPr>
                        <a:t>/</a:t>
                      </a:r>
                      <a:r>
                        <a:rPr lang="en-GB" err="1">
                          <a:latin typeface="Open Sans"/>
                          <a:ea typeface="Open Sans"/>
                          <a:cs typeface="Open Sans"/>
                        </a:rPr>
                        <a:t>noix</a:t>
                      </a:r>
                    </a:p>
                    <a:p>
                      <a:pPr marL="342900" indent="-342900">
                        <a:buFont typeface="+mj-lt"/>
                        <a:buAutoNum type="arabicPeriod"/>
                      </a:pPr>
                      <a:r>
                        <a:rPr lang="en-GB">
                          <a:latin typeface="Open Sans"/>
                          <a:ea typeface="Open Sans"/>
                          <a:cs typeface="Open Sans"/>
                        </a:rPr>
                        <a:t>Lait et </a:t>
                      </a:r>
                      <a:r>
                        <a:rPr lang="en-GB" err="1">
                          <a:latin typeface="Open Sans"/>
                          <a:ea typeface="Open Sans"/>
                          <a:cs typeface="Open Sans"/>
                        </a:rPr>
                        <a:t>autres</a:t>
                      </a:r>
                      <a:r>
                        <a:rPr lang="en-GB">
                          <a:latin typeface="Open Sans"/>
                          <a:ea typeface="Open Sans"/>
                          <a:cs typeface="Open Sans"/>
                        </a:rPr>
                        <a:t> </a:t>
                      </a:r>
                      <a:r>
                        <a:rPr lang="en-GB" err="1">
                          <a:latin typeface="Open Sans"/>
                          <a:ea typeface="Open Sans"/>
                          <a:cs typeface="Open Sans"/>
                        </a:rPr>
                        <a:t>produits</a:t>
                      </a:r>
                      <a:r>
                        <a:rPr lang="en-GB">
                          <a:latin typeface="Open Sans"/>
                          <a:ea typeface="Open Sans"/>
                          <a:cs typeface="Open Sans"/>
                        </a:rPr>
                        <a:t> </a:t>
                      </a:r>
                      <a:r>
                        <a:rPr lang="en-GB" err="1">
                          <a:latin typeface="Open Sans"/>
                          <a:ea typeface="Open Sans"/>
                          <a:cs typeface="Open Sans"/>
                        </a:rPr>
                        <a:t>laitiers</a:t>
                      </a:r>
                    </a:p>
                    <a:p>
                      <a:pPr marL="342900" indent="-342900">
                        <a:buFont typeface="+mj-lt"/>
                        <a:buAutoNum type="arabicPeriod"/>
                      </a:pPr>
                      <a:r>
                        <a:rPr lang="en-GB" err="1">
                          <a:latin typeface="Open Sans"/>
                          <a:ea typeface="Open Sans"/>
                          <a:cs typeface="Open Sans"/>
                        </a:rPr>
                        <a:t>Viande</a:t>
                      </a:r>
                    </a:p>
                    <a:p>
                      <a:pPr marL="342900" indent="-342900">
                        <a:buFont typeface="+mj-lt"/>
                        <a:buAutoNum type="arabicPeriod"/>
                      </a:pPr>
                      <a:r>
                        <a:rPr lang="en-GB" err="1">
                          <a:latin typeface="Open Sans"/>
                          <a:ea typeface="Open Sans"/>
                          <a:cs typeface="Open Sans"/>
                        </a:rPr>
                        <a:t>Poissons</a:t>
                      </a:r>
                      <a:r>
                        <a:rPr lang="en-GB">
                          <a:latin typeface="Open Sans"/>
                          <a:ea typeface="Open Sans"/>
                          <a:cs typeface="Open Sans"/>
                        </a:rPr>
                        <a:t>/</a:t>
                      </a:r>
                      <a:r>
                        <a:rPr lang="en-GB" err="1">
                          <a:latin typeface="Open Sans"/>
                          <a:ea typeface="Open Sans"/>
                          <a:cs typeface="Open Sans"/>
                        </a:rPr>
                        <a:t>coquillages</a:t>
                      </a:r>
                    </a:p>
                    <a:p>
                      <a:pPr marL="342900" indent="-342900">
                        <a:buFont typeface="+mj-lt"/>
                        <a:buAutoNum type="arabicPeriod"/>
                      </a:pPr>
                      <a:r>
                        <a:rPr lang="en-GB">
                          <a:latin typeface="Open Sans"/>
                          <a:ea typeface="Open Sans"/>
                          <a:cs typeface="Open Sans"/>
                        </a:rPr>
                        <a:t>Œufs</a:t>
                      </a:r>
                    </a:p>
                    <a:p>
                      <a:pPr marL="342900" indent="-342900">
                        <a:buFont typeface="+mj-lt"/>
                        <a:buAutoNum type="arabicPeriod"/>
                      </a:pPr>
                      <a:r>
                        <a:rPr lang="en-GB" err="1">
                          <a:latin typeface="Open Sans"/>
                          <a:ea typeface="Open Sans"/>
                          <a:cs typeface="Open Sans"/>
                        </a:rPr>
                        <a:t>Légumes</a:t>
                      </a:r>
                      <a:r>
                        <a:rPr lang="en-GB">
                          <a:latin typeface="Open Sans"/>
                          <a:ea typeface="Open Sans"/>
                          <a:cs typeface="Open Sans"/>
                        </a:rPr>
                        <a:t> et </a:t>
                      </a:r>
                      <a:r>
                        <a:rPr lang="en-GB" err="1">
                          <a:latin typeface="Open Sans"/>
                          <a:ea typeface="Open Sans"/>
                          <a:cs typeface="Open Sans"/>
                        </a:rPr>
                        <a:t>feuilles</a:t>
                      </a:r>
                    </a:p>
                    <a:p>
                      <a:pPr marL="342900" indent="-342900">
                        <a:buFont typeface="+mj-lt"/>
                        <a:buAutoNum type="arabicPeriod"/>
                      </a:pPr>
                      <a:r>
                        <a:rPr lang="en-GB">
                          <a:latin typeface="Open Sans"/>
                          <a:ea typeface="Open Sans"/>
                          <a:cs typeface="Open Sans"/>
                        </a:rPr>
                        <a:t>Fruits</a:t>
                      </a:r>
                    </a:p>
                    <a:p>
                      <a:pPr marL="342900" indent="-342900">
                        <a:buFont typeface="+mj-lt"/>
                        <a:buAutoNum type="arabicPeriod"/>
                      </a:pPr>
                      <a:r>
                        <a:rPr lang="en-GB">
                          <a:latin typeface="Open Sans"/>
                          <a:ea typeface="Open Sans"/>
                          <a:cs typeface="Open Sans"/>
                        </a:rPr>
                        <a:t>Huile, </a:t>
                      </a:r>
                      <a:r>
                        <a:rPr lang="en-GB" err="1">
                          <a:latin typeface="Open Sans"/>
                          <a:ea typeface="Open Sans"/>
                          <a:cs typeface="Open Sans"/>
                        </a:rPr>
                        <a:t>graisse</a:t>
                      </a:r>
                      <a:r>
                        <a:rPr lang="en-GB">
                          <a:latin typeface="Open Sans"/>
                          <a:ea typeface="Open Sans"/>
                          <a:cs typeface="Open Sans"/>
                        </a:rPr>
                        <a:t>, beurre</a:t>
                      </a:r>
                    </a:p>
                    <a:p>
                      <a:pPr marL="342900" indent="-342900">
                        <a:buFont typeface="+mj-lt"/>
                        <a:buAutoNum type="arabicPeriod"/>
                      </a:pPr>
                      <a:r>
                        <a:rPr lang="en-GB">
                          <a:latin typeface="Open Sans"/>
                          <a:ea typeface="Open Sans"/>
                          <a:cs typeface="Open Sans"/>
                        </a:rPr>
                        <a:t>Sucre </a:t>
                      </a:r>
                      <a:r>
                        <a:rPr lang="en-GB" err="1">
                          <a:latin typeface="Open Sans"/>
                          <a:ea typeface="Open Sans"/>
                          <a:cs typeface="Open Sans"/>
                        </a:rPr>
                        <a:t>ou</a:t>
                      </a:r>
                      <a:r>
                        <a:rPr lang="en-GB">
                          <a:latin typeface="Open Sans"/>
                          <a:ea typeface="Open Sans"/>
                          <a:cs typeface="Open Sans"/>
                        </a:rPr>
                        <a:t> </a:t>
                      </a:r>
                      <a:r>
                        <a:rPr lang="en-GB" err="1">
                          <a:latin typeface="Open Sans"/>
                          <a:ea typeface="Open Sans"/>
                          <a:cs typeface="Open Sans"/>
                        </a:rPr>
                        <a:t>sucré</a:t>
                      </a:r>
                    </a:p>
                    <a:p>
                      <a:pPr marL="342900" indent="-342900">
                        <a:buFont typeface="+mj-lt"/>
                        <a:buAutoNum type="arabicPeriod"/>
                      </a:pPr>
                      <a:r>
                        <a:rPr lang="en-GB">
                          <a:latin typeface="Open Sans"/>
                          <a:ea typeface="Open Sans"/>
                          <a:cs typeface="Open Sans"/>
                        </a:rPr>
                        <a:t>Condiments (divers)</a:t>
                      </a:r>
                    </a:p>
                  </a:txBody>
                  <a:tcPr/>
                </a:tc>
                <a:tc>
                  <a:txBody>
                    <a:bodyPr/>
                    <a:lstStyle/>
                    <a:p>
                      <a:r>
                        <a:rPr lang="en-GB" b="1" u="sng">
                          <a:latin typeface="Open Sans"/>
                          <a:ea typeface="Open Sans"/>
                          <a:cs typeface="Open Sans"/>
                        </a:rPr>
                        <a:t>8 </a:t>
                      </a:r>
                      <a:r>
                        <a:rPr lang="en-GB" b="1" u="sng" err="1">
                          <a:latin typeface="Open Sans"/>
                          <a:ea typeface="Open Sans"/>
                          <a:cs typeface="Open Sans"/>
                        </a:rPr>
                        <a:t>groupes</a:t>
                      </a:r>
                      <a:r>
                        <a:rPr lang="en-GB" b="1" u="sng">
                          <a:latin typeface="Open Sans"/>
                          <a:ea typeface="Open Sans"/>
                          <a:cs typeface="Open Sans"/>
                        </a:rPr>
                        <a:t> </a:t>
                      </a:r>
                      <a:r>
                        <a:rPr lang="en-GB" b="1" u="sng" err="1">
                          <a:latin typeface="Open Sans"/>
                          <a:ea typeface="Open Sans"/>
                          <a:cs typeface="Open Sans"/>
                        </a:rPr>
                        <a:t>d'aliments</a:t>
                      </a:r>
                      <a:r>
                        <a:rPr lang="en-GB" b="1" u="sng">
                          <a:latin typeface="Open Sans"/>
                          <a:ea typeface="Open Sans"/>
                          <a:cs typeface="Open Sans"/>
                        </a:rPr>
                        <a:t> + condiments</a:t>
                      </a:r>
                    </a:p>
                    <a:p>
                      <a:pPr marL="342900" indent="-342900">
                        <a:buAutoNum type="arabicPeriod"/>
                      </a:pPr>
                      <a:r>
                        <a:rPr lang="en-GB">
                          <a:latin typeface="Open Sans"/>
                          <a:ea typeface="Open Sans"/>
                          <a:cs typeface="Open Sans"/>
                        </a:rPr>
                        <a:t>Céréales, grains, </a:t>
                      </a:r>
                      <a:r>
                        <a:rPr lang="en-GB" err="1">
                          <a:latin typeface="Open Sans"/>
                          <a:ea typeface="Open Sans"/>
                          <a:cs typeface="Open Sans"/>
                        </a:rPr>
                        <a:t>racines</a:t>
                      </a:r>
                      <a:r>
                        <a:rPr lang="en-GB">
                          <a:latin typeface="Open Sans"/>
                          <a:ea typeface="Open Sans"/>
                          <a:cs typeface="Open Sans"/>
                        </a:rPr>
                        <a:t> et tubercules</a:t>
                      </a:r>
                    </a:p>
                    <a:p>
                      <a:pPr marL="342900" indent="-342900">
                        <a:buAutoNum type="arabicPeriod"/>
                      </a:pPr>
                      <a:r>
                        <a:rPr lang="en-GB" err="1">
                          <a:latin typeface="Open Sans"/>
                          <a:ea typeface="Open Sans"/>
                          <a:cs typeface="Open Sans"/>
                        </a:rPr>
                        <a:t>Légumes</a:t>
                      </a:r>
                      <a:r>
                        <a:rPr lang="en-GB">
                          <a:latin typeface="Open Sans"/>
                          <a:ea typeface="Open Sans"/>
                          <a:cs typeface="Open Sans"/>
                        </a:rPr>
                        <a:t> secs/</a:t>
                      </a:r>
                      <a:r>
                        <a:rPr lang="en-GB" err="1">
                          <a:latin typeface="Open Sans"/>
                          <a:ea typeface="Open Sans"/>
                          <a:cs typeface="Open Sans"/>
                        </a:rPr>
                        <a:t>légumineuses</a:t>
                      </a:r>
                      <a:r>
                        <a:rPr lang="en-GB">
                          <a:latin typeface="Open Sans"/>
                          <a:ea typeface="Open Sans"/>
                          <a:cs typeface="Open Sans"/>
                        </a:rPr>
                        <a:t>, </a:t>
                      </a:r>
                      <a:r>
                        <a:rPr lang="en-GB" err="1">
                          <a:latin typeface="Open Sans"/>
                          <a:ea typeface="Open Sans"/>
                          <a:cs typeface="Open Sans"/>
                        </a:rPr>
                        <a:t>noix</a:t>
                      </a:r>
                      <a:r>
                        <a:rPr lang="en-GB">
                          <a:latin typeface="Open Sans"/>
                          <a:ea typeface="Open Sans"/>
                          <a:cs typeface="Open Sans"/>
                        </a:rPr>
                        <a:t> et </a:t>
                      </a:r>
                      <a:r>
                        <a:rPr lang="en-GB" err="1">
                          <a:latin typeface="Open Sans"/>
                          <a:ea typeface="Open Sans"/>
                          <a:cs typeface="Open Sans"/>
                        </a:rPr>
                        <a:t>graines</a:t>
                      </a:r>
                    </a:p>
                    <a:p>
                      <a:pPr marL="342900" indent="-342900">
                        <a:buAutoNum type="arabicPeriod"/>
                      </a:pPr>
                      <a:r>
                        <a:rPr lang="en-GB">
                          <a:latin typeface="Open Sans"/>
                          <a:ea typeface="Open Sans"/>
                          <a:cs typeface="Open Sans"/>
                        </a:rPr>
                        <a:t>Lait et </a:t>
                      </a:r>
                      <a:r>
                        <a:rPr lang="en-GB" err="1">
                          <a:latin typeface="Open Sans"/>
                          <a:ea typeface="Open Sans"/>
                          <a:cs typeface="Open Sans"/>
                        </a:rPr>
                        <a:t>autres</a:t>
                      </a:r>
                      <a:r>
                        <a:rPr lang="en-GB">
                          <a:latin typeface="Open Sans"/>
                          <a:ea typeface="Open Sans"/>
                          <a:cs typeface="Open Sans"/>
                        </a:rPr>
                        <a:t> </a:t>
                      </a:r>
                      <a:r>
                        <a:rPr lang="en-GB" err="1">
                          <a:latin typeface="Open Sans"/>
                          <a:ea typeface="Open Sans"/>
                          <a:cs typeface="Open Sans"/>
                        </a:rPr>
                        <a:t>produits</a:t>
                      </a:r>
                      <a:r>
                        <a:rPr lang="en-GB">
                          <a:latin typeface="Open Sans"/>
                          <a:ea typeface="Open Sans"/>
                          <a:cs typeface="Open Sans"/>
                        </a:rPr>
                        <a:t> </a:t>
                      </a:r>
                      <a:r>
                        <a:rPr lang="en-GB" err="1">
                          <a:latin typeface="Open Sans"/>
                          <a:ea typeface="Open Sans"/>
                          <a:cs typeface="Open Sans"/>
                        </a:rPr>
                        <a:t>laitiers</a:t>
                      </a:r>
                    </a:p>
                    <a:p>
                      <a:pPr marL="342900" indent="-342900">
                        <a:buAutoNum type="arabicPeriod"/>
                      </a:pPr>
                      <a:r>
                        <a:rPr lang="en-GB" err="1">
                          <a:latin typeface="Open Sans"/>
                          <a:ea typeface="Open Sans"/>
                          <a:cs typeface="Open Sans"/>
                        </a:rPr>
                        <a:t>Viande</a:t>
                      </a:r>
                      <a:r>
                        <a:rPr lang="en-GB">
                          <a:latin typeface="Open Sans"/>
                          <a:ea typeface="Open Sans"/>
                          <a:cs typeface="Open Sans"/>
                        </a:rPr>
                        <a:t>, </a:t>
                      </a:r>
                      <a:r>
                        <a:rPr lang="en-GB" err="1">
                          <a:latin typeface="Open Sans"/>
                          <a:ea typeface="Open Sans"/>
                          <a:cs typeface="Open Sans"/>
                        </a:rPr>
                        <a:t>poisson</a:t>
                      </a:r>
                      <a:r>
                        <a:rPr lang="en-GB">
                          <a:latin typeface="Open Sans"/>
                          <a:ea typeface="Open Sans"/>
                          <a:cs typeface="Open Sans"/>
                        </a:rPr>
                        <a:t> et </a:t>
                      </a:r>
                      <a:r>
                        <a:rPr lang="en-GB" err="1">
                          <a:latin typeface="Open Sans"/>
                          <a:ea typeface="Open Sans"/>
                          <a:cs typeface="Open Sans"/>
                        </a:rPr>
                        <a:t>œufs</a:t>
                      </a:r>
                    </a:p>
                    <a:p>
                      <a:pPr marL="342900" indent="-342900">
                        <a:buAutoNum type="arabicPeriod"/>
                      </a:pPr>
                      <a:r>
                        <a:rPr lang="en-GB" err="1">
                          <a:latin typeface="Open Sans"/>
                          <a:ea typeface="Open Sans"/>
                          <a:cs typeface="Open Sans"/>
                        </a:rPr>
                        <a:t>Légumes</a:t>
                      </a:r>
                      <a:r>
                        <a:rPr lang="en-GB">
                          <a:latin typeface="Open Sans"/>
                          <a:ea typeface="Open Sans"/>
                          <a:cs typeface="Open Sans"/>
                        </a:rPr>
                        <a:t> et </a:t>
                      </a:r>
                      <a:r>
                        <a:rPr lang="en-GB" err="1">
                          <a:latin typeface="Open Sans"/>
                          <a:ea typeface="Open Sans"/>
                          <a:cs typeface="Open Sans"/>
                        </a:rPr>
                        <a:t>feuilles</a:t>
                      </a:r>
                    </a:p>
                    <a:p>
                      <a:pPr marL="342900" indent="-342900">
                        <a:buAutoNum type="arabicPeriod"/>
                      </a:pPr>
                      <a:r>
                        <a:rPr lang="en-GB">
                          <a:latin typeface="Open Sans"/>
                          <a:ea typeface="Open Sans"/>
                          <a:cs typeface="Open Sans"/>
                        </a:rPr>
                        <a:t>Fruits</a:t>
                      </a:r>
                    </a:p>
                    <a:p>
                      <a:pPr marL="342900" indent="-342900">
                        <a:buAutoNum type="arabicPeriod"/>
                      </a:pPr>
                      <a:r>
                        <a:rPr lang="en-GB">
                          <a:latin typeface="Open Sans"/>
                          <a:ea typeface="Open Sans"/>
                          <a:cs typeface="Open Sans"/>
                        </a:rPr>
                        <a:t>Huile, </a:t>
                      </a:r>
                      <a:r>
                        <a:rPr lang="en-GB" err="1">
                          <a:latin typeface="Open Sans"/>
                          <a:ea typeface="Open Sans"/>
                          <a:cs typeface="Open Sans"/>
                        </a:rPr>
                        <a:t>graisse</a:t>
                      </a:r>
                      <a:r>
                        <a:rPr lang="en-GB">
                          <a:latin typeface="Open Sans"/>
                          <a:ea typeface="Open Sans"/>
                          <a:cs typeface="Open Sans"/>
                        </a:rPr>
                        <a:t>, beurre</a:t>
                      </a:r>
                    </a:p>
                    <a:p>
                      <a:pPr marL="342900" indent="-342900">
                        <a:buAutoNum type="arabicPeriod"/>
                      </a:pPr>
                      <a:r>
                        <a:rPr lang="en-GB">
                          <a:latin typeface="Open Sans"/>
                          <a:ea typeface="Open Sans"/>
                          <a:cs typeface="Open Sans"/>
                        </a:rPr>
                        <a:t>Sucre </a:t>
                      </a:r>
                      <a:r>
                        <a:rPr lang="en-GB" err="1">
                          <a:latin typeface="Open Sans"/>
                          <a:ea typeface="Open Sans"/>
                          <a:cs typeface="Open Sans"/>
                        </a:rPr>
                        <a:t>ou</a:t>
                      </a:r>
                      <a:r>
                        <a:rPr lang="en-GB">
                          <a:latin typeface="Open Sans"/>
                          <a:ea typeface="Open Sans"/>
                          <a:cs typeface="Open Sans"/>
                        </a:rPr>
                        <a:t> </a:t>
                      </a:r>
                      <a:r>
                        <a:rPr lang="en-GB" err="1">
                          <a:latin typeface="Open Sans"/>
                          <a:ea typeface="Open Sans"/>
                          <a:cs typeface="Open Sans"/>
                        </a:rPr>
                        <a:t>sucreries</a:t>
                      </a:r>
                    </a:p>
                    <a:p>
                      <a:pPr marL="342900" indent="-342900">
                        <a:buAutoNum type="arabicPeriod"/>
                      </a:pPr>
                      <a:r>
                        <a:rPr lang="en-GB">
                          <a:latin typeface="Open Sans"/>
                          <a:ea typeface="Open Sans"/>
                          <a:cs typeface="Open Sans"/>
                        </a:rPr>
                        <a:t>Condiments</a:t>
                      </a:r>
                    </a:p>
                  </a:txBody>
                  <a:tcPr/>
                </a:tc>
                <a:extLst>
                  <a:ext uri="{0D108BD9-81ED-4DB2-BD59-A6C34878D82A}">
                    <a16:rowId xmlns:a16="http://schemas.microsoft.com/office/drawing/2014/main" val="540390321"/>
                  </a:ext>
                </a:extLst>
              </a:tr>
            </a:tbl>
          </a:graphicData>
        </a:graphic>
      </p:graphicFrame>
      <p:grpSp>
        <p:nvGrpSpPr>
          <p:cNvPr id="11" name="Group 10">
            <a:extLst>
              <a:ext uri="{FF2B5EF4-FFF2-40B4-BE49-F238E27FC236}">
                <a16:creationId xmlns:a16="http://schemas.microsoft.com/office/drawing/2014/main" id="{2A1DC847-C6A6-2468-D192-6003C3AD34D2}"/>
              </a:ext>
            </a:extLst>
          </p:cNvPr>
          <p:cNvGrpSpPr/>
          <p:nvPr/>
        </p:nvGrpSpPr>
        <p:grpSpPr>
          <a:xfrm>
            <a:off x="1205003" y="2169487"/>
            <a:ext cx="4712912" cy="573713"/>
            <a:chOff x="618836" y="2634673"/>
            <a:chExt cx="5127746" cy="573713"/>
          </a:xfrm>
        </p:grpSpPr>
        <p:sp>
          <p:nvSpPr>
            <p:cNvPr id="3" name="Rectangle 2">
              <a:extLst>
                <a:ext uri="{FF2B5EF4-FFF2-40B4-BE49-F238E27FC236}">
                  <a16:creationId xmlns:a16="http://schemas.microsoft.com/office/drawing/2014/main" id="{C0290460-F6D8-4333-192A-0D835538BDEA}"/>
                </a:ext>
              </a:extLst>
            </p:cNvPr>
            <p:cNvSpPr/>
            <p:nvPr/>
          </p:nvSpPr>
          <p:spPr>
            <a:xfrm>
              <a:off x="618836" y="2634673"/>
              <a:ext cx="2550402" cy="57371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A37A3691-2356-32B3-F86E-6C5C1336A0E4}"/>
                </a:ext>
              </a:extLst>
            </p:cNvPr>
            <p:cNvCxnSpPr>
              <a:cxnSpLocks/>
            </p:cNvCxnSpPr>
            <p:nvPr/>
          </p:nvCxnSpPr>
          <p:spPr>
            <a:xfrm flipV="1">
              <a:off x="3180916" y="2793109"/>
              <a:ext cx="2565666" cy="93215"/>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742FCB56-229A-220B-A79D-489804D76F8B}"/>
              </a:ext>
            </a:extLst>
          </p:cNvPr>
          <p:cNvGrpSpPr/>
          <p:nvPr/>
        </p:nvGrpSpPr>
        <p:grpSpPr>
          <a:xfrm>
            <a:off x="1205002" y="3291031"/>
            <a:ext cx="4712914" cy="845610"/>
            <a:chOff x="661762" y="3700319"/>
            <a:chExt cx="5155221" cy="845610"/>
          </a:xfrm>
        </p:grpSpPr>
        <p:sp>
          <p:nvSpPr>
            <p:cNvPr id="9" name="Rectangle 8">
              <a:extLst>
                <a:ext uri="{FF2B5EF4-FFF2-40B4-BE49-F238E27FC236}">
                  <a16:creationId xmlns:a16="http://schemas.microsoft.com/office/drawing/2014/main" id="{4366D6D3-E09A-ED5E-2D5B-D2E427B20373}"/>
                </a:ext>
              </a:extLst>
            </p:cNvPr>
            <p:cNvSpPr/>
            <p:nvPr/>
          </p:nvSpPr>
          <p:spPr>
            <a:xfrm>
              <a:off x="661762" y="3700319"/>
              <a:ext cx="2563545" cy="84561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F70BADB6-56A3-07F5-1860-3AA1C37F77C4}"/>
                </a:ext>
              </a:extLst>
            </p:cNvPr>
            <p:cNvCxnSpPr>
              <a:cxnSpLocks/>
              <a:stCxn id="9" idx="3"/>
            </p:cNvCxnSpPr>
            <p:nvPr/>
          </p:nvCxnSpPr>
          <p:spPr>
            <a:xfrm flipV="1">
              <a:off x="3225307" y="3838288"/>
              <a:ext cx="2591676" cy="284836"/>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9ABC3FC9-A95A-E812-A979-442A0C5077B4}"/>
              </a:ext>
            </a:extLst>
          </p:cNvPr>
          <p:cNvSpPr/>
          <p:nvPr/>
        </p:nvSpPr>
        <p:spPr>
          <a:xfrm>
            <a:off x="4834226" y="5650006"/>
            <a:ext cx="7146533" cy="11456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accent2"/>
                </a:solidFill>
                <a:latin typeface="Open Sans"/>
                <a:ea typeface="Open Sans"/>
                <a:cs typeface="Open Sans"/>
              </a:rPr>
              <a:t>Alors que les </a:t>
            </a:r>
            <a:r>
              <a:rPr lang="en-GB" err="1">
                <a:solidFill>
                  <a:schemeClr val="accent2"/>
                </a:solidFill>
                <a:latin typeface="Open Sans"/>
                <a:ea typeface="Open Sans"/>
                <a:cs typeface="Open Sans"/>
              </a:rPr>
              <a:t>groupes</a:t>
            </a:r>
            <a:r>
              <a:rPr lang="en-GB">
                <a:solidFill>
                  <a:schemeClr val="accent2"/>
                </a:solidFill>
                <a:latin typeface="Open Sans"/>
                <a:ea typeface="Open Sans"/>
                <a:cs typeface="Open Sans"/>
              </a:rPr>
              <a:t> </a:t>
            </a:r>
            <a:r>
              <a:rPr lang="en-GB" err="1">
                <a:solidFill>
                  <a:schemeClr val="accent2"/>
                </a:solidFill>
                <a:latin typeface="Open Sans"/>
                <a:ea typeface="Open Sans"/>
                <a:cs typeface="Open Sans"/>
              </a:rPr>
              <a:t>d'aliments</a:t>
            </a:r>
            <a:r>
              <a:rPr lang="en-GB">
                <a:solidFill>
                  <a:schemeClr val="accent2"/>
                </a:solidFill>
                <a:latin typeface="Open Sans"/>
                <a:ea typeface="Open Sans"/>
                <a:cs typeface="Open Sans"/>
              </a:rPr>
              <a:t> </a:t>
            </a:r>
            <a:r>
              <a:rPr lang="en-GB" err="1">
                <a:solidFill>
                  <a:schemeClr val="accent2"/>
                </a:solidFill>
                <a:latin typeface="Open Sans"/>
                <a:ea typeface="Open Sans"/>
                <a:cs typeface="Open Sans"/>
              </a:rPr>
              <a:t>sont</a:t>
            </a:r>
            <a:r>
              <a:rPr lang="en-GB">
                <a:solidFill>
                  <a:schemeClr val="accent2"/>
                </a:solidFill>
                <a:latin typeface="Open Sans"/>
                <a:ea typeface="Open Sans"/>
                <a:cs typeface="Open Sans"/>
              </a:rPr>
              <a:t> </a:t>
            </a:r>
            <a:r>
              <a:rPr lang="en-GB" err="1">
                <a:solidFill>
                  <a:schemeClr val="accent2"/>
                </a:solidFill>
                <a:latin typeface="Open Sans"/>
                <a:ea typeface="Open Sans"/>
                <a:cs typeface="Open Sans"/>
              </a:rPr>
              <a:t>différents</a:t>
            </a:r>
            <a:r>
              <a:rPr lang="en-GB">
                <a:solidFill>
                  <a:schemeClr val="accent2"/>
                </a:solidFill>
                <a:latin typeface="Open Sans"/>
                <a:ea typeface="Open Sans"/>
                <a:cs typeface="Open Sans"/>
              </a:rPr>
              <a:t>, les aliments </a:t>
            </a:r>
            <a:r>
              <a:rPr lang="en-GB" err="1">
                <a:solidFill>
                  <a:schemeClr val="accent2"/>
                </a:solidFill>
                <a:latin typeface="Open Sans"/>
                <a:ea typeface="Open Sans"/>
                <a:cs typeface="Open Sans"/>
              </a:rPr>
              <a:t>devraient</a:t>
            </a:r>
            <a:r>
              <a:rPr lang="en-GB">
                <a:solidFill>
                  <a:schemeClr val="accent2"/>
                </a:solidFill>
                <a:latin typeface="Open Sans"/>
                <a:ea typeface="Open Sans"/>
                <a:cs typeface="Open Sans"/>
              </a:rPr>
              <a:t> </a:t>
            </a:r>
            <a:r>
              <a:rPr lang="en-GB" err="1">
                <a:solidFill>
                  <a:schemeClr val="accent2"/>
                </a:solidFill>
                <a:latin typeface="Open Sans"/>
                <a:ea typeface="Open Sans"/>
                <a:cs typeface="Open Sans"/>
              </a:rPr>
              <a:t>être</a:t>
            </a:r>
            <a:r>
              <a:rPr lang="en-GB">
                <a:solidFill>
                  <a:schemeClr val="accent2"/>
                </a:solidFill>
                <a:latin typeface="Open Sans"/>
                <a:ea typeface="Open Sans"/>
                <a:cs typeface="Open Sans"/>
              </a:rPr>
              <a:t> les </a:t>
            </a:r>
            <a:r>
              <a:rPr lang="en-GB" err="1">
                <a:solidFill>
                  <a:schemeClr val="accent2"/>
                </a:solidFill>
                <a:latin typeface="Open Sans"/>
                <a:ea typeface="Open Sans"/>
                <a:cs typeface="Open Sans"/>
              </a:rPr>
              <a:t>mêmes</a:t>
            </a:r>
            <a:r>
              <a:rPr lang="en-GB">
                <a:solidFill>
                  <a:schemeClr val="accent2"/>
                </a:solidFill>
                <a:latin typeface="Open Sans"/>
                <a:ea typeface="Open Sans"/>
                <a:cs typeface="Open Sans"/>
              </a:rPr>
              <a:t>, </a:t>
            </a:r>
            <a:r>
              <a:rPr lang="en-GB" err="1">
                <a:solidFill>
                  <a:schemeClr val="accent2"/>
                </a:solidFill>
                <a:latin typeface="Open Sans"/>
                <a:ea typeface="Open Sans"/>
                <a:cs typeface="Open Sans"/>
              </a:rPr>
              <a:t>mais</a:t>
            </a:r>
            <a:r>
              <a:rPr lang="en-GB">
                <a:solidFill>
                  <a:schemeClr val="accent2"/>
                </a:solidFill>
                <a:latin typeface="Open Sans"/>
                <a:ea typeface="Open Sans"/>
                <a:cs typeface="Open Sans"/>
              </a:rPr>
              <a:t> </a:t>
            </a:r>
            <a:r>
              <a:rPr lang="en-GB" err="1">
                <a:solidFill>
                  <a:schemeClr val="accent2"/>
                </a:solidFill>
                <a:latin typeface="Open Sans"/>
                <a:ea typeface="Open Sans"/>
                <a:cs typeface="Open Sans"/>
              </a:rPr>
              <a:t>classés</a:t>
            </a:r>
            <a:r>
              <a:rPr lang="en-GB">
                <a:solidFill>
                  <a:schemeClr val="accent2"/>
                </a:solidFill>
                <a:latin typeface="Open Sans"/>
                <a:ea typeface="Open Sans"/>
                <a:cs typeface="Open Sans"/>
              </a:rPr>
              <a:t> </a:t>
            </a:r>
            <a:r>
              <a:rPr lang="en-GB" err="1">
                <a:solidFill>
                  <a:schemeClr val="accent2"/>
                </a:solidFill>
                <a:latin typeface="Open Sans"/>
                <a:ea typeface="Open Sans"/>
                <a:cs typeface="Open Sans"/>
              </a:rPr>
              <a:t>différemment</a:t>
            </a:r>
            <a:r>
              <a:rPr lang="en-GB">
                <a:solidFill>
                  <a:schemeClr val="accent2"/>
                </a:solidFill>
                <a:latin typeface="Open Sans"/>
                <a:ea typeface="Open Sans"/>
                <a:cs typeface="Open Sans"/>
              </a:rPr>
              <a:t>. </a:t>
            </a:r>
          </a:p>
          <a:p>
            <a:pPr algn="ctr"/>
            <a:r>
              <a:rPr lang="en-GB">
                <a:solidFill>
                  <a:schemeClr val="accent2"/>
                </a:solidFill>
                <a:latin typeface="Open Sans" panose="020B0606030504020204" pitchFamily="34" charset="0"/>
                <a:ea typeface="Open Sans" panose="020B0606030504020204" pitchFamily="34" charset="0"/>
                <a:cs typeface="Open Sans" panose="020B0606030504020204" pitchFamily="34" charset="0"/>
              </a:rPr>
              <a:t>Dans les deux </a:t>
            </a:r>
            <a:r>
              <a:rPr lang="en-GB" err="1">
                <a:solidFill>
                  <a:schemeClr val="accent2"/>
                </a:solidFill>
                <a:latin typeface="Open Sans" panose="020B0606030504020204" pitchFamily="34" charset="0"/>
                <a:ea typeface="Open Sans" panose="020B0606030504020204" pitchFamily="34" charset="0"/>
                <a:cs typeface="Open Sans" panose="020B0606030504020204" pitchFamily="34" charset="0"/>
              </a:rPr>
              <a:t>cas</a:t>
            </a:r>
            <a:r>
              <a:rPr lang="en-GB">
                <a:solidFill>
                  <a:schemeClr val="accent2"/>
                </a:solidFill>
                <a:latin typeface="Open Sans" panose="020B0606030504020204" pitchFamily="34" charset="0"/>
                <a:ea typeface="Open Sans" panose="020B0606030504020204" pitchFamily="34" charset="0"/>
                <a:cs typeface="Open Sans" panose="020B0606030504020204" pitchFamily="34" charset="0"/>
              </a:rPr>
              <a:t>, les </a:t>
            </a:r>
            <a:r>
              <a:rPr lang="en-GB" err="1">
                <a:solidFill>
                  <a:schemeClr val="accent2"/>
                </a:solidFill>
                <a:latin typeface="Open Sans" panose="020B0606030504020204" pitchFamily="34" charset="0"/>
                <a:ea typeface="Open Sans" panose="020B0606030504020204" pitchFamily="34" charset="0"/>
                <a:cs typeface="Open Sans" panose="020B0606030504020204" pitchFamily="34" charset="0"/>
              </a:rPr>
              <a:t>produits</a:t>
            </a:r>
            <a:r>
              <a:rPr lang="en-GB">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2"/>
                </a:solidFill>
                <a:latin typeface="Open Sans" panose="020B0606030504020204" pitchFamily="34" charset="0"/>
                <a:ea typeface="Open Sans" panose="020B0606030504020204" pitchFamily="34" charset="0"/>
                <a:cs typeface="Open Sans" panose="020B0606030504020204" pitchFamily="34" charset="0"/>
              </a:rPr>
              <a:t>alimentaires</a:t>
            </a:r>
            <a:r>
              <a:rPr lang="en-GB">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2"/>
                </a:solidFill>
                <a:latin typeface="Open Sans" panose="020B0606030504020204" pitchFamily="34" charset="0"/>
                <a:ea typeface="Open Sans" panose="020B0606030504020204" pitchFamily="34" charset="0"/>
                <a:cs typeface="Open Sans" panose="020B0606030504020204" pitchFamily="34" charset="0"/>
              </a:rPr>
              <a:t>doivent</a:t>
            </a:r>
            <a:r>
              <a:rPr lang="en-GB">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2"/>
                </a:solidFill>
                <a:latin typeface="Open Sans" panose="020B0606030504020204" pitchFamily="34" charset="0"/>
                <a:ea typeface="Open Sans" panose="020B0606030504020204" pitchFamily="34" charset="0"/>
                <a:cs typeface="Open Sans" panose="020B0606030504020204" pitchFamily="34" charset="0"/>
              </a:rPr>
              <a:t>être</a:t>
            </a:r>
            <a:r>
              <a:rPr lang="en-GB">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2"/>
                </a:solidFill>
                <a:latin typeface="Open Sans" panose="020B0606030504020204" pitchFamily="34" charset="0"/>
                <a:ea typeface="Open Sans" panose="020B0606030504020204" pitchFamily="34" charset="0"/>
                <a:cs typeface="Open Sans" panose="020B0606030504020204" pitchFamily="34" charset="0"/>
              </a:rPr>
              <a:t>adaptées</a:t>
            </a:r>
            <a:r>
              <a:rPr lang="en-GB">
                <a:solidFill>
                  <a:schemeClr val="accent2"/>
                </a:solidFill>
                <a:latin typeface="Open Sans" panose="020B0606030504020204" pitchFamily="34" charset="0"/>
                <a:ea typeface="Open Sans" panose="020B0606030504020204" pitchFamily="34" charset="0"/>
                <a:cs typeface="Open Sans" panose="020B0606030504020204" pitchFamily="34" charset="0"/>
              </a:rPr>
              <a:t> au </a:t>
            </a:r>
            <a:r>
              <a:rPr lang="en-GB" err="1">
                <a:solidFill>
                  <a:schemeClr val="accent2"/>
                </a:solidFill>
                <a:latin typeface="Open Sans" panose="020B0606030504020204" pitchFamily="34" charset="0"/>
                <a:ea typeface="Open Sans" panose="020B0606030504020204" pitchFamily="34" charset="0"/>
                <a:cs typeface="Open Sans" panose="020B0606030504020204" pitchFamily="34" charset="0"/>
              </a:rPr>
              <a:t>contexte</a:t>
            </a:r>
            <a:r>
              <a:rPr lang="en-GB">
                <a:solidFill>
                  <a:schemeClr val="accent2"/>
                </a:solidFill>
                <a:latin typeface="Open Sans" panose="020B0606030504020204" pitchFamily="34" charset="0"/>
                <a:ea typeface="Open Sans" panose="020B0606030504020204" pitchFamily="34" charset="0"/>
                <a:cs typeface="Open Sans" panose="020B0606030504020204" pitchFamily="34" charset="0"/>
              </a:rPr>
              <a:t> du pays.</a:t>
            </a:r>
          </a:p>
        </p:txBody>
      </p:sp>
      <p:pic>
        <p:nvPicPr>
          <p:cNvPr id="7" name="Graphic 6" descr="Warning with solid fill">
            <a:extLst>
              <a:ext uri="{FF2B5EF4-FFF2-40B4-BE49-F238E27FC236}">
                <a16:creationId xmlns:a16="http://schemas.microsoft.com/office/drawing/2014/main" id="{C6F23E74-D811-6BBC-C01D-596BCF75AF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4226" y="6294714"/>
            <a:ext cx="614737" cy="614737"/>
          </a:xfrm>
          <a:prstGeom prst="rect">
            <a:avLst/>
          </a:prstGeom>
        </p:spPr>
      </p:pic>
    </p:spTree>
    <p:extLst>
      <p:ext uri="{BB962C8B-B14F-4D97-AF65-F5344CB8AC3E}">
        <p14:creationId xmlns:p14="http://schemas.microsoft.com/office/powerpoint/2010/main" val="1960282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Conception du module</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374A6-1831-8CF6-DFB5-FB044A14BA0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CF397CD-0BB8-3B7D-6DFC-9D295DD871E3}"/>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SDAM vs SCA : quelle </a:t>
            </a:r>
            <a:r>
              <a:rPr lang="en-GB" sz="3600" b="0" kern="1400" spc="230" err="1">
                <a:solidFill>
                  <a:schemeClr val="tx1"/>
                </a:solidFill>
                <a:latin typeface="HALDEN SOLID"/>
                <a:ea typeface="Open Sans Extrabold"/>
                <a:cs typeface="Open Sans Extrabold"/>
              </a:rPr>
              <a:t>est</a:t>
            </a:r>
            <a:r>
              <a:rPr lang="en-GB" sz="3600" b="0" kern="1400" spc="230">
                <a:solidFill>
                  <a:schemeClr val="tx1"/>
                </a:solidFill>
                <a:latin typeface="HALDEN SOLID"/>
                <a:ea typeface="Open Sans Extrabold"/>
                <a:cs typeface="Open Sans Extrabold"/>
              </a:rPr>
              <a:t> la </a:t>
            </a:r>
            <a:r>
              <a:rPr lang="en-GB" sz="3600" b="0" kern="1400" spc="230" err="1">
                <a:solidFill>
                  <a:schemeClr val="tx1"/>
                </a:solidFill>
                <a:latin typeface="HALDEN SOLID"/>
                <a:ea typeface="Open Sans Extrabold"/>
                <a:cs typeface="Open Sans Extrabold"/>
              </a:rPr>
              <a:t>valeur</a:t>
            </a:r>
            <a:r>
              <a:rPr lang="en-GB" sz="3600" b="0" kern="1400" spc="230">
                <a:solidFill>
                  <a:schemeClr val="tx1"/>
                </a:solidFill>
                <a:latin typeface="HALDEN SOLID"/>
                <a:ea typeface="Open Sans Extrabold"/>
                <a:cs typeface="Open Sans Extrabold"/>
              </a:rPr>
              <a:t> </a:t>
            </a:r>
            <a:r>
              <a:rPr lang="en-GB" sz="3600" b="0" kern="1400" spc="230" err="1">
                <a:solidFill>
                  <a:schemeClr val="tx1"/>
                </a:solidFill>
                <a:latin typeface="HALDEN SOLID"/>
                <a:ea typeface="Open Sans Extrabold"/>
                <a:cs typeface="Open Sans Extrabold"/>
              </a:rPr>
              <a:t>ajoutée</a:t>
            </a:r>
            <a:r>
              <a:rPr lang="en-GB" sz="3600" b="0" kern="1400" spc="230">
                <a:solidFill>
                  <a:schemeClr val="tx1"/>
                </a:solidFill>
                <a:latin typeface="HALDEN SOLID"/>
                <a:ea typeface="Open Sans Extrabold"/>
                <a:cs typeface="Open Sans Extrabold"/>
              </a:rPr>
              <a:t> ?</a:t>
            </a:r>
            <a:endParaRPr lang="en-GB" sz="3600" b="0" kern="1400" spc="230">
              <a:solidFill>
                <a:schemeClr val="tx1"/>
              </a:solidFill>
              <a:latin typeface="HALDEN SOLID" pitchFamily="2" charset="0"/>
            </a:endParaRPr>
          </a:p>
        </p:txBody>
      </p:sp>
      <p:pic>
        <p:nvPicPr>
          <p:cNvPr id="2" name="Picture 2">
            <a:extLst>
              <a:ext uri="{FF2B5EF4-FFF2-40B4-BE49-F238E27FC236}">
                <a16:creationId xmlns:a16="http://schemas.microsoft.com/office/drawing/2014/main" id="{C685B7D0-B081-3673-53BC-C65921DDE9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8319153" y="1980136"/>
            <a:ext cx="4819733" cy="31888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91174E9-7EAA-F5E1-6D61-E82DBD23D200}"/>
              </a:ext>
            </a:extLst>
          </p:cNvPr>
          <p:cNvSpPr txBox="1"/>
          <p:nvPr/>
        </p:nvSpPr>
        <p:spPr>
          <a:xfrm>
            <a:off x="486775" y="1803301"/>
            <a:ext cx="8489585" cy="4560031"/>
          </a:xfrm>
          <a:prstGeom prst="rect">
            <a:avLst/>
          </a:prstGeom>
          <a:solidFill>
            <a:srgbClr val="FFFFFE"/>
          </a:solidFill>
        </p:spPr>
        <p:txBody>
          <a:bodyPr wrap="square" lIns="91440" tIns="45720" rIns="91440" bIns="45720" anchor="t">
            <a:spAutoFit/>
          </a:bodyPr>
          <a:lstStyle/>
          <a:p>
            <a:pPr marL="285750" indent="-285750">
              <a:lnSpc>
                <a:spcPts val="2700"/>
              </a:lnSpc>
              <a:buFont typeface="Wingdings" panose="05000000000000000000" pitchFamily="2" charset="2"/>
              <a:buChar char="v"/>
            </a:pPr>
            <a:r>
              <a:rPr lang="en-GB" sz="1600">
                <a:latin typeface="Open Sans"/>
                <a:ea typeface="Open Sans"/>
                <a:cs typeface="Open Sans"/>
              </a:rPr>
              <a:t>Bien que le SDAM et le SCA/SCA-N </a:t>
            </a:r>
            <a:r>
              <a:rPr lang="en-GB" sz="1600" err="1">
                <a:latin typeface="Open Sans"/>
                <a:ea typeface="Open Sans"/>
                <a:cs typeface="Open Sans"/>
              </a:rPr>
              <a:t>puissent</a:t>
            </a:r>
            <a:r>
              <a:rPr lang="en-GB" sz="1600">
                <a:latin typeface="Open Sans"/>
                <a:ea typeface="Open Sans"/>
                <a:cs typeface="Open Sans"/>
              </a:rPr>
              <a:t> </a:t>
            </a:r>
            <a:r>
              <a:rPr lang="en-GB" sz="1600" err="1">
                <a:latin typeface="Open Sans"/>
                <a:ea typeface="Open Sans"/>
                <a:cs typeface="Open Sans"/>
              </a:rPr>
              <a:t>sembler</a:t>
            </a:r>
            <a:r>
              <a:rPr lang="en-GB" sz="1600">
                <a:latin typeface="Open Sans"/>
                <a:ea typeface="Open Sans"/>
                <a:cs typeface="Open Sans"/>
              </a:rPr>
              <a:t> très </a:t>
            </a:r>
            <a:r>
              <a:rPr lang="en-GB" sz="1600" err="1">
                <a:latin typeface="Open Sans"/>
                <a:ea typeface="Open Sans"/>
                <a:cs typeface="Open Sans"/>
              </a:rPr>
              <a:t>similaires</a:t>
            </a:r>
            <a:r>
              <a:rPr lang="en-GB" sz="1600">
                <a:latin typeface="Open Sans"/>
                <a:ea typeface="Open Sans"/>
                <a:cs typeface="Open Sans"/>
              </a:rPr>
              <a:t>, les </a:t>
            </a:r>
            <a:r>
              <a:rPr lang="en-GB" sz="1600" err="1">
                <a:latin typeface="Open Sans"/>
                <a:ea typeface="Open Sans"/>
                <a:cs typeface="Open Sans"/>
              </a:rPr>
              <a:t>différences</a:t>
            </a:r>
            <a:r>
              <a:rPr lang="en-GB" sz="1600">
                <a:latin typeface="Open Sans"/>
                <a:ea typeface="Open Sans"/>
                <a:cs typeface="Open Sans"/>
              </a:rPr>
              <a:t> </a:t>
            </a:r>
            <a:r>
              <a:rPr lang="en-GB" sz="1600" err="1">
                <a:latin typeface="Open Sans"/>
                <a:ea typeface="Open Sans"/>
                <a:cs typeface="Open Sans"/>
              </a:rPr>
              <a:t>méthodologiques</a:t>
            </a:r>
            <a:r>
              <a:rPr lang="en-GB" sz="1600">
                <a:latin typeface="Open Sans"/>
                <a:ea typeface="Open Sans"/>
                <a:cs typeface="Open Sans"/>
              </a:rPr>
              <a:t> font </a:t>
            </a:r>
            <a:r>
              <a:rPr lang="en-GB" sz="1600" err="1">
                <a:latin typeface="Open Sans"/>
                <a:ea typeface="Open Sans"/>
                <a:cs typeface="Open Sans"/>
              </a:rPr>
              <a:t>qu'ils</a:t>
            </a:r>
            <a:r>
              <a:rPr lang="en-GB" sz="1600">
                <a:latin typeface="Open Sans"/>
                <a:ea typeface="Open Sans"/>
                <a:cs typeface="Open Sans"/>
              </a:rPr>
              <a:t> </a:t>
            </a:r>
            <a:r>
              <a:rPr lang="en-GB" sz="1600" err="1">
                <a:latin typeface="Open Sans"/>
                <a:ea typeface="Open Sans"/>
                <a:cs typeface="Open Sans"/>
              </a:rPr>
              <a:t>mesurent</a:t>
            </a:r>
            <a:r>
              <a:rPr lang="en-GB" sz="1600">
                <a:latin typeface="Open Sans"/>
                <a:ea typeface="Open Sans"/>
                <a:cs typeface="Open Sans"/>
              </a:rPr>
              <a:t> des choses </a:t>
            </a:r>
            <a:r>
              <a:rPr lang="en-GB" sz="1600" err="1">
                <a:latin typeface="Open Sans"/>
                <a:ea typeface="Open Sans"/>
                <a:cs typeface="Open Sans"/>
              </a:rPr>
              <a:t>légèrement</a:t>
            </a:r>
            <a:r>
              <a:rPr lang="en-GB" sz="1600">
                <a:latin typeface="Open Sans"/>
                <a:ea typeface="Open Sans"/>
                <a:cs typeface="Open Sans"/>
              </a:rPr>
              <a:t> </a:t>
            </a:r>
            <a:r>
              <a:rPr lang="en-GB" sz="1600" err="1">
                <a:latin typeface="Open Sans"/>
                <a:ea typeface="Open Sans"/>
                <a:cs typeface="Open Sans"/>
              </a:rPr>
              <a:t>différentes</a:t>
            </a:r>
            <a:r>
              <a:rPr lang="en-GB" sz="1600">
                <a:latin typeface="Open Sans"/>
                <a:ea typeface="Open Sans"/>
                <a:cs typeface="Open Sans"/>
              </a:rPr>
              <a:t>. </a:t>
            </a:r>
          </a:p>
          <a:p>
            <a:pPr marL="285750" indent="-285750">
              <a:lnSpc>
                <a:spcPts val="2700"/>
              </a:lnSpc>
              <a:buFont typeface="Wingdings" panose="05000000000000000000" pitchFamily="2" charset="2"/>
              <a:buChar char="v"/>
            </a:pPr>
            <a:endParaRPr lang="en-GB" sz="1600" spc="6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ts val="2700"/>
              </a:lnSpc>
              <a:buFont typeface="Wingdings" panose="05000000000000000000" pitchFamily="2" charset="2"/>
              <a:buChar char="v"/>
            </a:pPr>
            <a:r>
              <a:rPr lang="en-GB" sz="1600" spc="60" err="1">
                <a:latin typeface="Open Sans"/>
                <a:ea typeface="Open Sans"/>
                <a:cs typeface="Open Sans"/>
              </a:rPr>
              <a:t>Étant</a:t>
            </a:r>
            <a:r>
              <a:rPr lang="en-GB" sz="1600" spc="60">
                <a:latin typeface="Open Sans"/>
                <a:ea typeface="Open Sans"/>
                <a:cs typeface="Open Sans"/>
              </a:rPr>
              <a:t> </a:t>
            </a:r>
            <a:r>
              <a:rPr lang="en-GB" sz="1600" spc="60" err="1">
                <a:latin typeface="Open Sans"/>
                <a:ea typeface="Open Sans"/>
                <a:cs typeface="Open Sans"/>
              </a:rPr>
              <a:t>donné</a:t>
            </a:r>
            <a:r>
              <a:rPr lang="en-GB" sz="1600" spc="60">
                <a:latin typeface="Open Sans"/>
                <a:ea typeface="Open Sans"/>
                <a:cs typeface="Open Sans"/>
              </a:rPr>
              <a:t> que le SDAM </a:t>
            </a:r>
            <a:r>
              <a:rPr lang="en-GB" sz="1600" spc="60" err="1">
                <a:latin typeface="Open Sans"/>
                <a:ea typeface="Open Sans"/>
                <a:cs typeface="Open Sans"/>
              </a:rPr>
              <a:t>comptabilise</a:t>
            </a:r>
            <a:r>
              <a:rPr lang="en-GB" sz="1600" spc="60">
                <a:latin typeface="Open Sans"/>
                <a:ea typeface="Open Sans"/>
                <a:cs typeface="Open Sans"/>
              </a:rPr>
              <a:t> la </a:t>
            </a:r>
            <a:r>
              <a:rPr lang="en-GB" sz="1600" spc="60" err="1">
                <a:latin typeface="Open Sans"/>
                <a:ea typeface="Open Sans"/>
                <a:cs typeface="Open Sans"/>
              </a:rPr>
              <a:t>consommation</a:t>
            </a:r>
            <a:r>
              <a:rPr lang="en-GB" sz="1600" spc="60">
                <a:latin typeface="Open Sans"/>
                <a:ea typeface="Open Sans"/>
                <a:cs typeface="Open Sans"/>
              </a:rPr>
              <a:t> de </a:t>
            </a:r>
            <a:r>
              <a:rPr lang="en-GB" sz="1600" spc="60" err="1">
                <a:latin typeface="Open Sans"/>
                <a:ea typeface="Open Sans"/>
                <a:cs typeface="Open Sans"/>
              </a:rPr>
              <a:t>produits</a:t>
            </a:r>
            <a:r>
              <a:rPr lang="en-GB" sz="1600" spc="60">
                <a:latin typeface="Open Sans"/>
                <a:ea typeface="Open Sans"/>
                <a:cs typeface="Open Sans"/>
              </a:rPr>
              <a:t> </a:t>
            </a:r>
            <a:r>
              <a:rPr lang="en-GB" sz="1600" spc="60" err="1">
                <a:latin typeface="Open Sans"/>
                <a:ea typeface="Open Sans"/>
                <a:cs typeface="Open Sans"/>
              </a:rPr>
              <a:t>alimentaires</a:t>
            </a:r>
            <a:r>
              <a:rPr lang="en-GB" sz="1600" spc="60">
                <a:latin typeface="Open Sans"/>
                <a:ea typeface="Open Sans"/>
                <a:cs typeface="Open Sans"/>
              </a:rPr>
              <a:t> par </a:t>
            </a:r>
            <a:r>
              <a:rPr lang="en-GB" sz="1600" spc="60" err="1">
                <a:latin typeface="Open Sans"/>
                <a:ea typeface="Open Sans"/>
                <a:cs typeface="Open Sans"/>
              </a:rPr>
              <a:t>n'importe</a:t>
            </a:r>
            <a:r>
              <a:rPr lang="en-GB" sz="1600" spc="60">
                <a:latin typeface="Open Sans"/>
                <a:ea typeface="Open Sans"/>
                <a:cs typeface="Open Sans"/>
              </a:rPr>
              <a:t> </a:t>
            </a:r>
            <a:r>
              <a:rPr lang="en-GB" sz="1600" spc="60" err="1">
                <a:latin typeface="Open Sans"/>
                <a:ea typeface="Open Sans"/>
                <a:cs typeface="Open Sans"/>
              </a:rPr>
              <a:t>quel</a:t>
            </a:r>
            <a:r>
              <a:rPr lang="en-GB" sz="1600" spc="60">
                <a:latin typeface="Open Sans"/>
                <a:ea typeface="Open Sans"/>
                <a:cs typeface="Open Sans"/>
              </a:rPr>
              <a:t> </a:t>
            </a:r>
            <a:r>
              <a:rPr lang="en-GB" sz="1600" spc="60" err="1">
                <a:latin typeface="Open Sans"/>
                <a:ea typeface="Open Sans"/>
                <a:cs typeface="Open Sans"/>
              </a:rPr>
              <a:t>membre</a:t>
            </a:r>
            <a:r>
              <a:rPr lang="en-GB" sz="1600" spc="60">
                <a:latin typeface="Open Sans"/>
                <a:ea typeface="Open Sans"/>
                <a:cs typeface="Open Sans"/>
              </a:rPr>
              <a:t> du ménage, quelle </a:t>
            </a:r>
            <a:r>
              <a:rPr lang="en-GB" sz="1600" spc="60" err="1">
                <a:latin typeface="Open Sans"/>
                <a:ea typeface="Open Sans"/>
                <a:cs typeface="Open Sans"/>
              </a:rPr>
              <a:t>qu'en</a:t>
            </a:r>
            <a:r>
              <a:rPr lang="en-GB" sz="1600" spc="60">
                <a:latin typeface="Open Sans"/>
                <a:ea typeface="Open Sans"/>
                <a:cs typeface="Open Sans"/>
              </a:rPr>
              <a:t> </a:t>
            </a:r>
            <a:r>
              <a:rPr lang="en-GB" sz="1600" spc="60" err="1">
                <a:latin typeface="Open Sans"/>
                <a:ea typeface="Open Sans"/>
                <a:cs typeface="Open Sans"/>
              </a:rPr>
              <a:t>soit</a:t>
            </a:r>
            <a:r>
              <a:rPr lang="en-GB" sz="1600" spc="60">
                <a:latin typeface="Open Sans"/>
                <a:ea typeface="Open Sans"/>
                <a:cs typeface="Open Sans"/>
              </a:rPr>
              <a:t> la </a:t>
            </a:r>
            <a:r>
              <a:rPr lang="en-GB" sz="1600" spc="60" err="1">
                <a:latin typeface="Open Sans"/>
                <a:ea typeface="Open Sans"/>
                <a:cs typeface="Open Sans"/>
              </a:rPr>
              <a:t>quantité</a:t>
            </a:r>
            <a:r>
              <a:rPr lang="en-GB" sz="1600" spc="60">
                <a:latin typeface="Open Sans"/>
                <a:ea typeface="Open Sans"/>
                <a:cs typeface="Open Sans"/>
              </a:rPr>
              <a:t>, </a:t>
            </a:r>
            <a:r>
              <a:rPr lang="en-GB" sz="1600" spc="60" err="1">
                <a:latin typeface="Open Sans"/>
                <a:ea typeface="Open Sans"/>
                <a:cs typeface="Open Sans"/>
              </a:rPr>
              <a:t>cela</a:t>
            </a:r>
            <a:r>
              <a:rPr lang="en-GB" sz="1600" spc="60">
                <a:latin typeface="Open Sans"/>
                <a:ea typeface="Open Sans"/>
                <a:cs typeface="Open Sans"/>
              </a:rPr>
              <a:t> </a:t>
            </a:r>
            <a:r>
              <a:rPr lang="en-GB" sz="1600" spc="60" err="1">
                <a:latin typeface="Open Sans"/>
                <a:ea typeface="Open Sans"/>
                <a:cs typeface="Open Sans"/>
              </a:rPr>
              <a:t>signifie</a:t>
            </a:r>
            <a:r>
              <a:rPr lang="en-GB" sz="1600" spc="60">
                <a:latin typeface="Open Sans"/>
                <a:ea typeface="Open Sans"/>
                <a:cs typeface="Open Sans"/>
              </a:rPr>
              <a:t> que la manière </a:t>
            </a:r>
            <a:r>
              <a:rPr lang="en-GB" sz="1600" spc="60" err="1">
                <a:latin typeface="Open Sans"/>
                <a:ea typeface="Open Sans"/>
                <a:cs typeface="Open Sans"/>
              </a:rPr>
              <a:t>dont</a:t>
            </a:r>
            <a:r>
              <a:rPr lang="en-GB" sz="1600" spc="60">
                <a:latin typeface="Open Sans"/>
                <a:ea typeface="Open Sans"/>
                <a:cs typeface="Open Sans"/>
              </a:rPr>
              <a:t> les aliments </a:t>
            </a:r>
            <a:r>
              <a:rPr lang="en-GB" sz="1600" spc="60" err="1">
                <a:latin typeface="Open Sans"/>
                <a:ea typeface="Open Sans"/>
                <a:cs typeface="Open Sans"/>
              </a:rPr>
              <a:t>sont</a:t>
            </a:r>
            <a:r>
              <a:rPr lang="en-GB" sz="1600" spc="60">
                <a:latin typeface="Open Sans"/>
                <a:ea typeface="Open Sans"/>
                <a:cs typeface="Open Sans"/>
              </a:rPr>
              <a:t> </a:t>
            </a:r>
            <a:r>
              <a:rPr lang="en-GB" sz="1600" spc="60" err="1">
                <a:latin typeface="Open Sans"/>
                <a:ea typeface="Open Sans"/>
                <a:cs typeface="Open Sans"/>
              </a:rPr>
              <a:t>comptabilisés</a:t>
            </a:r>
            <a:r>
              <a:rPr lang="en-GB" sz="1600" spc="60">
                <a:latin typeface="Open Sans"/>
                <a:ea typeface="Open Sans"/>
                <a:cs typeface="Open Sans"/>
              </a:rPr>
              <a:t> </a:t>
            </a:r>
            <a:r>
              <a:rPr lang="en-GB" sz="1600" spc="60" err="1">
                <a:latin typeface="Open Sans"/>
                <a:ea typeface="Open Sans"/>
                <a:cs typeface="Open Sans"/>
              </a:rPr>
              <a:t>diffères</a:t>
            </a:r>
            <a:r>
              <a:rPr lang="en-GB" sz="1600" spc="60">
                <a:latin typeface="Open Sans"/>
                <a:ea typeface="Open Sans"/>
                <a:cs typeface="Open Sans"/>
              </a:rPr>
              <a:t>. </a:t>
            </a:r>
          </a:p>
          <a:p>
            <a:pPr marL="285750" indent="-285750">
              <a:lnSpc>
                <a:spcPts val="2700"/>
              </a:lnSpc>
              <a:buFont typeface="Wingdings" panose="05000000000000000000" pitchFamily="2" charset="2"/>
              <a:buChar char="v"/>
            </a:pPr>
            <a:endParaRPr lang="en-GB" sz="1600" spc="6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ts val="2700"/>
              </a:lnSpc>
              <a:buFont typeface="Wingdings" panose="05000000000000000000" pitchFamily="2" charset="2"/>
              <a:buChar char="v"/>
            </a:pPr>
            <a:r>
              <a:rPr lang="en-GB" sz="1600" spc="60">
                <a:latin typeface="Open Sans" panose="020B0606030504020204" pitchFamily="34" charset="0"/>
                <a:ea typeface="Open Sans" panose="020B0606030504020204" pitchFamily="34" charset="0"/>
                <a:cs typeface="Open Sans" panose="020B0606030504020204" pitchFamily="34" charset="0"/>
              </a:rPr>
              <a:t>Par </a:t>
            </a:r>
            <a:r>
              <a:rPr lang="en-GB" sz="1600" spc="60" err="1">
                <a:latin typeface="Open Sans" panose="020B0606030504020204" pitchFamily="34" charset="0"/>
                <a:ea typeface="Open Sans" panose="020B0606030504020204" pitchFamily="34" charset="0"/>
                <a:cs typeface="Open Sans" panose="020B0606030504020204" pitchFamily="34" charset="0"/>
              </a:rPr>
              <a:t>exemple</a:t>
            </a:r>
            <a:r>
              <a:rPr lang="en-GB" sz="1600" spc="60">
                <a:latin typeface="Open Sans" panose="020B0606030504020204" pitchFamily="34" charset="0"/>
                <a:ea typeface="Open Sans" panose="020B0606030504020204" pitchFamily="34" charset="0"/>
                <a:cs typeface="Open Sans" panose="020B0606030504020204" pitchFamily="34" charset="0"/>
              </a:rPr>
              <a:t>, 2 </a:t>
            </a:r>
            <a:r>
              <a:rPr lang="en-GB" sz="1600" spc="60" err="1">
                <a:latin typeface="Open Sans" panose="020B0606030504020204" pitchFamily="34" charset="0"/>
                <a:ea typeface="Open Sans" panose="020B0606030504020204" pitchFamily="34" charset="0"/>
                <a:cs typeface="Open Sans" panose="020B0606030504020204" pitchFamily="34" charset="0"/>
              </a:rPr>
              <a:t>membres</a:t>
            </a:r>
            <a:r>
              <a:rPr lang="en-GB" sz="1600" spc="60">
                <a:latin typeface="Open Sans" panose="020B0606030504020204" pitchFamily="34" charset="0"/>
                <a:ea typeface="Open Sans" panose="020B0606030504020204" pitchFamily="34" charset="0"/>
                <a:cs typeface="Open Sans" panose="020B0606030504020204" pitchFamily="34" charset="0"/>
              </a:rPr>
              <a:t> d'un ménage de 5 </a:t>
            </a:r>
            <a:r>
              <a:rPr lang="en-GB" sz="1600" spc="60" err="1">
                <a:latin typeface="Open Sans" panose="020B0606030504020204" pitchFamily="34" charset="0"/>
                <a:ea typeface="Open Sans" panose="020B0606030504020204" pitchFamily="34" charset="0"/>
                <a:cs typeface="Open Sans" panose="020B0606030504020204" pitchFamily="34" charset="0"/>
              </a:rPr>
              <a:t>personnes</a:t>
            </a:r>
            <a:r>
              <a:rPr lang="en-GB" sz="1600" spc="60">
                <a:latin typeface="Open Sans" panose="020B0606030504020204" pitchFamily="34" charset="0"/>
                <a:ea typeface="Open Sans" panose="020B0606030504020204" pitchFamily="34" charset="0"/>
                <a:cs typeface="Open Sans" panose="020B0606030504020204" pitchFamily="34" charset="0"/>
              </a:rPr>
              <a:t> </a:t>
            </a:r>
            <a:r>
              <a:rPr lang="en-GB" sz="1600" spc="60" err="1">
                <a:latin typeface="Open Sans" panose="020B0606030504020204" pitchFamily="34" charset="0"/>
                <a:ea typeface="Open Sans" panose="020B0606030504020204" pitchFamily="34" charset="0"/>
                <a:cs typeface="Open Sans" panose="020B0606030504020204" pitchFamily="34" charset="0"/>
              </a:rPr>
              <a:t>boivent</a:t>
            </a:r>
            <a:r>
              <a:rPr lang="en-GB" sz="1600" spc="60">
                <a:latin typeface="Open Sans" panose="020B0606030504020204" pitchFamily="34" charset="0"/>
                <a:ea typeface="Open Sans" panose="020B0606030504020204" pitchFamily="34" charset="0"/>
                <a:cs typeface="Open Sans" panose="020B0606030504020204" pitchFamily="34" charset="0"/>
              </a:rPr>
              <a:t> du </a:t>
            </a:r>
            <a:r>
              <a:rPr lang="en-GB" sz="1600" spc="60" err="1">
                <a:latin typeface="Open Sans" panose="020B0606030504020204" pitchFamily="34" charset="0"/>
                <a:ea typeface="Open Sans" panose="020B0606030504020204" pitchFamily="34" charset="0"/>
                <a:cs typeface="Open Sans" panose="020B0606030504020204" pitchFamily="34" charset="0"/>
              </a:rPr>
              <a:t>thé</a:t>
            </a:r>
            <a:r>
              <a:rPr lang="en-GB" sz="1600" spc="60">
                <a:latin typeface="Open Sans" panose="020B0606030504020204" pitchFamily="34" charset="0"/>
                <a:ea typeface="Open Sans" panose="020B0606030504020204" pitchFamily="34" charset="0"/>
                <a:cs typeface="Open Sans" panose="020B0606030504020204" pitchFamily="34" charset="0"/>
              </a:rPr>
              <a:t> avec </a:t>
            </a:r>
            <a:r>
              <a:rPr lang="en-GB" sz="1600" spc="60" err="1">
                <a:latin typeface="Open Sans" panose="020B0606030504020204" pitchFamily="34" charset="0"/>
                <a:ea typeface="Open Sans" panose="020B0606030504020204" pitchFamily="34" charset="0"/>
                <a:cs typeface="Open Sans" panose="020B0606030504020204" pitchFamily="34" charset="0"/>
              </a:rPr>
              <a:t>une</a:t>
            </a:r>
            <a:r>
              <a:rPr lang="en-GB" sz="1600" spc="60">
                <a:latin typeface="Open Sans" panose="020B0606030504020204" pitchFamily="34" charset="0"/>
                <a:ea typeface="Open Sans" panose="020B0606030504020204" pitchFamily="34" charset="0"/>
                <a:cs typeface="Open Sans" panose="020B0606030504020204" pitchFamily="34" charset="0"/>
              </a:rPr>
              <a:t> goutte de lait et </a:t>
            </a:r>
            <a:r>
              <a:rPr lang="en-GB" sz="1600" spc="60" err="1">
                <a:latin typeface="Open Sans" panose="020B0606030504020204" pitchFamily="34" charset="0"/>
                <a:ea typeface="Open Sans" panose="020B0606030504020204" pitchFamily="34" charset="0"/>
                <a:cs typeface="Open Sans" panose="020B0606030504020204" pitchFamily="34" charset="0"/>
              </a:rPr>
              <a:t>une</a:t>
            </a:r>
            <a:r>
              <a:rPr lang="en-GB" sz="1600" spc="60">
                <a:latin typeface="Open Sans" panose="020B0606030504020204" pitchFamily="34" charset="0"/>
                <a:ea typeface="Open Sans" panose="020B0606030504020204" pitchFamily="34" charset="0"/>
                <a:cs typeface="Open Sans" panose="020B0606030504020204" pitchFamily="34" charset="0"/>
              </a:rPr>
              <a:t> </a:t>
            </a:r>
            <a:r>
              <a:rPr lang="en-GB" sz="1600" spc="60" err="1">
                <a:latin typeface="Open Sans" panose="020B0606030504020204" pitchFamily="34" charset="0"/>
                <a:ea typeface="Open Sans" panose="020B0606030504020204" pitchFamily="34" charset="0"/>
                <a:cs typeface="Open Sans" panose="020B0606030504020204" pitchFamily="34" charset="0"/>
              </a:rPr>
              <a:t>cuillerée</a:t>
            </a:r>
            <a:r>
              <a:rPr lang="en-GB" sz="1600" spc="60">
                <a:latin typeface="Open Sans" panose="020B0606030504020204" pitchFamily="34" charset="0"/>
                <a:ea typeface="Open Sans" panose="020B0606030504020204" pitchFamily="34" charset="0"/>
                <a:cs typeface="Open Sans" panose="020B0606030504020204" pitchFamily="34" charset="0"/>
              </a:rPr>
              <a:t> de sucre à la </a:t>
            </a:r>
            <a:r>
              <a:rPr lang="en-GB" sz="1600" spc="60" err="1">
                <a:latin typeface="Open Sans" panose="020B0606030504020204" pitchFamily="34" charset="0"/>
                <a:ea typeface="Open Sans" panose="020B0606030504020204" pitchFamily="34" charset="0"/>
                <a:cs typeface="Open Sans" panose="020B0606030504020204" pitchFamily="34" charset="0"/>
              </a:rPr>
              <a:t>maison</a:t>
            </a:r>
            <a:r>
              <a:rPr lang="en-GB" sz="1600" spc="60">
                <a:latin typeface="Open Sans" panose="020B0606030504020204" pitchFamily="34" charset="0"/>
                <a:ea typeface="Open Sans" panose="020B0606030504020204" pitchFamily="34" charset="0"/>
                <a:cs typeface="Open Sans" panose="020B0606030504020204" pitchFamily="34" charset="0"/>
              </a:rPr>
              <a:t>. </a:t>
            </a:r>
          </a:p>
          <a:p>
            <a:pPr marL="742950" lvl="1" indent="-285750">
              <a:lnSpc>
                <a:spcPts val="2700"/>
              </a:lnSpc>
              <a:buFont typeface="Wingdings" panose="05000000000000000000" pitchFamily="2" charset="2"/>
              <a:buChar char="v"/>
            </a:pPr>
            <a:r>
              <a:rPr lang="en-GB" sz="1600" spc="60">
                <a:latin typeface="Open Sans"/>
                <a:ea typeface="Open Sans"/>
                <a:cs typeface="Open Sans"/>
              </a:rPr>
              <a:t>Dans le SDAM, </a:t>
            </a:r>
            <a:r>
              <a:rPr lang="en-GB" sz="1600" spc="60" err="1">
                <a:latin typeface="Open Sans"/>
                <a:ea typeface="Open Sans"/>
                <a:cs typeface="Open Sans"/>
              </a:rPr>
              <a:t>ces</a:t>
            </a:r>
            <a:r>
              <a:rPr lang="en-GB" sz="1600" spc="60">
                <a:latin typeface="Open Sans"/>
                <a:ea typeface="Open Sans"/>
                <a:cs typeface="Open Sans"/>
              </a:rPr>
              <a:t> </a:t>
            </a:r>
            <a:r>
              <a:rPr lang="en-GB" sz="1600" spc="60" err="1">
                <a:latin typeface="Open Sans"/>
                <a:ea typeface="Open Sans"/>
                <a:cs typeface="Open Sans"/>
              </a:rPr>
              <a:t>produits</a:t>
            </a:r>
            <a:r>
              <a:rPr lang="en-GB" sz="1600" spc="60">
                <a:latin typeface="Open Sans"/>
                <a:ea typeface="Open Sans"/>
                <a:cs typeface="Open Sans"/>
              </a:rPr>
              <a:t> </a:t>
            </a:r>
            <a:r>
              <a:rPr lang="en-GB" sz="1600" spc="60" err="1">
                <a:latin typeface="Open Sans"/>
                <a:ea typeface="Open Sans"/>
                <a:cs typeface="Open Sans"/>
              </a:rPr>
              <a:t>seraient</a:t>
            </a:r>
            <a:r>
              <a:rPr lang="en-GB" sz="1600" spc="60">
                <a:latin typeface="Open Sans"/>
                <a:ea typeface="Open Sans"/>
                <a:cs typeface="Open Sans"/>
              </a:rPr>
              <a:t> </a:t>
            </a:r>
            <a:r>
              <a:rPr lang="en-GB" sz="1600" spc="60" err="1">
                <a:latin typeface="Open Sans"/>
                <a:ea typeface="Open Sans"/>
                <a:cs typeface="Open Sans"/>
              </a:rPr>
              <a:t>comptabilisés</a:t>
            </a:r>
            <a:r>
              <a:rPr lang="en-GB" sz="1600" spc="60">
                <a:latin typeface="Open Sans"/>
                <a:ea typeface="Open Sans"/>
                <a:cs typeface="Open Sans"/>
              </a:rPr>
              <a:t> dans les </a:t>
            </a:r>
            <a:r>
              <a:rPr lang="en-GB" sz="1600" spc="60" err="1">
                <a:latin typeface="Open Sans"/>
                <a:ea typeface="Open Sans"/>
                <a:cs typeface="Open Sans"/>
              </a:rPr>
              <a:t>produits</a:t>
            </a:r>
            <a:r>
              <a:rPr lang="en-GB" sz="1600" spc="60">
                <a:latin typeface="Open Sans"/>
                <a:ea typeface="Open Sans"/>
                <a:cs typeface="Open Sans"/>
              </a:rPr>
              <a:t> </a:t>
            </a:r>
            <a:r>
              <a:rPr lang="en-GB" sz="1600" spc="60" err="1">
                <a:latin typeface="Open Sans"/>
                <a:ea typeface="Open Sans"/>
                <a:cs typeface="Open Sans"/>
              </a:rPr>
              <a:t>laitiers</a:t>
            </a:r>
            <a:r>
              <a:rPr lang="en-GB" sz="1600" spc="60">
                <a:latin typeface="Open Sans"/>
                <a:ea typeface="Open Sans"/>
                <a:cs typeface="Open Sans"/>
              </a:rPr>
              <a:t>, le sucre et les divers/condiments. </a:t>
            </a:r>
          </a:p>
          <a:p>
            <a:pPr marL="742950" lvl="1" indent="-285750">
              <a:lnSpc>
                <a:spcPts val="2700"/>
              </a:lnSpc>
              <a:buFont typeface="Wingdings" panose="05000000000000000000" pitchFamily="2" charset="2"/>
              <a:buChar char="v"/>
            </a:pPr>
            <a:r>
              <a:rPr lang="en-GB" sz="1600" spc="60">
                <a:latin typeface="Open Sans"/>
                <a:ea typeface="Open Sans"/>
                <a:cs typeface="Open Sans"/>
              </a:rPr>
              <a:t>Dans le SCA, </a:t>
            </a:r>
            <a:r>
              <a:rPr lang="en-GB" sz="1600" spc="60" err="1">
                <a:latin typeface="Open Sans"/>
                <a:ea typeface="Open Sans"/>
                <a:cs typeface="Open Sans"/>
              </a:rPr>
              <a:t>cela</a:t>
            </a:r>
            <a:r>
              <a:rPr lang="en-GB" sz="1600" spc="60">
                <a:latin typeface="Open Sans"/>
                <a:ea typeface="Open Sans"/>
                <a:cs typeface="Open Sans"/>
              </a:rPr>
              <a:t> ne </a:t>
            </a:r>
            <a:r>
              <a:rPr lang="en-GB" sz="1600" spc="60" err="1">
                <a:latin typeface="Open Sans"/>
                <a:ea typeface="Open Sans"/>
                <a:cs typeface="Open Sans"/>
              </a:rPr>
              <a:t>serait</a:t>
            </a:r>
            <a:r>
              <a:rPr lang="en-GB" sz="1600" spc="60">
                <a:latin typeface="Open Sans"/>
                <a:ea typeface="Open Sans"/>
                <a:cs typeface="Open Sans"/>
              </a:rPr>
              <a:t> pas pris </a:t>
            </a:r>
            <a:r>
              <a:rPr lang="en-GB" sz="1600" spc="60" err="1">
                <a:latin typeface="Open Sans"/>
                <a:ea typeface="Open Sans"/>
                <a:cs typeface="Open Sans"/>
              </a:rPr>
              <a:t>en</a:t>
            </a:r>
            <a:r>
              <a:rPr lang="en-GB" sz="1600" spc="60">
                <a:latin typeface="Open Sans"/>
                <a:ea typeface="Open Sans"/>
                <a:cs typeface="Open Sans"/>
              </a:rPr>
              <a:t> </a:t>
            </a:r>
            <a:r>
              <a:rPr lang="en-GB" sz="1600" spc="60" err="1">
                <a:latin typeface="Open Sans"/>
                <a:ea typeface="Open Sans"/>
                <a:cs typeface="Open Sans"/>
              </a:rPr>
              <a:t>compte</a:t>
            </a:r>
            <a:r>
              <a:rPr lang="en-GB" sz="1600" spc="60">
                <a:latin typeface="Open Sans"/>
                <a:ea typeface="Open Sans"/>
                <a:cs typeface="Open Sans"/>
              </a:rPr>
              <a:t>. </a:t>
            </a:r>
          </a:p>
        </p:txBody>
      </p:sp>
      <p:sp>
        <p:nvSpPr>
          <p:cNvPr id="10" name="Speech Bubble: Oval 9">
            <a:extLst>
              <a:ext uri="{FF2B5EF4-FFF2-40B4-BE49-F238E27FC236}">
                <a16:creationId xmlns:a16="http://schemas.microsoft.com/office/drawing/2014/main" id="{5CB418BF-C3BA-0B49-0444-705FE78A170B}"/>
              </a:ext>
            </a:extLst>
          </p:cNvPr>
          <p:cNvSpPr/>
          <p:nvPr/>
        </p:nvSpPr>
        <p:spPr>
          <a:xfrm rot="300438">
            <a:off x="8692397" y="4829979"/>
            <a:ext cx="3626872" cy="1377701"/>
          </a:xfrm>
          <a:prstGeom prst="wedgeEllipseCallout">
            <a:avLst>
              <a:gd name="adj1" fmla="val -56526"/>
              <a:gd name="adj2" fmla="val 4646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rgbClr val="FFFFFE"/>
                </a:solidFill>
                <a:latin typeface="Open Sans"/>
                <a:ea typeface="Open Sans"/>
                <a:cs typeface="Open Sans"/>
              </a:rPr>
              <a:t>La </a:t>
            </a:r>
            <a:r>
              <a:rPr lang="en-GB" sz="1400" err="1">
                <a:solidFill>
                  <a:srgbClr val="FFFFFE"/>
                </a:solidFill>
                <a:latin typeface="Open Sans"/>
                <a:ea typeface="Open Sans"/>
                <a:cs typeface="Open Sans"/>
              </a:rPr>
              <a:t>majorité</a:t>
            </a:r>
            <a:r>
              <a:rPr lang="en-GB" sz="1400">
                <a:solidFill>
                  <a:srgbClr val="FFFFFE"/>
                </a:solidFill>
                <a:latin typeface="Open Sans"/>
                <a:ea typeface="Open Sans"/>
                <a:cs typeface="Open Sans"/>
              </a:rPr>
              <a:t> des ménages ne </a:t>
            </a:r>
            <a:r>
              <a:rPr lang="en-GB" sz="1400" err="1">
                <a:solidFill>
                  <a:srgbClr val="FFFFFE"/>
                </a:solidFill>
                <a:latin typeface="Open Sans"/>
                <a:ea typeface="Open Sans"/>
                <a:cs typeface="Open Sans"/>
              </a:rPr>
              <a:t>consommant</a:t>
            </a:r>
            <a:r>
              <a:rPr lang="en-GB" sz="1400">
                <a:solidFill>
                  <a:srgbClr val="FFFFFE"/>
                </a:solidFill>
                <a:latin typeface="Open Sans"/>
                <a:ea typeface="Open Sans"/>
                <a:cs typeface="Open Sans"/>
              </a:rPr>
              <a:t> pas de </a:t>
            </a:r>
            <a:r>
              <a:rPr lang="en-GB" sz="1400" err="1">
                <a:solidFill>
                  <a:srgbClr val="FFFFFE"/>
                </a:solidFill>
                <a:latin typeface="Open Sans"/>
                <a:ea typeface="Open Sans"/>
                <a:cs typeface="Open Sans"/>
              </a:rPr>
              <a:t>thé</a:t>
            </a:r>
            <a:r>
              <a:rPr lang="en-GB" sz="1400">
                <a:solidFill>
                  <a:srgbClr val="FFFFFE"/>
                </a:solidFill>
                <a:latin typeface="Open Sans"/>
                <a:ea typeface="Open Sans"/>
                <a:cs typeface="Open Sans"/>
              </a:rPr>
              <a:t>, </a:t>
            </a:r>
            <a:r>
              <a:rPr lang="en-GB" sz="1400" err="1">
                <a:solidFill>
                  <a:srgbClr val="FFFFFE"/>
                </a:solidFill>
                <a:latin typeface="Open Sans"/>
                <a:ea typeface="Open Sans"/>
                <a:cs typeface="Open Sans"/>
              </a:rPr>
              <a:t>celui</a:t>
            </a:r>
            <a:r>
              <a:rPr lang="en-GB" sz="1400">
                <a:solidFill>
                  <a:srgbClr val="FFFFFE"/>
                </a:solidFill>
                <a:latin typeface="Open Sans"/>
                <a:ea typeface="Open Sans"/>
                <a:cs typeface="Open Sans"/>
              </a:rPr>
              <a:t>-ci ne </a:t>
            </a:r>
            <a:r>
              <a:rPr lang="en-GB" sz="1400" err="1">
                <a:solidFill>
                  <a:srgbClr val="FFFFFE"/>
                </a:solidFill>
                <a:latin typeface="Open Sans"/>
                <a:ea typeface="Open Sans"/>
                <a:cs typeface="Open Sans"/>
              </a:rPr>
              <a:t>devrait</a:t>
            </a:r>
            <a:r>
              <a:rPr lang="en-GB" sz="1400">
                <a:solidFill>
                  <a:srgbClr val="FFFFFE"/>
                </a:solidFill>
                <a:latin typeface="Open Sans"/>
                <a:ea typeface="Open Sans"/>
                <a:cs typeface="Open Sans"/>
              </a:rPr>
              <a:t> pas </a:t>
            </a:r>
            <a:r>
              <a:rPr lang="en-GB" sz="1400" err="1">
                <a:solidFill>
                  <a:srgbClr val="FFFFFE"/>
                </a:solidFill>
                <a:latin typeface="Open Sans"/>
                <a:ea typeface="Open Sans"/>
                <a:cs typeface="Open Sans"/>
              </a:rPr>
              <a:t>être</a:t>
            </a:r>
            <a:r>
              <a:rPr lang="en-GB" sz="1400">
                <a:solidFill>
                  <a:srgbClr val="FFFFFE"/>
                </a:solidFill>
                <a:latin typeface="Open Sans"/>
                <a:ea typeface="Open Sans"/>
                <a:cs typeface="Open Sans"/>
              </a:rPr>
              <a:t> pris </a:t>
            </a:r>
            <a:r>
              <a:rPr lang="en-GB" sz="1400" err="1">
                <a:solidFill>
                  <a:srgbClr val="FFFFFE"/>
                </a:solidFill>
                <a:latin typeface="Open Sans"/>
                <a:ea typeface="Open Sans"/>
                <a:cs typeface="Open Sans"/>
              </a:rPr>
              <a:t>en</a:t>
            </a:r>
            <a:r>
              <a:rPr lang="en-GB" sz="1400">
                <a:solidFill>
                  <a:srgbClr val="FFFFFE"/>
                </a:solidFill>
                <a:latin typeface="Open Sans"/>
                <a:ea typeface="Open Sans"/>
                <a:cs typeface="Open Sans"/>
              </a:rPr>
              <a:t> </a:t>
            </a:r>
            <a:r>
              <a:rPr lang="en-GB" sz="1400" err="1">
                <a:solidFill>
                  <a:srgbClr val="FFFFFE"/>
                </a:solidFill>
                <a:latin typeface="Open Sans"/>
                <a:ea typeface="Open Sans"/>
                <a:cs typeface="Open Sans"/>
              </a:rPr>
              <a:t>compte</a:t>
            </a:r>
            <a:r>
              <a:rPr lang="en-GB" sz="1400">
                <a:solidFill>
                  <a:srgbClr val="FFFFFE"/>
                </a:solidFill>
                <a:latin typeface="Open Sans"/>
                <a:ea typeface="Open Sans"/>
                <a:cs typeface="Open Sans"/>
              </a:rPr>
              <a:t> dans le SCA.</a:t>
            </a:r>
            <a:endParaRPr lang="en-US" sz="1400" b="1">
              <a:solidFill>
                <a:srgbClr val="FFFFFE"/>
              </a:solidFill>
              <a:latin typeface="Open Sans"/>
              <a:ea typeface="Open Sans"/>
              <a:cs typeface="Open Sans"/>
            </a:endParaRPr>
          </a:p>
        </p:txBody>
      </p:sp>
    </p:spTree>
    <p:extLst>
      <p:ext uri="{BB962C8B-B14F-4D97-AF65-F5344CB8AC3E}">
        <p14:creationId xmlns:p14="http://schemas.microsoft.com/office/powerpoint/2010/main" val="387125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394048" y="588381"/>
            <a:ext cx="11052002" cy="662558"/>
          </a:xfrm>
        </p:spPr>
        <p:txBody>
          <a:bodyPr anchor="t" anchorCtr="0"/>
          <a:lstStyle/>
          <a:p>
            <a:r>
              <a:rPr lang="en-GB" sz="3600" b="0" kern="1400" spc="230">
                <a:solidFill>
                  <a:schemeClr val="tx1"/>
                </a:solidFill>
                <a:latin typeface="HALDEN SOLID"/>
                <a:ea typeface="Open Sans Extrabold"/>
                <a:cs typeface="Open Sans Extrabold"/>
              </a:rPr>
              <a:t>Aliments consommés </a:t>
            </a:r>
            <a:r>
              <a:rPr lang="en-GB" sz="3600" b="0" strike="sngStrike" kern="1400" spc="230" err="1">
                <a:solidFill>
                  <a:schemeClr val="accent2"/>
                </a:solidFill>
                <a:latin typeface="HALDEN SOLID"/>
                <a:ea typeface="Open Sans Extrabold"/>
                <a:cs typeface="Open Sans Extrabold"/>
              </a:rPr>
              <a:t>en</a:t>
            </a:r>
            <a:r>
              <a:rPr lang="en-GB" sz="3600" b="0" strike="sngStrike" kern="1400" spc="230">
                <a:solidFill>
                  <a:schemeClr val="accent2"/>
                </a:solidFill>
                <a:latin typeface="HALDEN SOLID"/>
                <a:ea typeface="Open Sans Extrabold"/>
                <a:cs typeface="Open Sans Extrabold"/>
              </a:rPr>
              <a:t> dehors de la </a:t>
            </a:r>
            <a:r>
              <a:rPr lang="en-GB" sz="3600" b="0" strike="sngStrike" kern="1400" spc="230" err="1">
                <a:solidFill>
                  <a:schemeClr val="accent2"/>
                </a:solidFill>
                <a:latin typeface="HALDEN SOLID"/>
                <a:ea typeface="Open Sans Extrabold"/>
                <a:cs typeface="Open Sans Extrabold"/>
              </a:rPr>
              <a:t>maison</a:t>
            </a:r>
            <a:endParaRPr lang="en-GB" sz="3600" b="0" strike="sngStrike" kern="1400" spc="230">
              <a:solidFill>
                <a:schemeClr val="accent2"/>
              </a:solidFill>
              <a:latin typeface="HALDEN SOLID"/>
              <a:ea typeface="Open Sans Extrabold"/>
              <a:cs typeface="Open Sans Extrabold"/>
            </a:endParaRPr>
          </a:p>
        </p:txBody>
      </p:sp>
      <p:sp>
        <p:nvSpPr>
          <p:cNvPr id="7" name="TextBox 6">
            <a:extLst>
              <a:ext uri="{FF2B5EF4-FFF2-40B4-BE49-F238E27FC236}">
                <a16:creationId xmlns:a16="http://schemas.microsoft.com/office/drawing/2014/main" id="{50A4FC6B-3500-80F1-7C49-663B434A0C0D}"/>
              </a:ext>
            </a:extLst>
          </p:cNvPr>
          <p:cNvSpPr txBox="1"/>
          <p:nvPr/>
        </p:nvSpPr>
        <p:spPr>
          <a:xfrm>
            <a:off x="259624" y="1318853"/>
            <a:ext cx="6483720" cy="5252528"/>
          </a:xfrm>
          <a:prstGeom prst="rect">
            <a:avLst/>
          </a:prstGeom>
          <a:solidFill>
            <a:srgbClr val="FFFFFE"/>
          </a:solidFill>
        </p:spPr>
        <p:txBody>
          <a:bodyPr wrap="square" lIns="91440" tIns="45720" rIns="91440" bIns="45720" anchor="t">
            <a:spAutoFit/>
          </a:bodyPr>
          <a:lstStyle/>
          <a:p>
            <a:pPr marL="285750" indent="-285750">
              <a:lnSpc>
                <a:spcPts val="2700"/>
              </a:lnSpc>
              <a:buFont typeface="Wingdings" panose="05000000000000000000" pitchFamily="2" charset="2"/>
              <a:buChar char="v"/>
            </a:pPr>
            <a:r>
              <a:rPr lang="en-GB" sz="1600">
                <a:latin typeface="Open Sans"/>
                <a:ea typeface="Open Sans"/>
                <a:cs typeface="Open Sans"/>
              </a:rPr>
              <a:t>Les directives du SDAM </a:t>
            </a:r>
            <a:r>
              <a:rPr lang="en-GB" sz="1600" err="1">
                <a:latin typeface="Open Sans"/>
                <a:ea typeface="Open Sans"/>
                <a:cs typeface="Open Sans"/>
              </a:rPr>
              <a:t>indiquent</a:t>
            </a:r>
            <a:r>
              <a:rPr lang="en-GB" sz="1600">
                <a:latin typeface="Open Sans"/>
                <a:ea typeface="Open Sans"/>
                <a:cs typeface="Open Sans"/>
              </a:rPr>
              <a:t> que les aliments consommés </a:t>
            </a:r>
            <a:r>
              <a:rPr lang="en-GB" sz="1600" err="1">
                <a:latin typeface="Open Sans"/>
                <a:ea typeface="Open Sans"/>
                <a:cs typeface="Open Sans"/>
              </a:rPr>
              <a:t>en</a:t>
            </a:r>
            <a:r>
              <a:rPr lang="en-GB" sz="1600">
                <a:latin typeface="Open Sans"/>
                <a:ea typeface="Open Sans"/>
                <a:cs typeface="Open Sans"/>
              </a:rPr>
              <a:t> dehors de la </a:t>
            </a:r>
            <a:r>
              <a:rPr lang="en-GB" sz="1600" err="1">
                <a:latin typeface="Open Sans"/>
                <a:ea typeface="Open Sans"/>
                <a:cs typeface="Open Sans"/>
              </a:rPr>
              <a:t>maison</a:t>
            </a:r>
            <a:r>
              <a:rPr lang="en-GB" sz="1600">
                <a:latin typeface="Open Sans"/>
                <a:ea typeface="Open Sans"/>
                <a:cs typeface="Open Sans"/>
              </a:rPr>
              <a:t> et qui </a:t>
            </a:r>
            <a:r>
              <a:rPr lang="en-GB" sz="1600" err="1">
                <a:latin typeface="Open Sans"/>
                <a:ea typeface="Open Sans"/>
                <a:cs typeface="Open Sans"/>
              </a:rPr>
              <a:t>n'ont</a:t>
            </a:r>
            <a:r>
              <a:rPr lang="en-GB" sz="1600">
                <a:latin typeface="Open Sans"/>
                <a:ea typeface="Open Sans"/>
                <a:cs typeface="Open Sans"/>
              </a:rPr>
              <a:t> pas </a:t>
            </a:r>
            <a:r>
              <a:rPr lang="en-GB" sz="1600" err="1">
                <a:latin typeface="Open Sans"/>
                <a:ea typeface="Open Sans"/>
                <a:cs typeface="Open Sans"/>
              </a:rPr>
              <a:t>été</a:t>
            </a:r>
            <a:r>
              <a:rPr lang="en-GB" sz="1600">
                <a:latin typeface="Open Sans"/>
                <a:ea typeface="Open Sans"/>
                <a:cs typeface="Open Sans"/>
              </a:rPr>
              <a:t> </a:t>
            </a:r>
            <a:r>
              <a:rPr lang="en-GB" sz="1600" err="1">
                <a:latin typeface="Open Sans"/>
                <a:ea typeface="Open Sans"/>
                <a:cs typeface="Open Sans"/>
              </a:rPr>
              <a:t>préparés</a:t>
            </a:r>
            <a:r>
              <a:rPr lang="en-GB" sz="1600">
                <a:latin typeface="Open Sans"/>
                <a:ea typeface="Open Sans"/>
                <a:cs typeface="Open Sans"/>
              </a:rPr>
              <a:t> à la </a:t>
            </a:r>
            <a:r>
              <a:rPr lang="en-GB" sz="1600" err="1">
                <a:latin typeface="Open Sans"/>
                <a:ea typeface="Open Sans"/>
                <a:cs typeface="Open Sans"/>
              </a:rPr>
              <a:t>maison</a:t>
            </a:r>
            <a:r>
              <a:rPr lang="en-GB" sz="1600">
                <a:latin typeface="Open Sans"/>
                <a:ea typeface="Open Sans"/>
                <a:cs typeface="Open Sans"/>
              </a:rPr>
              <a:t> ne </a:t>
            </a:r>
            <a:r>
              <a:rPr lang="en-GB" sz="1600" err="1">
                <a:latin typeface="Open Sans"/>
                <a:ea typeface="Open Sans"/>
                <a:cs typeface="Open Sans"/>
              </a:rPr>
              <a:t>doivent</a:t>
            </a:r>
            <a:r>
              <a:rPr lang="en-GB" sz="1600">
                <a:latin typeface="Open Sans"/>
                <a:ea typeface="Open Sans"/>
                <a:cs typeface="Open Sans"/>
              </a:rPr>
              <a:t> pas </a:t>
            </a:r>
            <a:r>
              <a:rPr lang="en-GB" sz="1600" err="1">
                <a:latin typeface="Open Sans"/>
                <a:ea typeface="Open Sans"/>
                <a:cs typeface="Open Sans"/>
              </a:rPr>
              <a:t>être</a:t>
            </a:r>
            <a:r>
              <a:rPr lang="en-GB" sz="1600">
                <a:latin typeface="Open Sans"/>
                <a:ea typeface="Open Sans"/>
                <a:cs typeface="Open Sans"/>
              </a:rPr>
              <a:t> pris </a:t>
            </a:r>
            <a:r>
              <a:rPr lang="en-GB" sz="1600" err="1">
                <a:latin typeface="Open Sans"/>
                <a:ea typeface="Open Sans"/>
                <a:cs typeface="Open Sans"/>
              </a:rPr>
              <a:t>en</a:t>
            </a:r>
            <a:r>
              <a:rPr lang="en-GB" sz="1600">
                <a:latin typeface="Open Sans"/>
                <a:ea typeface="Open Sans"/>
                <a:cs typeface="Open Sans"/>
              </a:rPr>
              <a:t> </a:t>
            </a:r>
            <a:r>
              <a:rPr lang="en-GB" sz="1600" err="1">
                <a:latin typeface="Open Sans"/>
                <a:ea typeface="Open Sans"/>
                <a:cs typeface="Open Sans"/>
              </a:rPr>
              <a:t>compte</a:t>
            </a:r>
            <a:r>
              <a:rPr lang="en-GB" sz="1600">
                <a:latin typeface="Open Sans"/>
                <a:ea typeface="Open Sans"/>
                <a:cs typeface="Open Sans"/>
              </a:rPr>
              <a:t>. </a:t>
            </a:r>
          </a:p>
          <a:p>
            <a:pPr marL="285750" indent="-285750">
              <a:lnSpc>
                <a:spcPts val="2700"/>
              </a:lnSpc>
              <a:buFont typeface="Wingdings" panose="05000000000000000000" pitchFamily="2" charset="2"/>
              <a:buChar char="v"/>
            </a:pPr>
            <a:r>
              <a:rPr lang="en-GB" sz="1600">
                <a:latin typeface="Open Sans"/>
                <a:ea typeface="Open Sans"/>
                <a:cs typeface="Open Sans"/>
              </a:rPr>
              <a:t>Bien que </a:t>
            </a:r>
            <a:r>
              <a:rPr lang="en-GB" sz="1600" err="1">
                <a:latin typeface="Open Sans"/>
                <a:ea typeface="Open Sans"/>
                <a:cs typeface="Open Sans"/>
              </a:rPr>
              <a:t>cela</a:t>
            </a:r>
            <a:r>
              <a:rPr lang="en-GB" sz="1600">
                <a:latin typeface="Open Sans"/>
                <a:ea typeface="Open Sans"/>
                <a:cs typeface="Open Sans"/>
              </a:rPr>
              <a:t> </a:t>
            </a:r>
            <a:r>
              <a:rPr lang="en-GB" sz="1600" err="1">
                <a:latin typeface="Open Sans"/>
                <a:ea typeface="Open Sans"/>
                <a:cs typeface="Open Sans"/>
              </a:rPr>
              <a:t>puisse</a:t>
            </a:r>
            <a:r>
              <a:rPr lang="en-GB" sz="1600">
                <a:latin typeface="Open Sans"/>
                <a:ea typeface="Open Sans"/>
                <a:cs typeface="Open Sans"/>
              </a:rPr>
              <a:t> </a:t>
            </a:r>
            <a:r>
              <a:rPr lang="en-GB" sz="1600" err="1">
                <a:latin typeface="Open Sans"/>
                <a:ea typeface="Open Sans"/>
                <a:cs typeface="Open Sans"/>
              </a:rPr>
              <a:t>entraîner</a:t>
            </a:r>
            <a:r>
              <a:rPr lang="en-GB" sz="1600">
                <a:latin typeface="Open Sans"/>
                <a:ea typeface="Open Sans"/>
                <a:cs typeface="Open Sans"/>
              </a:rPr>
              <a:t> </a:t>
            </a:r>
            <a:r>
              <a:rPr lang="en-GB" sz="1600" err="1">
                <a:latin typeface="Open Sans"/>
                <a:ea typeface="Open Sans"/>
                <a:cs typeface="Open Sans"/>
              </a:rPr>
              <a:t>une</a:t>
            </a:r>
            <a:r>
              <a:rPr lang="en-GB" sz="1600">
                <a:latin typeface="Open Sans"/>
                <a:ea typeface="Open Sans"/>
                <a:cs typeface="Open Sans"/>
              </a:rPr>
              <a:t> sous-estimation de la </a:t>
            </a:r>
            <a:r>
              <a:rPr lang="en-GB" sz="1600" err="1">
                <a:latin typeface="Open Sans"/>
                <a:ea typeface="Open Sans"/>
                <a:cs typeface="Open Sans"/>
              </a:rPr>
              <a:t>diversité</a:t>
            </a:r>
            <a:r>
              <a:rPr lang="en-GB" sz="1600">
                <a:latin typeface="Open Sans"/>
                <a:ea typeface="Open Sans"/>
                <a:cs typeface="Open Sans"/>
              </a:rPr>
              <a:t> </a:t>
            </a:r>
            <a:r>
              <a:rPr lang="en-GB" sz="1600" err="1">
                <a:latin typeface="Open Sans"/>
                <a:ea typeface="Open Sans"/>
                <a:cs typeface="Open Sans"/>
              </a:rPr>
              <a:t>alimentaire</a:t>
            </a:r>
            <a:r>
              <a:rPr lang="en-GB" sz="1600">
                <a:latin typeface="Open Sans"/>
                <a:ea typeface="Open Sans"/>
                <a:cs typeface="Open Sans"/>
              </a:rPr>
              <a:t> des </a:t>
            </a:r>
            <a:r>
              <a:rPr lang="en-GB" sz="1600" err="1">
                <a:latin typeface="Open Sans"/>
                <a:ea typeface="Open Sans"/>
                <a:cs typeface="Open Sans"/>
              </a:rPr>
              <a:t>membres</a:t>
            </a:r>
            <a:r>
              <a:rPr lang="en-GB" sz="1600">
                <a:latin typeface="Open Sans"/>
                <a:ea typeface="Open Sans"/>
                <a:cs typeface="Open Sans"/>
              </a:rPr>
              <a:t> </a:t>
            </a:r>
            <a:r>
              <a:rPr lang="en-GB" sz="1600" err="1">
                <a:latin typeface="Open Sans"/>
                <a:ea typeface="Open Sans"/>
                <a:cs typeface="Open Sans"/>
              </a:rPr>
              <a:t>individuels</a:t>
            </a:r>
            <a:r>
              <a:rPr lang="en-GB" sz="1600">
                <a:latin typeface="Open Sans"/>
                <a:ea typeface="Open Sans"/>
                <a:cs typeface="Open Sans"/>
              </a:rPr>
              <a:t> de la </a:t>
            </a:r>
            <a:r>
              <a:rPr lang="en-GB" sz="1600" err="1">
                <a:latin typeface="Open Sans"/>
                <a:ea typeface="Open Sans"/>
                <a:cs typeface="Open Sans"/>
              </a:rPr>
              <a:t>famille</a:t>
            </a:r>
            <a:r>
              <a:rPr lang="en-GB" sz="1600">
                <a:latin typeface="Open Sans"/>
                <a:ea typeface="Open Sans"/>
                <a:cs typeface="Open Sans"/>
              </a:rPr>
              <a:t> (qui </a:t>
            </a:r>
            <a:r>
              <a:rPr lang="en-GB" sz="1600" err="1">
                <a:latin typeface="Open Sans"/>
                <a:ea typeface="Open Sans"/>
                <a:cs typeface="Open Sans"/>
              </a:rPr>
              <a:t>peuvent</a:t>
            </a:r>
            <a:r>
              <a:rPr lang="en-GB" sz="1600">
                <a:latin typeface="Open Sans"/>
                <a:ea typeface="Open Sans"/>
                <a:cs typeface="Open Sans"/>
              </a:rPr>
              <a:t>, par </a:t>
            </a:r>
            <a:r>
              <a:rPr lang="en-GB" sz="1600" err="1">
                <a:latin typeface="Open Sans"/>
                <a:ea typeface="Open Sans"/>
                <a:cs typeface="Open Sans"/>
              </a:rPr>
              <a:t>exemple</a:t>
            </a:r>
            <a:r>
              <a:rPr lang="en-GB" sz="1600">
                <a:latin typeface="Open Sans"/>
                <a:ea typeface="Open Sans"/>
                <a:cs typeface="Open Sans"/>
              </a:rPr>
              <a:t>, </a:t>
            </a:r>
            <a:r>
              <a:rPr lang="en-GB" sz="1600" err="1">
                <a:latin typeface="Open Sans"/>
                <a:ea typeface="Open Sans"/>
                <a:cs typeface="Open Sans"/>
              </a:rPr>
              <a:t>acheter</a:t>
            </a:r>
            <a:r>
              <a:rPr lang="en-GB" sz="1600">
                <a:latin typeface="Open Sans"/>
                <a:ea typeface="Open Sans"/>
                <a:cs typeface="Open Sans"/>
              </a:rPr>
              <a:t> de la </a:t>
            </a:r>
            <a:r>
              <a:rPr lang="en-GB" sz="1600" err="1">
                <a:latin typeface="Open Sans"/>
                <a:ea typeface="Open Sans"/>
                <a:cs typeface="Open Sans"/>
              </a:rPr>
              <a:t>nourriture</a:t>
            </a:r>
            <a:r>
              <a:rPr lang="en-GB" sz="1600">
                <a:latin typeface="Open Sans"/>
                <a:ea typeface="Open Sans"/>
                <a:cs typeface="Open Sans"/>
              </a:rPr>
              <a:t> dans la rue), le SDAM </a:t>
            </a:r>
            <a:r>
              <a:rPr lang="en-GB" sz="1600" err="1">
                <a:latin typeface="Open Sans"/>
                <a:ea typeface="Open Sans"/>
                <a:cs typeface="Open Sans"/>
              </a:rPr>
              <a:t>est</a:t>
            </a:r>
            <a:r>
              <a:rPr lang="en-GB" sz="1600">
                <a:latin typeface="Open Sans"/>
                <a:ea typeface="Open Sans"/>
                <a:cs typeface="Open Sans"/>
              </a:rPr>
              <a:t> </a:t>
            </a:r>
            <a:r>
              <a:rPr lang="en-GB" sz="1600" err="1">
                <a:latin typeface="Open Sans"/>
                <a:ea typeface="Open Sans"/>
                <a:cs typeface="Open Sans"/>
              </a:rPr>
              <a:t>conçu</a:t>
            </a:r>
            <a:r>
              <a:rPr lang="en-GB" sz="1600">
                <a:latin typeface="Open Sans"/>
                <a:ea typeface="Open Sans"/>
                <a:cs typeface="Open Sans"/>
              </a:rPr>
              <a:t> pour </a:t>
            </a:r>
            <a:r>
              <a:rPr lang="en-GB" sz="1600" err="1">
                <a:latin typeface="Open Sans"/>
                <a:ea typeface="Open Sans"/>
                <a:cs typeface="Open Sans"/>
              </a:rPr>
              <a:t>refléter</a:t>
            </a:r>
            <a:r>
              <a:rPr lang="en-GB" sz="1600">
                <a:latin typeface="Open Sans"/>
                <a:ea typeface="Open Sans"/>
                <a:cs typeface="Open Sans"/>
              </a:rPr>
              <a:t> la </a:t>
            </a:r>
            <a:r>
              <a:rPr lang="en-GB" sz="1600" err="1">
                <a:latin typeface="Open Sans"/>
                <a:ea typeface="Open Sans"/>
                <a:cs typeface="Open Sans"/>
              </a:rPr>
              <a:t>diversité</a:t>
            </a:r>
            <a:r>
              <a:rPr lang="en-GB" sz="1600">
                <a:latin typeface="Open Sans"/>
                <a:ea typeface="Open Sans"/>
                <a:cs typeface="Open Sans"/>
              </a:rPr>
              <a:t> </a:t>
            </a:r>
            <a:r>
              <a:rPr lang="en-GB" sz="1600" err="1">
                <a:latin typeface="Open Sans"/>
                <a:ea typeface="Open Sans"/>
                <a:cs typeface="Open Sans"/>
              </a:rPr>
              <a:t>alimentaire</a:t>
            </a:r>
            <a:r>
              <a:rPr lang="en-GB" sz="1600">
                <a:latin typeface="Open Sans"/>
                <a:ea typeface="Open Sans"/>
                <a:cs typeface="Open Sans"/>
              </a:rPr>
              <a:t> des ménages, </a:t>
            </a:r>
            <a:r>
              <a:rPr lang="en-GB" sz="1600" err="1">
                <a:latin typeface="Open Sans"/>
                <a:ea typeface="Open Sans"/>
                <a:cs typeface="Open Sans"/>
              </a:rPr>
              <a:t>en</a:t>
            </a:r>
            <a:r>
              <a:rPr lang="en-GB" sz="1600">
                <a:latin typeface="Open Sans"/>
                <a:ea typeface="Open Sans"/>
                <a:cs typeface="Open Sans"/>
              </a:rPr>
              <a:t> </a:t>
            </a:r>
            <a:r>
              <a:rPr lang="en-GB" sz="1600" err="1">
                <a:latin typeface="Open Sans"/>
                <a:ea typeface="Open Sans"/>
                <a:cs typeface="Open Sans"/>
              </a:rPr>
              <a:t>moyenne</a:t>
            </a:r>
            <a:r>
              <a:rPr lang="en-GB" sz="1600">
                <a:latin typeface="Open Sans"/>
                <a:ea typeface="Open Sans"/>
                <a:cs typeface="Open Sans"/>
              </a:rPr>
              <a:t>, </a:t>
            </a:r>
            <a:r>
              <a:rPr lang="en-GB" sz="1600" err="1">
                <a:latin typeface="Open Sans"/>
                <a:ea typeface="Open Sans"/>
                <a:cs typeface="Open Sans"/>
              </a:rPr>
              <a:t>parmi</a:t>
            </a:r>
            <a:r>
              <a:rPr lang="en-GB" sz="1600">
                <a:latin typeface="Open Sans"/>
                <a:ea typeface="Open Sans"/>
                <a:cs typeface="Open Sans"/>
              </a:rPr>
              <a:t> </a:t>
            </a:r>
            <a:r>
              <a:rPr lang="en-GB" sz="1600" err="1">
                <a:latin typeface="Open Sans"/>
                <a:ea typeface="Open Sans"/>
                <a:cs typeface="Open Sans"/>
              </a:rPr>
              <a:t>tous</a:t>
            </a:r>
            <a:r>
              <a:rPr lang="en-GB" sz="1600">
                <a:latin typeface="Open Sans"/>
                <a:ea typeface="Open Sans"/>
                <a:cs typeface="Open Sans"/>
              </a:rPr>
              <a:t> les </a:t>
            </a:r>
            <a:r>
              <a:rPr lang="en-GB" sz="1600" err="1">
                <a:latin typeface="Open Sans"/>
                <a:ea typeface="Open Sans"/>
                <a:cs typeface="Open Sans"/>
              </a:rPr>
              <a:t>membres</a:t>
            </a:r>
            <a:r>
              <a:rPr lang="en-GB" sz="1600">
                <a:latin typeface="Open Sans"/>
                <a:ea typeface="Open Sans"/>
                <a:cs typeface="Open Sans"/>
              </a:rPr>
              <a:t>. </a:t>
            </a:r>
          </a:p>
          <a:p>
            <a:pPr marL="285750" indent="-285750">
              <a:lnSpc>
                <a:spcPts val="2700"/>
              </a:lnSpc>
              <a:buFont typeface="Wingdings" panose="05000000000000000000" pitchFamily="2" charset="2"/>
              <a:buChar char="v"/>
            </a:pPr>
            <a:r>
              <a:rPr lang="en-GB" sz="1600" err="1">
                <a:latin typeface="Open Sans" panose="020B0606030504020204" pitchFamily="34" charset="0"/>
                <a:ea typeface="Open Sans" panose="020B0606030504020204" pitchFamily="34" charset="0"/>
                <a:cs typeface="Open Sans" panose="020B0606030504020204" pitchFamily="34" charset="0"/>
              </a:rPr>
              <a:t>L'inclusion</a:t>
            </a:r>
            <a:r>
              <a:rPr lang="en-GB" sz="1600">
                <a:latin typeface="Open Sans" panose="020B0606030504020204" pitchFamily="34" charset="0"/>
                <a:ea typeface="Open Sans" panose="020B0606030504020204" pitchFamily="34" charset="0"/>
                <a:cs typeface="Open Sans" panose="020B0606030504020204" pitchFamily="34" charset="0"/>
              </a:rPr>
              <a:t> des aliments </a:t>
            </a:r>
            <a:r>
              <a:rPr lang="en-GB" sz="1600" err="1">
                <a:latin typeface="Open Sans" panose="020B0606030504020204" pitchFamily="34" charset="0"/>
                <a:ea typeface="Open Sans" panose="020B0606030504020204" pitchFamily="34" charset="0"/>
                <a:cs typeface="Open Sans" panose="020B0606030504020204" pitchFamily="34" charset="0"/>
              </a:rPr>
              <a:t>achetés</a:t>
            </a:r>
            <a:r>
              <a:rPr lang="en-GB" sz="1600">
                <a:latin typeface="Open Sans" panose="020B0606030504020204" pitchFamily="34" charset="0"/>
                <a:ea typeface="Open Sans" panose="020B0606030504020204" pitchFamily="34" charset="0"/>
                <a:cs typeface="Open Sans" panose="020B0606030504020204" pitchFamily="34" charset="0"/>
              </a:rPr>
              <a:t> et consommés </a:t>
            </a:r>
            <a:r>
              <a:rPr lang="en-GB" sz="1600" err="1">
                <a:latin typeface="Open Sans" panose="020B0606030504020204" pitchFamily="34" charset="0"/>
                <a:ea typeface="Open Sans" panose="020B0606030504020204" pitchFamily="34" charset="0"/>
                <a:cs typeface="Open Sans" panose="020B0606030504020204" pitchFamily="34" charset="0"/>
              </a:rPr>
              <a:t>en</a:t>
            </a:r>
            <a:r>
              <a:rPr lang="en-GB" sz="1600">
                <a:latin typeface="Open Sans" panose="020B0606030504020204" pitchFamily="34" charset="0"/>
                <a:ea typeface="Open Sans" panose="020B0606030504020204" pitchFamily="34" charset="0"/>
                <a:cs typeface="Open Sans" panose="020B0606030504020204" pitchFamily="34" charset="0"/>
              </a:rPr>
              <a:t> dehors du ménage par les </a:t>
            </a:r>
            <a:r>
              <a:rPr lang="en-GB" sz="1600" err="1">
                <a:latin typeface="Open Sans" panose="020B0606030504020204" pitchFamily="34" charset="0"/>
                <a:ea typeface="Open Sans" panose="020B0606030504020204" pitchFamily="34" charset="0"/>
                <a:cs typeface="Open Sans" panose="020B0606030504020204" pitchFamily="34" charset="0"/>
              </a:rPr>
              <a:t>membres</a:t>
            </a:r>
            <a:r>
              <a:rPr lang="en-GB" sz="1600">
                <a:latin typeface="Open Sans" panose="020B0606030504020204" pitchFamily="34" charset="0"/>
                <a:ea typeface="Open Sans" panose="020B0606030504020204" pitchFamily="34" charset="0"/>
                <a:cs typeface="Open Sans" panose="020B0606030504020204" pitchFamily="34" charset="0"/>
              </a:rPr>
              <a:t> </a:t>
            </a:r>
            <a:r>
              <a:rPr lang="en-GB" sz="1600" err="1">
                <a:latin typeface="Open Sans" panose="020B0606030504020204" pitchFamily="34" charset="0"/>
                <a:ea typeface="Open Sans" panose="020B0606030504020204" pitchFamily="34" charset="0"/>
                <a:cs typeface="Open Sans" panose="020B0606030504020204" pitchFamily="34" charset="0"/>
              </a:rPr>
              <a:t>individuels</a:t>
            </a:r>
            <a:r>
              <a:rPr lang="en-GB" sz="1600">
                <a:latin typeface="Open Sans" panose="020B0606030504020204" pitchFamily="34" charset="0"/>
                <a:ea typeface="Open Sans" panose="020B0606030504020204" pitchFamily="34" charset="0"/>
                <a:cs typeface="Open Sans" panose="020B0606030504020204" pitchFamily="34" charset="0"/>
              </a:rPr>
              <a:t> </a:t>
            </a:r>
            <a:r>
              <a:rPr lang="en-GB" sz="1600" err="1">
                <a:latin typeface="Open Sans" panose="020B0606030504020204" pitchFamily="34" charset="0"/>
                <a:ea typeface="Open Sans" panose="020B0606030504020204" pitchFamily="34" charset="0"/>
                <a:cs typeface="Open Sans" panose="020B0606030504020204" pitchFamily="34" charset="0"/>
              </a:rPr>
              <a:t>peut</a:t>
            </a:r>
            <a:r>
              <a:rPr lang="en-GB" sz="1600">
                <a:latin typeface="Open Sans" panose="020B0606030504020204" pitchFamily="34" charset="0"/>
                <a:ea typeface="Open Sans" panose="020B0606030504020204" pitchFamily="34" charset="0"/>
                <a:cs typeface="Open Sans" panose="020B0606030504020204" pitchFamily="34" charset="0"/>
              </a:rPr>
              <a:t> </a:t>
            </a:r>
            <a:r>
              <a:rPr lang="en-GB" sz="1600" err="1">
                <a:latin typeface="Open Sans" panose="020B0606030504020204" pitchFamily="34" charset="0"/>
                <a:ea typeface="Open Sans" panose="020B0606030504020204" pitchFamily="34" charset="0"/>
                <a:cs typeface="Open Sans" panose="020B0606030504020204" pitchFamily="34" charset="0"/>
              </a:rPr>
              <a:t>conduire</a:t>
            </a:r>
            <a:r>
              <a:rPr lang="en-GB" sz="1600">
                <a:latin typeface="Open Sans" panose="020B0606030504020204" pitchFamily="34" charset="0"/>
                <a:ea typeface="Open Sans" panose="020B0606030504020204" pitchFamily="34" charset="0"/>
                <a:cs typeface="Open Sans" panose="020B0606030504020204" pitchFamily="34" charset="0"/>
              </a:rPr>
              <a:t> à </a:t>
            </a:r>
            <a:r>
              <a:rPr lang="en-GB" sz="1600" err="1">
                <a:latin typeface="Open Sans" panose="020B0606030504020204" pitchFamily="34" charset="0"/>
                <a:ea typeface="Open Sans" panose="020B0606030504020204" pitchFamily="34" charset="0"/>
                <a:cs typeface="Open Sans" panose="020B0606030504020204" pitchFamily="34" charset="0"/>
              </a:rPr>
              <a:t>une</a:t>
            </a:r>
            <a:r>
              <a:rPr lang="en-GB" sz="1600">
                <a:latin typeface="Open Sans" panose="020B0606030504020204" pitchFamily="34" charset="0"/>
                <a:ea typeface="Open Sans" panose="020B0606030504020204" pitchFamily="34" charset="0"/>
                <a:cs typeface="Open Sans" panose="020B0606030504020204" pitchFamily="34" charset="0"/>
              </a:rPr>
              <a:t> </a:t>
            </a:r>
            <a:r>
              <a:rPr lang="en-GB" sz="1600" err="1">
                <a:latin typeface="Open Sans" panose="020B0606030504020204" pitchFamily="34" charset="0"/>
                <a:ea typeface="Open Sans" panose="020B0606030504020204" pitchFamily="34" charset="0"/>
                <a:cs typeface="Open Sans" panose="020B0606030504020204" pitchFamily="34" charset="0"/>
              </a:rPr>
              <a:t>surestimation</a:t>
            </a:r>
            <a:r>
              <a:rPr lang="en-GB" sz="1600">
                <a:latin typeface="Open Sans" panose="020B0606030504020204" pitchFamily="34" charset="0"/>
                <a:ea typeface="Open Sans" panose="020B0606030504020204" pitchFamily="34" charset="0"/>
                <a:cs typeface="Open Sans" panose="020B0606030504020204" pitchFamily="34" charset="0"/>
              </a:rPr>
              <a:t> de </a:t>
            </a:r>
            <a:r>
              <a:rPr lang="en-GB" sz="1600" err="1">
                <a:latin typeface="Open Sans" panose="020B0606030504020204" pitchFamily="34" charset="0"/>
                <a:ea typeface="Open Sans" panose="020B0606030504020204" pitchFamily="34" charset="0"/>
                <a:cs typeface="Open Sans" panose="020B0606030504020204" pitchFamily="34" charset="0"/>
              </a:rPr>
              <a:t>l'ensemble</a:t>
            </a:r>
            <a:r>
              <a:rPr lang="en-GB" sz="1600">
                <a:latin typeface="Open Sans" panose="020B0606030504020204" pitchFamily="34" charset="0"/>
                <a:ea typeface="Open Sans" panose="020B0606030504020204" pitchFamily="34" charset="0"/>
                <a:cs typeface="Open Sans" panose="020B0606030504020204" pitchFamily="34" charset="0"/>
              </a:rPr>
              <a:t> des HDDS. </a:t>
            </a:r>
          </a:p>
          <a:p>
            <a:pPr marL="285750" indent="-285750">
              <a:lnSpc>
                <a:spcPts val="2700"/>
              </a:lnSpc>
              <a:buFont typeface="Wingdings" panose="05000000000000000000" pitchFamily="2" charset="2"/>
              <a:buChar char="v"/>
            </a:pPr>
            <a:r>
              <a:rPr lang="en-GB" sz="1600" err="1">
                <a:latin typeface="Open Sans" panose="020B0606030504020204" pitchFamily="34" charset="0"/>
                <a:ea typeface="Open Sans" panose="020B0606030504020204" pitchFamily="34" charset="0"/>
                <a:cs typeface="Open Sans" panose="020B0606030504020204" pitchFamily="34" charset="0"/>
              </a:rPr>
              <a:t>Toutefois</a:t>
            </a:r>
            <a:r>
              <a:rPr lang="en-GB" sz="1600">
                <a:latin typeface="Open Sans" panose="020B0606030504020204" pitchFamily="34" charset="0"/>
                <a:ea typeface="Open Sans" panose="020B0606030504020204" pitchFamily="34" charset="0"/>
                <a:cs typeface="Open Sans" panose="020B0606030504020204" pitchFamily="34" charset="0"/>
              </a:rPr>
              <a:t>, dans les situations </a:t>
            </a:r>
            <a:r>
              <a:rPr lang="en-GB" sz="1600" err="1">
                <a:latin typeface="Open Sans" panose="020B0606030504020204" pitchFamily="34" charset="0"/>
                <a:ea typeface="Open Sans" panose="020B0606030504020204" pitchFamily="34" charset="0"/>
                <a:cs typeface="Open Sans" panose="020B0606030504020204" pitchFamily="34" charset="0"/>
              </a:rPr>
              <a:t>où</a:t>
            </a:r>
            <a:r>
              <a:rPr lang="en-GB" sz="1600">
                <a:latin typeface="Open Sans" panose="020B0606030504020204" pitchFamily="34" charset="0"/>
                <a:ea typeface="Open Sans" panose="020B0606030504020204" pitchFamily="34" charset="0"/>
                <a:cs typeface="Open Sans" panose="020B0606030504020204" pitchFamily="34" charset="0"/>
              </a:rPr>
              <a:t> la </a:t>
            </a:r>
            <a:r>
              <a:rPr lang="en-GB" sz="1600" err="1">
                <a:latin typeface="Open Sans" panose="020B0606030504020204" pitchFamily="34" charset="0"/>
                <a:ea typeface="Open Sans" panose="020B0606030504020204" pitchFamily="34" charset="0"/>
                <a:cs typeface="Open Sans" panose="020B0606030504020204" pitchFamily="34" charset="0"/>
              </a:rPr>
              <a:t>consommation</a:t>
            </a:r>
            <a:r>
              <a:rPr lang="en-GB" sz="1600">
                <a:latin typeface="Open Sans" panose="020B0606030504020204" pitchFamily="34" charset="0"/>
                <a:ea typeface="Open Sans" panose="020B0606030504020204" pitchFamily="34" charset="0"/>
                <a:cs typeface="Open Sans" panose="020B0606030504020204" pitchFamily="34" charset="0"/>
              </a:rPr>
              <a:t> hors de la </a:t>
            </a:r>
            <a:r>
              <a:rPr lang="en-GB" sz="1600" err="1">
                <a:latin typeface="Open Sans" panose="020B0606030504020204" pitchFamily="34" charset="0"/>
                <a:ea typeface="Open Sans" panose="020B0606030504020204" pitchFamily="34" charset="0"/>
                <a:cs typeface="Open Sans" panose="020B0606030504020204" pitchFamily="34" charset="0"/>
              </a:rPr>
              <a:t>maison</a:t>
            </a:r>
            <a:r>
              <a:rPr lang="en-GB" sz="1600">
                <a:latin typeface="Open Sans" panose="020B0606030504020204" pitchFamily="34" charset="0"/>
                <a:ea typeface="Open Sans" panose="020B0606030504020204" pitchFamily="34" charset="0"/>
                <a:cs typeface="Open Sans" panose="020B0606030504020204" pitchFamily="34" charset="0"/>
              </a:rPr>
              <a:t> </a:t>
            </a:r>
            <a:r>
              <a:rPr lang="en-GB" sz="1600" err="1">
                <a:latin typeface="Open Sans" panose="020B0606030504020204" pitchFamily="34" charset="0"/>
                <a:ea typeface="Open Sans" panose="020B0606030504020204" pitchFamily="34" charset="0"/>
                <a:cs typeface="Open Sans" panose="020B0606030504020204" pitchFamily="34" charset="0"/>
              </a:rPr>
              <a:t>d'aliments</a:t>
            </a:r>
            <a:r>
              <a:rPr lang="en-GB" sz="1600">
                <a:latin typeface="Open Sans" panose="020B0606030504020204" pitchFamily="34" charset="0"/>
                <a:ea typeface="Open Sans" panose="020B0606030504020204" pitchFamily="34" charset="0"/>
                <a:cs typeface="Open Sans" panose="020B0606030504020204" pitchFamily="34" charset="0"/>
              </a:rPr>
              <a:t> non </a:t>
            </a:r>
            <a:r>
              <a:rPr lang="en-GB" sz="1600" err="1">
                <a:latin typeface="Open Sans" panose="020B0606030504020204" pitchFamily="34" charset="0"/>
                <a:ea typeface="Open Sans" panose="020B0606030504020204" pitchFamily="34" charset="0"/>
                <a:cs typeface="Open Sans" panose="020B0606030504020204" pitchFamily="34" charset="0"/>
              </a:rPr>
              <a:t>préparés</a:t>
            </a:r>
            <a:r>
              <a:rPr lang="en-GB" sz="1600">
                <a:latin typeface="Open Sans" panose="020B0606030504020204" pitchFamily="34" charset="0"/>
                <a:ea typeface="Open Sans" panose="020B0606030504020204" pitchFamily="34" charset="0"/>
                <a:cs typeface="Open Sans" panose="020B0606030504020204" pitchFamily="34" charset="0"/>
              </a:rPr>
              <a:t> dans le ménage </a:t>
            </a:r>
            <a:r>
              <a:rPr lang="en-GB" sz="1600" err="1">
                <a:latin typeface="Open Sans" panose="020B0606030504020204" pitchFamily="34" charset="0"/>
                <a:ea typeface="Open Sans" panose="020B0606030504020204" pitchFamily="34" charset="0"/>
                <a:cs typeface="Open Sans" panose="020B0606030504020204" pitchFamily="34" charset="0"/>
              </a:rPr>
              <a:t>est</a:t>
            </a:r>
            <a:r>
              <a:rPr lang="en-GB" sz="1600">
                <a:latin typeface="Open Sans" panose="020B0606030504020204" pitchFamily="34" charset="0"/>
                <a:ea typeface="Open Sans" panose="020B0606030504020204" pitchFamily="34" charset="0"/>
                <a:cs typeface="Open Sans" panose="020B0606030504020204" pitchFamily="34" charset="0"/>
              </a:rPr>
              <a:t> courante, </a:t>
            </a:r>
            <a:r>
              <a:rPr lang="en-GB" sz="1600" err="1">
                <a:latin typeface="Open Sans" panose="020B0606030504020204" pitchFamily="34" charset="0"/>
                <a:ea typeface="Open Sans" panose="020B0606030504020204" pitchFamily="34" charset="0"/>
                <a:cs typeface="Open Sans" panose="020B0606030504020204" pitchFamily="34" charset="0"/>
              </a:rPr>
              <a:t>en</a:t>
            </a:r>
            <a:r>
              <a:rPr lang="en-GB" sz="1600">
                <a:latin typeface="Open Sans" panose="020B0606030504020204" pitchFamily="34" charset="0"/>
                <a:ea typeface="Open Sans" panose="020B0606030504020204" pitchFamily="34" charset="0"/>
                <a:cs typeface="Open Sans" panose="020B0606030504020204" pitchFamily="34" charset="0"/>
              </a:rPr>
              <a:t> particulier par la </a:t>
            </a:r>
            <a:r>
              <a:rPr lang="en-GB" sz="1600" err="1">
                <a:latin typeface="Open Sans" panose="020B0606030504020204" pitchFamily="34" charset="0"/>
                <a:ea typeface="Open Sans" panose="020B0606030504020204" pitchFamily="34" charset="0"/>
                <a:cs typeface="Open Sans" panose="020B0606030504020204" pitchFamily="34" charset="0"/>
              </a:rPr>
              <a:t>majorité</a:t>
            </a:r>
            <a:r>
              <a:rPr lang="en-GB" sz="1600">
                <a:latin typeface="Open Sans" panose="020B0606030504020204" pitchFamily="34" charset="0"/>
                <a:ea typeface="Open Sans" panose="020B0606030504020204" pitchFamily="34" charset="0"/>
                <a:cs typeface="Open Sans" panose="020B0606030504020204" pitchFamily="34" charset="0"/>
              </a:rPr>
              <a:t> du ménage, les Bureaux Pays </a:t>
            </a:r>
            <a:r>
              <a:rPr lang="en-GB" sz="1600" err="1">
                <a:latin typeface="Open Sans" panose="020B0606030504020204" pitchFamily="34" charset="0"/>
                <a:ea typeface="Open Sans" panose="020B0606030504020204" pitchFamily="34" charset="0"/>
                <a:cs typeface="Open Sans" panose="020B0606030504020204" pitchFamily="34" charset="0"/>
              </a:rPr>
              <a:t>peuvent</a:t>
            </a:r>
            <a:r>
              <a:rPr lang="en-GB" sz="1600">
                <a:latin typeface="Open Sans" panose="020B0606030504020204" pitchFamily="34" charset="0"/>
                <a:ea typeface="Open Sans" panose="020B0606030504020204" pitchFamily="34" charset="0"/>
                <a:cs typeface="Open Sans" panose="020B0606030504020204" pitchFamily="34" charset="0"/>
              </a:rPr>
              <a:t> </a:t>
            </a:r>
            <a:r>
              <a:rPr lang="en-GB" sz="1600" err="1">
                <a:latin typeface="Open Sans" panose="020B0606030504020204" pitchFamily="34" charset="0"/>
                <a:ea typeface="Open Sans" panose="020B0606030504020204" pitchFamily="34" charset="0"/>
                <a:cs typeface="Open Sans" panose="020B0606030504020204" pitchFamily="34" charset="0"/>
              </a:rPr>
              <a:t>décider</a:t>
            </a:r>
            <a:r>
              <a:rPr lang="en-GB" sz="1600">
                <a:latin typeface="Open Sans" panose="020B0606030504020204" pitchFamily="34" charset="0"/>
                <a:ea typeface="Open Sans" panose="020B0606030504020204" pitchFamily="34" charset="0"/>
                <a:cs typeface="Open Sans" panose="020B0606030504020204" pitchFamily="34" charset="0"/>
              </a:rPr>
              <a:t> </a:t>
            </a:r>
            <a:r>
              <a:rPr lang="en-GB" sz="1600" err="1">
                <a:latin typeface="Open Sans" panose="020B0606030504020204" pitchFamily="34" charset="0"/>
                <a:ea typeface="Open Sans" panose="020B0606030504020204" pitchFamily="34" charset="0"/>
                <a:cs typeface="Open Sans" panose="020B0606030504020204" pitchFamily="34" charset="0"/>
              </a:rPr>
              <a:t>d'inclure</a:t>
            </a:r>
            <a:r>
              <a:rPr lang="en-GB" sz="1600">
                <a:latin typeface="Open Sans" panose="020B0606030504020204" pitchFamily="34" charset="0"/>
                <a:ea typeface="Open Sans" panose="020B0606030504020204" pitchFamily="34" charset="0"/>
                <a:cs typeface="Open Sans" panose="020B0606030504020204" pitchFamily="34" charset="0"/>
              </a:rPr>
              <a:t> </a:t>
            </a:r>
            <a:r>
              <a:rPr lang="en-GB" sz="1600" err="1">
                <a:latin typeface="Open Sans" panose="020B0606030504020204" pitchFamily="34" charset="0"/>
                <a:ea typeface="Open Sans" panose="020B0606030504020204" pitchFamily="34" charset="0"/>
                <a:cs typeface="Open Sans" panose="020B0606030504020204" pitchFamily="34" charset="0"/>
              </a:rPr>
              <a:t>ces</a:t>
            </a:r>
            <a:r>
              <a:rPr lang="en-GB" sz="1600">
                <a:latin typeface="Open Sans" panose="020B0606030504020204" pitchFamily="34" charset="0"/>
                <a:ea typeface="Open Sans" panose="020B0606030504020204" pitchFamily="34" charset="0"/>
                <a:cs typeface="Open Sans" panose="020B0606030504020204" pitchFamily="34" charset="0"/>
              </a:rPr>
              <a:t> aliments. </a:t>
            </a:r>
            <a:endParaRPr lang="en-GB" sz="1600" spc="6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Table 2">
            <a:extLst>
              <a:ext uri="{FF2B5EF4-FFF2-40B4-BE49-F238E27FC236}">
                <a16:creationId xmlns:a16="http://schemas.microsoft.com/office/drawing/2014/main" id="{EE4BA145-E9F2-EBC1-755D-DEC06E29D113}"/>
              </a:ext>
            </a:extLst>
          </p:cNvPr>
          <p:cNvGraphicFramePr>
            <a:graphicFrameLocks noGrp="1"/>
          </p:cNvGraphicFramePr>
          <p:nvPr>
            <p:extLst>
              <p:ext uri="{D42A27DB-BD31-4B8C-83A1-F6EECF244321}">
                <p14:modId xmlns:p14="http://schemas.microsoft.com/office/powerpoint/2010/main" val="468281435"/>
              </p:ext>
            </p:extLst>
          </p:nvPr>
        </p:nvGraphicFramePr>
        <p:xfrm>
          <a:off x="6877768" y="1250939"/>
          <a:ext cx="5121446" cy="5273040"/>
        </p:xfrm>
        <a:graphic>
          <a:graphicData uri="http://schemas.openxmlformats.org/drawingml/2006/table">
            <a:tbl>
              <a:tblPr firstRow="1" bandRow="1">
                <a:tableStyleId>{5C22544A-7EE6-4342-B048-85BDC9FD1C3A}</a:tableStyleId>
              </a:tblPr>
              <a:tblGrid>
                <a:gridCol w="2560723">
                  <a:extLst>
                    <a:ext uri="{9D8B030D-6E8A-4147-A177-3AD203B41FA5}">
                      <a16:colId xmlns:a16="http://schemas.microsoft.com/office/drawing/2014/main" val="1062704714"/>
                    </a:ext>
                  </a:extLst>
                </a:gridCol>
                <a:gridCol w="2560723">
                  <a:extLst>
                    <a:ext uri="{9D8B030D-6E8A-4147-A177-3AD203B41FA5}">
                      <a16:colId xmlns:a16="http://schemas.microsoft.com/office/drawing/2014/main" val="2549113952"/>
                    </a:ext>
                  </a:extLst>
                </a:gridCol>
              </a:tblGrid>
              <a:tr h="626460">
                <a:tc>
                  <a:txBody>
                    <a:bodyPr/>
                    <a:lstStyle/>
                    <a:p>
                      <a:r>
                        <a:rPr lang="en-GB" err="1">
                          <a:latin typeface="Open Sans" panose="020B0606030504020204" pitchFamily="34" charset="0"/>
                          <a:ea typeface="Open Sans" panose="020B0606030504020204" pitchFamily="34" charset="0"/>
                          <a:cs typeface="Open Sans" panose="020B0606030504020204" pitchFamily="34" charset="0"/>
                        </a:rPr>
                        <a:t>Inclure</a:t>
                      </a:r>
                      <a:r>
                        <a:rPr lang="en-GB">
                          <a:latin typeface="Open Sans" panose="020B0606030504020204" pitchFamily="34" charset="0"/>
                          <a:ea typeface="Open Sans" panose="020B0606030504020204" pitchFamily="34" charset="0"/>
                          <a:cs typeface="Open Sans" panose="020B0606030504020204" pitchFamily="34" charset="0"/>
                        </a:rPr>
                        <a:t> les aliments</a:t>
                      </a:r>
                      <a:endParaRPr lang="fr-FR">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a:latin typeface="Open Sans" panose="020B0606030504020204" pitchFamily="34" charset="0"/>
                          <a:ea typeface="Open Sans" panose="020B0606030504020204" pitchFamily="34" charset="0"/>
                          <a:cs typeface="Open Sans" panose="020B0606030504020204" pitchFamily="34" charset="0"/>
                        </a:rPr>
                        <a:t>Ne pas </a:t>
                      </a:r>
                      <a:r>
                        <a:rPr lang="en-GB" err="1">
                          <a:latin typeface="Open Sans" panose="020B0606030504020204" pitchFamily="34" charset="0"/>
                          <a:ea typeface="Open Sans" panose="020B0606030504020204" pitchFamily="34" charset="0"/>
                          <a:cs typeface="Open Sans" panose="020B0606030504020204" pitchFamily="34" charset="0"/>
                        </a:rPr>
                        <a:t>inclure</a:t>
                      </a:r>
                      <a:r>
                        <a:rPr lang="en-GB">
                          <a:latin typeface="Open Sans" panose="020B0606030504020204" pitchFamily="34" charset="0"/>
                          <a:ea typeface="Open Sans" panose="020B0606030504020204" pitchFamily="34" charset="0"/>
                          <a:cs typeface="Open Sans" panose="020B0606030504020204" pitchFamily="34" charset="0"/>
                        </a:rPr>
                        <a:t> les aliments</a:t>
                      </a:r>
                      <a:endParaRPr lang="fr-FR">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530577330"/>
                  </a:ext>
                </a:extLst>
              </a:tr>
              <a:tr h="3311289">
                <a:tc>
                  <a:txBody>
                    <a:bodyPr/>
                    <a:lstStyle/>
                    <a:p>
                      <a:r>
                        <a:rPr lang="en-GB">
                          <a:latin typeface="Open Sans" panose="020B0606030504020204" pitchFamily="34" charset="0"/>
                          <a:ea typeface="Open Sans" panose="020B0606030504020204" pitchFamily="34" charset="0"/>
                          <a:cs typeface="Open Sans" panose="020B0606030504020204" pitchFamily="34" charset="0"/>
                        </a:rPr>
                        <a:t>-Préparés à la maison et consommés à la maison ou à l'extérieur de la maison ; ou</a:t>
                      </a:r>
                    </a:p>
                    <a:p>
                      <a:r>
                        <a:rPr lang="en-GB">
                          <a:latin typeface="Open Sans" panose="020B0606030504020204" pitchFamily="34" charset="0"/>
                          <a:ea typeface="Open Sans" panose="020B0606030504020204" pitchFamily="34" charset="0"/>
                          <a:cs typeface="Open Sans" panose="020B0606030504020204" pitchFamily="34" charset="0"/>
                        </a:rPr>
                        <a:t> </a:t>
                      </a:r>
                    </a:p>
                    <a:p>
                      <a:r>
                        <a:rPr lang="en-GB">
                          <a:latin typeface="Open Sans" panose="020B0606030504020204" pitchFamily="34" charset="0"/>
                          <a:ea typeface="Open Sans" panose="020B0606030504020204" pitchFamily="34" charset="0"/>
                          <a:cs typeface="Open Sans" panose="020B0606030504020204" pitchFamily="34" charset="0"/>
                        </a:rPr>
                        <a:t>-Achetés ou cueillis à l'extérieur et consommés à la maison</a:t>
                      </a:r>
                      <a:endParaRPr lang="fr-FR">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a:latin typeface="Open Sans" panose="020B0606030504020204" pitchFamily="34" charset="0"/>
                          <a:ea typeface="Open Sans" panose="020B0606030504020204" pitchFamily="34" charset="0"/>
                          <a:cs typeface="Open Sans" panose="020B0606030504020204" pitchFamily="34" charset="0"/>
                        </a:rPr>
                        <a:t>-</a:t>
                      </a:r>
                      <a:r>
                        <a:rPr lang="en-GB" err="1">
                          <a:latin typeface="Open Sans" panose="020B0606030504020204" pitchFamily="34" charset="0"/>
                          <a:ea typeface="Open Sans" panose="020B0606030504020204" pitchFamily="34" charset="0"/>
                          <a:cs typeface="Open Sans" panose="020B0606030504020204" pitchFamily="34" charset="0"/>
                        </a:rPr>
                        <a:t>Achetés</a:t>
                      </a:r>
                      <a:r>
                        <a:rPr lang="en-GB">
                          <a:latin typeface="Open Sans" panose="020B0606030504020204" pitchFamily="34" charset="0"/>
                          <a:ea typeface="Open Sans" panose="020B0606030504020204" pitchFamily="34" charset="0"/>
                          <a:cs typeface="Open Sans" panose="020B0606030504020204" pitchFamily="34" charset="0"/>
                        </a:rPr>
                        <a:t> hors de la </a:t>
                      </a:r>
                      <a:r>
                        <a:rPr lang="en-GB" err="1">
                          <a:latin typeface="Open Sans" panose="020B0606030504020204" pitchFamily="34" charset="0"/>
                          <a:ea typeface="Open Sans" panose="020B0606030504020204" pitchFamily="34" charset="0"/>
                          <a:cs typeface="Open Sans" panose="020B0606030504020204" pitchFamily="34" charset="0"/>
                        </a:rPr>
                        <a:t>maison</a:t>
                      </a:r>
                      <a:r>
                        <a:rPr lang="en-GB">
                          <a:latin typeface="Open Sans" panose="020B0606030504020204" pitchFamily="34" charset="0"/>
                          <a:ea typeface="Open Sans" panose="020B0606030504020204" pitchFamily="34" charset="0"/>
                          <a:cs typeface="Open Sans" panose="020B0606030504020204" pitchFamily="34" charset="0"/>
                        </a:rPr>
                        <a:t> et consommés hors de la </a:t>
                      </a:r>
                      <a:r>
                        <a:rPr lang="en-GB" err="1">
                          <a:latin typeface="Open Sans" panose="020B0606030504020204" pitchFamily="34" charset="0"/>
                          <a:ea typeface="Open Sans" panose="020B0606030504020204" pitchFamily="34" charset="0"/>
                          <a:cs typeface="Open Sans" panose="020B0606030504020204" pitchFamily="34" charset="0"/>
                        </a:rPr>
                        <a:t>maison</a:t>
                      </a:r>
                      <a:endParaRPr lang="en-GB">
                        <a:latin typeface="Open Sans" panose="020B0606030504020204" pitchFamily="34" charset="0"/>
                        <a:ea typeface="Open Sans" panose="020B0606030504020204" pitchFamily="34" charset="0"/>
                        <a:cs typeface="Open Sans" panose="020B0606030504020204" pitchFamily="34" charset="0"/>
                      </a:endParaRPr>
                    </a:p>
                    <a:p>
                      <a:endParaRPr lang="en-GB">
                        <a:latin typeface="Open Sans" panose="020B0606030504020204" pitchFamily="34" charset="0"/>
                        <a:ea typeface="Open Sans" panose="020B0606030504020204" pitchFamily="34" charset="0"/>
                        <a:cs typeface="Open Sans" panose="020B0606030504020204" pitchFamily="34" charset="0"/>
                      </a:endParaRPr>
                    </a:p>
                    <a:p>
                      <a:r>
                        <a:rPr lang="en-GB" sz="1600" b="1" i="1">
                          <a:latin typeface="Open Sans" panose="020B0606030504020204" pitchFamily="34" charset="0"/>
                          <a:ea typeface="Open Sans" panose="020B0606030504020204" pitchFamily="34" charset="0"/>
                          <a:cs typeface="Open Sans" panose="020B0606030504020204" pitchFamily="34" charset="0"/>
                        </a:rPr>
                        <a:t>Les </a:t>
                      </a:r>
                      <a:r>
                        <a:rPr lang="en-GB" sz="1600" b="1" i="1" err="1">
                          <a:latin typeface="Open Sans" panose="020B0606030504020204" pitchFamily="34" charset="0"/>
                          <a:ea typeface="Open Sans" panose="020B0606030504020204" pitchFamily="34" charset="0"/>
                          <a:cs typeface="Open Sans" panose="020B0606030504020204" pitchFamily="34" charset="0"/>
                        </a:rPr>
                        <a:t>répondants</a:t>
                      </a:r>
                      <a:r>
                        <a:rPr lang="en-GB" sz="1600" b="1" i="1">
                          <a:latin typeface="Open Sans" panose="020B0606030504020204" pitchFamily="34" charset="0"/>
                          <a:ea typeface="Open Sans" panose="020B0606030504020204" pitchFamily="34" charset="0"/>
                          <a:cs typeface="Open Sans" panose="020B0606030504020204" pitchFamily="34" charset="0"/>
                        </a:rPr>
                        <a:t> </a:t>
                      </a:r>
                      <a:r>
                        <a:rPr lang="en-GB" sz="1600" b="1" i="1" err="1">
                          <a:latin typeface="Open Sans" panose="020B0606030504020204" pitchFamily="34" charset="0"/>
                          <a:ea typeface="Open Sans" panose="020B0606030504020204" pitchFamily="34" charset="0"/>
                          <a:cs typeface="Open Sans" panose="020B0606030504020204" pitchFamily="34" charset="0"/>
                        </a:rPr>
                        <a:t>peuvent</a:t>
                      </a:r>
                      <a:r>
                        <a:rPr lang="en-GB" sz="1600" b="1" i="1">
                          <a:latin typeface="Open Sans" panose="020B0606030504020204" pitchFamily="34" charset="0"/>
                          <a:ea typeface="Open Sans" panose="020B0606030504020204" pitchFamily="34" charset="0"/>
                          <a:cs typeface="Open Sans" panose="020B0606030504020204" pitchFamily="34" charset="0"/>
                        </a:rPr>
                        <a:t> ne pas savoir </a:t>
                      </a:r>
                      <a:r>
                        <a:rPr lang="en-GB" sz="1600" b="1" i="1" err="1">
                          <a:latin typeface="Open Sans" panose="020B0606030504020204" pitchFamily="34" charset="0"/>
                          <a:ea typeface="Open Sans" panose="020B0606030504020204" pitchFamily="34" charset="0"/>
                          <a:cs typeface="Open Sans" panose="020B0606030504020204" pitchFamily="34" charset="0"/>
                        </a:rPr>
                        <a:t>exactement</a:t>
                      </a:r>
                      <a:r>
                        <a:rPr lang="en-GB" sz="1600" b="1" i="1">
                          <a:latin typeface="Open Sans" panose="020B0606030504020204" pitchFamily="34" charset="0"/>
                          <a:ea typeface="Open Sans" panose="020B0606030504020204" pitchFamily="34" charset="0"/>
                          <a:cs typeface="Open Sans" panose="020B0606030504020204" pitchFamily="34" charset="0"/>
                        </a:rPr>
                        <a:t> </a:t>
                      </a:r>
                      <a:r>
                        <a:rPr lang="en-GB" sz="1600" b="1" i="1" err="1">
                          <a:latin typeface="Open Sans" panose="020B0606030504020204" pitchFamily="34" charset="0"/>
                          <a:ea typeface="Open Sans" panose="020B0606030504020204" pitchFamily="34" charset="0"/>
                          <a:cs typeface="Open Sans" panose="020B0606030504020204" pitchFamily="34" charset="0"/>
                        </a:rPr>
                        <a:t>quels</a:t>
                      </a:r>
                      <a:r>
                        <a:rPr lang="en-GB" sz="1600" b="1" i="1">
                          <a:latin typeface="Open Sans" panose="020B0606030504020204" pitchFamily="34" charset="0"/>
                          <a:ea typeface="Open Sans" panose="020B0606030504020204" pitchFamily="34" charset="0"/>
                          <a:cs typeface="Open Sans" panose="020B0606030504020204" pitchFamily="34" charset="0"/>
                        </a:rPr>
                        <a:t> aliments </a:t>
                      </a:r>
                      <a:r>
                        <a:rPr lang="en-GB" sz="1600" b="1" i="1" err="1">
                          <a:latin typeface="Open Sans" panose="020B0606030504020204" pitchFamily="34" charset="0"/>
                          <a:ea typeface="Open Sans" panose="020B0606030504020204" pitchFamily="34" charset="0"/>
                          <a:cs typeface="Open Sans" panose="020B0606030504020204" pitchFamily="34" charset="0"/>
                        </a:rPr>
                        <a:t>ont</a:t>
                      </a:r>
                      <a:r>
                        <a:rPr lang="en-GB" sz="1600" b="1" i="1">
                          <a:latin typeface="Open Sans" panose="020B0606030504020204" pitchFamily="34" charset="0"/>
                          <a:ea typeface="Open Sans" panose="020B0606030504020204" pitchFamily="34" charset="0"/>
                          <a:cs typeface="Open Sans" panose="020B0606030504020204" pitchFamily="34" charset="0"/>
                        </a:rPr>
                        <a:t> </a:t>
                      </a:r>
                      <a:r>
                        <a:rPr lang="en-GB" sz="1600" b="1" i="1" err="1">
                          <a:latin typeface="Open Sans" panose="020B0606030504020204" pitchFamily="34" charset="0"/>
                          <a:ea typeface="Open Sans" panose="020B0606030504020204" pitchFamily="34" charset="0"/>
                          <a:cs typeface="Open Sans" panose="020B0606030504020204" pitchFamily="34" charset="0"/>
                        </a:rPr>
                        <a:t>été</a:t>
                      </a:r>
                      <a:r>
                        <a:rPr lang="en-GB" sz="1600" b="1" i="1">
                          <a:latin typeface="Open Sans" panose="020B0606030504020204" pitchFamily="34" charset="0"/>
                          <a:ea typeface="Open Sans" panose="020B0606030504020204" pitchFamily="34" charset="0"/>
                          <a:cs typeface="Open Sans" panose="020B0606030504020204" pitchFamily="34" charset="0"/>
                        </a:rPr>
                        <a:t> </a:t>
                      </a:r>
                      <a:r>
                        <a:rPr lang="en-GB" sz="1600" b="1" i="1" err="1">
                          <a:latin typeface="Open Sans" panose="020B0606030504020204" pitchFamily="34" charset="0"/>
                          <a:ea typeface="Open Sans" panose="020B0606030504020204" pitchFamily="34" charset="0"/>
                          <a:cs typeface="Open Sans" panose="020B0606030504020204" pitchFamily="34" charset="0"/>
                        </a:rPr>
                        <a:t>achetés</a:t>
                      </a:r>
                      <a:r>
                        <a:rPr lang="en-GB" sz="1600" b="1" i="1">
                          <a:latin typeface="Open Sans" panose="020B0606030504020204" pitchFamily="34" charset="0"/>
                          <a:ea typeface="Open Sans" panose="020B0606030504020204" pitchFamily="34" charset="0"/>
                          <a:cs typeface="Open Sans" panose="020B0606030504020204" pitchFamily="34" charset="0"/>
                        </a:rPr>
                        <a:t> et consommés </a:t>
                      </a:r>
                      <a:r>
                        <a:rPr lang="en-GB" sz="1600" b="1" i="1" err="1">
                          <a:latin typeface="Open Sans" panose="020B0606030504020204" pitchFamily="34" charset="0"/>
                          <a:ea typeface="Open Sans" panose="020B0606030504020204" pitchFamily="34" charset="0"/>
                          <a:cs typeface="Open Sans" panose="020B0606030504020204" pitchFamily="34" charset="0"/>
                        </a:rPr>
                        <a:t>en</a:t>
                      </a:r>
                      <a:r>
                        <a:rPr lang="en-GB" sz="1600" b="1" i="1">
                          <a:latin typeface="Open Sans" panose="020B0606030504020204" pitchFamily="34" charset="0"/>
                          <a:ea typeface="Open Sans" panose="020B0606030504020204" pitchFamily="34" charset="0"/>
                          <a:cs typeface="Open Sans" panose="020B0606030504020204" pitchFamily="34" charset="0"/>
                        </a:rPr>
                        <a:t> dehors de la </a:t>
                      </a:r>
                      <a:r>
                        <a:rPr lang="en-GB" sz="1600" b="1" i="1" err="1">
                          <a:latin typeface="Open Sans" panose="020B0606030504020204" pitchFamily="34" charset="0"/>
                          <a:ea typeface="Open Sans" panose="020B0606030504020204" pitchFamily="34" charset="0"/>
                          <a:cs typeface="Open Sans" panose="020B0606030504020204" pitchFamily="34" charset="0"/>
                        </a:rPr>
                        <a:t>maison</a:t>
                      </a:r>
                      <a:r>
                        <a:rPr lang="en-GB" sz="1600" b="1" i="1">
                          <a:latin typeface="Open Sans" panose="020B0606030504020204" pitchFamily="34" charset="0"/>
                          <a:ea typeface="Open Sans" panose="020B0606030504020204" pitchFamily="34" charset="0"/>
                          <a:cs typeface="Open Sans" panose="020B0606030504020204" pitchFamily="34" charset="0"/>
                        </a:rPr>
                        <a:t> par </a:t>
                      </a:r>
                      <a:r>
                        <a:rPr lang="en-GB" sz="1600" b="1" i="1" err="1">
                          <a:latin typeface="Open Sans" panose="020B0606030504020204" pitchFamily="34" charset="0"/>
                          <a:ea typeface="Open Sans" panose="020B0606030504020204" pitchFamily="34" charset="0"/>
                          <a:cs typeface="Open Sans" panose="020B0606030504020204" pitchFamily="34" charset="0"/>
                        </a:rPr>
                        <a:t>chaque</a:t>
                      </a:r>
                      <a:r>
                        <a:rPr lang="en-GB" sz="1600" b="1" i="1">
                          <a:latin typeface="Open Sans" panose="020B0606030504020204" pitchFamily="34" charset="0"/>
                          <a:ea typeface="Open Sans" panose="020B0606030504020204" pitchFamily="34" charset="0"/>
                          <a:cs typeface="Open Sans" panose="020B0606030504020204" pitchFamily="34" charset="0"/>
                        </a:rPr>
                        <a:t> </a:t>
                      </a:r>
                      <a:r>
                        <a:rPr lang="en-GB" sz="1600" b="1" i="1" err="1">
                          <a:latin typeface="Open Sans" panose="020B0606030504020204" pitchFamily="34" charset="0"/>
                          <a:ea typeface="Open Sans" panose="020B0606030504020204" pitchFamily="34" charset="0"/>
                          <a:cs typeface="Open Sans" panose="020B0606030504020204" pitchFamily="34" charset="0"/>
                        </a:rPr>
                        <a:t>membre</a:t>
                      </a:r>
                      <a:r>
                        <a:rPr lang="en-GB" sz="1600" b="1" i="1">
                          <a:latin typeface="Open Sans" panose="020B0606030504020204" pitchFamily="34" charset="0"/>
                          <a:ea typeface="Open Sans" panose="020B0606030504020204" pitchFamily="34" charset="0"/>
                          <a:cs typeface="Open Sans" panose="020B0606030504020204" pitchFamily="34" charset="0"/>
                        </a:rPr>
                        <a:t> du ménage, et nous </a:t>
                      </a:r>
                      <a:r>
                        <a:rPr lang="en-GB" sz="1600" b="1" i="1" err="1">
                          <a:latin typeface="Open Sans" panose="020B0606030504020204" pitchFamily="34" charset="0"/>
                          <a:ea typeface="Open Sans" panose="020B0606030504020204" pitchFamily="34" charset="0"/>
                          <a:cs typeface="Open Sans" panose="020B0606030504020204" pitchFamily="34" charset="0"/>
                        </a:rPr>
                        <a:t>voulons</a:t>
                      </a:r>
                      <a:r>
                        <a:rPr lang="en-GB" sz="1600" b="1" i="1">
                          <a:latin typeface="Open Sans" panose="020B0606030504020204" pitchFamily="34" charset="0"/>
                          <a:ea typeface="Open Sans" panose="020B0606030504020204" pitchFamily="34" charset="0"/>
                          <a:cs typeface="Open Sans" panose="020B0606030504020204" pitchFamily="34" charset="0"/>
                        </a:rPr>
                        <a:t> </a:t>
                      </a:r>
                      <a:r>
                        <a:rPr lang="en-GB" sz="1600" b="1" i="1" err="1">
                          <a:latin typeface="Open Sans" panose="020B0606030504020204" pitchFamily="34" charset="0"/>
                          <a:ea typeface="Open Sans" panose="020B0606030504020204" pitchFamily="34" charset="0"/>
                          <a:cs typeface="Open Sans" panose="020B0606030504020204" pitchFamily="34" charset="0"/>
                        </a:rPr>
                        <a:t>éviter</a:t>
                      </a:r>
                      <a:r>
                        <a:rPr lang="en-GB" sz="1600" b="1" i="1">
                          <a:latin typeface="Open Sans" panose="020B0606030504020204" pitchFamily="34" charset="0"/>
                          <a:ea typeface="Open Sans" panose="020B0606030504020204" pitchFamily="34" charset="0"/>
                          <a:cs typeface="Open Sans" panose="020B0606030504020204" pitchFamily="34" charset="0"/>
                        </a:rPr>
                        <a:t> que le </a:t>
                      </a:r>
                      <a:r>
                        <a:rPr lang="en-GB" sz="1600" b="1" i="1" err="1">
                          <a:latin typeface="Open Sans" panose="020B0606030504020204" pitchFamily="34" charset="0"/>
                          <a:ea typeface="Open Sans" panose="020B0606030504020204" pitchFamily="34" charset="0"/>
                          <a:cs typeface="Open Sans" panose="020B0606030504020204" pitchFamily="34" charset="0"/>
                        </a:rPr>
                        <a:t>répondant</a:t>
                      </a:r>
                      <a:r>
                        <a:rPr lang="en-GB" sz="1600" b="1" i="1">
                          <a:latin typeface="Open Sans" panose="020B0606030504020204" pitchFamily="34" charset="0"/>
                          <a:ea typeface="Open Sans" panose="020B0606030504020204" pitchFamily="34" charset="0"/>
                          <a:cs typeface="Open Sans" panose="020B0606030504020204" pitchFamily="34" charset="0"/>
                        </a:rPr>
                        <a:t> </a:t>
                      </a:r>
                      <a:r>
                        <a:rPr lang="en-GB" sz="1600" b="1" i="1" err="1">
                          <a:latin typeface="Open Sans" panose="020B0606030504020204" pitchFamily="34" charset="0"/>
                          <a:ea typeface="Open Sans" panose="020B0606030504020204" pitchFamily="34" charset="0"/>
                          <a:cs typeface="Open Sans" panose="020B0606030504020204" pitchFamily="34" charset="0"/>
                        </a:rPr>
                        <a:t>devine</a:t>
                      </a:r>
                      <a:r>
                        <a:rPr lang="en-GB" sz="1600" b="1" i="1">
                          <a:latin typeface="Open Sans" panose="020B0606030504020204" pitchFamily="34" charset="0"/>
                          <a:ea typeface="Open Sans" panose="020B0606030504020204" pitchFamily="34" charset="0"/>
                          <a:cs typeface="Open Sans" panose="020B0606030504020204" pitchFamily="34" charset="0"/>
                        </a:rPr>
                        <a:t> </a:t>
                      </a:r>
                      <a:r>
                        <a:rPr lang="en-GB" sz="1600" b="1" i="1" err="1">
                          <a:latin typeface="Open Sans" panose="020B0606030504020204" pitchFamily="34" charset="0"/>
                          <a:ea typeface="Open Sans" panose="020B0606030504020204" pitchFamily="34" charset="0"/>
                          <a:cs typeface="Open Sans" panose="020B0606030504020204" pitchFamily="34" charset="0"/>
                        </a:rPr>
                        <a:t>ce</a:t>
                      </a:r>
                      <a:r>
                        <a:rPr lang="en-GB" sz="1600" b="1" i="1">
                          <a:latin typeface="Open Sans" panose="020B0606030504020204" pitchFamily="34" charset="0"/>
                          <a:ea typeface="Open Sans" panose="020B0606030504020204" pitchFamily="34" charset="0"/>
                          <a:cs typeface="Open Sans" panose="020B0606030504020204" pitchFamily="34" charset="0"/>
                        </a:rPr>
                        <a:t> qui a </a:t>
                      </a:r>
                      <a:r>
                        <a:rPr lang="en-GB" sz="1600" b="1" i="1" err="1">
                          <a:latin typeface="Open Sans" panose="020B0606030504020204" pitchFamily="34" charset="0"/>
                          <a:ea typeface="Open Sans" panose="020B0606030504020204" pitchFamily="34" charset="0"/>
                          <a:cs typeface="Open Sans" panose="020B0606030504020204" pitchFamily="34" charset="0"/>
                        </a:rPr>
                        <a:t>été</a:t>
                      </a:r>
                      <a:r>
                        <a:rPr lang="en-GB" sz="1600" b="1" i="1">
                          <a:latin typeface="Open Sans" panose="020B0606030504020204" pitchFamily="34" charset="0"/>
                          <a:ea typeface="Open Sans" panose="020B0606030504020204" pitchFamily="34" charset="0"/>
                          <a:cs typeface="Open Sans" panose="020B0606030504020204" pitchFamily="34" charset="0"/>
                        </a:rPr>
                        <a:t> consommé, </a:t>
                      </a:r>
                      <a:r>
                        <a:rPr lang="en-GB" sz="1600" b="1" i="1" err="1">
                          <a:latin typeface="Open Sans" panose="020B0606030504020204" pitchFamily="34" charset="0"/>
                          <a:ea typeface="Open Sans" panose="020B0606030504020204" pitchFamily="34" charset="0"/>
                          <a:cs typeface="Open Sans" panose="020B0606030504020204" pitchFamily="34" charset="0"/>
                        </a:rPr>
                        <a:t>ce</a:t>
                      </a:r>
                      <a:r>
                        <a:rPr lang="en-GB" sz="1600" b="1" i="1">
                          <a:latin typeface="Open Sans" panose="020B0606030504020204" pitchFamily="34" charset="0"/>
                          <a:ea typeface="Open Sans" panose="020B0606030504020204" pitchFamily="34" charset="0"/>
                          <a:cs typeface="Open Sans" panose="020B0606030504020204" pitchFamily="34" charset="0"/>
                        </a:rPr>
                        <a:t> qui </a:t>
                      </a:r>
                      <a:r>
                        <a:rPr lang="en-GB" sz="1600" b="1" i="1" err="1">
                          <a:latin typeface="Open Sans" panose="020B0606030504020204" pitchFamily="34" charset="0"/>
                          <a:ea typeface="Open Sans" panose="020B0606030504020204" pitchFamily="34" charset="0"/>
                          <a:cs typeface="Open Sans" panose="020B0606030504020204" pitchFamily="34" charset="0"/>
                        </a:rPr>
                        <a:t>surestimerait</a:t>
                      </a:r>
                      <a:r>
                        <a:rPr lang="en-GB" sz="1600" b="1" i="1">
                          <a:latin typeface="Open Sans" panose="020B0606030504020204" pitchFamily="34" charset="0"/>
                          <a:ea typeface="Open Sans" panose="020B0606030504020204" pitchFamily="34" charset="0"/>
                          <a:cs typeface="Open Sans" panose="020B0606030504020204" pitchFamily="34" charset="0"/>
                        </a:rPr>
                        <a:t> la </a:t>
                      </a:r>
                      <a:r>
                        <a:rPr lang="en-GB" sz="1600" b="1" i="1" err="1">
                          <a:latin typeface="Open Sans" panose="020B0606030504020204" pitchFamily="34" charset="0"/>
                          <a:ea typeface="Open Sans" panose="020B0606030504020204" pitchFamily="34" charset="0"/>
                          <a:cs typeface="Open Sans" panose="020B0606030504020204" pitchFamily="34" charset="0"/>
                        </a:rPr>
                        <a:t>consommation</a:t>
                      </a:r>
                      <a:r>
                        <a:rPr lang="en-GB" sz="1600" b="1" i="1">
                          <a:latin typeface="Open Sans" panose="020B0606030504020204" pitchFamily="34" charset="0"/>
                          <a:ea typeface="Open Sans" panose="020B0606030504020204" pitchFamily="34" charset="0"/>
                          <a:cs typeface="Open Sans" panose="020B0606030504020204" pitchFamily="34" charset="0"/>
                        </a:rPr>
                        <a:t>.</a:t>
                      </a:r>
                      <a:endParaRPr lang="fr-FR" sz="1600" b="1" i="1">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36961822"/>
                  </a:ext>
                </a:extLst>
              </a:tr>
            </a:tbl>
          </a:graphicData>
        </a:graphic>
      </p:graphicFrame>
      <p:sp>
        <p:nvSpPr>
          <p:cNvPr id="9" name="Speech Bubble: Oval 8">
            <a:extLst>
              <a:ext uri="{FF2B5EF4-FFF2-40B4-BE49-F238E27FC236}">
                <a16:creationId xmlns:a16="http://schemas.microsoft.com/office/drawing/2014/main" id="{32A9657D-26D2-B411-6E8E-C15898F0E360}"/>
              </a:ext>
            </a:extLst>
          </p:cNvPr>
          <p:cNvSpPr/>
          <p:nvPr/>
        </p:nvSpPr>
        <p:spPr>
          <a:xfrm rot="300438">
            <a:off x="6681822" y="4958432"/>
            <a:ext cx="2661005" cy="1786849"/>
          </a:xfrm>
          <a:prstGeom prst="wedgeEllipseCallout">
            <a:avLst>
              <a:gd name="adj1" fmla="val -76587"/>
              <a:gd name="adj2" fmla="val 4258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rgbClr val="FFFFFE"/>
                </a:solidFill>
                <a:latin typeface="Open Sans" panose="020B0606030504020204" pitchFamily="34" charset="0"/>
                <a:ea typeface="Open Sans" panose="020B0606030504020204" pitchFamily="34" charset="0"/>
                <a:cs typeface="Open Sans" panose="020B0606030504020204" pitchFamily="34" charset="0"/>
              </a:rPr>
              <a:t>Les décisions doivent être documentées pour que les enquêtes suivantes suivent le même protocole à l'avenir, à des fins de comparaison.</a:t>
            </a:r>
            <a:endParaRPr lang="en-US" sz="14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descr="Warning with solid fill">
            <a:extLst>
              <a:ext uri="{FF2B5EF4-FFF2-40B4-BE49-F238E27FC236}">
                <a16:creationId xmlns:a16="http://schemas.microsoft.com/office/drawing/2014/main" id="{3B405330-3F9D-8883-C58C-D2A22CA9449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02570" y="5546057"/>
            <a:ext cx="723900" cy="723900"/>
          </a:xfrm>
          <a:prstGeom prst="rect">
            <a:avLst/>
          </a:prstGeom>
        </p:spPr>
      </p:pic>
      <p:cxnSp>
        <p:nvCxnSpPr>
          <p:cNvPr id="5" name="Straight Arrow Connector 4">
            <a:extLst>
              <a:ext uri="{FF2B5EF4-FFF2-40B4-BE49-F238E27FC236}">
                <a16:creationId xmlns:a16="http://schemas.microsoft.com/office/drawing/2014/main" id="{8B6F589A-1145-3E70-3EB7-93C4EE7BD304}"/>
              </a:ext>
            </a:extLst>
          </p:cNvPr>
          <p:cNvCxnSpPr>
            <a:cxnSpLocks/>
          </p:cNvCxnSpPr>
          <p:nvPr/>
        </p:nvCxnSpPr>
        <p:spPr>
          <a:xfrm>
            <a:off x="3645074" y="2001251"/>
            <a:ext cx="3232694"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37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374A6-1831-8CF6-DFB5-FB044A14BA0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CF397CD-0BB8-3B7D-6DFC-9D295DD871E3}"/>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SDAM : </a:t>
            </a:r>
            <a:r>
              <a:rPr lang="en-GB" sz="3600" b="0" kern="1400" spc="230" err="1">
                <a:solidFill>
                  <a:schemeClr val="tx1"/>
                </a:solidFill>
                <a:latin typeface="HALDEN SOLID"/>
                <a:ea typeface="Open Sans Extrabold"/>
                <a:cs typeface="Open Sans Extrabold"/>
              </a:rPr>
              <a:t>contrôles</a:t>
            </a:r>
            <a:r>
              <a:rPr lang="en-GB" sz="3600" b="0" kern="1400" spc="230">
                <a:solidFill>
                  <a:schemeClr val="tx1"/>
                </a:solidFill>
                <a:latin typeface="HALDEN SOLID"/>
                <a:ea typeface="Open Sans Extrabold"/>
                <a:cs typeface="Open Sans Extrabold"/>
              </a:rPr>
              <a:t> de la </a:t>
            </a:r>
            <a:r>
              <a:rPr lang="en-GB" sz="3600" b="0" kern="1400" spc="230" err="1">
                <a:solidFill>
                  <a:schemeClr val="tx1"/>
                </a:solidFill>
                <a:latin typeface="HALDEN SOLID"/>
                <a:ea typeface="Open Sans Extrabold"/>
                <a:cs typeface="Open Sans Extrabold"/>
              </a:rPr>
              <a:t>qualité</a:t>
            </a:r>
            <a:r>
              <a:rPr lang="en-GB" sz="3600" b="0" kern="1400" spc="230">
                <a:solidFill>
                  <a:schemeClr val="tx1"/>
                </a:solidFill>
                <a:latin typeface="HALDEN SOLID"/>
                <a:ea typeface="Open Sans Extrabold"/>
                <a:cs typeface="Open Sans Extrabold"/>
              </a:rPr>
              <a:t> des données</a:t>
            </a:r>
            <a:endParaRPr lang="en-GB" sz="3600" b="0" kern="1400" spc="230">
              <a:solidFill>
                <a:schemeClr val="tx1"/>
              </a:solidFill>
              <a:latin typeface="HALDEN SOLID" pitchFamily="2" charset="0"/>
            </a:endParaRPr>
          </a:p>
        </p:txBody>
      </p:sp>
      <p:sp>
        <p:nvSpPr>
          <p:cNvPr id="5" name="TextBox 4">
            <a:extLst>
              <a:ext uri="{FF2B5EF4-FFF2-40B4-BE49-F238E27FC236}">
                <a16:creationId xmlns:a16="http://schemas.microsoft.com/office/drawing/2014/main" id="{2B380CD5-0927-83DD-5A96-689A5BC00657}"/>
              </a:ext>
            </a:extLst>
          </p:cNvPr>
          <p:cNvSpPr txBox="1"/>
          <p:nvPr/>
        </p:nvSpPr>
        <p:spPr>
          <a:xfrm>
            <a:off x="998035" y="1685694"/>
            <a:ext cx="1037880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b="1" err="1">
                <a:latin typeface="Open Sans"/>
              </a:rPr>
              <a:t>Incohérences</a:t>
            </a:r>
            <a:r>
              <a:rPr lang="en-GB" b="1">
                <a:latin typeface="Open Sans"/>
              </a:rPr>
              <a:t> entre </a:t>
            </a:r>
            <a:r>
              <a:rPr lang="en-GB" b="1">
                <a:latin typeface="Open Sans"/>
                <a:ea typeface="Open Sans"/>
                <a:cs typeface="Open Sans"/>
              </a:rPr>
              <a:t>SCA </a:t>
            </a:r>
            <a:r>
              <a:rPr lang="en-GB" b="1">
                <a:latin typeface="Open Sans"/>
              </a:rPr>
              <a:t>et SDAM. </a:t>
            </a:r>
            <a:r>
              <a:rPr lang="en-GB">
                <a:latin typeface="Open Sans"/>
              </a:rPr>
              <a:t>Si un ménage </a:t>
            </a:r>
            <a:r>
              <a:rPr lang="en-GB" err="1">
                <a:latin typeface="Open Sans"/>
              </a:rPr>
              <a:t>déclare</a:t>
            </a:r>
            <a:r>
              <a:rPr lang="en-GB">
                <a:latin typeface="Open Sans"/>
              </a:rPr>
              <a:t> </a:t>
            </a:r>
            <a:r>
              <a:rPr lang="en-GB" err="1">
                <a:latin typeface="Open Sans"/>
              </a:rPr>
              <a:t>avoir</a:t>
            </a:r>
            <a:r>
              <a:rPr lang="en-GB">
                <a:latin typeface="Open Sans"/>
              </a:rPr>
              <a:t> consommé un </a:t>
            </a:r>
            <a:r>
              <a:rPr lang="en-GB" err="1">
                <a:latin typeface="Open Sans"/>
              </a:rPr>
              <a:t>groupe</a:t>
            </a:r>
            <a:r>
              <a:rPr lang="en-GB">
                <a:latin typeface="Open Sans"/>
              </a:rPr>
              <a:t> </a:t>
            </a:r>
            <a:r>
              <a:rPr lang="en-GB" err="1">
                <a:latin typeface="Open Sans"/>
              </a:rPr>
              <a:t>d'aliments</a:t>
            </a:r>
            <a:r>
              <a:rPr lang="en-GB">
                <a:latin typeface="Open Sans"/>
              </a:rPr>
              <a:t> du SCA pendant les sept </a:t>
            </a:r>
            <a:r>
              <a:rPr lang="en-GB" err="1">
                <a:latin typeface="Open Sans"/>
              </a:rPr>
              <a:t>jours</a:t>
            </a:r>
            <a:r>
              <a:rPr lang="en-GB">
                <a:latin typeface="Open Sans"/>
              </a:rPr>
              <a:t> </a:t>
            </a:r>
            <a:r>
              <a:rPr lang="en-GB">
                <a:latin typeface="Open Sans"/>
                <a:ea typeface="Open Sans"/>
                <a:cs typeface="Open Sans"/>
              </a:rPr>
              <a:t>(par </a:t>
            </a:r>
            <a:r>
              <a:rPr lang="en-GB" err="1">
                <a:latin typeface="Open Sans"/>
                <a:ea typeface="Open Sans"/>
                <a:cs typeface="Open Sans"/>
              </a:rPr>
              <a:t>exemple</a:t>
            </a:r>
            <a:r>
              <a:rPr lang="en-GB">
                <a:latin typeface="Open Sans"/>
                <a:ea typeface="Open Sans"/>
                <a:cs typeface="Open Sans"/>
              </a:rPr>
              <a:t> </a:t>
            </a:r>
            <a:r>
              <a:rPr lang="en-GB" err="1">
                <a:latin typeface="Open Sans"/>
                <a:ea typeface="Open Sans"/>
                <a:cs typeface="Open Sans"/>
              </a:rPr>
              <a:t>l'huile</a:t>
            </a:r>
            <a:r>
              <a:rPr lang="en-GB">
                <a:latin typeface="Open Sans"/>
                <a:ea typeface="Open Sans"/>
                <a:cs typeface="Open Sans"/>
              </a:rPr>
              <a:t> </a:t>
            </a:r>
            <a:r>
              <a:rPr lang="en-GB" err="1">
                <a:latin typeface="Open Sans"/>
                <a:ea typeface="Open Sans"/>
                <a:cs typeface="Open Sans"/>
              </a:rPr>
              <a:t>ou</a:t>
            </a:r>
            <a:r>
              <a:rPr lang="en-GB">
                <a:latin typeface="Open Sans"/>
                <a:ea typeface="Open Sans"/>
                <a:cs typeface="Open Sans"/>
              </a:rPr>
              <a:t> le sucre/les </a:t>
            </a:r>
            <a:r>
              <a:rPr lang="en-GB" err="1">
                <a:latin typeface="Open Sans"/>
                <a:ea typeface="Open Sans"/>
                <a:cs typeface="Open Sans"/>
              </a:rPr>
              <a:t>sucreries</a:t>
            </a:r>
            <a:r>
              <a:rPr lang="en-GB">
                <a:latin typeface="Open Sans"/>
                <a:ea typeface="Open Sans"/>
                <a:cs typeface="Open Sans"/>
              </a:rPr>
              <a:t>), </a:t>
            </a:r>
            <a:r>
              <a:rPr lang="en-GB">
                <a:latin typeface="Open Sans"/>
              </a:rPr>
              <a:t>le </a:t>
            </a:r>
            <a:r>
              <a:rPr lang="en-GB" err="1">
                <a:latin typeface="Open Sans"/>
              </a:rPr>
              <a:t>groupe</a:t>
            </a:r>
            <a:r>
              <a:rPr lang="en-GB">
                <a:latin typeface="Open Sans"/>
              </a:rPr>
              <a:t> </a:t>
            </a:r>
            <a:r>
              <a:rPr lang="en-GB" err="1">
                <a:latin typeface="Open Sans"/>
              </a:rPr>
              <a:t>d'aliments</a:t>
            </a:r>
            <a:r>
              <a:rPr lang="en-GB">
                <a:latin typeface="Open Sans"/>
              </a:rPr>
              <a:t> </a:t>
            </a:r>
            <a:r>
              <a:rPr lang="en-GB" err="1">
                <a:latin typeface="Open Sans"/>
              </a:rPr>
              <a:t>correspondant</a:t>
            </a:r>
            <a:r>
              <a:rPr lang="en-GB">
                <a:latin typeface="Open Sans"/>
              </a:rPr>
              <a:t> dans le SDAM (</a:t>
            </a:r>
            <a:r>
              <a:rPr lang="en-GB" err="1">
                <a:latin typeface="Open Sans"/>
              </a:rPr>
              <a:t>l'</a:t>
            </a:r>
            <a:r>
              <a:rPr lang="en-GB" err="1">
                <a:latin typeface="Open Sans"/>
                <a:ea typeface="Open Sans"/>
              </a:rPr>
              <a:t>huile</a:t>
            </a:r>
            <a:r>
              <a:rPr lang="en-GB">
                <a:latin typeface="Open Sans"/>
                <a:ea typeface="Open Sans"/>
              </a:rPr>
              <a:t>) doit </a:t>
            </a:r>
            <a:r>
              <a:rPr lang="en-GB" err="1">
                <a:latin typeface="Open Sans"/>
                <a:ea typeface="Open Sans"/>
              </a:rPr>
              <a:t>être</a:t>
            </a:r>
            <a:r>
              <a:rPr lang="en-GB">
                <a:latin typeface="Open Sans"/>
                <a:ea typeface="Open Sans"/>
              </a:rPr>
              <a:t> </a:t>
            </a:r>
            <a:r>
              <a:rPr lang="en-GB" err="1">
                <a:latin typeface="Open Sans"/>
                <a:ea typeface="Open Sans"/>
              </a:rPr>
              <a:t>compté</a:t>
            </a:r>
            <a:r>
              <a:rPr lang="en-GB">
                <a:latin typeface="Open Sans"/>
                <a:ea typeface="Open Sans"/>
              </a:rPr>
              <a:t> </a:t>
            </a:r>
            <a:r>
              <a:rPr lang="en-GB" err="1">
                <a:latin typeface="Open Sans"/>
                <a:ea typeface="Open Sans"/>
              </a:rPr>
              <a:t>comme</a:t>
            </a:r>
            <a:r>
              <a:rPr lang="en-GB">
                <a:latin typeface="Open Sans"/>
                <a:ea typeface="Open Sans"/>
              </a:rPr>
              <a:t> 1/</a:t>
            </a:r>
            <a:r>
              <a:rPr lang="en-GB" err="1">
                <a:latin typeface="Open Sans"/>
                <a:ea typeface="Open Sans"/>
              </a:rPr>
              <a:t>oui</a:t>
            </a:r>
            <a:r>
              <a:rPr lang="en-GB">
                <a:latin typeface="Open Sans"/>
                <a:ea typeface="Open Sans"/>
              </a:rPr>
              <a:t>. </a:t>
            </a:r>
          </a:p>
          <a:p>
            <a:pPr algn="just"/>
            <a:endParaRPr lang="en-GB">
              <a:latin typeface="Open Sans"/>
            </a:endParaRPr>
          </a:p>
          <a:p>
            <a:pPr algn="just"/>
            <a:r>
              <a:rPr lang="en-GB" i="1" err="1">
                <a:latin typeface="Open Sans"/>
              </a:rPr>
              <a:t>Toutefois</a:t>
            </a:r>
            <a:r>
              <a:rPr lang="en-GB" i="1">
                <a:latin typeface="Open Sans"/>
              </a:rPr>
              <a:t>, il </a:t>
            </a:r>
            <a:r>
              <a:rPr lang="en-GB" i="1" err="1">
                <a:latin typeface="Open Sans"/>
              </a:rPr>
              <a:t>convient</a:t>
            </a:r>
            <a:r>
              <a:rPr lang="en-GB" i="1">
                <a:latin typeface="Open Sans"/>
              </a:rPr>
              <a:t> de noter que les petites </a:t>
            </a:r>
            <a:r>
              <a:rPr lang="en-GB" i="1" err="1">
                <a:latin typeface="Open Sans"/>
              </a:rPr>
              <a:t>quantités</a:t>
            </a:r>
            <a:r>
              <a:rPr lang="en-GB" i="1">
                <a:latin typeface="Open Sans"/>
              </a:rPr>
              <a:t> </a:t>
            </a:r>
            <a:r>
              <a:rPr lang="en-GB" i="1" err="1">
                <a:latin typeface="Open Sans"/>
              </a:rPr>
              <a:t>consommées</a:t>
            </a:r>
            <a:r>
              <a:rPr lang="en-GB" i="1">
                <a:latin typeface="Open Sans"/>
              </a:rPr>
              <a:t> par </a:t>
            </a:r>
            <a:r>
              <a:rPr lang="en-GB" i="1" err="1">
                <a:latin typeface="Open Sans"/>
              </a:rPr>
              <a:t>n'importe</a:t>
            </a:r>
            <a:r>
              <a:rPr lang="en-GB" i="1">
                <a:latin typeface="Open Sans"/>
              </a:rPr>
              <a:t> </a:t>
            </a:r>
            <a:r>
              <a:rPr lang="en-GB" i="1" err="1">
                <a:latin typeface="Open Sans"/>
              </a:rPr>
              <a:t>quel</a:t>
            </a:r>
            <a:r>
              <a:rPr lang="en-GB" i="1">
                <a:latin typeface="Open Sans"/>
              </a:rPr>
              <a:t> </a:t>
            </a:r>
            <a:r>
              <a:rPr lang="en-GB" i="1" err="1">
                <a:latin typeface="Open Sans"/>
              </a:rPr>
              <a:t>membre</a:t>
            </a:r>
            <a:r>
              <a:rPr lang="en-GB" i="1">
                <a:latin typeface="Open Sans"/>
              </a:rPr>
              <a:t> du ménage </a:t>
            </a:r>
            <a:r>
              <a:rPr lang="en-GB" i="1" err="1">
                <a:latin typeface="Open Sans"/>
              </a:rPr>
              <a:t>sont</a:t>
            </a:r>
            <a:r>
              <a:rPr lang="en-GB" i="1">
                <a:latin typeface="Open Sans"/>
              </a:rPr>
              <a:t> </a:t>
            </a:r>
            <a:r>
              <a:rPr lang="en-GB" i="1" err="1">
                <a:latin typeface="Open Sans"/>
              </a:rPr>
              <a:t>comptabilisées</a:t>
            </a:r>
            <a:r>
              <a:rPr lang="en-GB" i="1">
                <a:latin typeface="Open Sans"/>
              </a:rPr>
              <a:t> dans le SDAM, de </a:t>
            </a:r>
            <a:r>
              <a:rPr lang="en-GB" i="1" err="1">
                <a:latin typeface="Open Sans"/>
              </a:rPr>
              <a:t>sorte</a:t>
            </a:r>
            <a:r>
              <a:rPr lang="en-GB" i="1">
                <a:latin typeface="Open Sans"/>
              </a:rPr>
              <a:t> </a:t>
            </a:r>
            <a:r>
              <a:rPr lang="en-GB" i="1" err="1">
                <a:latin typeface="Open Sans"/>
              </a:rPr>
              <a:t>qu'il</a:t>
            </a:r>
            <a:r>
              <a:rPr lang="en-GB" i="1">
                <a:latin typeface="Open Sans"/>
              </a:rPr>
              <a:t> </a:t>
            </a:r>
            <a:r>
              <a:rPr lang="en-GB" i="1" err="1">
                <a:latin typeface="Open Sans"/>
              </a:rPr>
              <a:t>n'est</a:t>
            </a:r>
            <a:r>
              <a:rPr lang="en-GB" i="1">
                <a:latin typeface="Open Sans"/>
              </a:rPr>
              <a:t> pas possible </a:t>
            </a:r>
            <a:r>
              <a:rPr lang="en-GB" i="1" err="1">
                <a:latin typeface="Open Sans"/>
              </a:rPr>
              <a:t>d'appliquer</a:t>
            </a:r>
            <a:r>
              <a:rPr lang="en-GB" i="1">
                <a:latin typeface="Open Sans"/>
              </a:rPr>
              <a:t> la </a:t>
            </a:r>
            <a:r>
              <a:rPr lang="en-GB" i="1" err="1">
                <a:latin typeface="Open Sans"/>
              </a:rPr>
              <a:t>logique</a:t>
            </a:r>
            <a:r>
              <a:rPr lang="en-GB" i="1">
                <a:latin typeface="Open Sans"/>
              </a:rPr>
              <a:t> inverse, </a:t>
            </a:r>
            <a:r>
              <a:rPr lang="en-GB" i="1" err="1">
                <a:latin typeface="Open Sans"/>
              </a:rPr>
              <a:t>c'est</a:t>
            </a:r>
            <a:r>
              <a:rPr lang="en-GB" i="1">
                <a:latin typeface="Open Sans"/>
              </a:rPr>
              <a:t>-à-dire que le SDAM </a:t>
            </a:r>
            <a:r>
              <a:rPr lang="en-GB" i="1" err="1">
                <a:latin typeface="Open Sans"/>
              </a:rPr>
              <a:t>peut</a:t>
            </a:r>
            <a:r>
              <a:rPr lang="en-GB" i="1">
                <a:latin typeface="Open Sans"/>
              </a:rPr>
              <a:t> </a:t>
            </a:r>
            <a:r>
              <a:rPr lang="en-GB" i="1" err="1">
                <a:latin typeface="Open Sans"/>
              </a:rPr>
              <a:t>avoir</a:t>
            </a:r>
            <a:r>
              <a:rPr lang="en-GB" i="1">
                <a:latin typeface="Open Sans"/>
              </a:rPr>
              <a:t> </a:t>
            </a:r>
            <a:r>
              <a:rPr lang="en-GB" i="1" err="1">
                <a:latin typeface="Open Sans"/>
              </a:rPr>
              <a:t>une</a:t>
            </a:r>
            <a:r>
              <a:rPr lang="en-GB" i="1">
                <a:latin typeface="Open Sans"/>
              </a:rPr>
              <a:t> </a:t>
            </a:r>
            <a:r>
              <a:rPr lang="en-GB" i="1" err="1">
                <a:latin typeface="Open Sans"/>
                <a:ea typeface="Open Sans"/>
                <a:cs typeface="Open Sans"/>
              </a:rPr>
              <a:t>valeur</a:t>
            </a:r>
            <a:r>
              <a:rPr lang="en-GB" i="1">
                <a:latin typeface="Open Sans"/>
                <a:ea typeface="Open Sans"/>
                <a:cs typeface="Open Sans"/>
              </a:rPr>
              <a:t> de 1, </a:t>
            </a:r>
            <a:r>
              <a:rPr lang="en-GB" i="1" err="1">
                <a:latin typeface="Open Sans"/>
                <a:ea typeface="Open Sans"/>
                <a:cs typeface="Open Sans"/>
              </a:rPr>
              <a:t>alors</a:t>
            </a:r>
            <a:r>
              <a:rPr lang="en-GB" i="1">
                <a:latin typeface="Open Sans"/>
                <a:ea typeface="Open Sans"/>
                <a:cs typeface="Open Sans"/>
              </a:rPr>
              <a:t> que le </a:t>
            </a:r>
            <a:r>
              <a:rPr lang="en-GB" i="1" err="1">
                <a:latin typeface="Open Sans"/>
                <a:ea typeface="Open Sans"/>
                <a:cs typeface="Open Sans"/>
              </a:rPr>
              <a:t>groupe</a:t>
            </a:r>
            <a:r>
              <a:rPr lang="en-GB" i="1">
                <a:latin typeface="Open Sans"/>
                <a:ea typeface="Open Sans"/>
                <a:cs typeface="Open Sans"/>
              </a:rPr>
              <a:t> </a:t>
            </a:r>
            <a:r>
              <a:rPr lang="en-GB" i="1" err="1">
                <a:latin typeface="Open Sans"/>
                <a:ea typeface="Open Sans"/>
                <a:cs typeface="Open Sans"/>
              </a:rPr>
              <a:t>alimentaire</a:t>
            </a:r>
            <a:r>
              <a:rPr lang="en-GB" i="1">
                <a:latin typeface="Open Sans"/>
                <a:ea typeface="Open Sans"/>
                <a:cs typeface="Open Sans"/>
              </a:rPr>
              <a:t> </a:t>
            </a:r>
            <a:r>
              <a:rPr lang="en-GB" i="1" err="1">
                <a:latin typeface="Open Sans"/>
                <a:ea typeface="Open Sans"/>
                <a:cs typeface="Open Sans"/>
              </a:rPr>
              <a:t>correspondant</a:t>
            </a:r>
            <a:r>
              <a:rPr lang="en-GB" i="1">
                <a:latin typeface="Open Sans"/>
                <a:ea typeface="Open Sans"/>
                <a:cs typeface="Open Sans"/>
              </a:rPr>
              <a:t> dans le SCA </a:t>
            </a:r>
            <a:r>
              <a:rPr lang="en-GB" i="1" err="1">
                <a:latin typeface="Open Sans"/>
                <a:ea typeface="Open Sans"/>
                <a:cs typeface="Open Sans"/>
              </a:rPr>
              <a:t>peut</a:t>
            </a:r>
            <a:r>
              <a:rPr lang="en-GB" i="1">
                <a:latin typeface="Open Sans"/>
                <a:ea typeface="Open Sans"/>
                <a:cs typeface="Open Sans"/>
              </a:rPr>
              <a:t> </a:t>
            </a:r>
            <a:r>
              <a:rPr lang="en-GB" i="1" err="1">
                <a:latin typeface="Open Sans"/>
                <a:ea typeface="Open Sans"/>
                <a:cs typeface="Open Sans"/>
              </a:rPr>
              <a:t>toujours</a:t>
            </a:r>
            <a:r>
              <a:rPr lang="en-GB" i="1">
                <a:latin typeface="Open Sans"/>
                <a:ea typeface="Open Sans"/>
                <a:cs typeface="Open Sans"/>
              </a:rPr>
              <a:t> </a:t>
            </a:r>
            <a:r>
              <a:rPr lang="en-GB" i="1" err="1">
                <a:latin typeface="Open Sans"/>
                <a:ea typeface="Open Sans"/>
                <a:cs typeface="Open Sans"/>
              </a:rPr>
              <a:t>avoir</a:t>
            </a:r>
            <a:r>
              <a:rPr lang="en-GB" i="1">
                <a:latin typeface="Open Sans"/>
                <a:ea typeface="Open Sans"/>
                <a:cs typeface="Open Sans"/>
              </a:rPr>
              <a:t> </a:t>
            </a:r>
            <a:r>
              <a:rPr lang="en-GB" i="1" err="1">
                <a:latin typeface="Open Sans"/>
                <a:ea typeface="Open Sans"/>
                <a:cs typeface="Open Sans"/>
              </a:rPr>
              <a:t>une</a:t>
            </a:r>
            <a:r>
              <a:rPr lang="en-GB" i="1">
                <a:latin typeface="Open Sans"/>
                <a:ea typeface="Open Sans"/>
                <a:cs typeface="Open Sans"/>
              </a:rPr>
              <a:t> </a:t>
            </a:r>
            <a:r>
              <a:rPr lang="en-GB" i="1" err="1">
                <a:latin typeface="Open Sans"/>
                <a:ea typeface="Open Sans"/>
                <a:cs typeface="Open Sans"/>
              </a:rPr>
              <a:t>valeur</a:t>
            </a:r>
            <a:r>
              <a:rPr lang="en-GB" i="1">
                <a:latin typeface="Open Sans"/>
                <a:ea typeface="Open Sans"/>
                <a:cs typeface="Open Sans"/>
              </a:rPr>
              <a:t> de 0</a:t>
            </a:r>
            <a:r>
              <a:rPr lang="en-GB" b="1" i="1">
                <a:latin typeface="Open Sans"/>
                <a:ea typeface="Open Sans"/>
                <a:cs typeface="Open Sans"/>
              </a:rPr>
              <a:t>.  </a:t>
            </a:r>
            <a:endParaRPr lang="en-US" b="1" i="1"/>
          </a:p>
          <a:p>
            <a:pPr algn="just"/>
            <a:endParaRPr lang="en-GB" sz="1600" i="1">
              <a:latin typeface="Open Sans"/>
              <a:ea typeface="Open Sans"/>
              <a:cs typeface="Open Sans"/>
            </a:endParaRPr>
          </a:p>
        </p:txBody>
      </p:sp>
      <p:pic>
        <p:nvPicPr>
          <p:cNvPr id="3" name="Graphic 2" descr="Warning with solid fill">
            <a:extLst>
              <a:ext uri="{FF2B5EF4-FFF2-40B4-BE49-F238E27FC236}">
                <a16:creationId xmlns:a16="http://schemas.microsoft.com/office/drawing/2014/main" id="{FC5BB6AA-E662-0EE3-A2AC-B772EC6B0DF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6792" y="1770900"/>
            <a:ext cx="528754" cy="547340"/>
          </a:xfrm>
          <a:prstGeom prst="rect">
            <a:avLst/>
          </a:prstGeom>
        </p:spPr>
      </p:pic>
      <p:pic>
        <p:nvPicPr>
          <p:cNvPr id="1030" name="Picture 6" descr="Database Icon Png at GetDrawings | Free download">
            <a:extLst>
              <a:ext uri="{FF2B5EF4-FFF2-40B4-BE49-F238E27FC236}">
                <a16:creationId xmlns:a16="http://schemas.microsoft.com/office/drawing/2014/main" id="{AB6AB734-49C7-7B3E-0C43-5D8431FF2930}"/>
              </a:ext>
            </a:extLst>
          </p:cNvPr>
          <p:cNvPicPr>
            <a:picLocks noChangeAspect="1" noChangeArrowheads="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10675620" y="5231130"/>
            <a:ext cx="1436370" cy="143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222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p:txBody>
          <a:bodyPr/>
          <a:lstStyle/>
          <a:p>
            <a:r>
              <a:rPr lang="en-US" sz="3600" b="0" kern="1400" spc="230">
                <a:solidFill>
                  <a:schemeClr val="tx1"/>
                </a:solidFill>
                <a:latin typeface="HALDEN SOLID"/>
                <a:ea typeface="Open Sans Extrabold"/>
                <a:cs typeface="Open Sans Extrabold"/>
              </a:rPr>
              <a:t>Conception du module SDAM </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2" y="1919941"/>
            <a:ext cx="10542124" cy="4450379"/>
          </a:xfrm>
        </p:spPr>
        <p:txBody>
          <a:bodyPr vert="horz" lIns="91440" tIns="45720" rIns="91440" bIns="45720" rtlCol="0" anchor="t">
            <a:noAutofit/>
          </a:bodyPr>
          <a:lstStyle/>
          <a:p>
            <a:pPr>
              <a:buFont typeface="Wingdings" panose="05000000000000000000" pitchFamily="2" charset="2"/>
              <a:buChar char="v"/>
            </a:pPr>
            <a:r>
              <a:rPr lang="en-US" sz="1800" spc="60">
                <a:latin typeface="Open Sans"/>
                <a:ea typeface="Open Sans"/>
                <a:cs typeface="Open Sans"/>
              </a:rPr>
              <a:t>Lors de la conception de </a:t>
            </a:r>
            <a:r>
              <a:rPr lang="en-US" sz="1800" spc="60" err="1">
                <a:latin typeface="Open Sans"/>
                <a:ea typeface="Open Sans"/>
                <a:cs typeface="Open Sans"/>
              </a:rPr>
              <a:t>votre</a:t>
            </a:r>
            <a:r>
              <a:rPr lang="en-US" sz="1800" spc="60">
                <a:latin typeface="Open Sans"/>
                <a:ea typeface="Open Sans"/>
                <a:cs typeface="Open Sans"/>
              </a:rPr>
              <a:t> questionnaire, y </a:t>
            </a:r>
            <a:r>
              <a:rPr lang="en-US" sz="1800" spc="60" err="1">
                <a:latin typeface="Open Sans"/>
                <a:ea typeface="Open Sans"/>
                <a:cs typeface="Open Sans"/>
              </a:rPr>
              <a:t>compris</a:t>
            </a:r>
            <a:r>
              <a:rPr lang="en-US" sz="1800" spc="60">
                <a:latin typeface="Open Sans"/>
                <a:ea typeface="Open Sans"/>
                <a:cs typeface="Open Sans"/>
              </a:rPr>
              <a:t> le module SDAM, </a:t>
            </a:r>
            <a:r>
              <a:rPr lang="en-US" sz="1800" spc="60" err="1">
                <a:latin typeface="Open Sans"/>
                <a:ea typeface="Open Sans"/>
                <a:cs typeface="Open Sans"/>
              </a:rPr>
              <a:t>veuillez</a:t>
            </a:r>
            <a:r>
              <a:rPr lang="en-US" sz="1800" spc="60">
                <a:latin typeface="Open Sans"/>
                <a:ea typeface="Open Sans"/>
                <a:cs typeface="Open Sans"/>
              </a:rPr>
              <a:t> </a:t>
            </a:r>
            <a:r>
              <a:rPr lang="en-US" sz="1800" spc="60" err="1">
                <a:latin typeface="Open Sans"/>
                <a:ea typeface="Open Sans"/>
                <a:cs typeface="Open Sans"/>
              </a:rPr>
              <a:t>vous</a:t>
            </a:r>
            <a:r>
              <a:rPr lang="en-US" sz="1800" spc="60">
                <a:latin typeface="Open Sans"/>
                <a:ea typeface="Open Sans"/>
                <a:cs typeface="Open Sans"/>
              </a:rPr>
              <a:t> </a:t>
            </a:r>
            <a:r>
              <a:rPr lang="en-US" sz="1800" spc="60" err="1">
                <a:latin typeface="Open Sans"/>
                <a:ea typeface="Open Sans"/>
                <a:cs typeface="Open Sans"/>
              </a:rPr>
              <a:t>référer</a:t>
            </a:r>
            <a:r>
              <a:rPr lang="en-US" sz="1800" spc="60">
                <a:latin typeface="Open Sans"/>
                <a:ea typeface="Open Sans"/>
                <a:cs typeface="Open Sans"/>
              </a:rPr>
              <a:t> au </a:t>
            </a:r>
            <a:r>
              <a:rPr lang="en-US" sz="1800" spc="60">
                <a:latin typeface="Open Sans"/>
                <a:ea typeface="Open Sans"/>
                <a:cs typeface="Open Sans"/>
                <a:hlinkClick r:id="rId3">
                  <a:extLst>
                    <a:ext uri="{A12FA001-AC4F-418D-AE19-62706E023703}">
                      <ahyp:hlinkClr xmlns:ahyp="http://schemas.microsoft.com/office/drawing/2018/hyperlinkcolor" val="tx"/>
                    </a:ext>
                  </a:extLst>
                </a:hlinkClick>
              </a:rPr>
              <a:t>Surveu Designer </a:t>
            </a:r>
            <a:r>
              <a:rPr lang="en-US" sz="1800" spc="60">
                <a:latin typeface="Open Sans"/>
                <a:ea typeface="Open Sans"/>
                <a:cs typeface="Open Sans"/>
              </a:rPr>
              <a:t>qui propose les modules standard du PAM </a:t>
            </a:r>
            <a:r>
              <a:rPr lang="en-US" sz="1800" spc="60" err="1">
                <a:latin typeface="Open Sans"/>
                <a:ea typeface="Open Sans"/>
                <a:cs typeface="Open Sans"/>
              </a:rPr>
              <a:t>en</a:t>
            </a:r>
            <a:r>
              <a:rPr lang="en-US" sz="1800" spc="60">
                <a:latin typeface="Open Sans"/>
                <a:ea typeface="Open Sans"/>
                <a:cs typeface="Open Sans"/>
              </a:rPr>
              <a:t> format XLS et </a:t>
            </a:r>
            <a:r>
              <a:rPr lang="en-US" sz="1800" spc="60" err="1">
                <a:latin typeface="Open Sans"/>
                <a:ea typeface="Open Sans"/>
                <a:cs typeface="Open Sans"/>
              </a:rPr>
              <a:t>en</a:t>
            </a:r>
            <a:r>
              <a:rPr lang="en-US" sz="1800" spc="60">
                <a:latin typeface="Open Sans"/>
                <a:ea typeface="Open Sans"/>
                <a:cs typeface="Open Sans"/>
              </a:rPr>
              <a:t> format Word.</a:t>
            </a:r>
            <a:endParaRPr lang="en-US" sz="1800"/>
          </a:p>
          <a:p>
            <a:pPr>
              <a:buFont typeface="Wingdings" panose="05000000000000000000" pitchFamily="2" charset="2"/>
              <a:buChar char="v"/>
            </a:pPr>
            <a:endParaRPr lang="en-US" sz="1800" spc="60">
              <a:latin typeface="Open Sans"/>
              <a:ea typeface="Open Sans"/>
              <a:cs typeface="Open Sans"/>
            </a:endParaRPr>
          </a:p>
          <a:p>
            <a:pPr>
              <a:buFont typeface="Wingdings" panose="05000000000000000000" pitchFamily="2" charset="2"/>
              <a:buChar char="v"/>
            </a:pPr>
            <a:r>
              <a:rPr lang="en-US" sz="1800" b="1" spc="60">
                <a:latin typeface="Open Sans"/>
                <a:ea typeface="Open Sans"/>
                <a:cs typeface="Open Sans"/>
              </a:rPr>
              <a:t>Les </a:t>
            </a:r>
            <a:r>
              <a:rPr lang="en-US" sz="1800" b="1" spc="60" err="1">
                <a:latin typeface="Open Sans"/>
                <a:ea typeface="Open Sans"/>
                <a:cs typeface="Open Sans"/>
              </a:rPr>
              <a:t>produits</a:t>
            </a:r>
            <a:r>
              <a:rPr lang="en-US" sz="1800" b="1" spc="60">
                <a:latin typeface="Open Sans"/>
                <a:ea typeface="Open Sans"/>
                <a:cs typeface="Open Sans"/>
              </a:rPr>
              <a:t> </a:t>
            </a:r>
            <a:r>
              <a:rPr lang="en-US" sz="1800" b="1" spc="60" err="1">
                <a:latin typeface="Open Sans"/>
                <a:ea typeface="Open Sans"/>
                <a:cs typeface="Open Sans"/>
              </a:rPr>
              <a:t>alimentaires</a:t>
            </a:r>
            <a:r>
              <a:rPr lang="en-US" sz="1800" b="1" spc="60">
                <a:latin typeface="Open Sans"/>
                <a:ea typeface="Open Sans"/>
                <a:cs typeface="Open Sans"/>
              </a:rPr>
              <a:t> </a:t>
            </a:r>
            <a:r>
              <a:rPr lang="en-US" sz="1800" b="1" spc="60" err="1">
                <a:latin typeface="Open Sans"/>
                <a:ea typeface="Open Sans"/>
                <a:cs typeface="Open Sans"/>
              </a:rPr>
              <a:t>devraient</a:t>
            </a:r>
            <a:r>
              <a:rPr lang="en-US" sz="1800" b="1" spc="60">
                <a:latin typeface="Open Sans"/>
                <a:ea typeface="Open Sans"/>
                <a:cs typeface="Open Sans"/>
              </a:rPr>
              <a:t> </a:t>
            </a:r>
            <a:r>
              <a:rPr lang="en-US" sz="1800" b="1" spc="60" err="1">
                <a:latin typeface="Open Sans"/>
                <a:ea typeface="Open Sans"/>
                <a:cs typeface="Open Sans"/>
              </a:rPr>
              <a:t>être</a:t>
            </a:r>
            <a:r>
              <a:rPr lang="en-US" sz="1800" b="1" spc="60">
                <a:latin typeface="Open Sans"/>
                <a:ea typeface="Open Sans"/>
                <a:cs typeface="Open Sans"/>
              </a:rPr>
              <a:t> </a:t>
            </a:r>
            <a:r>
              <a:rPr lang="en-US" sz="1800" b="1" spc="60" err="1">
                <a:latin typeface="Open Sans"/>
                <a:ea typeface="Open Sans"/>
                <a:cs typeface="Open Sans"/>
              </a:rPr>
              <a:t>contextualisés</a:t>
            </a:r>
            <a:r>
              <a:rPr lang="en-US" sz="1800" b="1" spc="60">
                <a:latin typeface="Open Sans"/>
                <a:ea typeface="Open Sans"/>
                <a:cs typeface="Open Sans"/>
              </a:rPr>
              <a:t> </a:t>
            </a:r>
            <a:r>
              <a:rPr lang="en-US" sz="1800" spc="60">
                <a:latin typeface="Open Sans"/>
                <a:ea typeface="Open Sans"/>
                <a:cs typeface="Open Sans"/>
              </a:rPr>
              <a:t>pour </a:t>
            </a:r>
            <a:r>
              <a:rPr lang="en-US" sz="1800" spc="60" err="1">
                <a:latin typeface="Open Sans"/>
                <a:ea typeface="Open Sans"/>
                <a:cs typeface="Open Sans"/>
              </a:rPr>
              <a:t>refléter</a:t>
            </a:r>
            <a:r>
              <a:rPr lang="en-US" sz="1800" spc="60">
                <a:latin typeface="Open Sans"/>
                <a:ea typeface="Open Sans"/>
                <a:cs typeface="Open Sans"/>
              </a:rPr>
              <a:t> les </a:t>
            </a:r>
            <a:r>
              <a:rPr lang="en-US" sz="1800" spc="60" err="1">
                <a:latin typeface="Open Sans"/>
                <a:ea typeface="Open Sans"/>
                <a:cs typeface="Open Sans"/>
              </a:rPr>
              <a:t>produits</a:t>
            </a:r>
            <a:r>
              <a:rPr lang="en-US" sz="1800" spc="60">
                <a:latin typeface="Open Sans"/>
                <a:ea typeface="Open Sans"/>
                <a:cs typeface="Open Sans"/>
              </a:rPr>
              <a:t> </a:t>
            </a:r>
            <a:r>
              <a:rPr lang="en-US" sz="1800" spc="60" err="1">
                <a:latin typeface="Open Sans"/>
                <a:ea typeface="Open Sans"/>
                <a:cs typeface="Open Sans"/>
              </a:rPr>
              <a:t>alimentaires</a:t>
            </a:r>
            <a:r>
              <a:rPr lang="en-US" sz="1800" spc="60">
                <a:latin typeface="Open Sans"/>
                <a:ea typeface="Open Sans"/>
                <a:cs typeface="Open Sans"/>
              </a:rPr>
              <a:t> </a:t>
            </a:r>
            <a:r>
              <a:rPr lang="en-US" sz="1800" spc="60" err="1">
                <a:latin typeface="Open Sans"/>
                <a:ea typeface="Open Sans"/>
                <a:cs typeface="Open Sans"/>
              </a:rPr>
              <a:t>locaux</a:t>
            </a:r>
            <a:r>
              <a:rPr lang="en-US" sz="1800" spc="60">
                <a:latin typeface="Open Sans"/>
                <a:ea typeface="Open Sans"/>
                <a:cs typeface="Open Sans"/>
              </a:rPr>
              <a:t> les plus courants. </a:t>
            </a:r>
            <a:r>
              <a:rPr lang="en-US" sz="1800" spc="60" err="1">
                <a:latin typeface="Open Sans"/>
                <a:ea typeface="Open Sans"/>
                <a:cs typeface="Open Sans"/>
              </a:rPr>
              <a:t>Toutefois</a:t>
            </a:r>
            <a:r>
              <a:rPr lang="en-US" sz="1800" spc="60">
                <a:latin typeface="Open Sans"/>
                <a:ea typeface="Open Sans"/>
                <a:cs typeface="Open Sans"/>
              </a:rPr>
              <a:t>, les </a:t>
            </a:r>
            <a:r>
              <a:rPr lang="en-US" sz="1800" b="1" spc="60">
                <a:latin typeface="Open Sans"/>
                <a:ea typeface="Open Sans"/>
                <a:cs typeface="Open Sans"/>
              </a:rPr>
              <a:t>12 </a:t>
            </a:r>
            <a:r>
              <a:rPr lang="en-US" sz="1800" b="1" spc="60" err="1">
                <a:latin typeface="Open Sans"/>
                <a:ea typeface="Open Sans"/>
                <a:cs typeface="Open Sans"/>
              </a:rPr>
              <a:t>groupes</a:t>
            </a:r>
            <a:r>
              <a:rPr lang="en-US" sz="1800" b="1" spc="60">
                <a:latin typeface="Open Sans"/>
                <a:ea typeface="Open Sans"/>
                <a:cs typeface="Open Sans"/>
              </a:rPr>
              <a:t> </a:t>
            </a:r>
            <a:r>
              <a:rPr lang="en-US" sz="1800" b="1" spc="60" err="1">
                <a:latin typeface="Open Sans"/>
                <a:ea typeface="Open Sans"/>
                <a:cs typeface="Open Sans"/>
              </a:rPr>
              <a:t>d'aliments</a:t>
            </a:r>
            <a:r>
              <a:rPr lang="en-US" sz="1800" b="1" spc="60">
                <a:latin typeface="Open Sans"/>
                <a:ea typeface="Open Sans"/>
                <a:cs typeface="Open Sans"/>
              </a:rPr>
              <a:t> (y </a:t>
            </a:r>
            <a:r>
              <a:rPr lang="en-US" sz="1800" b="1" spc="60" err="1">
                <a:latin typeface="Open Sans"/>
                <a:ea typeface="Open Sans"/>
                <a:cs typeface="Open Sans"/>
              </a:rPr>
              <a:t>compris</a:t>
            </a:r>
            <a:r>
              <a:rPr lang="en-US" sz="1800" b="1" spc="60">
                <a:latin typeface="Open Sans"/>
                <a:ea typeface="Open Sans"/>
                <a:cs typeface="Open Sans"/>
              </a:rPr>
              <a:t> les condiments et </a:t>
            </a:r>
            <a:r>
              <a:rPr lang="en-US" sz="1800" b="1" spc="60" err="1">
                <a:latin typeface="Open Sans"/>
                <a:ea typeface="Open Sans"/>
                <a:cs typeface="Open Sans"/>
              </a:rPr>
              <a:t>autres</a:t>
            </a:r>
            <a:r>
              <a:rPr lang="en-US" sz="1800" b="1" spc="60">
                <a:latin typeface="Open Sans"/>
                <a:ea typeface="Open Sans"/>
                <a:cs typeface="Open Sans"/>
              </a:rPr>
              <a:t>) </a:t>
            </a:r>
            <a:r>
              <a:rPr lang="en-US" sz="1800" spc="60" err="1">
                <a:latin typeface="Open Sans"/>
                <a:ea typeface="Open Sans"/>
                <a:cs typeface="Open Sans"/>
              </a:rPr>
              <a:t>doivent</a:t>
            </a:r>
            <a:r>
              <a:rPr lang="en-US" sz="1800" spc="60">
                <a:latin typeface="Open Sans"/>
                <a:ea typeface="Open Sans"/>
                <a:cs typeface="Open Sans"/>
              </a:rPr>
              <a:t> </a:t>
            </a:r>
            <a:r>
              <a:rPr lang="en-US" sz="1800" spc="60" err="1">
                <a:latin typeface="Open Sans"/>
                <a:ea typeface="Open Sans"/>
                <a:cs typeface="Open Sans"/>
              </a:rPr>
              <a:t>rester</a:t>
            </a:r>
            <a:r>
              <a:rPr lang="en-US" sz="1800" spc="60">
                <a:latin typeface="Open Sans"/>
                <a:ea typeface="Open Sans"/>
                <a:cs typeface="Open Sans"/>
              </a:rPr>
              <a:t> </a:t>
            </a:r>
            <a:r>
              <a:rPr lang="en-US" sz="1800" spc="60" err="1">
                <a:latin typeface="Open Sans"/>
                <a:ea typeface="Open Sans"/>
                <a:cs typeface="Open Sans"/>
              </a:rPr>
              <a:t>tels</a:t>
            </a:r>
            <a:r>
              <a:rPr lang="en-US" sz="1800" spc="60">
                <a:latin typeface="Open Sans"/>
                <a:ea typeface="Open Sans"/>
                <a:cs typeface="Open Sans"/>
              </a:rPr>
              <a:t> </a:t>
            </a:r>
            <a:r>
              <a:rPr lang="en-US" sz="1800" spc="60" err="1">
                <a:latin typeface="Open Sans"/>
                <a:ea typeface="Open Sans"/>
                <a:cs typeface="Open Sans"/>
              </a:rPr>
              <a:t>qu'ils</a:t>
            </a:r>
            <a:r>
              <a:rPr lang="en-US" sz="1800" spc="60">
                <a:latin typeface="Open Sans"/>
                <a:ea typeface="Open Sans"/>
                <a:cs typeface="Open Sans"/>
              </a:rPr>
              <a:t> </a:t>
            </a:r>
            <a:r>
              <a:rPr lang="en-US" sz="1800" spc="60" err="1">
                <a:latin typeface="Open Sans"/>
                <a:ea typeface="Open Sans"/>
                <a:cs typeface="Open Sans"/>
              </a:rPr>
              <a:t>ont</a:t>
            </a:r>
            <a:r>
              <a:rPr lang="en-US" sz="1800" spc="60">
                <a:latin typeface="Open Sans"/>
                <a:ea typeface="Open Sans"/>
                <a:cs typeface="Open Sans"/>
              </a:rPr>
              <a:t> </a:t>
            </a:r>
            <a:r>
              <a:rPr lang="en-US" sz="1800" spc="60" err="1">
                <a:latin typeface="Open Sans"/>
                <a:ea typeface="Open Sans"/>
                <a:cs typeface="Open Sans"/>
              </a:rPr>
              <a:t>été</a:t>
            </a:r>
            <a:r>
              <a:rPr lang="en-US" sz="1800" spc="60">
                <a:latin typeface="Open Sans"/>
                <a:ea typeface="Open Sans"/>
                <a:cs typeface="Open Sans"/>
              </a:rPr>
              <a:t> </a:t>
            </a:r>
            <a:r>
              <a:rPr lang="en-US" sz="1800" spc="60" err="1">
                <a:latin typeface="Open Sans"/>
                <a:ea typeface="Open Sans"/>
                <a:cs typeface="Open Sans"/>
              </a:rPr>
              <a:t>proposés</a:t>
            </a:r>
            <a:r>
              <a:rPr lang="en-US" sz="1800" spc="60">
                <a:latin typeface="Open Sans"/>
                <a:ea typeface="Open Sans"/>
                <a:cs typeface="Open Sans"/>
              </a:rPr>
              <a:t>.</a:t>
            </a:r>
            <a:endParaRPr lang="en-US" sz="1800" spc="60"/>
          </a:p>
          <a:p>
            <a:pPr>
              <a:buFont typeface="Wingdings" panose="05000000000000000000" pitchFamily="2" charset="2"/>
              <a:buChar char="v"/>
            </a:pPr>
            <a:endParaRPr lang="en-US" sz="1800" spc="60">
              <a:latin typeface="Open Sans"/>
              <a:ea typeface="Open Sans"/>
              <a:cs typeface="Open Sans"/>
            </a:endParaRPr>
          </a:p>
          <a:p>
            <a:pPr>
              <a:buFont typeface="Wingdings" panose="05000000000000000000" pitchFamily="2" charset="2"/>
              <a:buChar char="v"/>
            </a:pPr>
            <a:r>
              <a:rPr lang="en-US" sz="1800" spc="60">
                <a:latin typeface="Open Sans"/>
                <a:ea typeface="Open Sans"/>
                <a:cs typeface="Open Sans"/>
              </a:rPr>
              <a:t>Si </a:t>
            </a:r>
            <a:r>
              <a:rPr lang="en-US" sz="1800" spc="60" err="1">
                <a:latin typeface="Open Sans"/>
                <a:ea typeface="Open Sans"/>
                <a:cs typeface="Open Sans"/>
              </a:rPr>
              <a:t>vous</a:t>
            </a:r>
            <a:r>
              <a:rPr lang="en-US" sz="1800" spc="60">
                <a:latin typeface="Open Sans"/>
                <a:ea typeface="Open Sans"/>
                <a:cs typeface="Open Sans"/>
              </a:rPr>
              <a:t> </a:t>
            </a:r>
            <a:r>
              <a:rPr lang="en-US" sz="1800" spc="60" err="1">
                <a:latin typeface="Open Sans"/>
                <a:ea typeface="Open Sans"/>
                <a:cs typeface="Open Sans"/>
              </a:rPr>
              <a:t>devez</a:t>
            </a:r>
            <a:r>
              <a:rPr lang="en-US" sz="1800" spc="60">
                <a:latin typeface="Open Sans"/>
                <a:ea typeface="Open Sans"/>
                <a:cs typeface="Open Sans"/>
              </a:rPr>
              <a:t> </a:t>
            </a:r>
            <a:r>
              <a:rPr lang="en-US" sz="1800" spc="60" err="1">
                <a:latin typeface="Open Sans"/>
                <a:ea typeface="Open Sans"/>
                <a:cs typeface="Open Sans"/>
              </a:rPr>
              <a:t>utilisez</a:t>
            </a:r>
            <a:r>
              <a:rPr lang="en-US" sz="1800" spc="60">
                <a:latin typeface="Open Sans"/>
                <a:ea typeface="Open Sans"/>
                <a:cs typeface="Open Sans"/>
              </a:rPr>
              <a:t> des </a:t>
            </a:r>
            <a:r>
              <a:rPr lang="en-US" sz="1800" spc="60" err="1">
                <a:latin typeface="Open Sans"/>
                <a:ea typeface="Open Sans"/>
                <a:cs typeface="Open Sans"/>
              </a:rPr>
              <a:t>outils</a:t>
            </a:r>
            <a:r>
              <a:rPr lang="en-US" sz="1800" spc="60">
                <a:latin typeface="Open Sans"/>
                <a:ea typeface="Open Sans"/>
                <a:cs typeface="Open Sans"/>
              </a:rPr>
              <a:t> de </a:t>
            </a:r>
            <a:r>
              <a:rPr lang="en-US" sz="1800" spc="60" err="1">
                <a:latin typeface="Open Sans"/>
                <a:ea typeface="Open Sans"/>
                <a:cs typeface="Open Sans"/>
              </a:rPr>
              <a:t>collecte</a:t>
            </a:r>
            <a:r>
              <a:rPr lang="en-US" sz="1800" spc="60">
                <a:latin typeface="Open Sans"/>
                <a:ea typeface="Open Sans"/>
                <a:cs typeface="Open Sans"/>
              </a:rPr>
              <a:t> de données et des </a:t>
            </a:r>
            <a:r>
              <a:rPr lang="en-US" sz="1800" spc="60" err="1">
                <a:latin typeface="Open Sans"/>
                <a:ea typeface="Open Sans"/>
                <a:cs typeface="Open Sans"/>
              </a:rPr>
              <a:t>plateformes</a:t>
            </a:r>
            <a:r>
              <a:rPr lang="en-US" sz="1800" spc="60">
                <a:latin typeface="Open Sans"/>
                <a:ea typeface="Open Sans"/>
                <a:cs typeface="Open Sans"/>
              </a:rPr>
              <a:t> qui ne </a:t>
            </a:r>
            <a:r>
              <a:rPr lang="en-US" sz="1800" spc="60" err="1">
                <a:latin typeface="Open Sans"/>
                <a:ea typeface="Open Sans"/>
                <a:cs typeface="Open Sans"/>
              </a:rPr>
              <a:t>prennent</a:t>
            </a:r>
            <a:r>
              <a:rPr lang="en-US" sz="1800" spc="60">
                <a:latin typeface="Open Sans"/>
                <a:ea typeface="Open Sans"/>
                <a:cs typeface="Open Sans"/>
              </a:rPr>
              <a:t> pas </a:t>
            </a:r>
            <a:r>
              <a:rPr lang="en-US" sz="1800" spc="60" err="1">
                <a:latin typeface="Open Sans"/>
                <a:ea typeface="Open Sans"/>
                <a:cs typeface="Open Sans"/>
              </a:rPr>
              <a:t>en</a:t>
            </a:r>
            <a:r>
              <a:rPr lang="en-US" sz="1800" spc="60">
                <a:latin typeface="Open Sans"/>
                <a:ea typeface="Open Sans"/>
                <a:cs typeface="Open Sans"/>
              </a:rPr>
              <a:t> charge les </a:t>
            </a:r>
            <a:r>
              <a:rPr lang="en-US" sz="1800" spc="60" err="1">
                <a:latin typeface="Open Sans"/>
                <a:ea typeface="Open Sans"/>
                <a:cs typeface="Open Sans"/>
              </a:rPr>
              <a:t>formulaires</a:t>
            </a:r>
            <a:r>
              <a:rPr lang="en-US" sz="1800" spc="60">
                <a:latin typeface="Open Sans"/>
                <a:ea typeface="Open Sans"/>
                <a:cs typeface="Open Sans"/>
              </a:rPr>
              <a:t> XLS, </a:t>
            </a:r>
            <a:r>
              <a:rPr lang="en-US" sz="1800" spc="60" err="1">
                <a:latin typeface="Open Sans"/>
                <a:ea typeface="Open Sans"/>
                <a:cs typeface="Open Sans"/>
              </a:rPr>
              <a:t>vous</a:t>
            </a:r>
            <a:r>
              <a:rPr lang="en-US" sz="1800" spc="60">
                <a:latin typeface="Open Sans"/>
                <a:ea typeface="Open Sans"/>
                <a:cs typeface="Open Sans"/>
              </a:rPr>
              <a:t> </a:t>
            </a:r>
            <a:r>
              <a:rPr lang="en-US" sz="1800" spc="60" err="1">
                <a:latin typeface="Open Sans"/>
                <a:ea typeface="Open Sans"/>
                <a:cs typeface="Open Sans"/>
              </a:rPr>
              <a:t>devez</a:t>
            </a:r>
            <a:r>
              <a:rPr lang="en-US" sz="1800" spc="60">
                <a:latin typeface="Open Sans"/>
                <a:ea typeface="Open Sans"/>
                <a:cs typeface="Open Sans"/>
              </a:rPr>
              <a:t> </a:t>
            </a:r>
            <a:r>
              <a:rPr lang="en-US" sz="1800" spc="60" err="1">
                <a:latin typeface="Open Sans"/>
                <a:ea typeface="Open Sans"/>
                <a:cs typeface="Open Sans"/>
              </a:rPr>
              <a:t>reproduire</a:t>
            </a:r>
            <a:r>
              <a:rPr lang="en-US" sz="1800" spc="60">
                <a:latin typeface="Open Sans"/>
                <a:ea typeface="Open Sans"/>
                <a:cs typeface="Open Sans"/>
              </a:rPr>
              <a:t> </a:t>
            </a:r>
            <a:r>
              <a:rPr lang="en-US" sz="1800" spc="60" err="1">
                <a:latin typeface="Open Sans"/>
                <a:ea typeface="Open Sans"/>
                <a:cs typeface="Open Sans"/>
              </a:rPr>
              <a:t>correctement</a:t>
            </a:r>
            <a:r>
              <a:rPr lang="en-US" sz="1800" spc="60">
                <a:latin typeface="Open Sans"/>
                <a:ea typeface="Open Sans"/>
                <a:cs typeface="Open Sans"/>
              </a:rPr>
              <a:t> le module standard, y </a:t>
            </a:r>
            <a:r>
              <a:rPr lang="en-US" sz="1800" spc="60" err="1">
                <a:latin typeface="Open Sans"/>
                <a:ea typeface="Open Sans"/>
                <a:cs typeface="Open Sans"/>
              </a:rPr>
              <a:t>compris</a:t>
            </a:r>
            <a:r>
              <a:rPr lang="en-US" sz="1800" spc="60">
                <a:latin typeface="Open Sans"/>
                <a:ea typeface="Open Sans"/>
                <a:cs typeface="Open Sans"/>
              </a:rPr>
              <a:t> les </a:t>
            </a:r>
            <a:r>
              <a:rPr lang="en-US" sz="1800" spc="60" err="1">
                <a:latin typeface="Open Sans"/>
                <a:ea typeface="Open Sans"/>
                <a:cs typeface="Open Sans"/>
              </a:rPr>
              <a:t>contraintes</a:t>
            </a:r>
            <a:r>
              <a:rPr lang="en-US" sz="1800" spc="60">
                <a:latin typeface="Open Sans"/>
                <a:ea typeface="Open Sans"/>
                <a:cs typeface="Open Sans"/>
              </a:rPr>
              <a:t> de </a:t>
            </a:r>
            <a:r>
              <a:rPr lang="en-US" sz="1800" spc="60" err="1">
                <a:latin typeface="Open Sans"/>
                <a:ea typeface="Open Sans"/>
                <a:cs typeface="Open Sans"/>
              </a:rPr>
              <a:t>visibilité</a:t>
            </a:r>
            <a:r>
              <a:rPr lang="en-US" sz="1800" spc="60">
                <a:latin typeface="Open Sans"/>
                <a:ea typeface="Open Sans"/>
                <a:cs typeface="Open Sans"/>
              </a:rPr>
              <a:t> et de validation. </a:t>
            </a:r>
          </a:p>
        </p:txBody>
      </p:sp>
    </p:spTree>
    <p:extLst>
      <p:ext uri="{BB962C8B-B14F-4D97-AF65-F5344CB8AC3E}">
        <p14:creationId xmlns:p14="http://schemas.microsoft.com/office/powerpoint/2010/main" val="4254616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p:txBody>
          <a:bodyPr/>
          <a:lstStyle/>
          <a:p>
            <a:r>
              <a:rPr lang="en-US" sz="3600" b="0" kern="1400" spc="230">
                <a:solidFill>
                  <a:schemeClr val="tx1"/>
                </a:solidFill>
                <a:latin typeface="HALDEN SOLID"/>
                <a:ea typeface="Open Sans Extrabold"/>
                <a:cs typeface="Open Sans Extrabold"/>
              </a:rPr>
              <a:t>Conception de modules SDAM – </a:t>
            </a:r>
            <a:r>
              <a:rPr lang="en-US" sz="3600" b="0" kern="1400" spc="230" err="1">
                <a:solidFill>
                  <a:schemeClr val="accent2"/>
                </a:solidFill>
                <a:latin typeface="HALDEN SOLID"/>
                <a:ea typeface="Open Sans Extrabold"/>
                <a:cs typeface="Open Sans Extrabold"/>
              </a:rPr>
              <a:t>UNe</a:t>
            </a:r>
            <a:r>
              <a:rPr lang="en-US" sz="3600" b="0" kern="1400" spc="230">
                <a:solidFill>
                  <a:schemeClr val="accent2"/>
                </a:solidFill>
                <a:latin typeface="HALDEN SOLID"/>
                <a:ea typeface="Open Sans Extrabold"/>
                <a:cs typeface="Open Sans Extrabold"/>
              </a:rPr>
              <a:t> fusion </a:t>
            </a:r>
            <a:r>
              <a:rPr lang="en-US" sz="3600" b="0" kern="1400" spc="230" err="1">
                <a:solidFill>
                  <a:schemeClr val="accent2"/>
                </a:solidFill>
                <a:latin typeface="HALDEN SOLID"/>
                <a:ea typeface="Open Sans Extrabold"/>
                <a:cs typeface="Open Sans Extrabold"/>
              </a:rPr>
              <a:t>interdite</a:t>
            </a:r>
            <a:r>
              <a:rPr lang="en-US" sz="3600" b="0" kern="1400" spc="230">
                <a:solidFill>
                  <a:schemeClr val="accent2"/>
                </a:solidFill>
                <a:latin typeface="HALDEN SOLID"/>
                <a:ea typeface="Open Sans Extrabold"/>
                <a:cs typeface="Open Sans Extrabold"/>
              </a:rPr>
              <a:t> </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567179" y="1746686"/>
            <a:ext cx="10542124" cy="4673364"/>
          </a:xfrm>
          <a:solidFill>
            <a:srgbClr val="FFFFFE"/>
          </a:solidFill>
        </p:spPr>
        <p:txBody>
          <a:bodyPr vert="horz" lIns="91440" tIns="45720" rIns="91440" bIns="45720" rtlCol="0" anchor="t">
            <a:noAutofit/>
          </a:bodyPr>
          <a:lstStyle/>
          <a:p>
            <a:pPr>
              <a:buFont typeface="Wingdings" panose="05000000000000000000" pitchFamily="2" charset="2"/>
              <a:buChar char="v"/>
            </a:pPr>
            <a:r>
              <a:rPr lang="fr-FR" spc="60">
                <a:latin typeface="Open Sans"/>
                <a:ea typeface="Open Sans"/>
                <a:cs typeface="Open Sans"/>
              </a:rPr>
              <a:t>Dans le passé, une version combinée des modules SCA/SCA-N et SDAM a été utilisée.</a:t>
            </a:r>
          </a:p>
          <a:p>
            <a:pPr>
              <a:buFont typeface="Wingdings" panose="05000000000000000000" pitchFamily="2" charset="2"/>
              <a:buChar char="v"/>
            </a:pPr>
            <a:r>
              <a:rPr lang="en-US" spc="60" err="1">
                <a:latin typeface="Open Sans"/>
                <a:ea typeface="Open Sans"/>
                <a:cs typeface="Open Sans"/>
              </a:rPr>
              <a:t>Toutefois</a:t>
            </a:r>
            <a:r>
              <a:rPr lang="en-US" spc="60">
                <a:latin typeface="Open Sans"/>
                <a:ea typeface="Open Sans"/>
                <a:cs typeface="Open Sans"/>
              </a:rPr>
              <a:t>, </a:t>
            </a:r>
            <a:r>
              <a:rPr lang="en-US" spc="60" err="1">
                <a:latin typeface="Open Sans"/>
                <a:ea typeface="Open Sans"/>
                <a:cs typeface="Open Sans"/>
              </a:rPr>
              <a:t>en</a:t>
            </a:r>
            <a:r>
              <a:rPr lang="en-US" spc="60">
                <a:latin typeface="Open Sans"/>
                <a:ea typeface="Open Sans"/>
                <a:cs typeface="Open Sans"/>
              </a:rPr>
              <a:t> raison des </a:t>
            </a:r>
            <a:r>
              <a:rPr lang="en-US" spc="60" err="1">
                <a:latin typeface="Open Sans"/>
                <a:ea typeface="Open Sans"/>
                <a:cs typeface="Open Sans"/>
              </a:rPr>
              <a:t>différences</a:t>
            </a:r>
            <a:r>
              <a:rPr lang="en-US" spc="60">
                <a:latin typeface="Open Sans"/>
                <a:ea typeface="Open Sans"/>
                <a:cs typeface="Open Sans"/>
              </a:rPr>
              <a:t> </a:t>
            </a:r>
            <a:r>
              <a:rPr lang="en-US" spc="60" err="1">
                <a:latin typeface="Open Sans"/>
                <a:ea typeface="Open Sans"/>
                <a:cs typeface="Open Sans"/>
              </a:rPr>
              <a:t>significatives</a:t>
            </a:r>
            <a:r>
              <a:rPr lang="en-US" spc="60">
                <a:latin typeface="Open Sans"/>
                <a:ea typeface="Open Sans"/>
                <a:cs typeface="Open Sans"/>
              </a:rPr>
              <a:t> entre les </a:t>
            </a:r>
            <a:r>
              <a:rPr lang="en-US" spc="60" err="1">
                <a:latin typeface="Open Sans"/>
                <a:ea typeface="Open Sans"/>
                <a:cs typeface="Open Sans"/>
              </a:rPr>
              <a:t>méthodologies</a:t>
            </a:r>
            <a:r>
              <a:rPr lang="en-US" spc="60">
                <a:latin typeface="Open Sans"/>
                <a:ea typeface="Open Sans"/>
                <a:cs typeface="Open Sans"/>
              </a:rPr>
              <a:t> du SCA et du SDAM (</a:t>
            </a:r>
            <a:r>
              <a:rPr lang="en-US" spc="60" err="1">
                <a:latin typeface="Open Sans"/>
                <a:ea typeface="Open Sans"/>
                <a:cs typeface="Open Sans"/>
              </a:rPr>
              <a:t>c'est</a:t>
            </a:r>
            <a:r>
              <a:rPr lang="en-US" spc="60">
                <a:latin typeface="Open Sans"/>
                <a:ea typeface="Open Sans"/>
                <a:cs typeface="Open Sans"/>
              </a:rPr>
              <a:t>-à-dire </a:t>
            </a:r>
            <a:r>
              <a:rPr lang="en-US" spc="60" err="1">
                <a:latin typeface="Open Sans"/>
                <a:ea typeface="Open Sans"/>
                <a:cs typeface="Open Sans"/>
              </a:rPr>
              <a:t>en</a:t>
            </a:r>
            <a:r>
              <a:rPr lang="en-US" spc="60">
                <a:latin typeface="Open Sans"/>
                <a:ea typeface="Open Sans"/>
                <a:cs typeface="Open Sans"/>
              </a:rPr>
              <a:t> </a:t>
            </a:r>
            <a:r>
              <a:rPr lang="en-US" spc="60" err="1">
                <a:latin typeface="Open Sans"/>
                <a:ea typeface="Open Sans"/>
                <a:cs typeface="Open Sans"/>
              </a:rPr>
              <a:t>ce</a:t>
            </a:r>
            <a:r>
              <a:rPr lang="en-US" spc="60">
                <a:latin typeface="Open Sans"/>
                <a:ea typeface="Open Sans"/>
                <a:cs typeface="Open Sans"/>
              </a:rPr>
              <a:t> qui </a:t>
            </a:r>
            <a:r>
              <a:rPr lang="en-US" spc="60" err="1">
                <a:latin typeface="Open Sans"/>
                <a:ea typeface="Open Sans"/>
                <a:cs typeface="Open Sans"/>
              </a:rPr>
              <a:t>concerne</a:t>
            </a:r>
            <a:r>
              <a:rPr lang="en-US" spc="60">
                <a:latin typeface="Open Sans"/>
                <a:ea typeface="Open Sans"/>
                <a:cs typeface="Open Sans"/>
              </a:rPr>
              <a:t> la </a:t>
            </a:r>
            <a:r>
              <a:rPr lang="en-US" spc="60" err="1">
                <a:latin typeface="Open Sans"/>
                <a:ea typeface="Open Sans"/>
                <a:cs typeface="Open Sans"/>
              </a:rPr>
              <a:t>période</a:t>
            </a:r>
            <a:r>
              <a:rPr lang="en-US" spc="60">
                <a:latin typeface="Open Sans"/>
                <a:ea typeface="Open Sans"/>
                <a:cs typeface="Open Sans"/>
              </a:rPr>
              <a:t> de rappel, les </a:t>
            </a:r>
            <a:r>
              <a:rPr lang="en-US" spc="60" err="1">
                <a:latin typeface="Open Sans"/>
                <a:ea typeface="Open Sans"/>
                <a:cs typeface="Open Sans"/>
              </a:rPr>
              <a:t>personnes</a:t>
            </a:r>
            <a:r>
              <a:rPr lang="en-US" spc="60">
                <a:latin typeface="Open Sans"/>
                <a:ea typeface="Open Sans"/>
                <a:cs typeface="Open Sans"/>
              </a:rPr>
              <a:t> </a:t>
            </a:r>
            <a:r>
              <a:rPr lang="en-US" spc="60" err="1">
                <a:latin typeface="Open Sans"/>
                <a:ea typeface="Open Sans"/>
                <a:cs typeface="Open Sans"/>
              </a:rPr>
              <a:t>incluses</a:t>
            </a:r>
            <a:r>
              <a:rPr lang="en-US" spc="60">
                <a:latin typeface="Open Sans"/>
                <a:ea typeface="Open Sans"/>
                <a:cs typeface="Open Sans"/>
              </a:rPr>
              <a:t> et la manière de </a:t>
            </a:r>
            <a:r>
              <a:rPr lang="en-US" spc="60" err="1">
                <a:latin typeface="Open Sans"/>
                <a:ea typeface="Open Sans"/>
                <a:cs typeface="Open Sans"/>
              </a:rPr>
              <a:t>traiter</a:t>
            </a:r>
            <a:r>
              <a:rPr lang="en-US" spc="60">
                <a:latin typeface="Open Sans"/>
                <a:ea typeface="Open Sans"/>
                <a:cs typeface="Open Sans"/>
              </a:rPr>
              <a:t> les petites </a:t>
            </a:r>
            <a:r>
              <a:rPr lang="en-US" spc="60" err="1">
                <a:latin typeface="Open Sans"/>
                <a:ea typeface="Open Sans"/>
                <a:cs typeface="Open Sans"/>
              </a:rPr>
              <a:t>quantités</a:t>
            </a:r>
            <a:r>
              <a:rPr lang="en-US" spc="60">
                <a:latin typeface="Open Sans"/>
                <a:ea typeface="Open Sans"/>
                <a:cs typeface="Open Sans"/>
              </a:rPr>
              <a:t>), </a:t>
            </a:r>
            <a:r>
              <a:rPr lang="fr-FR" b="1" i="1" u="sng" spc="60">
                <a:latin typeface="Open Sans"/>
                <a:ea typeface="Open Sans"/>
                <a:cs typeface="Open Sans"/>
              </a:rPr>
              <a:t>ces modules ne devraient pas être combinés pour les évaluations</a:t>
            </a:r>
            <a:r>
              <a:rPr lang="en-US" b="1" i="1" u="sng" spc="60">
                <a:latin typeface="Open Sans"/>
                <a:ea typeface="Open Sans"/>
                <a:cs typeface="Open Sans"/>
              </a:rPr>
              <a:t>. </a:t>
            </a:r>
          </a:p>
          <a:p>
            <a:pPr>
              <a:buFont typeface="Wingdings" panose="05000000000000000000" pitchFamily="2" charset="2"/>
              <a:buChar char="v"/>
            </a:pPr>
            <a:r>
              <a:rPr lang="en-US" spc="60">
                <a:latin typeface="Open Sans"/>
                <a:ea typeface="Open Sans"/>
                <a:cs typeface="Open Sans"/>
              </a:rPr>
              <a:t>Par </a:t>
            </a:r>
            <a:r>
              <a:rPr lang="en-US" spc="60" err="1">
                <a:latin typeface="Open Sans"/>
                <a:ea typeface="Open Sans"/>
                <a:cs typeface="Open Sans"/>
              </a:rPr>
              <a:t>conséquent</a:t>
            </a:r>
            <a:r>
              <a:rPr lang="en-US" spc="60">
                <a:latin typeface="Open Sans"/>
                <a:ea typeface="Open Sans"/>
                <a:cs typeface="Open Sans"/>
              </a:rPr>
              <a:t>, </a:t>
            </a:r>
            <a:r>
              <a:rPr lang="en-US" spc="60" err="1">
                <a:latin typeface="Open Sans"/>
                <a:ea typeface="Open Sans"/>
                <a:cs typeface="Open Sans"/>
              </a:rPr>
              <a:t>si</a:t>
            </a:r>
            <a:r>
              <a:rPr lang="en-US" spc="60">
                <a:latin typeface="Open Sans"/>
                <a:ea typeface="Open Sans"/>
                <a:cs typeface="Open Sans"/>
              </a:rPr>
              <a:t> </a:t>
            </a:r>
            <a:r>
              <a:rPr lang="en-US" spc="60" err="1">
                <a:latin typeface="Open Sans"/>
                <a:ea typeface="Open Sans"/>
                <a:cs typeface="Open Sans"/>
              </a:rPr>
              <a:t>l'on</a:t>
            </a:r>
            <a:r>
              <a:rPr lang="en-US" spc="60">
                <a:latin typeface="Open Sans"/>
                <a:ea typeface="Open Sans"/>
                <a:cs typeface="Open Sans"/>
              </a:rPr>
              <a:t> </a:t>
            </a:r>
            <a:r>
              <a:rPr lang="en-US" spc="60" err="1">
                <a:latin typeface="Open Sans"/>
                <a:ea typeface="Open Sans"/>
                <a:cs typeface="Open Sans"/>
              </a:rPr>
              <a:t>collecte</a:t>
            </a:r>
            <a:r>
              <a:rPr lang="en-US" spc="60">
                <a:latin typeface="Open Sans"/>
                <a:ea typeface="Open Sans"/>
                <a:cs typeface="Open Sans"/>
              </a:rPr>
              <a:t> le SDAM, </a:t>
            </a:r>
            <a:r>
              <a:rPr lang="en-US" spc="60" err="1">
                <a:latin typeface="Open Sans"/>
                <a:ea typeface="Open Sans"/>
                <a:cs typeface="Open Sans"/>
              </a:rPr>
              <a:t>notamment</a:t>
            </a:r>
            <a:r>
              <a:rPr lang="en-US" spc="60">
                <a:latin typeface="Open Sans"/>
                <a:ea typeface="Open Sans"/>
                <a:cs typeface="Open Sans"/>
              </a:rPr>
              <a:t> pour </a:t>
            </a:r>
            <a:r>
              <a:rPr lang="en-US" spc="60" err="1">
                <a:latin typeface="Open Sans"/>
                <a:ea typeface="Open Sans"/>
                <a:cs typeface="Open Sans"/>
              </a:rPr>
              <a:t>l'IPC</a:t>
            </a:r>
            <a:r>
              <a:rPr lang="en-US" spc="60">
                <a:latin typeface="Open Sans"/>
                <a:ea typeface="Open Sans"/>
                <a:cs typeface="Open Sans"/>
              </a:rPr>
              <a:t> </a:t>
            </a:r>
            <a:r>
              <a:rPr lang="en-US" spc="60" err="1">
                <a:latin typeface="Open Sans"/>
                <a:ea typeface="Open Sans"/>
                <a:cs typeface="Open Sans"/>
              </a:rPr>
              <a:t>mais</a:t>
            </a:r>
            <a:r>
              <a:rPr lang="en-US" spc="60">
                <a:latin typeface="Open Sans"/>
                <a:ea typeface="Open Sans"/>
                <a:cs typeface="Open Sans"/>
              </a:rPr>
              <a:t> </a:t>
            </a:r>
            <a:r>
              <a:rPr lang="en-US" spc="60" err="1">
                <a:latin typeface="Open Sans"/>
                <a:ea typeface="Open Sans"/>
                <a:cs typeface="Open Sans"/>
              </a:rPr>
              <a:t>aussi</a:t>
            </a:r>
            <a:r>
              <a:rPr lang="en-US" spc="60">
                <a:latin typeface="Open Sans"/>
                <a:ea typeface="Open Sans"/>
                <a:cs typeface="Open Sans"/>
              </a:rPr>
              <a:t> pour les </a:t>
            </a:r>
            <a:r>
              <a:rPr lang="en-US" spc="60" err="1">
                <a:latin typeface="Open Sans"/>
                <a:ea typeface="Open Sans"/>
                <a:cs typeface="Open Sans"/>
              </a:rPr>
              <a:t>évaluations</a:t>
            </a:r>
            <a:r>
              <a:rPr lang="en-US" spc="60">
                <a:latin typeface="Open Sans"/>
                <a:ea typeface="Open Sans"/>
                <a:cs typeface="Open Sans"/>
              </a:rPr>
              <a:t> </a:t>
            </a:r>
            <a:r>
              <a:rPr lang="en-US" spc="60" err="1">
                <a:latin typeface="Open Sans"/>
                <a:ea typeface="Open Sans"/>
                <a:cs typeface="Open Sans"/>
              </a:rPr>
              <a:t>en</a:t>
            </a:r>
            <a:r>
              <a:rPr lang="en-US" spc="60">
                <a:latin typeface="Open Sans"/>
                <a:ea typeface="Open Sans"/>
                <a:cs typeface="Open Sans"/>
              </a:rPr>
              <a:t> </a:t>
            </a:r>
            <a:r>
              <a:rPr lang="en-US" spc="60" err="1">
                <a:latin typeface="Open Sans"/>
                <a:ea typeface="Open Sans"/>
                <a:cs typeface="Open Sans"/>
              </a:rPr>
              <a:t>général</a:t>
            </a:r>
            <a:r>
              <a:rPr lang="en-US" spc="60">
                <a:latin typeface="Open Sans"/>
                <a:ea typeface="Open Sans"/>
                <a:cs typeface="Open Sans"/>
              </a:rPr>
              <a:t>, le SDAM doit </a:t>
            </a:r>
            <a:r>
              <a:rPr lang="en-US" spc="60" err="1">
                <a:latin typeface="Open Sans"/>
                <a:ea typeface="Open Sans"/>
                <a:cs typeface="Open Sans"/>
              </a:rPr>
              <a:t>être</a:t>
            </a:r>
            <a:r>
              <a:rPr lang="en-US" spc="60">
                <a:latin typeface="Open Sans"/>
                <a:ea typeface="Open Sans"/>
                <a:cs typeface="Open Sans"/>
              </a:rPr>
              <a:t> </a:t>
            </a:r>
            <a:r>
              <a:rPr lang="en-US" spc="60" err="1">
                <a:latin typeface="Open Sans"/>
                <a:ea typeface="Open Sans"/>
                <a:cs typeface="Open Sans"/>
              </a:rPr>
              <a:t>collecté</a:t>
            </a:r>
            <a:r>
              <a:rPr lang="en-US" spc="60">
                <a:latin typeface="Open Sans"/>
                <a:ea typeface="Open Sans"/>
                <a:cs typeface="Open Sans"/>
              </a:rPr>
              <a:t> </a:t>
            </a:r>
            <a:r>
              <a:rPr lang="en-US" spc="60" err="1">
                <a:latin typeface="Open Sans"/>
                <a:ea typeface="Open Sans"/>
                <a:cs typeface="Open Sans"/>
              </a:rPr>
              <a:t>selon</a:t>
            </a:r>
            <a:r>
              <a:rPr lang="en-US" spc="60">
                <a:latin typeface="Open Sans"/>
                <a:ea typeface="Open Sans"/>
                <a:cs typeface="Open Sans"/>
              </a:rPr>
              <a:t> la </a:t>
            </a:r>
            <a:r>
              <a:rPr lang="en-US" spc="60" err="1">
                <a:latin typeface="Open Sans"/>
                <a:ea typeface="Open Sans"/>
                <a:cs typeface="Open Sans"/>
              </a:rPr>
              <a:t>méthodologie</a:t>
            </a:r>
            <a:r>
              <a:rPr lang="en-US" spc="60">
                <a:latin typeface="Open Sans"/>
                <a:ea typeface="Open Sans"/>
                <a:cs typeface="Open Sans"/>
              </a:rPr>
              <a:t> </a:t>
            </a:r>
            <a:r>
              <a:rPr lang="en-US" spc="60" err="1">
                <a:latin typeface="Open Sans"/>
                <a:ea typeface="Open Sans"/>
                <a:cs typeface="Open Sans"/>
              </a:rPr>
              <a:t>validée</a:t>
            </a:r>
            <a:r>
              <a:rPr lang="en-US" spc="60">
                <a:latin typeface="Open Sans"/>
                <a:ea typeface="Open Sans"/>
                <a:cs typeface="Open Sans"/>
              </a:rPr>
              <a:t>, </a:t>
            </a:r>
            <a:r>
              <a:rPr lang="en-US" spc="60" err="1">
                <a:latin typeface="Open Sans"/>
                <a:ea typeface="Open Sans"/>
                <a:cs typeface="Open Sans"/>
              </a:rPr>
              <a:t>ce</a:t>
            </a:r>
            <a:r>
              <a:rPr lang="en-US" spc="60">
                <a:latin typeface="Open Sans"/>
                <a:ea typeface="Open Sans"/>
                <a:cs typeface="Open Sans"/>
              </a:rPr>
              <a:t> qui </a:t>
            </a:r>
            <a:r>
              <a:rPr lang="en-US" spc="60" err="1">
                <a:latin typeface="Open Sans"/>
                <a:ea typeface="Open Sans"/>
                <a:cs typeface="Open Sans"/>
              </a:rPr>
              <a:t>signifie</a:t>
            </a:r>
            <a:r>
              <a:rPr lang="en-US" spc="60">
                <a:latin typeface="Open Sans"/>
                <a:ea typeface="Open Sans"/>
                <a:cs typeface="Open Sans"/>
              </a:rPr>
              <a:t> </a:t>
            </a:r>
            <a:r>
              <a:rPr lang="en-US" spc="60" err="1">
                <a:latin typeface="Open Sans"/>
                <a:ea typeface="Open Sans"/>
                <a:cs typeface="Open Sans"/>
              </a:rPr>
              <a:t>qu’il</a:t>
            </a:r>
            <a:r>
              <a:rPr lang="en-US" spc="60">
                <a:latin typeface="Open Sans"/>
                <a:ea typeface="Open Sans"/>
                <a:cs typeface="Open Sans"/>
              </a:rPr>
              <a:t> </a:t>
            </a:r>
            <a:r>
              <a:rPr lang="en-US" spc="60" err="1">
                <a:latin typeface="Open Sans"/>
                <a:ea typeface="Open Sans"/>
                <a:cs typeface="Open Sans"/>
              </a:rPr>
              <a:t>devrait</a:t>
            </a:r>
            <a:r>
              <a:rPr lang="en-US" spc="60">
                <a:latin typeface="Open Sans"/>
                <a:ea typeface="Open Sans"/>
                <a:cs typeface="Open Sans"/>
              </a:rPr>
              <a:t> faire </a:t>
            </a:r>
            <a:r>
              <a:rPr lang="en-US" spc="60" err="1">
                <a:latin typeface="Open Sans"/>
                <a:ea typeface="Open Sans"/>
                <a:cs typeface="Open Sans"/>
              </a:rPr>
              <a:t>l'objet</a:t>
            </a:r>
            <a:r>
              <a:rPr lang="en-US" spc="60">
                <a:latin typeface="Open Sans"/>
                <a:ea typeface="Open Sans"/>
                <a:cs typeface="Open Sans"/>
              </a:rPr>
              <a:t> d'un </a:t>
            </a:r>
            <a:r>
              <a:rPr lang="en-US" u="sng" spc="60">
                <a:latin typeface="Open Sans"/>
                <a:ea typeface="Open Sans"/>
                <a:cs typeface="Open Sans"/>
              </a:rPr>
              <a:t>module distinct. </a:t>
            </a:r>
          </a:p>
          <a:p>
            <a:pPr>
              <a:buFont typeface="Wingdings" panose="05000000000000000000" pitchFamily="2" charset="2"/>
              <a:buChar char="v"/>
            </a:pPr>
            <a:r>
              <a:rPr lang="en-US" spc="60">
                <a:latin typeface="Open Sans"/>
                <a:ea typeface="Open Sans"/>
                <a:cs typeface="Open Sans"/>
              </a:rPr>
              <a:t>Ceci </a:t>
            </a:r>
            <a:r>
              <a:rPr lang="en-US" spc="60" err="1">
                <a:latin typeface="Open Sans"/>
                <a:ea typeface="Open Sans"/>
                <a:cs typeface="Open Sans"/>
              </a:rPr>
              <a:t>est</a:t>
            </a:r>
            <a:r>
              <a:rPr lang="en-US" spc="60">
                <a:latin typeface="Open Sans"/>
                <a:ea typeface="Open Sans"/>
                <a:cs typeface="Open Sans"/>
              </a:rPr>
              <a:t> </a:t>
            </a:r>
            <a:r>
              <a:rPr lang="en-US" spc="60" err="1">
                <a:latin typeface="Open Sans"/>
                <a:ea typeface="Open Sans"/>
                <a:cs typeface="Open Sans"/>
              </a:rPr>
              <a:t>vrai</a:t>
            </a:r>
            <a:r>
              <a:rPr lang="en-US" spc="60">
                <a:latin typeface="Open Sans"/>
                <a:ea typeface="Open Sans"/>
                <a:cs typeface="Open Sans"/>
              </a:rPr>
              <a:t> pour les </a:t>
            </a:r>
            <a:r>
              <a:rPr lang="en-US" spc="60" err="1">
                <a:latin typeface="Open Sans"/>
                <a:ea typeface="Open Sans"/>
                <a:cs typeface="Open Sans"/>
              </a:rPr>
              <a:t>méthodologies</a:t>
            </a:r>
            <a:r>
              <a:rPr lang="en-US" spc="60">
                <a:latin typeface="Open Sans"/>
                <a:ea typeface="Open Sans"/>
                <a:cs typeface="Open Sans"/>
              </a:rPr>
              <a:t> </a:t>
            </a:r>
            <a:r>
              <a:rPr lang="en-US" spc="60" err="1">
                <a:latin typeface="Open Sans"/>
                <a:ea typeface="Open Sans"/>
                <a:cs typeface="Open Sans"/>
              </a:rPr>
              <a:t>en</a:t>
            </a:r>
            <a:r>
              <a:rPr lang="en-US" spc="60">
                <a:latin typeface="Open Sans"/>
                <a:ea typeface="Open Sans"/>
                <a:cs typeface="Open Sans"/>
              </a:rPr>
              <a:t> </a:t>
            </a:r>
            <a:r>
              <a:rPr lang="en-US" spc="60" err="1">
                <a:latin typeface="Open Sans"/>
                <a:ea typeface="Open Sans"/>
                <a:cs typeface="Open Sans"/>
              </a:rPr>
              <a:t>personne</a:t>
            </a:r>
            <a:r>
              <a:rPr lang="en-US" spc="60">
                <a:latin typeface="Open Sans"/>
                <a:ea typeface="Open Sans"/>
                <a:cs typeface="Open Sans"/>
              </a:rPr>
              <a:t> et à distance. </a:t>
            </a:r>
            <a:r>
              <a:rPr lang="fr-FR" spc="60">
                <a:latin typeface="Open Sans"/>
                <a:ea typeface="Open Sans"/>
                <a:cs typeface="Open Sans"/>
              </a:rPr>
              <a:t>Même si le fait de regrouper les modules semble faire gagner du temps, cela peut créer de la confusion et va à l'encontre des lignes directrices validées du SDAM.</a:t>
            </a:r>
            <a:endParaRPr lang="en-US" spc="60">
              <a:latin typeface="Open Sans"/>
              <a:ea typeface="Open Sans"/>
              <a:cs typeface="Open Sans"/>
            </a:endParaRPr>
          </a:p>
        </p:txBody>
      </p:sp>
      <p:pic>
        <p:nvPicPr>
          <p:cNvPr id="4" name="Graphic 3" descr="Flag with solid fill">
            <a:extLst>
              <a:ext uri="{FF2B5EF4-FFF2-40B4-BE49-F238E27FC236}">
                <a16:creationId xmlns:a16="http://schemas.microsoft.com/office/drawing/2014/main" id="{B1FB2E88-96B1-52AA-0AC3-2120E1CE48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06633" y="325052"/>
            <a:ext cx="914400" cy="914400"/>
          </a:xfrm>
          <a:prstGeom prst="rect">
            <a:avLst/>
          </a:prstGeom>
        </p:spPr>
      </p:pic>
    </p:spTree>
    <p:extLst>
      <p:ext uri="{BB962C8B-B14F-4D97-AF65-F5344CB8AC3E}">
        <p14:creationId xmlns:p14="http://schemas.microsoft.com/office/powerpoint/2010/main" val="4070588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z="1800">
              <a:solidFill>
                <a:srgbClr val="000000"/>
              </a:solidFill>
              <a:latin typeface="Open Sans" panose="020B0606030504020204" pitchFamily="34" charset="0"/>
            </a:endParaRPr>
          </a:p>
          <a:p>
            <a:pPr marL="0" indent="0">
              <a:lnSpc>
                <a:spcPts val="2700"/>
              </a:lnSpc>
              <a:buNone/>
            </a:pPr>
            <a:endParaRPr lang="en-US" sz="1800" b="0" i="0">
              <a:solidFill>
                <a:srgbClr val="000000"/>
              </a:solidFill>
              <a:effectLst/>
              <a:latin typeface="Open Sans" panose="020B0606030504020204" pitchFamily="34" charset="0"/>
            </a:endParaRPr>
          </a:p>
          <a:p>
            <a:pPr marL="0" indent="0">
              <a:lnSpc>
                <a:spcPts val="2700"/>
              </a:lnSpc>
              <a:buNone/>
            </a:pPr>
            <a:r>
              <a:rPr lang="fr-FR" sz="2400" spc="60"/>
              <a:t>Le public de cette présentation PowerPoint peut aller des enquêteurs au personnel RAM et Programme dans divers bureaux. Elle peut également être utilisée pour la formation des partenaires ou des prestataires de services.</a:t>
            </a:r>
          </a:p>
          <a:p>
            <a:pPr marL="0" indent="0">
              <a:lnSpc>
                <a:spcPts val="2700"/>
              </a:lnSpc>
              <a:buNone/>
            </a:pPr>
            <a:endParaRPr lang="fr-FR" sz="2400" spc="60"/>
          </a:p>
          <a:p>
            <a:pPr marL="0" indent="0">
              <a:lnSpc>
                <a:spcPts val="2700"/>
              </a:lnSpc>
              <a:buNone/>
            </a:pPr>
            <a:r>
              <a:rPr lang="fr-FR" sz="2400" spc="60"/>
              <a:t>Des sections de diapositives ont été insérées pour aider à sélectionner le contenu pertinent en fonction du public.</a:t>
            </a:r>
            <a:endParaRPr lang="en-US"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en-GB" sz="3600" b="0" kern="1400" spc="230">
                <a:solidFill>
                  <a:schemeClr val="tx1"/>
                </a:solidFill>
                <a:latin typeface="HALDEN SOLID" pitchFamily="2" charset="0"/>
              </a:rPr>
              <a:t>PUBLIC</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2885083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SDAM : survey designer</a:t>
            </a:r>
          </a:p>
        </p:txBody>
      </p:sp>
      <p:sp>
        <p:nvSpPr>
          <p:cNvPr id="6" name="TextBox 5">
            <a:extLst>
              <a:ext uri="{FF2B5EF4-FFF2-40B4-BE49-F238E27FC236}">
                <a16:creationId xmlns:a16="http://schemas.microsoft.com/office/drawing/2014/main" id="{A2BED8FA-5D6A-4507-95F4-A5723A663FC6}"/>
              </a:ext>
            </a:extLst>
          </p:cNvPr>
          <p:cNvSpPr txBox="1"/>
          <p:nvPr/>
        </p:nvSpPr>
        <p:spPr>
          <a:xfrm>
            <a:off x="7570380" y="716415"/>
            <a:ext cx="3157871" cy="584775"/>
          </a:xfrm>
          <a:prstGeom prst="rect">
            <a:avLst/>
          </a:prstGeom>
          <a:noFill/>
        </p:spPr>
        <p:txBody>
          <a:bodyPr wrap="square">
            <a:spAutoFit/>
          </a:bodyPr>
          <a:lstStyle/>
          <a:p>
            <a:pPr algn="ctr"/>
            <a:r>
              <a:rPr lang="en-GB" sz="160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Code du HDDS (Survey Designer)</a:t>
            </a:r>
            <a:endParaRPr lang="en-GB" sz="160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5ED3DF59-778D-041A-D05F-B3C50ACA7E5D}"/>
              </a:ext>
            </a:extLst>
          </p:cNvPr>
          <p:cNvPicPr>
            <a:picLocks noChangeAspect="1"/>
          </p:cNvPicPr>
          <p:nvPr/>
        </p:nvPicPr>
        <p:blipFill>
          <a:blip r:embed="rId4"/>
          <a:stretch>
            <a:fillRect/>
          </a:stretch>
        </p:blipFill>
        <p:spPr>
          <a:xfrm>
            <a:off x="2999071" y="1713297"/>
            <a:ext cx="6673380" cy="5144703"/>
          </a:xfrm>
          <a:prstGeom prst="rect">
            <a:avLst/>
          </a:prstGeom>
        </p:spPr>
      </p:pic>
      <p:cxnSp>
        <p:nvCxnSpPr>
          <p:cNvPr id="3" name="Straight Arrow Connector 2">
            <a:extLst>
              <a:ext uri="{FF2B5EF4-FFF2-40B4-BE49-F238E27FC236}">
                <a16:creationId xmlns:a16="http://schemas.microsoft.com/office/drawing/2014/main" id="{3E48D480-8F33-4344-9F87-A17A145CF98A}"/>
              </a:ext>
            </a:extLst>
          </p:cNvPr>
          <p:cNvCxnSpPr>
            <a:cxnSpLocks/>
          </p:cNvCxnSpPr>
          <p:nvPr/>
        </p:nvCxnSpPr>
        <p:spPr>
          <a:xfrm flipH="1">
            <a:off x="8674743" y="2874488"/>
            <a:ext cx="1583474" cy="30666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89A41D13-4A06-E243-FD1B-833342750220}"/>
              </a:ext>
            </a:extLst>
          </p:cNvPr>
          <p:cNvCxnSpPr>
            <a:cxnSpLocks/>
          </p:cNvCxnSpPr>
          <p:nvPr/>
        </p:nvCxnSpPr>
        <p:spPr>
          <a:xfrm>
            <a:off x="2261937" y="6740893"/>
            <a:ext cx="1155809"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838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8040D4-EBD3-0AD4-BF63-FD9B4BECD4B9}"/>
              </a:ext>
            </a:extLst>
          </p:cNvPr>
          <p:cNvPicPr>
            <a:picLocks noChangeAspect="1"/>
          </p:cNvPicPr>
          <p:nvPr/>
        </p:nvPicPr>
        <p:blipFill>
          <a:blip r:embed="rId3"/>
          <a:stretch>
            <a:fillRect/>
          </a:stretch>
        </p:blipFill>
        <p:spPr>
          <a:xfrm>
            <a:off x="608473" y="1726128"/>
            <a:ext cx="10262839" cy="3883054"/>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SDAM : survey designer</a:t>
            </a:r>
          </a:p>
        </p:txBody>
      </p:sp>
      <p:sp>
        <p:nvSpPr>
          <p:cNvPr id="6" name="TextBox 5">
            <a:extLst>
              <a:ext uri="{FF2B5EF4-FFF2-40B4-BE49-F238E27FC236}">
                <a16:creationId xmlns:a16="http://schemas.microsoft.com/office/drawing/2014/main" id="{7FA3692C-3546-4E12-A391-AAD190AB0C22}"/>
              </a:ext>
            </a:extLst>
          </p:cNvPr>
          <p:cNvSpPr txBox="1"/>
          <p:nvPr/>
        </p:nvSpPr>
        <p:spPr>
          <a:xfrm>
            <a:off x="10081690" y="6270622"/>
            <a:ext cx="1795236"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Concepteur d'enquêtes</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Arrow Connector 6">
            <a:extLst>
              <a:ext uri="{FF2B5EF4-FFF2-40B4-BE49-F238E27FC236}">
                <a16:creationId xmlns:a16="http://schemas.microsoft.com/office/drawing/2014/main" id="{15A31D97-CB4F-4C42-BCF2-92B088EEC0B2}"/>
              </a:ext>
            </a:extLst>
          </p:cNvPr>
          <p:cNvCxnSpPr>
            <a:cxnSpLocks/>
          </p:cNvCxnSpPr>
          <p:nvPr/>
        </p:nvCxnSpPr>
        <p:spPr>
          <a:xfrm>
            <a:off x="8397537" y="6488740"/>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F6338871-EC55-46E3-AE4B-322D9E3BB2D6}"/>
              </a:ext>
            </a:extLst>
          </p:cNvPr>
          <p:cNvSpPr txBox="1"/>
          <p:nvPr/>
        </p:nvSpPr>
        <p:spPr>
          <a:xfrm>
            <a:off x="2513044" y="6270622"/>
            <a:ext cx="5884494"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Retrouvez le dernier module standard HDDS en </a:t>
            </a:r>
            <a:r>
              <a:rPr lang="en-US" sz="160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XLSform </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sur </a:t>
            </a:r>
          </a:p>
        </p:txBody>
      </p:sp>
      <p:sp>
        <p:nvSpPr>
          <p:cNvPr id="4" name="Rectangle 3">
            <a:extLst>
              <a:ext uri="{FF2B5EF4-FFF2-40B4-BE49-F238E27FC236}">
                <a16:creationId xmlns:a16="http://schemas.microsoft.com/office/drawing/2014/main" id="{2A9B5B64-AB6D-4A15-8007-03B93B3556D1}"/>
              </a:ext>
            </a:extLst>
          </p:cNvPr>
          <p:cNvSpPr/>
          <p:nvPr/>
        </p:nvSpPr>
        <p:spPr>
          <a:xfrm>
            <a:off x="6766161" y="1447466"/>
            <a:ext cx="2415497" cy="4161716"/>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peech Bubble: Oval 1">
            <a:extLst>
              <a:ext uri="{FF2B5EF4-FFF2-40B4-BE49-F238E27FC236}">
                <a16:creationId xmlns:a16="http://schemas.microsoft.com/office/drawing/2014/main" id="{F32E5B17-6F5C-F265-D120-C5A8CBA7C25F}"/>
              </a:ext>
            </a:extLst>
          </p:cNvPr>
          <p:cNvSpPr/>
          <p:nvPr/>
        </p:nvSpPr>
        <p:spPr>
          <a:xfrm>
            <a:off x="8813814" y="114263"/>
            <a:ext cx="2661005" cy="1786849"/>
          </a:xfrm>
          <a:prstGeom prst="wedgeEllipseCallout">
            <a:avLst>
              <a:gd name="adj1" fmla="val -58059"/>
              <a:gd name="adj2" fmla="val 4178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rgbClr val="FFFFFE"/>
                </a:solidFill>
                <a:latin typeface="Open Sans"/>
                <a:ea typeface="Open Sans"/>
                <a:cs typeface="Open Sans"/>
              </a:rPr>
              <a:t>Les </a:t>
            </a:r>
            <a:r>
              <a:rPr lang="en-US" sz="1600" b="1" err="1">
                <a:solidFill>
                  <a:srgbClr val="FFFFFE"/>
                </a:solidFill>
                <a:latin typeface="Open Sans"/>
                <a:ea typeface="Open Sans"/>
                <a:cs typeface="Open Sans"/>
              </a:rPr>
              <a:t>produits</a:t>
            </a:r>
            <a:r>
              <a:rPr lang="en-US" sz="1600" b="1">
                <a:solidFill>
                  <a:srgbClr val="FFFFFE"/>
                </a:solidFill>
                <a:latin typeface="Open Sans"/>
                <a:ea typeface="Open Sans"/>
                <a:cs typeface="Open Sans"/>
              </a:rPr>
              <a:t> </a:t>
            </a:r>
            <a:r>
              <a:rPr lang="en-US" sz="1600" b="1" err="1">
                <a:solidFill>
                  <a:srgbClr val="FFFFFE"/>
                </a:solidFill>
                <a:latin typeface="Open Sans"/>
                <a:ea typeface="Open Sans"/>
                <a:cs typeface="Open Sans"/>
              </a:rPr>
              <a:t>alimentaires</a:t>
            </a:r>
            <a:r>
              <a:rPr lang="en-US" sz="1600" b="1">
                <a:solidFill>
                  <a:srgbClr val="FFFFFE"/>
                </a:solidFill>
                <a:latin typeface="Open Sans"/>
                <a:ea typeface="Open Sans"/>
                <a:cs typeface="Open Sans"/>
              </a:rPr>
              <a:t> </a:t>
            </a:r>
            <a:r>
              <a:rPr lang="en-US" sz="1600" b="1" err="1">
                <a:solidFill>
                  <a:srgbClr val="FFFFFE"/>
                </a:solidFill>
                <a:latin typeface="Open Sans"/>
                <a:ea typeface="Open Sans"/>
                <a:cs typeface="Open Sans"/>
              </a:rPr>
              <a:t>doivent</a:t>
            </a:r>
            <a:r>
              <a:rPr lang="en-US" sz="1600" b="1">
                <a:solidFill>
                  <a:srgbClr val="FFFFFE"/>
                </a:solidFill>
                <a:latin typeface="Open Sans"/>
                <a:ea typeface="Open Sans"/>
                <a:cs typeface="Open Sans"/>
              </a:rPr>
              <a:t> </a:t>
            </a:r>
            <a:r>
              <a:rPr lang="en-US" sz="1600" b="1" err="1">
                <a:solidFill>
                  <a:srgbClr val="FFFFFE"/>
                </a:solidFill>
                <a:latin typeface="Open Sans"/>
                <a:ea typeface="Open Sans"/>
                <a:cs typeface="Open Sans"/>
              </a:rPr>
              <a:t>être</a:t>
            </a:r>
            <a:r>
              <a:rPr lang="en-US" sz="1600" b="1">
                <a:solidFill>
                  <a:srgbClr val="FFFFFE"/>
                </a:solidFill>
                <a:latin typeface="Open Sans"/>
                <a:ea typeface="Open Sans"/>
                <a:cs typeface="Open Sans"/>
              </a:rPr>
              <a:t> </a:t>
            </a:r>
            <a:r>
              <a:rPr lang="en-US" sz="1600" b="1" err="1">
                <a:solidFill>
                  <a:srgbClr val="FFFFFE"/>
                </a:solidFill>
                <a:latin typeface="Open Sans"/>
                <a:ea typeface="Open Sans"/>
                <a:cs typeface="Open Sans"/>
              </a:rPr>
              <a:t>adaptés</a:t>
            </a:r>
            <a:r>
              <a:rPr lang="en-US" sz="1600" b="1">
                <a:solidFill>
                  <a:srgbClr val="FFFFFE"/>
                </a:solidFill>
                <a:latin typeface="Open Sans"/>
                <a:ea typeface="Open Sans"/>
                <a:cs typeface="Open Sans"/>
              </a:rPr>
              <a:t> au </a:t>
            </a:r>
            <a:r>
              <a:rPr lang="en-US" sz="1600" b="1" err="1">
                <a:solidFill>
                  <a:srgbClr val="FFFFFE"/>
                </a:solidFill>
                <a:latin typeface="Open Sans"/>
                <a:ea typeface="Open Sans"/>
                <a:cs typeface="Open Sans"/>
              </a:rPr>
              <a:t>contexte</a:t>
            </a:r>
            <a:r>
              <a:rPr lang="en-US" sz="1600" b="1">
                <a:solidFill>
                  <a:srgbClr val="FFFFFE"/>
                </a:solidFill>
                <a:latin typeface="Open Sans"/>
                <a:ea typeface="Open Sans"/>
                <a:cs typeface="Open Sans"/>
              </a:rPr>
              <a:t> local </a:t>
            </a:r>
            <a:endParaRPr lang="en-US" sz="16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492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it-IT" b="0" err="1">
                <a:solidFill>
                  <a:srgbClr val="FFFFFE"/>
                </a:solidFill>
                <a:latin typeface="HALDEN SOLID"/>
                <a:ea typeface="Open Sans Extrabold"/>
                <a:cs typeface="Open Sans Extrabold"/>
              </a:rPr>
              <a:t>Comment</a:t>
            </a:r>
            <a:r>
              <a:rPr lang="it-IT" b="0">
                <a:solidFill>
                  <a:srgbClr val="FFFFFE"/>
                </a:solidFill>
                <a:latin typeface="HALDEN SOLID"/>
                <a:ea typeface="Open Sans Extrabold"/>
                <a:cs typeface="Open Sans Extrabold"/>
              </a:rPr>
              <a:t> </a:t>
            </a:r>
            <a:r>
              <a:rPr lang="it-IT" b="0" err="1">
                <a:solidFill>
                  <a:srgbClr val="FFFFFE"/>
                </a:solidFill>
                <a:latin typeface="HALDEN SOLID"/>
                <a:ea typeface="Open Sans Extrabold"/>
                <a:cs typeface="Open Sans Extrabold"/>
              </a:rPr>
              <a:t>calculer</a:t>
            </a:r>
            <a:r>
              <a:rPr lang="it-IT" b="0">
                <a:solidFill>
                  <a:srgbClr val="FFFFFE"/>
                </a:solidFill>
                <a:latin typeface="HALDEN SOLID"/>
                <a:ea typeface="Open Sans Extrabold"/>
                <a:cs typeface="Open Sans Extrabold"/>
              </a:rPr>
              <a:t> le SDAM ?</a:t>
            </a:r>
            <a:endParaRPr lang="en-GB" b="0">
              <a:solidFill>
                <a:srgbClr val="FFFFFE"/>
              </a:solidFill>
              <a:latin typeface="HALDEN SOLID"/>
              <a:ea typeface="Open Sans Extrabold"/>
              <a:cs typeface="Open Sans Extrabold"/>
            </a:endParaRPr>
          </a:p>
        </p:txBody>
      </p:sp>
    </p:spTree>
    <p:extLst>
      <p:ext uri="{BB962C8B-B14F-4D97-AF65-F5344CB8AC3E}">
        <p14:creationId xmlns:p14="http://schemas.microsoft.com/office/powerpoint/2010/main" val="4179797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SDAM : CALCUL </a:t>
            </a:r>
            <a:r>
              <a:rPr lang="en-GB" sz="3600" b="0" kern="1400" spc="230" err="1">
                <a:solidFill>
                  <a:schemeClr val="tx1"/>
                </a:solidFill>
                <a:latin typeface="HALDEN SOLID"/>
                <a:ea typeface="Open Sans Extrabold"/>
                <a:cs typeface="Open Sans Extrabold"/>
              </a:rPr>
              <a:t>exemple</a:t>
            </a:r>
            <a:r>
              <a:rPr lang="en-GB" sz="3600" b="0" kern="1400" spc="230">
                <a:solidFill>
                  <a:schemeClr val="tx1"/>
                </a:solidFill>
                <a:latin typeface="HALDEN SOLID"/>
                <a:ea typeface="Open Sans Extrabold"/>
                <a:cs typeface="Open Sans Extrabold"/>
              </a:rPr>
              <a:t> 1</a:t>
            </a:r>
          </a:p>
        </p:txBody>
      </p:sp>
      <p:sp>
        <p:nvSpPr>
          <p:cNvPr id="22" name="TextBox 21">
            <a:extLst>
              <a:ext uri="{FF2B5EF4-FFF2-40B4-BE49-F238E27FC236}">
                <a16:creationId xmlns:a16="http://schemas.microsoft.com/office/drawing/2014/main" id="{845AE3E5-9674-445E-B4FF-AE4477728629}"/>
              </a:ext>
            </a:extLst>
          </p:cNvPr>
          <p:cNvSpPr txBox="1"/>
          <p:nvPr/>
        </p:nvSpPr>
        <p:spPr>
          <a:xfrm>
            <a:off x="717181" y="1627636"/>
            <a:ext cx="11052002" cy="746871"/>
          </a:xfrm>
          <a:prstGeom prst="rect">
            <a:avLst/>
          </a:prstGeom>
          <a:noFill/>
        </p:spPr>
        <p:txBody>
          <a:bodyPr wrap="square" lIns="91440" tIns="45720" rIns="91440" bIns="45720" anchor="t">
            <a:spAutoFit/>
          </a:bodyPr>
          <a:lstStyle/>
          <a:p>
            <a:pPr>
              <a:lnSpc>
                <a:spcPct val="90000"/>
              </a:lnSpc>
              <a:spcBef>
                <a:spcPts val="1000"/>
              </a:spcBef>
            </a:pPr>
            <a:r>
              <a:rPr lang="en-US" sz="2000" spc="60">
                <a:latin typeface="Open Sans"/>
                <a:ea typeface="Open Sans"/>
                <a:cs typeface="Open Sans"/>
              </a:rPr>
              <a:t>La variable SDAM </a:t>
            </a:r>
            <a:r>
              <a:rPr lang="en-US" sz="2000" spc="60" err="1">
                <a:latin typeface="Open Sans"/>
                <a:ea typeface="Open Sans"/>
                <a:cs typeface="Open Sans"/>
              </a:rPr>
              <a:t>est</a:t>
            </a:r>
            <a:r>
              <a:rPr lang="en-US" sz="2000" spc="60">
                <a:latin typeface="Open Sans"/>
                <a:ea typeface="Open Sans"/>
                <a:cs typeface="Open Sans"/>
              </a:rPr>
              <a:t> </a:t>
            </a:r>
            <a:r>
              <a:rPr lang="en-US" sz="2000" spc="60" err="1">
                <a:latin typeface="Open Sans"/>
                <a:ea typeface="Open Sans"/>
                <a:cs typeface="Open Sans"/>
              </a:rPr>
              <a:t>calculée</a:t>
            </a:r>
            <a:r>
              <a:rPr lang="en-US" sz="2000" spc="60">
                <a:latin typeface="Open Sans"/>
                <a:ea typeface="Open Sans"/>
                <a:cs typeface="Open Sans"/>
              </a:rPr>
              <a:t> pour </a:t>
            </a:r>
            <a:r>
              <a:rPr lang="en-US" sz="2000" spc="60" err="1">
                <a:latin typeface="Open Sans"/>
                <a:ea typeface="Open Sans"/>
                <a:cs typeface="Open Sans"/>
              </a:rPr>
              <a:t>chaque</a:t>
            </a:r>
            <a:r>
              <a:rPr lang="en-US" sz="2000" spc="60">
                <a:latin typeface="Open Sans"/>
                <a:ea typeface="Open Sans"/>
                <a:cs typeface="Open Sans"/>
              </a:rPr>
              <a:t> ménage. </a:t>
            </a:r>
          </a:p>
          <a:p>
            <a:pPr>
              <a:lnSpc>
                <a:spcPct val="90000"/>
              </a:lnSpc>
              <a:spcBef>
                <a:spcPts val="1000"/>
              </a:spcBef>
            </a:pPr>
            <a:endParaRPr lang="en-US" spc="60">
              <a:latin typeface="Open Sans" charset="0"/>
              <a:ea typeface="Open Sans" charset="0"/>
              <a:cs typeface="Open Sans" charset="0"/>
            </a:endParaRPr>
          </a:p>
        </p:txBody>
      </p:sp>
      <p:graphicFrame>
        <p:nvGraphicFramePr>
          <p:cNvPr id="2" name="Table 3">
            <a:extLst>
              <a:ext uri="{FF2B5EF4-FFF2-40B4-BE49-F238E27FC236}">
                <a16:creationId xmlns:a16="http://schemas.microsoft.com/office/drawing/2014/main" id="{3C484916-417C-3B4C-86C8-51751FCB72F3}"/>
              </a:ext>
            </a:extLst>
          </p:cNvPr>
          <p:cNvGraphicFramePr>
            <a:graphicFrameLocks noGrp="1"/>
          </p:cNvGraphicFramePr>
          <p:nvPr>
            <p:extLst>
              <p:ext uri="{D42A27DB-BD31-4B8C-83A1-F6EECF244321}">
                <p14:modId xmlns:p14="http://schemas.microsoft.com/office/powerpoint/2010/main" val="1118943804"/>
              </p:ext>
            </p:extLst>
          </p:nvPr>
        </p:nvGraphicFramePr>
        <p:xfrm>
          <a:off x="848159" y="2148840"/>
          <a:ext cx="10626659" cy="2011680"/>
        </p:xfrm>
        <a:graphic>
          <a:graphicData uri="http://schemas.openxmlformats.org/drawingml/2006/table">
            <a:tbl>
              <a:tblPr firstRow="1" bandRow="1">
                <a:tableStyleId>{D7AC3CCA-C797-4891-BE02-D94E43425B78}</a:tableStyleId>
              </a:tblPr>
              <a:tblGrid>
                <a:gridCol w="1843246">
                  <a:extLst>
                    <a:ext uri="{9D8B030D-6E8A-4147-A177-3AD203B41FA5}">
                      <a16:colId xmlns:a16="http://schemas.microsoft.com/office/drawing/2014/main" val="4288245195"/>
                    </a:ext>
                  </a:extLst>
                </a:gridCol>
                <a:gridCol w="8783413">
                  <a:extLst>
                    <a:ext uri="{9D8B030D-6E8A-4147-A177-3AD203B41FA5}">
                      <a16:colId xmlns:a16="http://schemas.microsoft.com/office/drawing/2014/main" val="2398264558"/>
                    </a:ext>
                  </a:extLst>
                </a:gridCol>
              </a:tblGrid>
              <a:tr h="1897380">
                <a:tc>
                  <a:txBody>
                    <a:bodyPr/>
                    <a:lstStyle/>
                    <a:p>
                      <a:r>
                        <a:rPr lang="en-GB"/>
                        <a:t>SDAM </a:t>
                      </a:r>
                    </a:p>
                    <a:p>
                      <a:r>
                        <a:rPr lang="en-GB"/>
                        <a:t>(0-12)</a:t>
                      </a:r>
                    </a:p>
                  </a:txBody>
                  <a:tcPr/>
                </a:tc>
                <a:tc>
                  <a:txBody>
                    <a:bodyPr/>
                    <a:lstStyle/>
                    <a:p>
                      <a:r>
                        <a:rPr lang="en-GB"/>
                        <a:t>Nombre total de groupes d'aliments consommés par les membres du ménage. </a:t>
                      </a:r>
                    </a:p>
                    <a:p>
                      <a:r>
                        <a:rPr lang="en-GB"/>
                        <a:t>Les </a:t>
                      </a:r>
                      <a:r>
                        <a:rPr lang="en-GB" err="1"/>
                        <a:t>valeurs</a:t>
                      </a:r>
                      <a:r>
                        <a:rPr lang="en-GB"/>
                        <a:t> pour les </a:t>
                      </a:r>
                      <a:r>
                        <a:rPr lang="en-GB" err="1"/>
                        <a:t>groupes</a:t>
                      </a:r>
                      <a:r>
                        <a:rPr lang="en-GB"/>
                        <a:t> </a:t>
                      </a:r>
                      <a:r>
                        <a:rPr lang="en-GB" err="1"/>
                        <a:t>d'aliment</a:t>
                      </a:r>
                      <a:r>
                        <a:rPr lang="en-GB"/>
                        <a:t> de 1 à 12 </a:t>
                      </a:r>
                      <a:r>
                        <a:rPr lang="en-GB" err="1"/>
                        <a:t>seront</a:t>
                      </a:r>
                      <a:r>
                        <a:rPr lang="en-GB"/>
                        <a:t> </a:t>
                      </a:r>
                      <a:r>
                        <a:rPr lang="en-GB" err="1"/>
                        <a:t>soit</a:t>
                      </a:r>
                      <a:r>
                        <a:rPr lang="en-GB"/>
                        <a:t> 0, </a:t>
                      </a:r>
                      <a:r>
                        <a:rPr lang="en-GB" err="1"/>
                        <a:t>soit</a:t>
                      </a:r>
                      <a:r>
                        <a:rPr lang="en-GB"/>
                        <a:t> 1. </a:t>
                      </a:r>
                    </a:p>
                    <a:p>
                      <a:endParaRPr lang="en-GB"/>
                    </a:p>
                    <a:p>
                      <a:r>
                        <a:rPr lang="en-GB"/>
                        <a:t>Additionnez toutes les variables : </a:t>
                      </a:r>
                      <a:r>
                        <a:rPr lang="en-US" sz="1800" b="0" i="1" kern="1200" err="1">
                          <a:solidFill>
                            <a:schemeClr val="dk1"/>
                          </a:solidFill>
                          <a:effectLst/>
                          <a:latin typeface="+mn-lt"/>
                          <a:ea typeface="+mn-ea"/>
                          <a:cs typeface="+mn-cs"/>
                        </a:rPr>
                        <a:t>HDDSStapCer</a:t>
                      </a:r>
                      <a:r>
                        <a:rPr lang="en-US" sz="1800" b="0" i="1" kern="1200">
                          <a:solidFill>
                            <a:schemeClr val="dk1"/>
                          </a:solidFill>
                          <a:effectLst/>
                          <a:latin typeface="+mn-lt"/>
                          <a:ea typeface="+mn-ea"/>
                          <a:cs typeface="+mn-cs"/>
                        </a:rPr>
                        <a:t>+ </a:t>
                      </a:r>
                      <a:r>
                        <a:rPr lang="en-US" sz="1800" b="0" i="1" kern="1200" err="1">
                          <a:solidFill>
                            <a:schemeClr val="dk1"/>
                          </a:solidFill>
                          <a:effectLst/>
                          <a:latin typeface="+mn-lt"/>
                          <a:ea typeface="+mn-ea"/>
                          <a:cs typeface="+mn-cs"/>
                        </a:rPr>
                        <a:t>HDDSStapRoot</a:t>
                      </a:r>
                      <a:r>
                        <a:rPr lang="en-US" sz="1800" b="0" i="1" kern="1200">
                          <a:solidFill>
                            <a:schemeClr val="dk1"/>
                          </a:solidFill>
                          <a:effectLst/>
                          <a:latin typeface="+mn-lt"/>
                          <a:ea typeface="+mn-ea"/>
                          <a:cs typeface="+mn-cs"/>
                        </a:rPr>
                        <a:t>+ </a:t>
                      </a:r>
                      <a:r>
                        <a:rPr lang="en-GB" sz="1800" b="0" i="1" kern="1200" err="1">
                          <a:solidFill>
                            <a:schemeClr val="dk1"/>
                          </a:solidFill>
                          <a:effectLst/>
                          <a:latin typeface="+mn-lt"/>
                          <a:ea typeface="+mn-ea"/>
                          <a:cs typeface="+mn-cs"/>
                        </a:rPr>
                        <a:t>HDDSPulse</a:t>
                      </a:r>
                      <a:r>
                        <a:rPr lang="en-GB" sz="1800" b="0" i="1" kern="1200">
                          <a:solidFill>
                            <a:schemeClr val="dk1"/>
                          </a:solidFill>
                          <a:effectLst/>
                          <a:latin typeface="+mn-lt"/>
                          <a:ea typeface="+mn-ea"/>
                          <a:cs typeface="+mn-cs"/>
                        </a:rPr>
                        <a:t>+ </a:t>
                      </a:r>
                      <a:r>
                        <a:rPr lang="en-GB" sz="1800" b="0" i="1" kern="1200" err="1">
                          <a:solidFill>
                            <a:schemeClr val="dk1"/>
                          </a:solidFill>
                          <a:effectLst/>
                          <a:latin typeface="+mn-lt"/>
                          <a:ea typeface="+mn-ea"/>
                          <a:cs typeface="+mn-cs"/>
                        </a:rPr>
                        <a:t>HDDSDairy</a:t>
                      </a:r>
                      <a:r>
                        <a:rPr lang="en-GB" sz="1800" b="0" i="1" kern="1200">
                          <a:solidFill>
                            <a:schemeClr val="dk1"/>
                          </a:solidFill>
                          <a:effectLst/>
                          <a:latin typeface="+mn-lt"/>
                          <a:ea typeface="+mn-ea"/>
                          <a:cs typeface="+mn-cs"/>
                        </a:rPr>
                        <a:t>+ </a:t>
                      </a:r>
                      <a:r>
                        <a:rPr lang="en-GB" sz="1800" b="0" i="1" kern="1200" err="1">
                          <a:solidFill>
                            <a:schemeClr val="dk1"/>
                          </a:solidFill>
                          <a:effectLst/>
                          <a:latin typeface="+mn-lt"/>
                          <a:ea typeface="+mn-ea"/>
                          <a:cs typeface="+mn-cs"/>
                        </a:rPr>
                        <a:t>HDDSPrMeat</a:t>
                      </a:r>
                      <a:r>
                        <a:rPr lang="en-GB" sz="1800" b="0" i="1" kern="1200">
                          <a:solidFill>
                            <a:schemeClr val="dk1"/>
                          </a:solidFill>
                          <a:effectLst/>
                          <a:latin typeface="+mn-lt"/>
                          <a:ea typeface="+mn-ea"/>
                          <a:cs typeface="+mn-cs"/>
                        </a:rPr>
                        <a:t>+ </a:t>
                      </a:r>
                      <a:r>
                        <a:rPr lang="en-US" sz="1800" b="0" i="1" kern="1200" err="1">
                          <a:solidFill>
                            <a:schemeClr val="dk1"/>
                          </a:solidFill>
                          <a:effectLst/>
                          <a:latin typeface="+mn-lt"/>
                          <a:ea typeface="+mn-ea"/>
                          <a:cs typeface="+mn-cs"/>
                        </a:rPr>
                        <a:t>HDDSPrFish</a:t>
                      </a:r>
                      <a:r>
                        <a:rPr lang="en-US" sz="1800" b="0" i="1" kern="1200">
                          <a:solidFill>
                            <a:schemeClr val="dk1"/>
                          </a:solidFill>
                          <a:effectLst/>
                          <a:latin typeface="+mn-lt"/>
                          <a:ea typeface="+mn-ea"/>
                          <a:cs typeface="+mn-cs"/>
                        </a:rPr>
                        <a:t>+ </a:t>
                      </a:r>
                      <a:r>
                        <a:rPr lang="en-US" sz="1800" b="0" i="1" kern="1200" err="1">
                          <a:solidFill>
                            <a:schemeClr val="dk1"/>
                          </a:solidFill>
                          <a:effectLst/>
                          <a:latin typeface="+mn-lt"/>
                          <a:ea typeface="+mn-ea"/>
                          <a:cs typeface="+mn-cs"/>
                        </a:rPr>
                        <a:t>HDDSPrEgg</a:t>
                      </a:r>
                      <a:r>
                        <a:rPr lang="en-US" sz="1800" b="0" i="1" kern="1200">
                          <a:solidFill>
                            <a:schemeClr val="dk1"/>
                          </a:solidFill>
                          <a:effectLst/>
                          <a:latin typeface="+mn-lt"/>
                          <a:ea typeface="+mn-ea"/>
                          <a:cs typeface="+mn-cs"/>
                        </a:rPr>
                        <a:t>+ </a:t>
                      </a:r>
                      <a:r>
                        <a:rPr lang="en-US" sz="1800" b="0" i="1" kern="1200" err="1">
                          <a:solidFill>
                            <a:schemeClr val="dk1"/>
                          </a:solidFill>
                          <a:effectLst/>
                          <a:latin typeface="+mn-lt"/>
                          <a:ea typeface="+mn-ea"/>
                          <a:cs typeface="+mn-cs"/>
                        </a:rPr>
                        <a:t>HDDSVeg</a:t>
                      </a:r>
                      <a:r>
                        <a:rPr lang="en-US" sz="1800" b="0" i="1" kern="1200">
                          <a:solidFill>
                            <a:schemeClr val="dk1"/>
                          </a:solidFill>
                          <a:effectLst/>
                          <a:latin typeface="+mn-lt"/>
                          <a:ea typeface="+mn-ea"/>
                          <a:cs typeface="+mn-cs"/>
                        </a:rPr>
                        <a:t>+ </a:t>
                      </a:r>
                      <a:r>
                        <a:rPr lang="en-US" sz="1800" b="0" i="1" kern="1200" err="1">
                          <a:solidFill>
                            <a:schemeClr val="dk1"/>
                          </a:solidFill>
                          <a:effectLst/>
                          <a:latin typeface="+mn-lt"/>
                          <a:ea typeface="+mn-ea"/>
                          <a:cs typeface="+mn-cs"/>
                        </a:rPr>
                        <a:t>HDDSFruit</a:t>
                      </a:r>
                      <a:r>
                        <a:rPr lang="en-US" sz="1800" b="0" i="1" kern="1200">
                          <a:solidFill>
                            <a:schemeClr val="dk1"/>
                          </a:solidFill>
                          <a:effectLst/>
                          <a:latin typeface="+mn-lt"/>
                          <a:ea typeface="+mn-ea"/>
                          <a:cs typeface="+mn-cs"/>
                        </a:rPr>
                        <a:t>+ </a:t>
                      </a:r>
                      <a:r>
                        <a:rPr lang="en-US" sz="1800" b="0" i="1" kern="1200" err="1">
                          <a:solidFill>
                            <a:schemeClr val="dk1"/>
                          </a:solidFill>
                          <a:effectLst/>
                          <a:latin typeface="+mn-lt"/>
                          <a:ea typeface="+mn-ea"/>
                          <a:cs typeface="+mn-cs"/>
                        </a:rPr>
                        <a:t>HDDSFat</a:t>
                      </a:r>
                      <a:r>
                        <a:rPr lang="en-US" sz="1800" b="0" i="1" kern="1200">
                          <a:solidFill>
                            <a:schemeClr val="dk1"/>
                          </a:solidFill>
                          <a:effectLst/>
                          <a:latin typeface="+mn-lt"/>
                          <a:ea typeface="+mn-ea"/>
                          <a:cs typeface="+mn-cs"/>
                        </a:rPr>
                        <a:t>+ </a:t>
                      </a:r>
                      <a:r>
                        <a:rPr lang="en-GB" sz="1800" b="0" i="1" kern="1200" err="1">
                          <a:solidFill>
                            <a:schemeClr val="dk1"/>
                          </a:solidFill>
                          <a:effectLst/>
                          <a:latin typeface="+mn-lt"/>
                          <a:ea typeface="+mn-ea"/>
                          <a:cs typeface="+mn-cs"/>
                        </a:rPr>
                        <a:t>HDDSSugar</a:t>
                      </a:r>
                      <a:r>
                        <a:rPr lang="en-GB" sz="1800" b="0" i="1" kern="1200">
                          <a:solidFill>
                            <a:schemeClr val="dk1"/>
                          </a:solidFill>
                          <a:effectLst/>
                          <a:latin typeface="+mn-lt"/>
                          <a:ea typeface="+mn-ea"/>
                          <a:cs typeface="+mn-cs"/>
                        </a:rPr>
                        <a:t>+ </a:t>
                      </a:r>
                      <a:r>
                        <a:rPr lang="en-US" sz="1800" b="0" i="1" kern="1200" err="1">
                          <a:solidFill>
                            <a:schemeClr val="dk1"/>
                          </a:solidFill>
                          <a:effectLst/>
                          <a:latin typeface="+mn-lt"/>
                          <a:ea typeface="+mn-ea"/>
                          <a:cs typeface="+mn-cs"/>
                        </a:rPr>
                        <a:t>HDDSCond</a:t>
                      </a:r>
                      <a:endParaRPr lang="en-GB" b="0"/>
                    </a:p>
                    <a:p>
                      <a:endParaRPr lang="en-GB"/>
                    </a:p>
                  </a:txBody>
                  <a:tcPr/>
                </a:tc>
                <a:extLst>
                  <a:ext uri="{0D108BD9-81ED-4DB2-BD59-A6C34878D82A}">
                    <a16:rowId xmlns:a16="http://schemas.microsoft.com/office/drawing/2014/main" val="4038289772"/>
                  </a:ext>
                </a:extLst>
              </a:tr>
            </a:tbl>
          </a:graphicData>
        </a:graphic>
      </p:graphicFrame>
      <p:sp>
        <p:nvSpPr>
          <p:cNvPr id="3" name="Rounded Rectangle 3">
            <a:extLst>
              <a:ext uri="{FF2B5EF4-FFF2-40B4-BE49-F238E27FC236}">
                <a16:creationId xmlns:a16="http://schemas.microsoft.com/office/drawing/2014/main" id="{3CC76991-055A-85AE-828C-6283E9DD3D94}"/>
              </a:ext>
            </a:extLst>
          </p:cNvPr>
          <p:cNvSpPr/>
          <p:nvPr/>
        </p:nvSpPr>
        <p:spPr>
          <a:xfrm>
            <a:off x="6938010" y="3903051"/>
            <a:ext cx="4968333" cy="2654625"/>
          </a:xfrm>
          <a:prstGeom prst="roundRect">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800" err="1">
                <a:effectLst/>
                <a:latin typeface="Segoe UI"/>
                <a:cs typeface="Segoe UI"/>
              </a:rPr>
              <a:t>Recodage</a:t>
            </a:r>
            <a:r>
              <a:rPr lang="en-GB" sz="1800">
                <a:effectLst/>
                <a:latin typeface="Segoe UI"/>
                <a:cs typeface="Segoe UI"/>
              </a:rPr>
              <a:t> des </a:t>
            </a:r>
            <a:r>
              <a:rPr lang="en-GB">
                <a:latin typeface="Segoe UI"/>
                <a:cs typeface="Segoe UI"/>
              </a:rPr>
              <a:t>HDDS </a:t>
            </a:r>
            <a:r>
              <a:rPr lang="en-GB" sz="1800">
                <a:effectLst/>
                <a:latin typeface="Segoe UI"/>
                <a:cs typeface="Segoe UI"/>
              </a:rPr>
              <a:t>(0 à 2= 1) (3 à  4 = 2) (5 à 12 = 3) </a:t>
            </a:r>
            <a:r>
              <a:rPr lang="en-GB" sz="1800" err="1">
                <a:effectLst/>
                <a:latin typeface="Segoe UI"/>
                <a:cs typeface="Segoe UI"/>
              </a:rPr>
              <a:t>en</a:t>
            </a:r>
            <a:r>
              <a:rPr lang="en-GB" sz="1800">
                <a:effectLst/>
                <a:latin typeface="Segoe UI"/>
                <a:cs typeface="Segoe UI"/>
              </a:rPr>
              <a:t> </a:t>
            </a:r>
            <a:r>
              <a:rPr lang="en-GB" sz="1800" err="1">
                <a:effectLst/>
                <a:latin typeface="Segoe UI"/>
                <a:cs typeface="Segoe UI"/>
              </a:rPr>
              <a:t>HDDSCat_IPC</a:t>
            </a:r>
            <a:r>
              <a:rPr lang="en-GB" sz="1800">
                <a:effectLst/>
                <a:latin typeface="Segoe UI"/>
                <a:cs typeface="Segoe UI"/>
              </a:rPr>
              <a:t>. </a:t>
            </a:r>
            <a:br>
              <a:rPr lang="en-GB" sz="1800">
                <a:effectLst/>
                <a:latin typeface="Segoe UI" panose="020B0502040204020203" pitchFamily="34" charset="0"/>
              </a:rPr>
            </a:br>
            <a:br>
              <a:rPr lang="en-GB" sz="1800">
                <a:effectLst/>
                <a:latin typeface="Segoe UI" panose="020B0502040204020203" pitchFamily="34" charset="0"/>
              </a:rPr>
            </a:br>
            <a:r>
              <a:rPr lang="en-GB" sz="1800">
                <a:effectLst/>
                <a:latin typeface="Segoe UI"/>
                <a:cs typeface="Segoe UI"/>
              </a:rPr>
              <a:t>Etiquettes de </a:t>
            </a:r>
            <a:r>
              <a:rPr lang="en-GB" sz="1800" err="1">
                <a:effectLst/>
                <a:latin typeface="Segoe UI"/>
                <a:cs typeface="Segoe UI"/>
              </a:rPr>
              <a:t>valeur</a:t>
            </a:r>
            <a:r>
              <a:rPr lang="en-GB" sz="1800">
                <a:effectLst/>
                <a:latin typeface="Segoe UI"/>
                <a:cs typeface="Segoe UI"/>
              </a:rPr>
              <a:t> </a:t>
            </a:r>
            <a:r>
              <a:rPr lang="en-GB" sz="1800" err="1">
                <a:effectLst/>
                <a:latin typeface="Segoe UI"/>
                <a:cs typeface="Segoe UI"/>
              </a:rPr>
              <a:t>HDDSCat_IPC</a:t>
            </a:r>
            <a:r>
              <a:rPr lang="en-GB" sz="1800">
                <a:effectLst/>
                <a:latin typeface="Segoe UI"/>
                <a:cs typeface="Segoe UI"/>
              </a:rPr>
              <a:t> </a:t>
            </a:r>
          </a:p>
          <a:p>
            <a:r>
              <a:rPr lang="en-GB" sz="1800">
                <a:effectLst/>
                <a:latin typeface="Segoe UI" panose="020B0502040204020203" pitchFamily="34" charset="0"/>
              </a:rPr>
              <a:t>1 "0 - 2 </a:t>
            </a:r>
            <a:r>
              <a:rPr lang="en-GB" sz="1800" err="1">
                <a:effectLst/>
                <a:latin typeface="Segoe UI" panose="020B0502040204020203" pitchFamily="34" charset="0"/>
              </a:rPr>
              <a:t>groupes</a:t>
            </a:r>
            <a:r>
              <a:rPr lang="en-GB" sz="1800">
                <a:effectLst/>
                <a:latin typeface="Segoe UI" panose="020B0502040204020203" pitchFamily="34" charset="0"/>
              </a:rPr>
              <a:t> </a:t>
            </a:r>
            <a:r>
              <a:rPr lang="en-GB" sz="1800" err="1">
                <a:effectLst/>
                <a:latin typeface="Segoe UI" panose="020B0502040204020203" pitchFamily="34" charset="0"/>
              </a:rPr>
              <a:t>alimentaires</a:t>
            </a:r>
            <a:r>
              <a:rPr lang="en-GB" sz="1800">
                <a:effectLst/>
                <a:latin typeface="Segoe UI" panose="020B0502040204020203" pitchFamily="34" charset="0"/>
              </a:rPr>
              <a:t> (phase 4 à 5)". </a:t>
            </a:r>
          </a:p>
          <a:p>
            <a:r>
              <a:rPr lang="en-GB" sz="1800">
                <a:effectLst/>
                <a:latin typeface="Segoe UI" panose="020B0502040204020203" pitchFamily="34" charset="0"/>
              </a:rPr>
              <a:t>2 "3 - 4 </a:t>
            </a:r>
            <a:r>
              <a:rPr lang="en-GB" sz="1800" err="1">
                <a:effectLst/>
                <a:latin typeface="Segoe UI" panose="020B0502040204020203" pitchFamily="34" charset="0"/>
              </a:rPr>
              <a:t>groupes</a:t>
            </a:r>
            <a:r>
              <a:rPr lang="en-GB" sz="1800">
                <a:effectLst/>
                <a:latin typeface="Segoe UI" panose="020B0502040204020203" pitchFamily="34" charset="0"/>
              </a:rPr>
              <a:t> </a:t>
            </a:r>
            <a:r>
              <a:rPr lang="en-GB" sz="1800" err="1">
                <a:effectLst/>
                <a:latin typeface="Segoe UI" panose="020B0502040204020203" pitchFamily="34" charset="0"/>
              </a:rPr>
              <a:t>d'aliments</a:t>
            </a:r>
            <a:r>
              <a:rPr lang="en-GB" sz="1800">
                <a:effectLst/>
                <a:latin typeface="Segoe UI" panose="020B0502040204020203" pitchFamily="34" charset="0"/>
              </a:rPr>
              <a:t> (phase 3)". </a:t>
            </a:r>
          </a:p>
          <a:p>
            <a:r>
              <a:rPr lang="en-GB" sz="1800">
                <a:effectLst/>
                <a:latin typeface="Segoe UI" panose="020B0502040204020203" pitchFamily="34" charset="0"/>
              </a:rPr>
              <a:t>3 "5-12 </a:t>
            </a:r>
            <a:r>
              <a:rPr lang="en-GB" sz="1800" err="1">
                <a:effectLst/>
                <a:latin typeface="Segoe UI" panose="020B0502040204020203" pitchFamily="34" charset="0"/>
              </a:rPr>
              <a:t>groupes</a:t>
            </a:r>
            <a:r>
              <a:rPr lang="en-GB" sz="1800">
                <a:effectLst/>
                <a:latin typeface="Segoe UI" panose="020B0502040204020203" pitchFamily="34" charset="0"/>
              </a:rPr>
              <a:t> </a:t>
            </a:r>
            <a:r>
              <a:rPr lang="en-GB" sz="1800" err="1">
                <a:effectLst/>
                <a:latin typeface="Segoe UI" panose="020B0502040204020203" pitchFamily="34" charset="0"/>
              </a:rPr>
              <a:t>d'aliments</a:t>
            </a:r>
            <a:r>
              <a:rPr lang="en-GB" sz="1800">
                <a:effectLst/>
                <a:latin typeface="Segoe UI" panose="020B0502040204020203" pitchFamily="34" charset="0"/>
              </a:rPr>
              <a:t> (phase 1 à 2)". </a:t>
            </a:r>
          </a:p>
        </p:txBody>
      </p:sp>
    </p:spTree>
    <p:extLst>
      <p:ext uri="{BB962C8B-B14F-4D97-AF65-F5344CB8AC3E}">
        <p14:creationId xmlns:p14="http://schemas.microsoft.com/office/powerpoint/2010/main" val="166201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Analyse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E3F6CE-1D54-7014-9142-D7C735F7B906}"/>
              </a:ext>
            </a:extLst>
          </p:cNvPr>
          <p:cNvPicPr>
            <a:picLocks noChangeAspect="1"/>
          </p:cNvPicPr>
          <p:nvPr/>
        </p:nvPicPr>
        <p:blipFill>
          <a:blip r:embed="rId3"/>
          <a:stretch>
            <a:fillRect/>
          </a:stretch>
        </p:blipFill>
        <p:spPr>
          <a:xfrm>
            <a:off x="3442007" y="563531"/>
            <a:ext cx="7478090" cy="5273566"/>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HDDS : GITHUB</a:t>
            </a:r>
          </a:p>
        </p:txBody>
      </p:sp>
      <p:sp>
        <p:nvSpPr>
          <p:cNvPr id="4" name="Rectangle 3">
            <a:extLst>
              <a:ext uri="{FF2B5EF4-FFF2-40B4-BE49-F238E27FC236}">
                <a16:creationId xmlns:a16="http://schemas.microsoft.com/office/drawing/2014/main" id="{2A9B5B64-AB6D-4A15-8007-03B93B3556D1}"/>
              </a:ext>
            </a:extLst>
          </p:cNvPr>
          <p:cNvSpPr/>
          <p:nvPr/>
        </p:nvSpPr>
        <p:spPr>
          <a:xfrm>
            <a:off x="3301871" y="2724009"/>
            <a:ext cx="1653118" cy="203886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B9ACE82-5EB1-4EF7-A52A-9658BDC06B8F}"/>
              </a:ext>
            </a:extLst>
          </p:cNvPr>
          <p:cNvSpPr txBox="1"/>
          <p:nvPr/>
        </p:nvSpPr>
        <p:spPr>
          <a:xfrm>
            <a:off x="10234596" y="6363943"/>
            <a:ext cx="1957403" cy="338554"/>
          </a:xfrm>
          <a:prstGeom prst="rect">
            <a:avLst/>
          </a:prstGeom>
          <a:noFill/>
        </p:spPr>
        <p:txBody>
          <a:bodyPr wrap="square" lIns="91440" tIns="45720" rIns="91440" bIns="45720" anchor="t">
            <a:spAutoFit/>
          </a:bodyPr>
          <a:lstStyle/>
          <a:p>
            <a:r>
              <a:rPr lang="en-US" sz="1600">
                <a:solidFill>
                  <a:schemeClr val="tx1">
                    <a:lumMod val="75000"/>
                  </a:schemeClr>
                </a:solidFill>
                <a:latin typeface="Open Sans"/>
                <a:ea typeface="Open Sans"/>
                <a:cs typeface="Open Sans"/>
                <a:hlinkClick r:id="rId4">
                  <a:extLst>
                    <a:ext uri="{A12FA001-AC4F-418D-AE19-62706E023703}">
                      <ahyp:hlinkClr xmlns:ahyp="http://schemas.microsoft.com/office/drawing/2018/hyperlinkcolor" val="tx"/>
                    </a:ext>
                  </a:extLst>
                </a:hlinkClick>
              </a:rPr>
              <a:t>GitHub PAM </a:t>
            </a:r>
            <a:r>
              <a:rPr lang="en-US" sz="1600">
                <a:solidFill>
                  <a:schemeClr val="tx1">
                    <a:lumMod val="75000"/>
                  </a:schemeClr>
                </a:solidFill>
                <a:latin typeface="Open Sans"/>
                <a:ea typeface="Open Sans"/>
                <a:cs typeface="Open Sans"/>
              </a:rPr>
              <a:t> RAM </a:t>
            </a:r>
          </a:p>
        </p:txBody>
      </p:sp>
      <p:cxnSp>
        <p:nvCxnSpPr>
          <p:cNvPr id="7" name="Straight Arrow Connector 6">
            <a:extLst>
              <a:ext uri="{FF2B5EF4-FFF2-40B4-BE49-F238E27FC236}">
                <a16:creationId xmlns:a16="http://schemas.microsoft.com/office/drawing/2014/main" id="{B263832D-551F-4C8F-A76F-E6BFD8B6F8F3}"/>
              </a:ext>
            </a:extLst>
          </p:cNvPr>
          <p:cNvCxnSpPr>
            <a:cxnSpLocks/>
          </p:cNvCxnSpPr>
          <p:nvPr/>
        </p:nvCxnSpPr>
        <p:spPr>
          <a:xfrm>
            <a:off x="8533735" y="6584433"/>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9B1C4202-C9D2-4169-922D-3A369043400C}"/>
              </a:ext>
            </a:extLst>
          </p:cNvPr>
          <p:cNvSpPr txBox="1"/>
          <p:nvPr/>
        </p:nvSpPr>
        <p:spPr>
          <a:xfrm>
            <a:off x="4160521" y="6377055"/>
            <a:ext cx="4373216" cy="338554"/>
          </a:xfrm>
          <a:prstGeom prst="rect">
            <a:avLst/>
          </a:prstGeom>
          <a:noFill/>
        </p:spPr>
        <p:txBody>
          <a:bodyPr wrap="square" lIns="91440" tIns="45720" rIns="91440" bIns="45720" anchor="t">
            <a:spAutoFit/>
          </a:bodyPr>
          <a:lstStyle/>
          <a:p>
            <a:r>
              <a:rPr lang="en-US" sz="1600" err="1">
                <a:solidFill>
                  <a:schemeClr val="tx1">
                    <a:lumMod val="75000"/>
                  </a:schemeClr>
                </a:solidFill>
                <a:latin typeface="Open Sans"/>
                <a:ea typeface="Open Sans"/>
                <a:cs typeface="Open Sans"/>
              </a:rPr>
              <a:t>Trouvez</a:t>
            </a:r>
            <a:r>
              <a:rPr lang="en-US" sz="1600">
                <a:solidFill>
                  <a:schemeClr val="tx1">
                    <a:lumMod val="75000"/>
                  </a:schemeClr>
                </a:solidFill>
                <a:latin typeface="Open Sans"/>
                <a:ea typeface="Open Sans"/>
                <a:cs typeface="Open Sans"/>
              </a:rPr>
              <a:t> les scripts SPSS, STATA et R sur </a:t>
            </a:r>
          </a:p>
        </p:txBody>
      </p:sp>
    </p:spTree>
    <p:extLst>
      <p:ext uri="{BB962C8B-B14F-4D97-AF65-F5344CB8AC3E}">
        <p14:creationId xmlns:p14="http://schemas.microsoft.com/office/powerpoint/2010/main" val="3329884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Rapports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SDAM : EXEMPLE DE RAPPORT </a:t>
            </a:r>
          </a:p>
        </p:txBody>
      </p:sp>
      <p:sp>
        <p:nvSpPr>
          <p:cNvPr id="3" name="Text Box 28">
            <a:extLst>
              <a:ext uri="{FF2B5EF4-FFF2-40B4-BE49-F238E27FC236}">
                <a16:creationId xmlns:a16="http://schemas.microsoft.com/office/drawing/2014/main" id="{C996EF58-19F3-AB83-61D9-590B1A33C5D7}"/>
              </a:ext>
            </a:extLst>
          </p:cNvPr>
          <p:cNvSpPr txBox="1">
            <a:spLocks noChangeArrowheads="1"/>
          </p:cNvSpPr>
          <p:nvPr/>
        </p:nvSpPr>
        <p:spPr bwMode="auto">
          <a:xfrm>
            <a:off x="538212" y="1779148"/>
            <a:ext cx="3739786" cy="3996812"/>
          </a:xfrm>
          <a:prstGeom prst="rect">
            <a:avLst/>
          </a:prstGeom>
          <a:solidFill>
            <a:schemeClr val="accent5"/>
          </a:solidFill>
          <a:ln w="9525">
            <a:no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a:solidFill>
                  <a:schemeClr val="accent1"/>
                </a:solidFill>
                <a:effectLst/>
                <a:latin typeface="Open Sans"/>
                <a:ea typeface="Calibri"/>
                <a:cs typeface="Arial"/>
              </a:rPr>
              <a:t>"Les résultats de l'analyse du </a:t>
            </a:r>
            <a:r>
              <a:rPr lang="en-GB" sz="1600">
                <a:solidFill>
                  <a:schemeClr val="accent1"/>
                </a:solidFill>
                <a:effectLst/>
                <a:latin typeface="Open Sans"/>
                <a:ea typeface="Calibri"/>
                <a:cs typeface="Arial"/>
              </a:rPr>
              <a:t>score de diversité alimentaire des ménages dans un pays indiquent que les ménages du district 3 </a:t>
            </a:r>
            <a:r>
              <a:rPr lang="en-GB" sz="1600" err="1">
                <a:solidFill>
                  <a:schemeClr val="accent1"/>
                </a:solidFill>
                <a:effectLst/>
                <a:latin typeface="Open Sans"/>
                <a:ea typeface="Calibri"/>
                <a:cs typeface="Arial"/>
              </a:rPr>
              <a:t>sont</a:t>
            </a:r>
            <a:r>
              <a:rPr lang="en-GB" sz="1600">
                <a:solidFill>
                  <a:schemeClr val="accent1"/>
                </a:solidFill>
                <a:effectLst/>
                <a:latin typeface="Open Sans"/>
                <a:ea typeface="Calibri"/>
                <a:cs typeface="Arial"/>
              </a:rPr>
              <a:t> </a:t>
            </a:r>
            <a:r>
              <a:rPr lang="en-GB" sz="1600">
                <a:solidFill>
                  <a:schemeClr val="accent1"/>
                </a:solidFill>
                <a:latin typeface="Open Sans"/>
                <a:ea typeface="Calibri"/>
                <a:cs typeface="Arial"/>
              </a:rPr>
              <a:t>dans </a:t>
            </a:r>
            <a:r>
              <a:rPr lang="en-GB" sz="1600" err="1">
                <a:solidFill>
                  <a:schemeClr val="accent1"/>
                </a:solidFill>
                <a:latin typeface="Open Sans"/>
                <a:ea typeface="Calibri"/>
                <a:cs typeface="Arial"/>
              </a:rPr>
              <a:t>une</a:t>
            </a:r>
            <a:r>
              <a:rPr lang="en-GB" sz="1600">
                <a:solidFill>
                  <a:schemeClr val="accent1"/>
                </a:solidFill>
                <a:latin typeface="Open Sans"/>
                <a:ea typeface="Calibri"/>
                <a:cs typeface="Arial"/>
              </a:rPr>
              <a:t> situation </a:t>
            </a:r>
            <a:r>
              <a:rPr lang="en-GB" sz="1600" err="1">
                <a:solidFill>
                  <a:schemeClr val="accent1"/>
                </a:solidFill>
                <a:latin typeface="Open Sans"/>
                <a:ea typeface="Calibri"/>
                <a:cs typeface="Arial"/>
              </a:rPr>
              <a:t>moins</a:t>
            </a:r>
            <a:r>
              <a:rPr lang="en-GB" sz="1600">
                <a:solidFill>
                  <a:schemeClr val="accent1"/>
                </a:solidFill>
                <a:effectLst/>
                <a:latin typeface="Open Sans"/>
                <a:ea typeface="Calibri"/>
                <a:cs typeface="Arial"/>
              </a:rPr>
              <a:t> </a:t>
            </a:r>
            <a:r>
              <a:rPr lang="en-GB" sz="1600">
                <a:solidFill>
                  <a:schemeClr val="accent1"/>
                </a:solidFill>
                <a:latin typeface="Open Sans"/>
                <a:ea typeface="Calibri"/>
                <a:cs typeface="Arial"/>
              </a:rPr>
              <a:t>bonne</a:t>
            </a:r>
            <a:r>
              <a:rPr lang="en-GB" sz="1600">
                <a:solidFill>
                  <a:schemeClr val="accent1"/>
                </a:solidFill>
                <a:effectLst/>
                <a:latin typeface="Open Sans"/>
                <a:ea typeface="Calibri"/>
                <a:cs typeface="Arial"/>
              </a:rPr>
              <a:t> que </a:t>
            </a:r>
            <a:r>
              <a:rPr lang="en-GB" sz="1600" err="1">
                <a:solidFill>
                  <a:schemeClr val="accent1"/>
                </a:solidFill>
                <a:effectLst/>
                <a:latin typeface="Open Sans"/>
                <a:ea typeface="Calibri"/>
                <a:cs typeface="Arial"/>
              </a:rPr>
              <a:t>ceux</a:t>
            </a:r>
            <a:r>
              <a:rPr lang="en-GB" sz="1600">
                <a:solidFill>
                  <a:schemeClr val="accent1"/>
                </a:solidFill>
                <a:effectLst/>
                <a:latin typeface="Open Sans"/>
                <a:ea typeface="Calibri"/>
                <a:cs typeface="Arial"/>
              </a:rPr>
              <a:t> des </a:t>
            </a:r>
            <a:r>
              <a:rPr lang="en-GB" sz="1600" err="1">
                <a:solidFill>
                  <a:schemeClr val="accent1"/>
                </a:solidFill>
                <a:effectLst/>
                <a:latin typeface="Open Sans"/>
                <a:ea typeface="Calibri"/>
                <a:cs typeface="Arial"/>
              </a:rPr>
              <a:t>autres</a:t>
            </a:r>
            <a:r>
              <a:rPr lang="en-GB" sz="1600">
                <a:solidFill>
                  <a:schemeClr val="accent1"/>
                </a:solidFill>
                <a:effectLst/>
                <a:latin typeface="Open Sans"/>
                <a:ea typeface="Calibri"/>
                <a:cs typeface="Arial"/>
              </a:rPr>
              <a:t> districts, </a:t>
            </a:r>
            <a:r>
              <a:rPr lang="en-GB" sz="1600" err="1">
                <a:solidFill>
                  <a:schemeClr val="accent1"/>
                </a:solidFill>
                <a:effectLst/>
                <a:latin typeface="Open Sans"/>
                <a:ea typeface="Calibri"/>
                <a:cs typeface="Arial"/>
              </a:rPr>
              <a:t>où</a:t>
            </a:r>
            <a:r>
              <a:rPr lang="en-GB" sz="1600">
                <a:solidFill>
                  <a:schemeClr val="accent1"/>
                </a:solidFill>
                <a:effectLst/>
                <a:latin typeface="Open Sans"/>
                <a:ea typeface="Calibri"/>
                <a:cs typeface="Arial"/>
              </a:rPr>
              <a:t> 37 % des ménages ont un faible score de diversité alimentaire.</a:t>
            </a:r>
          </a:p>
          <a:p>
            <a:endParaRPr lang="en-GB" sz="1600">
              <a:solidFill>
                <a:schemeClr val="accent1"/>
              </a:solidFill>
              <a:latin typeface="Open Sans" panose="020B0606030504020204" pitchFamily="34" charset="0"/>
              <a:cs typeface="Arial" panose="020B0604020202020204" pitchFamily="34" charset="0"/>
            </a:endParaRPr>
          </a:p>
          <a:p>
            <a:r>
              <a:rPr lang="en-GB" sz="1600">
                <a:solidFill>
                  <a:schemeClr val="accent1"/>
                </a:solidFill>
                <a:latin typeface="Open Sans" panose="020B0606030504020204" pitchFamily="34" charset="0"/>
                <a:cs typeface="Arial" panose="020B0604020202020204" pitchFamily="34" charset="0"/>
              </a:rPr>
              <a:t>Par ailleurs, les districts 1 et 4 affichent les scores de diversité alimentaire des ménages les plus élevés du pays, avec respectivement 30 % et 24 % de ménages ayant une diversité alimentaire élevée</a:t>
            </a:r>
            <a:r>
              <a:rPr lang="en-US" sz="1600">
                <a:solidFill>
                  <a:schemeClr val="accent1"/>
                </a:solidFill>
                <a:latin typeface="Open Sans" panose="020B0606030504020204" pitchFamily="34" charset="0"/>
                <a:cs typeface="Arial" panose="020B0604020202020204" pitchFamily="34" charset="0"/>
              </a:rPr>
              <a:t>".</a:t>
            </a:r>
            <a:endParaRPr lang="fr-FR" sz="1600">
              <a:solidFill>
                <a:schemeClr val="accent1"/>
              </a:solidFill>
              <a:latin typeface="Open Sans" panose="020B0606030504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9CC8A7C3-39FF-9E22-3DD5-951E9B71909F}"/>
              </a:ext>
            </a:extLst>
          </p:cNvPr>
          <p:cNvGraphicFramePr>
            <a:graphicFrameLocks/>
          </p:cNvGraphicFramePr>
          <p:nvPr>
            <p:extLst>
              <p:ext uri="{D42A27DB-BD31-4B8C-83A1-F6EECF244321}">
                <p14:modId xmlns:p14="http://schemas.microsoft.com/office/powerpoint/2010/main" val="2147411984"/>
              </p:ext>
            </p:extLst>
          </p:nvPr>
        </p:nvGraphicFramePr>
        <p:xfrm>
          <a:off x="4735630" y="1779148"/>
          <a:ext cx="6918158" cy="3299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3575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it-IT" b="0">
                <a:solidFill>
                  <a:srgbClr val="FFFFFE"/>
                </a:solidFill>
                <a:latin typeface="HALDEN SOLID" pitchFamily="2" charset="0"/>
                <a:ea typeface="Open Sans Extrabold" panose="020B0606030504020204" pitchFamily="34" charset="0"/>
                <a:cs typeface="Open Sans Extrabold" panose="020B0606030504020204" pitchFamily="34" charset="0"/>
              </a:rPr>
              <a:t>Ressources disponibles </a:t>
            </a:r>
            <a:endParaRPr lang="en-GB" b="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HDDS : Centre de ressources VAM </a:t>
            </a:r>
          </a:p>
        </p:txBody>
      </p:sp>
      <p:sp>
        <p:nvSpPr>
          <p:cNvPr id="5" name="TextBox 4">
            <a:extLst>
              <a:ext uri="{FF2B5EF4-FFF2-40B4-BE49-F238E27FC236}">
                <a16:creationId xmlns:a16="http://schemas.microsoft.com/office/drawing/2014/main" id="{814B5D5B-B545-4179-BFA2-2D9C4887A466}"/>
              </a:ext>
            </a:extLst>
          </p:cNvPr>
          <p:cNvSpPr txBox="1"/>
          <p:nvPr/>
        </p:nvSpPr>
        <p:spPr>
          <a:xfrm>
            <a:off x="9048692" y="5996472"/>
            <a:ext cx="2955369" cy="338554"/>
          </a:xfrm>
          <a:prstGeom prst="rect">
            <a:avLst/>
          </a:prstGeom>
          <a:noFill/>
        </p:spPr>
        <p:txBody>
          <a:bodyPr wrap="square">
            <a:spAutoFit/>
          </a:bodyPr>
          <a:lstStyle/>
          <a:p>
            <a:pPr algn="ctr"/>
            <a:r>
              <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HDDS (Centre de ressources)</a:t>
            </a:r>
            <a:endPar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CE3A2678-3AC2-4C1F-828E-8E0D19B55491}"/>
              </a:ext>
            </a:extLst>
          </p:cNvPr>
          <p:cNvSpPr txBox="1"/>
          <p:nvPr/>
        </p:nvSpPr>
        <p:spPr>
          <a:xfrm>
            <a:off x="3121898" y="5997723"/>
            <a:ext cx="4727473"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Pour plus d'informations et de conseils, voir </a:t>
            </a:r>
          </a:p>
        </p:txBody>
      </p:sp>
      <p:cxnSp>
        <p:nvCxnSpPr>
          <p:cNvPr id="7" name="Straight Arrow Connector 6">
            <a:extLst>
              <a:ext uri="{FF2B5EF4-FFF2-40B4-BE49-F238E27FC236}">
                <a16:creationId xmlns:a16="http://schemas.microsoft.com/office/drawing/2014/main" id="{6E6E3362-664F-4B56-BC75-F663D2E445C9}"/>
              </a:ext>
            </a:extLst>
          </p:cNvPr>
          <p:cNvCxnSpPr>
            <a:cxnSpLocks/>
          </p:cNvCxnSpPr>
          <p:nvPr/>
        </p:nvCxnSpPr>
        <p:spPr>
          <a:xfrm>
            <a:off x="7507263" y="6165749"/>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ED127D24-3F8F-C465-690D-7BBC1C19D8F1}"/>
              </a:ext>
            </a:extLst>
          </p:cNvPr>
          <p:cNvPicPr>
            <a:picLocks noChangeAspect="1"/>
          </p:cNvPicPr>
          <p:nvPr/>
        </p:nvPicPr>
        <p:blipFill>
          <a:blip r:embed="rId4"/>
          <a:stretch>
            <a:fillRect/>
          </a:stretch>
        </p:blipFill>
        <p:spPr>
          <a:xfrm>
            <a:off x="717181" y="1548249"/>
            <a:ext cx="9929128" cy="3347023"/>
          </a:xfrm>
          <a:prstGeom prst="rect">
            <a:avLst/>
          </a:prstGeom>
        </p:spPr>
      </p:pic>
    </p:spTree>
    <p:extLst>
      <p:ext uri="{BB962C8B-B14F-4D97-AF65-F5344CB8AC3E}">
        <p14:creationId xmlns:p14="http://schemas.microsoft.com/office/powerpoint/2010/main" val="3829754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a:solidFill>
                  <a:srgbClr val="FFFFFE"/>
                </a:solidFill>
                <a:latin typeface="HALDEN SOLID" pitchFamily="2" charset="0"/>
                <a:ea typeface="Open Sans Extrabold" panose="020B0606030504020204" pitchFamily="34" charset="0"/>
                <a:cs typeface="Open Sans Extrabold" panose="020B0606030504020204" pitchFamily="34" charset="0"/>
              </a:rPr>
              <a:t>Introduction </a:t>
            </a:r>
            <a:endParaRPr lang="en-GB" sz="3200" b="0">
              <a:solidFill>
                <a:srgbClr val="FFFFFE"/>
              </a:solidFill>
              <a:latin typeface="HALDEN SOLID"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it-IT" b="0">
                <a:solidFill>
                  <a:srgbClr val="FFFFFE"/>
                </a:solidFill>
                <a:latin typeface="HALDEN SOLID" pitchFamily="2" charset="0"/>
                <a:ea typeface="Open Sans Extrabold" panose="020B0606030504020204" pitchFamily="34" charset="0"/>
                <a:cs typeface="Open Sans Extrabold" panose="020B0606030504020204" pitchFamily="34" charset="0"/>
              </a:rPr>
              <a:t>Merci de votre attention !</a:t>
            </a:r>
            <a:endParaRPr lang="en-GB" b="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a:p>
          <a:p>
            <a:pPr marL="0" indent="0">
              <a:lnSpc>
                <a:spcPts val="2700"/>
              </a:lnSpc>
              <a:buNone/>
            </a:pPr>
            <a:r>
              <a:rPr lang="en-US" sz="2400" spc="60">
                <a:latin typeface="Open Sans"/>
                <a:ea typeface="Open Sans"/>
                <a:cs typeface="Open Sans"/>
              </a:rPr>
              <a:t>Discuter des objectifs du module, c'est-à-dire obtenir des informations sur la diversité alimentaire des ménages de la population ciblée. </a:t>
            </a:r>
          </a:p>
          <a:p>
            <a:pPr marL="0" indent="0">
              <a:lnSpc>
                <a:spcPts val="2700"/>
              </a:lnSpc>
              <a:buNone/>
            </a:pPr>
            <a:endParaRPr lang="en-US" spc="60"/>
          </a:p>
          <a:p>
            <a:pPr marL="0" indent="0">
              <a:lnSpc>
                <a:spcPct val="90000"/>
              </a:lnSpc>
              <a:buNone/>
            </a:pPr>
            <a:r>
              <a:rPr lang="en-US" sz="2400" spc="60">
                <a:latin typeface="Open Sans"/>
                <a:ea typeface="Open Sans"/>
                <a:cs typeface="Open Sans"/>
              </a:rPr>
              <a:t>Expliquez le rôle de cet indicateur dans les chiffres de l'insécurité alimentaire et l'utilisation de l'information, en interne et en externe. Cela permet aux enquêteurs de bien comprendre l'importance des données qu'ils vont bientôt collecter. </a:t>
            </a:r>
            <a:endParaRPr lang="en-GB"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SDAM/HDDS : instructions de formation 1</a:t>
            </a:r>
          </a:p>
        </p:txBody>
      </p:sp>
    </p:spTree>
    <p:extLst>
      <p:ext uri="{BB962C8B-B14F-4D97-AF65-F5344CB8AC3E}">
        <p14:creationId xmlns:p14="http://schemas.microsoft.com/office/powerpoint/2010/main" val="206393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109" y="1286164"/>
            <a:ext cx="11335074" cy="5126181"/>
          </a:xfrm>
          <a:solidFill>
            <a:srgbClr val="FFFFFE"/>
          </a:solidFill>
        </p:spPr>
        <p:txBody>
          <a:bodyPr vert="horz" lIns="91440" tIns="45720" rIns="91440" bIns="45720" rtlCol="0" anchor="t">
            <a:noAutofit/>
          </a:bodyPr>
          <a:lstStyle/>
          <a:p>
            <a:pPr>
              <a:lnSpc>
                <a:spcPct val="150000"/>
              </a:lnSpc>
              <a:buFont typeface="Wingdings" panose="05000000000000000000" pitchFamily="2" charset="2"/>
              <a:buChar char="v"/>
            </a:pPr>
            <a:r>
              <a:rPr lang="en-GB" sz="1900" spc="60">
                <a:latin typeface="Open Sans"/>
                <a:ea typeface="Open Sans"/>
                <a:cs typeface="Open Sans"/>
              </a:rPr>
              <a:t>Le </a:t>
            </a:r>
            <a:r>
              <a:rPr lang="en-GB" sz="1900" b="1" spc="60">
                <a:latin typeface="Open Sans"/>
                <a:ea typeface="Open Sans"/>
                <a:cs typeface="Open Sans"/>
              </a:rPr>
              <a:t>score de </a:t>
            </a:r>
            <a:r>
              <a:rPr lang="en-GB" sz="1900" b="1" spc="60" err="1">
                <a:latin typeface="Open Sans"/>
                <a:ea typeface="Open Sans"/>
                <a:cs typeface="Open Sans"/>
              </a:rPr>
              <a:t>diversité</a:t>
            </a:r>
            <a:r>
              <a:rPr lang="en-GB" sz="1900" b="1" spc="60">
                <a:latin typeface="Open Sans"/>
                <a:ea typeface="Open Sans"/>
                <a:cs typeface="Open Sans"/>
              </a:rPr>
              <a:t> </a:t>
            </a:r>
            <a:r>
              <a:rPr lang="en-GB" sz="1900" b="1" spc="60" err="1">
                <a:latin typeface="Open Sans"/>
                <a:ea typeface="Open Sans"/>
                <a:cs typeface="Open Sans"/>
              </a:rPr>
              <a:t>alimentaire</a:t>
            </a:r>
            <a:r>
              <a:rPr lang="en-GB" sz="1900" b="1" spc="60">
                <a:latin typeface="Open Sans"/>
                <a:ea typeface="Open Sans"/>
                <a:cs typeface="Open Sans"/>
              </a:rPr>
              <a:t> des ménages (HDDS) </a:t>
            </a:r>
            <a:r>
              <a:rPr lang="en-GB" sz="1900" spc="60" err="1">
                <a:latin typeface="Open Sans"/>
                <a:ea typeface="Open Sans"/>
                <a:cs typeface="Open Sans"/>
              </a:rPr>
              <a:t>est</a:t>
            </a:r>
            <a:r>
              <a:rPr lang="en-GB" sz="1900" spc="60">
                <a:latin typeface="Open Sans"/>
                <a:ea typeface="Open Sans"/>
                <a:cs typeface="Open Sans"/>
              </a:rPr>
              <a:t> un </a:t>
            </a:r>
            <a:r>
              <a:rPr lang="en-GB" sz="1900" spc="60" err="1">
                <a:latin typeface="Open Sans"/>
                <a:ea typeface="Open Sans"/>
                <a:cs typeface="Open Sans"/>
              </a:rPr>
              <a:t>indicateur</a:t>
            </a:r>
            <a:r>
              <a:rPr lang="en-GB" sz="1900" spc="60">
                <a:latin typeface="Open Sans"/>
                <a:ea typeface="Open Sans"/>
                <a:cs typeface="Open Sans"/>
              </a:rPr>
              <a:t> </a:t>
            </a:r>
            <a:r>
              <a:rPr lang="en-GB" sz="1900" spc="60" err="1">
                <a:latin typeface="Open Sans"/>
                <a:ea typeface="Open Sans"/>
                <a:cs typeface="Open Sans"/>
              </a:rPr>
              <a:t>développé</a:t>
            </a:r>
            <a:r>
              <a:rPr lang="en-GB" sz="1900" spc="60">
                <a:latin typeface="Open Sans"/>
                <a:ea typeface="Open Sans"/>
                <a:cs typeface="Open Sans"/>
              </a:rPr>
              <a:t> par le </a:t>
            </a:r>
            <a:r>
              <a:rPr lang="en-GB" sz="1900" spc="60" err="1">
                <a:latin typeface="Open Sans"/>
                <a:ea typeface="Open Sans"/>
                <a:cs typeface="Open Sans"/>
              </a:rPr>
              <a:t>projet</a:t>
            </a:r>
            <a:r>
              <a:rPr lang="en-GB" sz="1900" spc="60">
                <a:latin typeface="Open Sans"/>
                <a:ea typeface="Open Sans"/>
                <a:cs typeface="Open Sans"/>
              </a:rPr>
              <a:t> </a:t>
            </a:r>
            <a:r>
              <a:rPr lang="en-GB" sz="1900" spc="60" err="1">
                <a:latin typeface="Open Sans"/>
                <a:ea typeface="Open Sans"/>
                <a:cs typeface="Open Sans"/>
              </a:rPr>
              <a:t>d'assistance</a:t>
            </a:r>
            <a:r>
              <a:rPr lang="en-GB" sz="1900" spc="60">
                <a:latin typeface="Open Sans"/>
                <a:ea typeface="Open Sans"/>
                <a:cs typeface="Open Sans"/>
              </a:rPr>
              <a:t> technique de </a:t>
            </a:r>
            <a:r>
              <a:rPr lang="en-GB" sz="1900" spc="60" err="1">
                <a:latin typeface="Open Sans"/>
                <a:ea typeface="Open Sans"/>
                <a:cs typeface="Open Sans"/>
              </a:rPr>
              <a:t>l'USAID</a:t>
            </a:r>
            <a:r>
              <a:rPr lang="en-GB" sz="1900" spc="60">
                <a:latin typeface="Open Sans"/>
                <a:ea typeface="Open Sans"/>
                <a:cs typeface="Open Sans"/>
              </a:rPr>
              <a:t> </a:t>
            </a:r>
            <a:r>
              <a:rPr lang="en-GB" sz="1900" spc="60" err="1">
                <a:latin typeface="Open Sans"/>
                <a:ea typeface="Open Sans"/>
                <a:cs typeface="Open Sans"/>
              </a:rPr>
              <a:t>en</a:t>
            </a:r>
            <a:r>
              <a:rPr lang="en-GB" sz="1900" spc="60">
                <a:latin typeface="Open Sans"/>
                <a:ea typeface="Open Sans"/>
                <a:cs typeface="Open Sans"/>
              </a:rPr>
              <a:t> matière </a:t>
            </a:r>
            <a:r>
              <a:rPr lang="en-GB" sz="1900" spc="60" err="1">
                <a:latin typeface="Open Sans"/>
                <a:ea typeface="Open Sans"/>
                <a:cs typeface="Open Sans"/>
              </a:rPr>
              <a:t>d'alimentation</a:t>
            </a:r>
            <a:r>
              <a:rPr lang="en-GB" sz="1900" spc="60">
                <a:latin typeface="Open Sans"/>
                <a:ea typeface="Open Sans"/>
                <a:cs typeface="Open Sans"/>
              </a:rPr>
              <a:t> et de nutrition (FANTA). </a:t>
            </a:r>
          </a:p>
          <a:p>
            <a:pPr>
              <a:lnSpc>
                <a:spcPct val="150000"/>
              </a:lnSpc>
              <a:buFont typeface="Wingdings" panose="05000000000000000000" pitchFamily="2" charset="2"/>
              <a:buChar char="v"/>
            </a:pPr>
            <a:r>
              <a:rPr lang="en-GB" sz="1900" spc="60">
                <a:latin typeface="Open Sans"/>
                <a:ea typeface="Open Sans"/>
                <a:cs typeface="Open Sans"/>
              </a:rPr>
              <a:t>Il </a:t>
            </a:r>
            <a:r>
              <a:rPr lang="en-GB" sz="1900" spc="60" err="1">
                <a:latin typeface="Open Sans"/>
                <a:ea typeface="Open Sans"/>
                <a:cs typeface="Open Sans"/>
              </a:rPr>
              <a:t>vise</a:t>
            </a:r>
            <a:r>
              <a:rPr lang="en-GB" sz="1900" spc="60">
                <a:latin typeface="Open Sans"/>
                <a:ea typeface="Open Sans"/>
                <a:cs typeface="Open Sans"/>
              </a:rPr>
              <a:t> à </a:t>
            </a:r>
            <a:r>
              <a:rPr lang="en-GB" sz="1900" spc="60" err="1">
                <a:latin typeface="Open Sans"/>
                <a:ea typeface="Open Sans"/>
                <a:cs typeface="Open Sans"/>
              </a:rPr>
              <a:t>refléter</a:t>
            </a:r>
            <a:r>
              <a:rPr lang="en-GB" sz="1900" spc="60">
                <a:latin typeface="Open Sans"/>
                <a:ea typeface="Open Sans"/>
                <a:cs typeface="Open Sans"/>
              </a:rPr>
              <a:t> la </a:t>
            </a:r>
            <a:r>
              <a:rPr lang="en-GB" sz="1900" b="1" spc="60" err="1">
                <a:latin typeface="Open Sans"/>
                <a:ea typeface="Open Sans"/>
                <a:cs typeface="Open Sans"/>
              </a:rPr>
              <a:t>capacité</a:t>
            </a:r>
            <a:r>
              <a:rPr lang="en-GB" sz="1900" b="1" spc="60">
                <a:latin typeface="Open Sans"/>
                <a:ea typeface="Open Sans"/>
                <a:cs typeface="Open Sans"/>
              </a:rPr>
              <a:t> </a:t>
            </a:r>
            <a:r>
              <a:rPr lang="en-GB" sz="1900" b="1" spc="60" err="1">
                <a:latin typeface="Open Sans"/>
                <a:ea typeface="Open Sans"/>
                <a:cs typeface="Open Sans"/>
              </a:rPr>
              <a:t>économique</a:t>
            </a:r>
            <a:r>
              <a:rPr lang="en-GB" sz="1900" b="1" spc="60">
                <a:latin typeface="Open Sans"/>
                <a:ea typeface="Open Sans"/>
                <a:cs typeface="Open Sans"/>
              </a:rPr>
              <a:t> d'un ménage à </a:t>
            </a:r>
            <a:r>
              <a:rPr lang="en-GB" sz="1900" b="1" spc="60" err="1">
                <a:latin typeface="Open Sans"/>
                <a:ea typeface="Open Sans"/>
                <a:cs typeface="Open Sans"/>
              </a:rPr>
              <a:t>accéder</a:t>
            </a:r>
            <a:r>
              <a:rPr lang="en-GB" sz="1900" b="1" spc="60">
                <a:latin typeface="Open Sans"/>
                <a:ea typeface="Open Sans"/>
                <a:cs typeface="Open Sans"/>
              </a:rPr>
              <a:t> à </a:t>
            </a:r>
            <a:r>
              <a:rPr lang="en-GB" sz="1900" b="1" spc="60" err="1">
                <a:latin typeface="Open Sans"/>
                <a:ea typeface="Open Sans"/>
                <a:cs typeface="Open Sans"/>
              </a:rPr>
              <a:t>une</a:t>
            </a:r>
            <a:r>
              <a:rPr lang="en-GB" sz="1900" b="1" spc="60">
                <a:latin typeface="Open Sans"/>
                <a:ea typeface="Open Sans"/>
                <a:cs typeface="Open Sans"/>
              </a:rPr>
              <a:t> </a:t>
            </a:r>
            <a:r>
              <a:rPr lang="en-GB" sz="1900" b="1" spc="60" err="1">
                <a:latin typeface="Open Sans"/>
                <a:ea typeface="Open Sans"/>
                <a:cs typeface="Open Sans"/>
              </a:rPr>
              <a:t>variété</a:t>
            </a:r>
            <a:r>
              <a:rPr lang="en-GB" sz="1900" b="1" spc="60">
                <a:latin typeface="Open Sans"/>
                <a:ea typeface="Open Sans"/>
                <a:cs typeface="Open Sans"/>
              </a:rPr>
              <a:t> </a:t>
            </a:r>
            <a:r>
              <a:rPr lang="en-GB" sz="1900" b="1" spc="60" err="1">
                <a:latin typeface="Open Sans"/>
                <a:ea typeface="Open Sans"/>
                <a:cs typeface="Open Sans"/>
              </a:rPr>
              <a:t>d'aliments</a:t>
            </a:r>
            <a:r>
              <a:rPr lang="en-GB" sz="1900" spc="60">
                <a:latin typeface="Open Sans"/>
                <a:ea typeface="Open Sans"/>
                <a:cs typeface="Open Sans"/>
              </a:rPr>
              <a:t>, </a:t>
            </a:r>
            <a:r>
              <a:rPr lang="en-GB" sz="1900" spc="60" err="1">
                <a:latin typeface="Open Sans"/>
                <a:ea typeface="Open Sans"/>
                <a:cs typeface="Open Sans"/>
              </a:rPr>
              <a:t>en</a:t>
            </a:r>
            <a:r>
              <a:rPr lang="en-GB" sz="1900" spc="60">
                <a:latin typeface="Open Sans"/>
                <a:ea typeface="Open Sans"/>
                <a:cs typeface="Open Sans"/>
              </a:rPr>
              <a:t> tant </a:t>
            </a:r>
            <a:r>
              <a:rPr lang="en-GB" sz="1900" spc="60" err="1">
                <a:latin typeface="Open Sans"/>
                <a:ea typeface="Open Sans"/>
                <a:cs typeface="Open Sans"/>
              </a:rPr>
              <a:t>qu'indicateur</a:t>
            </a:r>
            <a:r>
              <a:rPr lang="en-GB" sz="1900" spc="60">
                <a:latin typeface="Open Sans"/>
                <a:ea typeface="Open Sans"/>
                <a:cs typeface="Open Sans"/>
              </a:rPr>
              <a:t> de </a:t>
            </a:r>
            <a:r>
              <a:rPr lang="en-GB" sz="1900" spc="60" err="1">
                <a:latin typeface="Open Sans"/>
                <a:ea typeface="Open Sans"/>
                <a:cs typeface="Open Sans"/>
              </a:rPr>
              <a:t>l'accès</a:t>
            </a:r>
            <a:r>
              <a:rPr lang="en-GB" sz="1900" spc="60">
                <a:latin typeface="Open Sans"/>
                <a:ea typeface="Open Sans"/>
                <a:cs typeface="Open Sans"/>
              </a:rPr>
              <a:t> des ménages à la </a:t>
            </a:r>
            <a:r>
              <a:rPr lang="en-GB" sz="1900" spc="60" err="1">
                <a:latin typeface="Open Sans"/>
                <a:ea typeface="Open Sans"/>
                <a:cs typeface="Open Sans"/>
              </a:rPr>
              <a:t>nourriture</a:t>
            </a:r>
            <a:r>
              <a:rPr lang="en-GB" sz="1900" spc="60">
                <a:latin typeface="Open Sans"/>
                <a:ea typeface="Open Sans"/>
                <a:cs typeface="Open Sans"/>
              </a:rPr>
              <a:t>. </a:t>
            </a:r>
          </a:p>
          <a:p>
            <a:pPr>
              <a:lnSpc>
                <a:spcPct val="150000"/>
              </a:lnSpc>
              <a:buFont typeface="Wingdings" panose="05000000000000000000" pitchFamily="2" charset="2"/>
              <a:buChar char="v"/>
            </a:pPr>
            <a:r>
              <a:rPr lang="en-GB" sz="1900" spc="60">
                <a:latin typeface="Open Sans"/>
                <a:ea typeface="Open Sans"/>
                <a:cs typeface="Open Sans"/>
              </a:rPr>
              <a:t>Il repose sur le concept </a:t>
            </a:r>
            <a:r>
              <a:rPr lang="en-GB" sz="1900" spc="60" err="1">
                <a:latin typeface="Open Sans"/>
                <a:ea typeface="Open Sans"/>
                <a:cs typeface="Open Sans"/>
              </a:rPr>
              <a:t>clé</a:t>
            </a:r>
            <a:r>
              <a:rPr lang="en-GB" sz="1900" spc="60">
                <a:latin typeface="Open Sans"/>
                <a:ea typeface="Open Sans"/>
                <a:cs typeface="Open Sans"/>
              </a:rPr>
              <a:t> de la </a:t>
            </a:r>
            <a:r>
              <a:rPr lang="en-GB" sz="1900" b="1" spc="60" err="1">
                <a:latin typeface="Open Sans"/>
                <a:ea typeface="Open Sans"/>
                <a:cs typeface="Open Sans"/>
              </a:rPr>
              <a:t>diversité</a:t>
            </a:r>
            <a:r>
              <a:rPr lang="en-GB" sz="1900" b="1" spc="60">
                <a:latin typeface="Open Sans"/>
                <a:ea typeface="Open Sans"/>
                <a:cs typeface="Open Sans"/>
              </a:rPr>
              <a:t> </a:t>
            </a:r>
            <a:r>
              <a:rPr lang="en-GB" sz="1900" b="1" spc="60" err="1">
                <a:latin typeface="Open Sans"/>
                <a:ea typeface="Open Sans"/>
                <a:cs typeface="Open Sans"/>
              </a:rPr>
              <a:t>alimentaire</a:t>
            </a:r>
            <a:r>
              <a:rPr lang="en-GB" sz="1900" b="1" spc="60">
                <a:latin typeface="Open Sans"/>
                <a:ea typeface="Open Sans"/>
                <a:cs typeface="Open Sans"/>
              </a:rPr>
              <a:t> des ménages </a:t>
            </a:r>
            <a:r>
              <a:rPr lang="en-GB" sz="1900" spc="60" err="1">
                <a:latin typeface="Open Sans"/>
                <a:ea typeface="Open Sans"/>
                <a:cs typeface="Open Sans"/>
              </a:rPr>
              <a:t>ou</a:t>
            </a:r>
            <a:r>
              <a:rPr lang="en-GB" sz="1900" spc="60">
                <a:latin typeface="Open Sans"/>
                <a:ea typeface="Open Sans"/>
                <a:cs typeface="Open Sans"/>
              </a:rPr>
              <a:t> le </a:t>
            </a:r>
            <a:r>
              <a:rPr lang="en-GB" sz="1900" spc="60" err="1">
                <a:latin typeface="Open Sans"/>
                <a:ea typeface="Open Sans"/>
                <a:cs typeface="Open Sans"/>
              </a:rPr>
              <a:t>nombre</a:t>
            </a:r>
            <a:r>
              <a:rPr lang="en-GB" sz="1900" spc="60">
                <a:latin typeface="Open Sans"/>
                <a:ea typeface="Open Sans"/>
                <a:cs typeface="Open Sans"/>
              </a:rPr>
              <a:t> des </a:t>
            </a:r>
            <a:r>
              <a:rPr lang="en-GB" sz="1900" spc="60" err="1">
                <a:latin typeface="Open Sans"/>
                <a:ea typeface="Open Sans"/>
                <a:cs typeface="Open Sans"/>
              </a:rPr>
              <a:t>différents</a:t>
            </a:r>
            <a:r>
              <a:rPr lang="en-GB" sz="1900" spc="60">
                <a:latin typeface="Open Sans"/>
                <a:ea typeface="Open Sans"/>
                <a:cs typeface="Open Sans"/>
              </a:rPr>
              <a:t> </a:t>
            </a:r>
            <a:r>
              <a:rPr lang="en-GB" sz="1900" spc="60" err="1">
                <a:latin typeface="Open Sans"/>
                <a:ea typeface="Open Sans"/>
                <a:cs typeface="Open Sans"/>
              </a:rPr>
              <a:t>groupes</a:t>
            </a:r>
            <a:r>
              <a:rPr lang="en-GB" sz="1900" spc="60">
                <a:latin typeface="Open Sans"/>
                <a:ea typeface="Open Sans"/>
                <a:cs typeface="Open Sans"/>
              </a:rPr>
              <a:t> </a:t>
            </a:r>
            <a:r>
              <a:rPr lang="en-GB" sz="1900" spc="60" err="1">
                <a:latin typeface="Open Sans"/>
                <a:ea typeface="Open Sans"/>
                <a:cs typeface="Open Sans"/>
              </a:rPr>
              <a:t>d'aliments</a:t>
            </a:r>
            <a:r>
              <a:rPr lang="en-GB" sz="1900" spc="60">
                <a:latin typeface="Open Sans"/>
                <a:ea typeface="Open Sans"/>
                <a:cs typeface="Open Sans"/>
              </a:rPr>
              <a:t> consommés au </a:t>
            </a:r>
            <a:r>
              <a:rPr lang="en-GB" sz="1900" spc="60" err="1">
                <a:latin typeface="Open Sans"/>
                <a:ea typeface="Open Sans"/>
                <a:cs typeface="Open Sans"/>
              </a:rPr>
              <a:t>cours</a:t>
            </a:r>
            <a:r>
              <a:rPr lang="en-GB" sz="1900" spc="60">
                <a:latin typeface="Open Sans"/>
                <a:ea typeface="Open Sans"/>
                <a:cs typeface="Open Sans"/>
              </a:rPr>
              <a:t> </a:t>
            </a:r>
            <a:r>
              <a:rPr lang="en-GB" sz="1900" spc="60" err="1">
                <a:latin typeface="Open Sans"/>
                <a:ea typeface="Open Sans"/>
                <a:cs typeface="Open Sans"/>
              </a:rPr>
              <a:t>d'une</a:t>
            </a:r>
            <a:r>
              <a:rPr lang="en-GB" sz="1900" spc="60">
                <a:latin typeface="Open Sans"/>
                <a:ea typeface="Open Sans"/>
                <a:cs typeface="Open Sans"/>
              </a:rPr>
              <a:t> </a:t>
            </a:r>
            <a:r>
              <a:rPr lang="en-GB" sz="1900" spc="60" err="1">
                <a:latin typeface="Open Sans"/>
                <a:ea typeface="Open Sans"/>
                <a:cs typeface="Open Sans"/>
              </a:rPr>
              <a:t>période</a:t>
            </a:r>
            <a:r>
              <a:rPr lang="en-GB" sz="1900" spc="60">
                <a:latin typeface="Open Sans"/>
                <a:ea typeface="Open Sans"/>
                <a:cs typeface="Open Sans"/>
              </a:rPr>
              <a:t> de </a:t>
            </a:r>
            <a:r>
              <a:rPr lang="en-GB" sz="1900" spc="60" err="1">
                <a:latin typeface="Open Sans"/>
                <a:ea typeface="Open Sans"/>
                <a:cs typeface="Open Sans"/>
              </a:rPr>
              <a:t>référence</a:t>
            </a:r>
            <a:r>
              <a:rPr lang="en-GB" sz="1900" spc="60">
                <a:latin typeface="Open Sans"/>
                <a:ea typeface="Open Sans"/>
                <a:cs typeface="Open Sans"/>
              </a:rPr>
              <a:t> donnée.</a:t>
            </a:r>
          </a:p>
          <a:p>
            <a:pPr>
              <a:lnSpc>
                <a:spcPct val="150000"/>
              </a:lnSpc>
              <a:buFont typeface="Wingdings" panose="05000000000000000000" pitchFamily="2" charset="2"/>
              <a:buChar char="v"/>
            </a:pPr>
            <a:r>
              <a:rPr lang="en-GB" sz="1900" spc="60">
                <a:latin typeface="Open Sans"/>
                <a:ea typeface="Open Sans"/>
                <a:cs typeface="Open Sans"/>
              </a:rPr>
              <a:t>Il </a:t>
            </a:r>
            <a:r>
              <a:rPr lang="en-GB" sz="1900" spc="60" err="1">
                <a:latin typeface="Open Sans"/>
                <a:ea typeface="Open Sans"/>
                <a:cs typeface="Open Sans"/>
              </a:rPr>
              <a:t>est</a:t>
            </a:r>
            <a:r>
              <a:rPr lang="en-GB" sz="1900" spc="60">
                <a:latin typeface="Open Sans"/>
                <a:ea typeface="Open Sans"/>
                <a:cs typeface="Open Sans"/>
              </a:rPr>
              <a:t> </a:t>
            </a:r>
            <a:r>
              <a:rPr lang="en-GB" sz="1900" spc="60" err="1">
                <a:latin typeface="Open Sans"/>
                <a:ea typeface="Open Sans"/>
                <a:cs typeface="Open Sans"/>
              </a:rPr>
              <a:t>mesuré</a:t>
            </a:r>
            <a:r>
              <a:rPr lang="en-GB" sz="1900" spc="60">
                <a:latin typeface="Open Sans"/>
                <a:ea typeface="Open Sans"/>
                <a:cs typeface="Open Sans"/>
              </a:rPr>
              <a:t> sur la base de la </a:t>
            </a:r>
            <a:r>
              <a:rPr lang="en-GB" sz="1900" b="1" spc="60" err="1">
                <a:latin typeface="Open Sans"/>
                <a:ea typeface="Open Sans"/>
                <a:cs typeface="Open Sans"/>
              </a:rPr>
              <a:t>consommation</a:t>
            </a:r>
            <a:r>
              <a:rPr lang="en-GB" sz="1900" b="1" spc="60">
                <a:latin typeface="Open Sans"/>
                <a:ea typeface="Open Sans"/>
                <a:cs typeface="Open Sans"/>
              </a:rPr>
              <a:t> </a:t>
            </a:r>
            <a:r>
              <a:rPr lang="en-GB" sz="1900" b="1" spc="60" err="1">
                <a:latin typeface="Open Sans"/>
                <a:ea typeface="Open Sans"/>
                <a:cs typeface="Open Sans"/>
              </a:rPr>
              <a:t>autodéclarée</a:t>
            </a:r>
            <a:r>
              <a:rPr lang="en-GB" sz="1900" b="1" spc="60">
                <a:latin typeface="Open Sans"/>
                <a:ea typeface="Open Sans"/>
                <a:cs typeface="Open Sans"/>
              </a:rPr>
              <a:t> par les ménages </a:t>
            </a:r>
            <a:r>
              <a:rPr lang="en-GB" sz="1900" spc="60">
                <a:latin typeface="Open Sans"/>
                <a:ea typeface="Open Sans"/>
                <a:cs typeface="Open Sans"/>
              </a:rPr>
              <a:t>de </a:t>
            </a:r>
            <a:r>
              <a:rPr lang="en-GB" sz="1900" b="1" spc="60">
                <a:latin typeface="Open Sans"/>
                <a:ea typeface="Open Sans"/>
                <a:cs typeface="Open Sans"/>
              </a:rPr>
              <a:t>12 </a:t>
            </a:r>
            <a:r>
              <a:rPr lang="en-GB" sz="1900" b="1" spc="60" err="1">
                <a:latin typeface="Open Sans"/>
                <a:ea typeface="Open Sans"/>
                <a:cs typeface="Open Sans"/>
              </a:rPr>
              <a:t>groupes</a:t>
            </a:r>
            <a:r>
              <a:rPr lang="en-GB" sz="1900" b="1" spc="60">
                <a:latin typeface="Open Sans"/>
                <a:ea typeface="Open Sans"/>
                <a:cs typeface="Open Sans"/>
              </a:rPr>
              <a:t> </a:t>
            </a:r>
            <a:r>
              <a:rPr lang="en-GB" sz="1900" b="1" spc="60" err="1">
                <a:latin typeface="Open Sans"/>
                <a:ea typeface="Open Sans"/>
                <a:cs typeface="Open Sans"/>
              </a:rPr>
              <a:t>d'aliments</a:t>
            </a:r>
            <a:r>
              <a:rPr lang="en-GB" sz="1900" b="1" spc="60">
                <a:latin typeface="Open Sans"/>
                <a:ea typeface="Open Sans"/>
                <a:cs typeface="Open Sans"/>
              </a:rPr>
              <a:t> </a:t>
            </a:r>
            <a:r>
              <a:rPr lang="en-GB" sz="1900" spc="60">
                <a:latin typeface="Open Sans"/>
                <a:ea typeface="Open Sans"/>
                <a:cs typeface="Open Sans"/>
              </a:rPr>
              <a:t>au </a:t>
            </a:r>
            <a:r>
              <a:rPr lang="en-GB" sz="1900" spc="60" err="1">
                <a:latin typeface="Open Sans"/>
                <a:ea typeface="Open Sans"/>
                <a:cs typeface="Open Sans"/>
              </a:rPr>
              <a:t>cours</a:t>
            </a:r>
            <a:r>
              <a:rPr lang="en-GB" sz="1900" spc="60">
                <a:latin typeface="Open Sans"/>
                <a:ea typeface="Open Sans"/>
                <a:cs typeface="Open Sans"/>
              </a:rPr>
              <a:t> des </a:t>
            </a:r>
            <a:r>
              <a:rPr lang="en-GB" sz="1900" b="1" spc="60">
                <a:latin typeface="Open Sans"/>
                <a:ea typeface="Open Sans"/>
                <a:cs typeface="Open Sans"/>
              </a:rPr>
              <a:t>24 </a:t>
            </a:r>
            <a:r>
              <a:rPr lang="en-GB" sz="1900" b="1" spc="60" err="1">
                <a:latin typeface="Open Sans"/>
                <a:ea typeface="Open Sans"/>
                <a:cs typeface="Open Sans"/>
              </a:rPr>
              <a:t>heures</a:t>
            </a:r>
            <a:r>
              <a:rPr lang="en-GB" sz="1900" b="1" spc="60">
                <a:latin typeface="Open Sans"/>
                <a:ea typeface="Open Sans"/>
                <a:cs typeface="Open Sans"/>
              </a:rPr>
              <a:t> </a:t>
            </a:r>
            <a:r>
              <a:rPr lang="en-GB" sz="1900" b="1" spc="60" err="1">
                <a:latin typeface="Open Sans"/>
                <a:ea typeface="Open Sans"/>
                <a:cs typeface="Open Sans"/>
              </a:rPr>
              <a:t>précédentes</a:t>
            </a:r>
            <a:r>
              <a:rPr lang="en-GB" sz="1900" b="1" spc="60">
                <a:latin typeface="Open Sans"/>
                <a:ea typeface="Open Sans"/>
                <a:cs typeface="Open Sans"/>
              </a:rPr>
              <a:t> (</a:t>
            </a:r>
            <a:r>
              <a:rPr lang="en-GB" sz="1900" b="1" spc="60" err="1">
                <a:latin typeface="Open Sans"/>
                <a:ea typeface="Open Sans"/>
                <a:cs typeface="Open Sans"/>
              </a:rPr>
              <a:t>hier</a:t>
            </a:r>
            <a:r>
              <a:rPr lang="en-GB" sz="1900" b="1" spc="60">
                <a:latin typeface="Open Sans"/>
                <a:ea typeface="Open Sans"/>
                <a:cs typeface="Open Sans"/>
              </a:rPr>
              <a:t>). </a:t>
            </a:r>
          </a:p>
          <a:p>
            <a:pPr>
              <a:lnSpc>
                <a:spcPct val="150000"/>
              </a:lnSpc>
              <a:buFont typeface="Wingdings" panose="05000000000000000000" pitchFamily="2" charset="2"/>
              <a:buChar char="v"/>
            </a:pPr>
            <a:r>
              <a:rPr lang="en-GB" sz="1900" spc="60">
                <a:latin typeface="Open Sans"/>
                <a:ea typeface="Open Sans"/>
                <a:cs typeface="Open Sans"/>
              </a:rPr>
              <a:t>Cette </a:t>
            </a:r>
            <a:r>
              <a:rPr lang="en-GB" sz="1900" spc="60" err="1">
                <a:latin typeface="Open Sans"/>
                <a:ea typeface="Open Sans"/>
                <a:cs typeface="Open Sans"/>
              </a:rPr>
              <a:t>présentation</a:t>
            </a:r>
            <a:r>
              <a:rPr lang="en-GB" sz="1900" spc="60">
                <a:latin typeface="Open Sans"/>
                <a:ea typeface="Open Sans"/>
                <a:cs typeface="Open Sans"/>
              </a:rPr>
              <a:t> a </a:t>
            </a:r>
            <a:r>
              <a:rPr lang="en-GB" sz="1900" spc="60" err="1">
                <a:latin typeface="Open Sans"/>
                <a:ea typeface="Open Sans"/>
                <a:cs typeface="Open Sans"/>
              </a:rPr>
              <a:t>été</a:t>
            </a:r>
            <a:r>
              <a:rPr lang="en-GB" sz="1900" spc="60">
                <a:latin typeface="Open Sans"/>
                <a:ea typeface="Open Sans"/>
                <a:cs typeface="Open Sans"/>
              </a:rPr>
              <a:t> </a:t>
            </a:r>
            <a:r>
              <a:rPr lang="en-GB" sz="1900" spc="60" err="1">
                <a:latin typeface="Open Sans"/>
                <a:ea typeface="Open Sans"/>
                <a:cs typeface="Open Sans"/>
              </a:rPr>
              <a:t>préparée</a:t>
            </a:r>
            <a:r>
              <a:rPr lang="en-GB" sz="1900" spc="60">
                <a:latin typeface="Open Sans"/>
                <a:ea typeface="Open Sans"/>
                <a:cs typeface="Open Sans"/>
              </a:rPr>
              <a:t> sur la base de </a:t>
            </a:r>
            <a:r>
              <a:rPr lang="en-GB" sz="1900" spc="60" err="1">
                <a:latin typeface="Open Sans"/>
                <a:ea typeface="Open Sans"/>
                <a:cs typeface="Open Sans"/>
              </a:rPr>
              <a:t>l'intégralité</a:t>
            </a:r>
            <a:r>
              <a:rPr lang="en-GB" sz="1900" spc="60">
                <a:latin typeface="Open Sans"/>
                <a:ea typeface="Open Sans"/>
                <a:cs typeface="Open Sans"/>
              </a:rPr>
              <a:t> des </a:t>
            </a:r>
            <a:r>
              <a:rPr lang="en-GB" sz="1900" b="1" spc="60">
                <a:latin typeface="Open Sans"/>
                <a:ea typeface="Open Sans"/>
                <a:cs typeface="Open Sans"/>
                <a:hlinkClick r:id="rId3">
                  <a:extLst>
                    <a:ext uri="{A12FA001-AC4F-418D-AE19-62706E023703}">
                      <ahyp:hlinkClr xmlns:ahyp="http://schemas.microsoft.com/office/drawing/2018/hyperlinkcolor" val="tx"/>
                    </a:ext>
                  </a:extLst>
                </a:hlinkClick>
              </a:rPr>
              <a:t>lignes directrices de FANTA</a:t>
            </a:r>
            <a:r>
              <a:rPr lang="en-GB" sz="1900" spc="60">
                <a:latin typeface="Open Sans"/>
                <a:ea typeface="Open Sans"/>
                <a:cs typeface="Open Sans"/>
              </a:rPr>
              <a:t>, </a:t>
            </a:r>
            <a:r>
              <a:rPr lang="en-GB" sz="1900" spc="60" err="1">
                <a:latin typeface="Open Sans"/>
                <a:ea typeface="Open Sans"/>
                <a:cs typeface="Open Sans"/>
              </a:rPr>
              <a:t>disponibles</a:t>
            </a:r>
            <a:r>
              <a:rPr lang="en-GB" sz="1900" spc="60">
                <a:latin typeface="Open Sans"/>
                <a:ea typeface="Open Sans"/>
                <a:cs typeface="Open Sans"/>
              </a:rPr>
              <a:t> sur le </a:t>
            </a:r>
            <a:r>
              <a:rPr lang="en-GB" sz="1900" spc="60">
                <a:latin typeface="Open Sans"/>
                <a:ea typeface="Open Sans"/>
                <a:cs typeface="Open Sans"/>
                <a:hlinkClick r:id="rId4">
                  <a:extLst>
                    <a:ext uri="{A12FA001-AC4F-418D-AE19-62706E023703}">
                      <ahyp:hlinkClr xmlns:ahyp="http://schemas.microsoft.com/office/drawing/2018/hyperlinkcolor" val="tx"/>
                    </a:ext>
                  </a:extLst>
                </a:hlinkClick>
              </a:rPr>
              <a:t>Centre de ressources VAM. </a:t>
            </a:r>
            <a:endParaRPr lang="en-GB" sz="1900" spc="6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SDAM/HDDS : </a:t>
            </a:r>
            <a:r>
              <a:rPr lang="en-GB" sz="3600" b="0" kern="1400" spc="230" err="1">
                <a:solidFill>
                  <a:schemeClr val="tx1"/>
                </a:solidFill>
                <a:latin typeface="HALDEN SOLID"/>
                <a:ea typeface="Open Sans Extrabold"/>
                <a:cs typeface="Open Sans Extrabold"/>
              </a:rPr>
              <a:t>Qu'est-ce</a:t>
            </a:r>
            <a:r>
              <a:rPr lang="en-GB" sz="3600" b="0" kern="1400" spc="230">
                <a:solidFill>
                  <a:schemeClr val="tx1"/>
                </a:solidFill>
                <a:latin typeface="HALDEN SOLID"/>
                <a:ea typeface="Open Sans Extrabold"/>
                <a:cs typeface="Open Sans Extrabold"/>
              </a:rPr>
              <a:t> que </a:t>
            </a:r>
            <a:r>
              <a:rPr lang="en-GB" sz="3600" b="0" kern="1400" spc="230" err="1">
                <a:solidFill>
                  <a:schemeClr val="tx1"/>
                </a:solidFill>
                <a:latin typeface="HALDEN SOLID"/>
                <a:ea typeface="Open Sans Extrabold"/>
                <a:cs typeface="Open Sans Extrabold"/>
              </a:rPr>
              <a:t>c'est</a:t>
            </a:r>
            <a:r>
              <a:rPr lang="en-GB" sz="3600" b="0" kern="1400" spc="230">
                <a:solidFill>
                  <a:schemeClr val="tx1"/>
                </a:solidFill>
                <a:latin typeface="HALDEN SOLID"/>
                <a:ea typeface="Open Sans Extrabold"/>
                <a:cs typeface="Open Sans Extrabold"/>
              </a:rPr>
              <a:t> ? </a:t>
            </a:r>
          </a:p>
        </p:txBody>
      </p:sp>
    </p:spTree>
    <p:extLst>
      <p:ext uri="{BB962C8B-B14F-4D97-AF65-F5344CB8AC3E}">
        <p14:creationId xmlns:p14="http://schemas.microsoft.com/office/powerpoint/2010/main" val="97674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000" y="1543360"/>
            <a:ext cx="11052000" cy="5006030"/>
          </a:xfrm>
          <a:solidFill>
            <a:srgbClr val="FFFFFE"/>
          </a:solidFill>
        </p:spPr>
        <p:txBody>
          <a:bodyPr vert="horz" lIns="91440" tIns="45720" rIns="91440" bIns="45720" rtlCol="0" anchor="t">
            <a:noAutofit/>
          </a:bodyPr>
          <a:lstStyle/>
          <a:p>
            <a:pPr>
              <a:lnSpc>
                <a:spcPct val="120000"/>
              </a:lnSpc>
              <a:buFont typeface="Wingdings" panose="05000000000000000000" pitchFamily="2" charset="2"/>
              <a:buChar char="v"/>
            </a:pPr>
            <a:r>
              <a:rPr lang="en-US" sz="1800" b="1" spc="60">
                <a:latin typeface="Open Sans"/>
                <a:ea typeface="Open Sans"/>
                <a:cs typeface="Open Sans"/>
              </a:rPr>
              <a:t>Une alimentation plus </a:t>
            </a:r>
            <a:r>
              <a:rPr lang="en-US" sz="1800" b="1" spc="60" err="1">
                <a:latin typeface="Open Sans"/>
                <a:ea typeface="Open Sans"/>
                <a:cs typeface="Open Sans"/>
              </a:rPr>
              <a:t>diversifiée</a:t>
            </a:r>
            <a:r>
              <a:rPr lang="en-US" sz="1800" b="1" spc="60">
                <a:latin typeface="Open Sans"/>
                <a:ea typeface="Open Sans"/>
                <a:cs typeface="Open Sans"/>
              </a:rPr>
              <a:t> </a:t>
            </a:r>
            <a:r>
              <a:rPr lang="en-US" sz="1800" spc="60" err="1">
                <a:latin typeface="Open Sans"/>
                <a:ea typeface="Open Sans"/>
                <a:cs typeface="Open Sans"/>
              </a:rPr>
              <a:t>est</a:t>
            </a:r>
            <a:r>
              <a:rPr lang="en-US" sz="1800" spc="60">
                <a:latin typeface="Open Sans"/>
                <a:ea typeface="Open Sans"/>
                <a:cs typeface="Open Sans"/>
              </a:rPr>
              <a:t> un </a:t>
            </a:r>
            <a:r>
              <a:rPr lang="en-US" sz="1800" spc="60" err="1">
                <a:latin typeface="Open Sans"/>
                <a:ea typeface="Open Sans"/>
                <a:cs typeface="Open Sans"/>
              </a:rPr>
              <a:t>résultat</a:t>
            </a:r>
            <a:r>
              <a:rPr lang="en-US" sz="1800" spc="60">
                <a:latin typeface="Open Sans"/>
                <a:ea typeface="Open Sans"/>
                <a:cs typeface="Open Sans"/>
              </a:rPr>
              <a:t> important </a:t>
            </a:r>
            <a:r>
              <a:rPr lang="en-US" sz="1800" spc="60" err="1">
                <a:latin typeface="Open Sans"/>
                <a:ea typeface="Open Sans"/>
                <a:cs typeface="Open Sans"/>
              </a:rPr>
              <a:t>en</a:t>
            </a:r>
            <a:r>
              <a:rPr lang="en-US" sz="1800" spc="60">
                <a:latin typeface="Open Sans"/>
                <a:ea typeface="Open Sans"/>
                <a:cs typeface="Open Sans"/>
              </a:rPr>
              <a:t> soi.</a:t>
            </a:r>
          </a:p>
          <a:p>
            <a:pPr>
              <a:lnSpc>
                <a:spcPct val="120000"/>
              </a:lnSpc>
              <a:buFont typeface="Wingdings" panose="05000000000000000000" pitchFamily="2" charset="2"/>
              <a:buChar char="v"/>
            </a:pPr>
            <a:r>
              <a:rPr lang="en-GB" sz="1800" spc="60">
                <a:latin typeface="Open Sans"/>
                <a:ea typeface="Open Sans"/>
                <a:cs typeface="Open Sans"/>
              </a:rPr>
              <a:t>Il </a:t>
            </a:r>
            <a:r>
              <a:rPr lang="en-GB" sz="1800" spc="60" err="1">
                <a:latin typeface="Open Sans"/>
                <a:ea typeface="Open Sans"/>
                <a:cs typeface="Open Sans"/>
              </a:rPr>
              <a:t>est</a:t>
            </a:r>
            <a:r>
              <a:rPr lang="en-GB" sz="1800" spc="60">
                <a:latin typeface="Open Sans"/>
                <a:ea typeface="Open Sans"/>
                <a:cs typeface="Open Sans"/>
              </a:rPr>
              <a:t> </a:t>
            </a:r>
            <a:r>
              <a:rPr lang="en-GB" sz="1800" spc="60" err="1">
                <a:latin typeface="Open Sans"/>
                <a:ea typeface="Open Sans"/>
                <a:cs typeface="Open Sans"/>
              </a:rPr>
              <a:t>associé</a:t>
            </a:r>
            <a:r>
              <a:rPr lang="en-GB" sz="1800" spc="60">
                <a:latin typeface="Open Sans"/>
                <a:ea typeface="Open Sans"/>
                <a:cs typeface="Open Sans"/>
              </a:rPr>
              <a:t> à </a:t>
            </a:r>
            <a:r>
              <a:rPr lang="en-GB" sz="1800" spc="60" err="1">
                <a:latin typeface="Open Sans"/>
                <a:ea typeface="Open Sans"/>
                <a:cs typeface="Open Sans"/>
              </a:rPr>
              <a:t>une</a:t>
            </a:r>
            <a:r>
              <a:rPr lang="en-GB" sz="1800" spc="60">
                <a:latin typeface="Open Sans"/>
                <a:ea typeface="Open Sans"/>
                <a:cs typeface="Open Sans"/>
              </a:rPr>
              <a:t> </a:t>
            </a:r>
            <a:r>
              <a:rPr lang="en-GB" sz="1800" b="1" spc="60" err="1">
                <a:latin typeface="Open Sans"/>
                <a:ea typeface="Open Sans"/>
                <a:cs typeface="Open Sans"/>
              </a:rPr>
              <a:t>amélioration</a:t>
            </a:r>
            <a:r>
              <a:rPr lang="en-GB" sz="1800" b="1" spc="60">
                <a:latin typeface="Open Sans"/>
                <a:ea typeface="Open Sans"/>
                <a:cs typeface="Open Sans"/>
              </a:rPr>
              <a:t> du </a:t>
            </a:r>
            <a:r>
              <a:rPr lang="en-GB" sz="1800" b="1" spc="60" err="1">
                <a:latin typeface="Open Sans"/>
                <a:ea typeface="Open Sans"/>
                <a:cs typeface="Open Sans"/>
              </a:rPr>
              <a:t>poids</a:t>
            </a:r>
            <a:r>
              <a:rPr lang="en-GB" sz="1800" b="1" spc="60">
                <a:latin typeface="Open Sans"/>
                <a:ea typeface="Open Sans"/>
                <a:cs typeface="Open Sans"/>
              </a:rPr>
              <a:t> à la naissance</a:t>
            </a:r>
            <a:r>
              <a:rPr lang="en-GB" sz="1800" spc="60">
                <a:latin typeface="Open Sans"/>
                <a:ea typeface="Open Sans"/>
                <a:cs typeface="Open Sans"/>
              </a:rPr>
              <a:t>, de </a:t>
            </a:r>
            <a:r>
              <a:rPr lang="en-GB" sz="1800" spc="60" err="1">
                <a:latin typeface="Open Sans"/>
                <a:ea typeface="Open Sans"/>
                <a:cs typeface="Open Sans"/>
              </a:rPr>
              <a:t>l'état</a:t>
            </a:r>
            <a:r>
              <a:rPr lang="en-GB" sz="1800" spc="60">
                <a:latin typeface="Open Sans"/>
                <a:ea typeface="Open Sans"/>
                <a:cs typeface="Open Sans"/>
              </a:rPr>
              <a:t> </a:t>
            </a:r>
            <a:r>
              <a:rPr lang="en-GB" sz="1800" spc="60" err="1">
                <a:latin typeface="Open Sans"/>
                <a:ea typeface="Open Sans"/>
                <a:cs typeface="Open Sans"/>
              </a:rPr>
              <a:t>anthropométrique</a:t>
            </a:r>
            <a:r>
              <a:rPr lang="en-GB" sz="1800" spc="60">
                <a:latin typeface="Open Sans"/>
                <a:ea typeface="Open Sans"/>
                <a:cs typeface="Open Sans"/>
              </a:rPr>
              <a:t> des enfants et </a:t>
            </a:r>
            <a:r>
              <a:rPr lang="en-GB" sz="1800" spc="60" err="1">
                <a:latin typeface="Open Sans"/>
                <a:ea typeface="Open Sans"/>
                <a:cs typeface="Open Sans"/>
              </a:rPr>
              <a:t>une</a:t>
            </a:r>
            <a:r>
              <a:rPr lang="en-GB" sz="1800" spc="60">
                <a:latin typeface="Open Sans"/>
                <a:ea typeface="Open Sans"/>
                <a:cs typeface="Open Sans"/>
              </a:rPr>
              <a:t> </a:t>
            </a:r>
            <a:r>
              <a:rPr lang="en-GB" sz="1800" spc="60" err="1">
                <a:latin typeface="Open Sans"/>
                <a:ea typeface="Open Sans"/>
                <a:cs typeface="Open Sans"/>
              </a:rPr>
              <a:t>amélioration</a:t>
            </a:r>
            <a:r>
              <a:rPr lang="en-GB" sz="1800" spc="60">
                <a:latin typeface="Open Sans"/>
                <a:ea typeface="Open Sans"/>
                <a:cs typeface="Open Sans"/>
              </a:rPr>
              <a:t> des concentrations </a:t>
            </a:r>
            <a:r>
              <a:rPr lang="en-GB" sz="1800" spc="60" err="1">
                <a:latin typeface="Open Sans"/>
                <a:ea typeface="Open Sans"/>
                <a:cs typeface="Open Sans"/>
              </a:rPr>
              <a:t>d'hémoglobine</a:t>
            </a:r>
            <a:r>
              <a:rPr lang="en-GB" sz="1800" spc="60">
                <a:latin typeface="Open Sans"/>
                <a:ea typeface="Open Sans"/>
                <a:cs typeface="Open Sans"/>
              </a:rPr>
              <a:t>.</a:t>
            </a:r>
          </a:p>
          <a:p>
            <a:pPr>
              <a:lnSpc>
                <a:spcPct val="120000"/>
              </a:lnSpc>
              <a:buFont typeface="Wingdings" panose="05000000000000000000" pitchFamily="2" charset="2"/>
              <a:buChar char="v"/>
            </a:pPr>
            <a:r>
              <a:rPr lang="en-GB" sz="1800" spc="60">
                <a:latin typeface="Open Sans"/>
                <a:ea typeface="Open Sans"/>
                <a:cs typeface="Open Sans"/>
              </a:rPr>
              <a:t>Une alimentation plus </a:t>
            </a:r>
            <a:r>
              <a:rPr lang="en-GB" sz="1800" spc="60" err="1">
                <a:latin typeface="Open Sans"/>
                <a:ea typeface="Open Sans"/>
                <a:cs typeface="Open Sans"/>
              </a:rPr>
              <a:t>diversifiée</a:t>
            </a:r>
            <a:r>
              <a:rPr lang="en-GB" sz="1800" spc="60">
                <a:latin typeface="Open Sans"/>
                <a:ea typeface="Open Sans"/>
                <a:cs typeface="Open Sans"/>
              </a:rPr>
              <a:t> </a:t>
            </a:r>
            <a:r>
              <a:rPr lang="en-GB" sz="1800" b="1" spc="60" err="1">
                <a:latin typeface="Open Sans"/>
                <a:ea typeface="Open Sans"/>
                <a:cs typeface="Open Sans"/>
              </a:rPr>
              <a:t>est</a:t>
            </a:r>
            <a:r>
              <a:rPr lang="en-GB" sz="1800" b="1" spc="60">
                <a:latin typeface="Open Sans"/>
                <a:ea typeface="Open Sans"/>
                <a:cs typeface="Open Sans"/>
              </a:rPr>
              <a:t> </a:t>
            </a:r>
            <a:r>
              <a:rPr lang="en-GB" sz="1800" b="1" spc="60" err="1">
                <a:latin typeface="Open Sans"/>
                <a:ea typeface="Open Sans"/>
                <a:cs typeface="Open Sans"/>
              </a:rPr>
              <a:t>fortement</a:t>
            </a:r>
            <a:r>
              <a:rPr lang="en-GB" sz="1800" b="1" spc="60">
                <a:latin typeface="Open Sans"/>
                <a:ea typeface="Open Sans"/>
                <a:cs typeface="Open Sans"/>
              </a:rPr>
              <a:t> </a:t>
            </a:r>
            <a:r>
              <a:rPr lang="en-GB" sz="1800" b="1" spc="60" err="1">
                <a:latin typeface="Open Sans"/>
                <a:ea typeface="Open Sans"/>
                <a:cs typeface="Open Sans"/>
              </a:rPr>
              <a:t>corrélée</a:t>
            </a:r>
            <a:r>
              <a:rPr lang="en-GB" sz="1800" b="1" spc="60">
                <a:latin typeface="Open Sans"/>
                <a:ea typeface="Open Sans"/>
                <a:cs typeface="Open Sans"/>
              </a:rPr>
              <a:t> à </a:t>
            </a:r>
            <a:r>
              <a:rPr lang="en-GB" sz="1800" b="1" spc="60" err="1">
                <a:latin typeface="Open Sans"/>
                <a:ea typeface="Open Sans"/>
                <a:cs typeface="Open Sans"/>
              </a:rPr>
              <a:t>l'adéquation</a:t>
            </a:r>
            <a:r>
              <a:rPr lang="en-GB" sz="1800" b="1" spc="60">
                <a:latin typeface="Open Sans"/>
                <a:ea typeface="Open Sans"/>
                <a:cs typeface="Open Sans"/>
              </a:rPr>
              <a:t> </a:t>
            </a:r>
            <a:r>
              <a:rPr lang="en-GB" sz="1800" b="1" spc="60" err="1">
                <a:latin typeface="Open Sans"/>
                <a:ea typeface="Open Sans"/>
                <a:cs typeface="Open Sans"/>
              </a:rPr>
              <a:t>calorique</a:t>
            </a:r>
            <a:r>
              <a:rPr lang="en-GB" sz="1800" b="1" spc="60">
                <a:latin typeface="Open Sans"/>
                <a:ea typeface="Open Sans"/>
                <a:cs typeface="Open Sans"/>
              </a:rPr>
              <a:t> et </a:t>
            </a:r>
            <a:r>
              <a:rPr lang="en-GB" sz="1800" b="1" spc="60" err="1">
                <a:latin typeface="Open Sans"/>
                <a:ea typeface="Open Sans"/>
                <a:cs typeface="Open Sans"/>
              </a:rPr>
              <a:t>protéique</a:t>
            </a:r>
            <a:r>
              <a:rPr lang="en-GB" sz="1800" spc="60">
                <a:latin typeface="Open Sans"/>
                <a:ea typeface="Open Sans"/>
                <a:cs typeface="Open Sans"/>
              </a:rPr>
              <a:t>, au </a:t>
            </a:r>
            <a:r>
              <a:rPr lang="en-GB" sz="1800" spc="60" err="1">
                <a:latin typeface="Open Sans"/>
                <a:ea typeface="Open Sans"/>
                <a:cs typeface="Open Sans"/>
              </a:rPr>
              <a:t>pourcentage</a:t>
            </a:r>
            <a:r>
              <a:rPr lang="en-GB" sz="1800" spc="60">
                <a:latin typeface="Open Sans"/>
                <a:ea typeface="Open Sans"/>
                <a:cs typeface="Open Sans"/>
              </a:rPr>
              <a:t> de </a:t>
            </a:r>
            <a:r>
              <a:rPr lang="en-GB" sz="1800" spc="60" err="1">
                <a:latin typeface="Open Sans"/>
                <a:ea typeface="Open Sans"/>
                <a:cs typeface="Open Sans"/>
              </a:rPr>
              <a:t>protéines</a:t>
            </a:r>
            <a:r>
              <a:rPr lang="en-GB" sz="1800" spc="60">
                <a:latin typeface="Open Sans"/>
                <a:ea typeface="Open Sans"/>
                <a:cs typeface="Open Sans"/>
              </a:rPr>
              <a:t> </a:t>
            </a:r>
            <a:r>
              <a:rPr lang="en-GB" sz="1800" spc="60" err="1">
                <a:latin typeface="Open Sans"/>
                <a:ea typeface="Open Sans"/>
                <a:cs typeface="Open Sans"/>
              </a:rPr>
              <a:t>d'origine</a:t>
            </a:r>
            <a:r>
              <a:rPr lang="en-GB" sz="1800" spc="60">
                <a:latin typeface="Open Sans"/>
                <a:ea typeface="Open Sans"/>
                <a:cs typeface="Open Sans"/>
              </a:rPr>
              <a:t> </a:t>
            </a:r>
            <a:r>
              <a:rPr lang="en-GB" sz="1800" spc="60" err="1">
                <a:latin typeface="Open Sans"/>
                <a:ea typeface="Open Sans"/>
                <a:cs typeface="Open Sans"/>
              </a:rPr>
              <a:t>animale</a:t>
            </a:r>
            <a:r>
              <a:rPr lang="en-GB" sz="1800" spc="60">
                <a:latin typeface="Open Sans"/>
                <a:ea typeface="Open Sans"/>
                <a:cs typeface="Open Sans"/>
              </a:rPr>
              <a:t> (</a:t>
            </a:r>
            <a:r>
              <a:rPr lang="en-GB" sz="1800" spc="60" err="1">
                <a:latin typeface="Open Sans"/>
                <a:ea typeface="Open Sans"/>
                <a:cs typeface="Open Sans"/>
              </a:rPr>
              <a:t>c'est</a:t>
            </a:r>
            <a:r>
              <a:rPr lang="en-GB" sz="1800" spc="60">
                <a:latin typeface="Open Sans"/>
                <a:ea typeface="Open Sans"/>
                <a:cs typeface="Open Sans"/>
              </a:rPr>
              <a:t>-à-dire des </a:t>
            </a:r>
            <a:r>
              <a:rPr lang="en-GB" sz="1800" spc="60" err="1">
                <a:latin typeface="Open Sans"/>
                <a:ea typeface="Open Sans"/>
                <a:cs typeface="Open Sans"/>
              </a:rPr>
              <a:t>protéines</a:t>
            </a:r>
            <a:r>
              <a:rPr lang="en-GB" sz="1800" spc="60">
                <a:latin typeface="Open Sans"/>
                <a:ea typeface="Open Sans"/>
                <a:cs typeface="Open Sans"/>
              </a:rPr>
              <a:t> de haute </a:t>
            </a:r>
            <a:r>
              <a:rPr lang="en-GB" sz="1800" spc="60" err="1">
                <a:latin typeface="Open Sans"/>
                <a:ea typeface="Open Sans"/>
                <a:cs typeface="Open Sans"/>
              </a:rPr>
              <a:t>qualité</a:t>
            </a:r>
            <a:r>
              <a:rPr lang="en-GB" sz="1800" spc="60">
                <a:latin typeface="Open Sans"/>
                <a:ea typeface="Open Sans"/>
                <a:cs typeface="Open Sans"/>
              </a:rPr>
              <a:t>) et au </a:t>
            </a:r>
            <a:r>
              <a:rPr lang="en-GB" sz="1800" b="1" spc="60" err="1">
                <a:latin typeface="Open Sans"/>
                <a:ea typeface="Open Sans"/>
                <a:cs typeface="Open Sans"/>
              </a:rPr>
              <a:t>revenu</a:t>
            </a:r>
            <a:r>
              <a:rPr lang="en-GB" sz="1800" b="1" spc="60">
                <a:latin typeface="Open Sans"/>
                <a:ea typeface="Open Sans"/>
                <a:cs typeface="Open Sans"/>
              </a:rPr>
              <a:t> du ménage.</a:t>
            </a:r>
          </a:p>
          <a:p>
            <a:pPr>
              <a:lnSpc>
                <a:spcPct val="120000"/>
              </a:lnSpc>
              <a:buFont typeface="Wingdings" panose="05000000000000000000" pitchFamily="2" charset="2"/>
              <a:buChar char="v"/>
            </a:pPr>
            <a:r>
              <a:rPr lang="en-GB" sz="1800" spc="60">
                <a:latin typeface="Open Sans"/>
                <a:ea typeface="Open Sans"/>
                <a:cs typeface="Open Sans"/>
              </a:rPr>
              <a:t>Des études </a:t>
            </a:r>
            <a:r>
              <a:rPr lang="en-GB" sz="1800" spc="60" err="1">
                <a:latin typeface="Open Sans"/>
                <a:ea typeface="Open Sans"/>
                <a:cs typeface="Open Sans"/>
              </a:rPr>
              <a:t>ont</a:t>
            </a:r>
            <a:r>
              <a:rPr lang="en-GB" sz="1800" spc="60">
                <a:latin typeface="Open Sans"/>
                <a:ea typeface="Open Sans"/>
                <a:cs typeface="Open Sans"/>
              </a:rPr>
              <a:t> </a:t>
            </a:r>
            <a:r>
              <a:rPr lang="en-GB" sz="1800" spc="60" err="1">
                <a:latin typeface="Open Sans"/>
                <a:ea typeface="Open Sans"/>
                <a:cs typeface="Open Sans"/>
              </a:rPr>
              <a:t>montré</a:t>
            </a:r>
            <a:r>
              <a:rPr lang="en-GB" sz="1800" spc="60">
                <a:latin typeface="Open Sans"/>
                <a:ea typeface="Open Sans"/>
                <a:cs typeface="Open Sans"/>
              </a:rPr>
              <a:t> </a:t>
            </a:r>
            <a:r>
              <a:rPr lang="en-GB" sz="1800" spc="60" err="1">
                <a:latin typeface="Open Sans"/>
                <a:ea typeface="Open Sans"/>
                <a:cs typeface="Open Sans"/>
              </a:rPr>
              <a:t>qu'</a:t>
            </a:r>
            <a:r>
              <a:rPr lang="en-GB" sz="1800" b="1" spc="60" err="1">
                <a:latin typeface="Open Sans"/>
                <a:ea typeface="Open Sans"/>
                <a:cs typeface="Open Sans"/>
              </a:rPr>
              <a:t>une</a:t>
            </a:r>
            <a:r>
              <a:rPr lang="en-GB" sz="1800" b="1" spc="60">
                <a:latin typeface="Open Sans"/>
                <a:ea typeface="Open Sans"/>
                <a:cs typeface="Open Sans"/>
              </a:rPr>
              <a:t> augmentation de la </a:t>
            </a:r>
            <a:r>
              <a:rPr lang="en-GB" sz="1800" b="1" spc="60" err="1">
                <a:latin typeface="Open Sans"/>
                <a:ea typeface="Open Sans"/>
                <a:cs typeface="Open Sans"/>
              </a:rPr>
              <a:t>diversité</a:t>
            </a:r>
            <a:r>
              <a:rPr lang="en-GB" sz="1800" b="1" spc="60">
                <a:latin typeface="Open Sans"/>
                <a:ea typeface="Open Sans"/>
                <a:cs typeface="Open Sans"/>
              </a:rPr>
              <a:t> </a:t>
            </a:r>
            <a:r>
              <a:rPr lang="en-GB" sz="1800" b="1" spc="60" err="1">
                <a:latin typeface="Open Sans"/>
                <a:ea typeface="Open Sans"/>
                <a:cs typeface="Open Sans"/>
              </a:rPr>
              <a:t>alimentaire</a:t>
            </a:r>
            <a:r>
              <a:rPr lang="en-GB" sz="1800" b="1" spc="60">
                <a:latin typeface="Open Sans"/>
                <a:ea typeface="Open Sans"/>
                <a:cs typeface="Open Sans"/>
              </a:rPr>
              <a:t> </a:t>
            </a:r>
            <a:r>
              <a:rPr lang="en-GB" sz="1800" b="1" spc="60" err="1">
                <a:latin typeface="Open Sans"/>
                <a:ea typeface="Open Sans"/>
                <a:cs typeface="Open Sans"/>
              </a:rPr>
              <a:t>est</a:t>
            </a:r>
            <a:r>
              <a:rPr lang="en-GB" sz="1800" b="1" spc="60">
                <a:latin typeface="Open Sans"/>
                <a:ea typeface="Open Sans"/>
                <a:cs typeface="Open Sans"/>
              </a:rPr>
              <a:t> </a:t>
            </a:r>
            <a:r>
              <a:rPr lang="en-GB" sz="1800" b="1" spc="60" err="1">
                <a:latin typeface="Open Sans"/>
                <a:ea typeface="Open Sans"/>
                <a:cs typeface="Open Sans"/>
              </a:rPr>
              <a:t>associée</a:t>
            </a:r>
            <a:r>
              <a:rPr lang="en-GB" sz="1800" b="1" spc="60">
                <a:latin typeface="Open Sans"/>
                <a:ea typeface="Open Sans"/>
                <a:cs typeface="Open Sans"/>
              </a:rPr>
              <a:t> au </a:t>
            </a:r>
            <a:r>
              <a:rPr lang="en-GB" sz="1800" b="1" spc="60" err="1">
                <a:latin typeface="Open Sans"/>
                <a:ea typeface="Open Sans"/>
                <a:cs typeface="Open Sans"/>
              </a:rPr>
              <a:t>statut</a:t>
            </a:r>
            <a:r>
              <a:rPr lang="en-GB" sz="1800" b="1" spc="60">
                <a:latin typeface="Open Sans"/>
                <a:ea typeface="Open Sans"/>
                <a:cs typeface="Open Sans"/>
              </a:rPr>
              <a:t> socio-</a:t>
            </a:r>
            <a:r>
              <a:rPr lang="en-GB" sz="1800" b="1" spc="60" err="1">
                <a:latin typeface="Open Sans"/>
                <a:ea typeface="Open Sans"/>
                <a:cs typeface="Open Sans"/>
              </a:rPr>
              <a:t>économique</a:t>
            </a:r>
            <a:r>
              <a:rPr lang="en-GB" sz="1800" b="1" spc="60">
                <a:latin typeface="Open Sans"/>
                <a:ea typeface="Open Sans"/>
                <a:cs typeface="Open Sans"/>
              </a:rPr>
              <a:t> </a:t>
            </a:r>
            <a:r>
              <a:rPr lang="en-GB" sz="1800" spc="60">
                <a:latin typeface="Open Sans"/>
                <a:ea typeface="Open Sans"/>
                <a:cs typeface="Open Sans"/>
              </a:rPr>
              <a:t>et à la </a:t>
            </a:r>
            <a:r>
              <a:rPr lang="en-GB" sz="1800" spc="60" err="1">
                <a:latin typeface="Open Sans"/>
                <a:ea typeface="Open Sans"/>
                <a:cs typeface="Open Sans"/>
              </a:rPr>
              <a:t>sécurité</a:t>
            </a:r>
            <a:r>
              <a:rPr lang="en-GB" sz="1800" spc="60">
                <a:latin typeface="Open Sans"/>
                <a:ea typeface="Open Sans"/>
                <a:cs typeface="Open Sans"/>
              </a:rPr>
              <a:t> </a:t>
            </a:r>
            <a:r>
              <a:rPr lang="en-GB" sz="1800" spc="60" err="1">
                <a:latin typeface="Open Sans"/>
                <a:ea typeface="Open Sans"/>
                <a:cs typeface="Open Sans"/>
              </a:rPr>
              <a:t>alimentaire</a:t>
            </a:r>
            <a:r>
              <a:rPr lang="en-GB" sz="1800" spc="60">
                <a:latin typeface="Open Sans"/>
                <a:ea typeface="Open Sans"/>
                <a:cs typeface="Open Sans"/>
              </a:rPr>
              <a:t> des ménages (</a:t>
            </a:r>
            <a:r>
              <a:rPr lang="en-GB" sz="1800" spc="60" err="1">
                <a:latin typeface="Open Sans"/>
                <a:ea typeface="Open Sans"/>
                <a:cs typeface="Open Sans"/>
              </a:rPr>
              <a:t>disponibilité</a:t>
            </a:r>
            <a:r>
              <a:rPr lang="en-GB" sz="1800" spc="60">
                <a:latin typeface="Open Sans"/>
                <a:ea typeface="Open Sans"/>
                <a:cs typeface="Open Sans"/>
              </a:rPr>
              <a:t> </a:t>
            </a:r>
            <a:r>
              <a:rPr lang="en-GB" sz="1800" spc="60" err="1">
                <a:latin typeface="Open Sans"/>
                <a:ea typeface="Open Sans"/>
                <a:cs typeface="Open Sans"/>
              </a:rPr>
              <a:t>énergétique</a:t>
            </a:r>
            <a:r>
              <a:rPr lang="en-GB" sz="1800" spc="60">
                <a:latin typeface="Open Sans"/>
                <a:ea typeface="Open Sans"/>
                <a:cs typeface="Open Sans"/>
              </a:rPr>
              <a:t> des ménages).</a:t>
            </a:r>
          </a:p>
          <a:p>
            <a:pPr>
              <a:lnSpc>
                <a:spcPct val="120000"/>
              </a:lnSpc>
              <a:buFont typeface="Wingdings" panose="05000000000000000000" pitchFamily="2" charset="2"/>
              <a:buChar char="v"/>
            </a:pPr>
            <a:r>
              <a:rPr lang="en-GB" sz="1800" spc="60">
                <a:latin typeface="Open Sans"/>
                <a:ea typeface="Open Sans"/>
                <a:cs typeface="Open Sans"/>
              </a:rPr>
              <a:t>Bien que les questions sur la </a:t>
            </a:r>
            <a:r>
              <a:rPr lang="en-GB" sz="1800" spc="60" err="1">
                <a:latin typeface="Open Sans"/>
                <a:ea typeface="Open Sans"/>
                <a:cs typeface="Open Sans"/>
              </a:rPr>
              <a:t>diversité</a:t>
            </a:r>
            <a:r>
              <a:rPr lang="en-GB" sz="1800" spc="60">
                <a:latin typeface="Open Sans"/>
                <a:ea typeface="Open Sans"/>
                <a:cs typeface="Open Sans"/>
              </a:rPr>
              <a:t> </a:t>
            </a:r>
            <a:r>
              <a:rPr lang="en-GB" sz="1800" spc="60" err="1">
                <a:latin typeface="Open Sans"/>
                <a:ea typeface="Open Sans"/>
                <a:cs typeface="Open Sans"/>
              </a:rPr>
              <a:t>alimentaire</a:t>
            </a:r>
            <a:r>
              <a:rPr lang="en-GB" sz="1800" spc="60">
                <a:latin typeface="Open Sans"/>
                <a:ea typeface="Open Sans"/>
                <a:cs typeface="Open Sans"/>
              </a:rPr>
              <a:t> </a:t>
            </a:r>
            <a:r>
              <a:rPr lang="en-GB" sz="1800" spc="60" err="1">
                <a:latin typeface="Open Sans"/>
                <a:ea typeface="Open Sans"/>
                <a:cs typeface="Open Sans"/>
              </a:rPr>
              <a:t>puissent</a:t>
            </a:r>
            <a:r>
              <a:rPr lang="en-GB" sz="1800" spc="60">
                <a:latin typeface="Open Sans"/>
                <a:ea typeface="Open Sans"/>
                <a:cs typeface="Open Sans"/>
              </a:rPr>
              <a:t> </a:t>
            </a:r>
            <a:r>
              <a:rPr lang="en-GB" sz="1800" spc="60" err="1">
                <a:latin typeface="Open Sans"/>
                <a:ea typeface="Open Sans"/>
                <a:cs typeface="Open Sans"/>
              </a:rPr>
              <a:t>être</a:t>
            </a:r>
            <a:r>
              <a:rPr lang="en-GB" sz="1800" spc="60">
                <a:latin typeface="Open Sans"/>
                <a:ea typeface="Open Sans"/>
                <a:cs typeface="Open Sans"/>
              </a:rPr>
              <a:t> </a:t>
            </a:r>
            <a:r>
              <a:rPr lang="en-GB" sz="1800" spc="60" err="1">
                <a:latin typeface="Open Sans"/>
                <a:ea typeface="Open Sans"/>
                <a:cs typeface="Open Sans"/>
              </a:rPr>
              <a:t>posées</a:t>
            </a:r>
            <a:r>
              <a:rPr lang="en-GB" sz="1800" spc="60">
                <a:latin typeface="Open Sans"/>
                <a:ea typeface="Open Sans"/>
                <a:cs typeface="Open Sans"/>
              </a:rPr>
              <a:t> au </a:t>
            </a:r>
            <a:r>
              <a:rPr lang="en-GB" sz="1800" spc="60" err="1">
                <a:latin typeface="Open Sans"/>
                <a:ea typeface="Open Sans"/>
                <a:cs typeface="Open Sans"/>
              </a:rPr>
              <a:t>niveau</a:t>
            </a:r>
            <a:r>
              <a:rPr lang="en-GB" sz="1800" spc="60">
                <a:latin typeface="Open Sans"/>
                <a:ea typeface="Open Sans"/>
                <a:cs typeface="Open Sans"/>
              </a:rPr>
              <a:t> du ménage </a:t>
            </a:r>
            <a:r>
              <a:rPr lang="en-GB" sz="1800" spc="60" err="1">
                <a:latin typeface="Open Sans"/>
                <a:ea typeface="Open Sans"/>
                <a:cs typeface="Open Sans"/>
              </a:rPr>
              <a:t>ou</a:t>
            </a:r>
            <a:r>
              <a:rPr lang="en-GB" sz="1800" spc="60">
                <a:latin typeface="Open Sans"/>
                <a:ea typeface="Open Sans"/>
                <a:cs typeface="Open Sans"/>
              </a:rPr>
              <a:t> de </a:t>
            </a:r>
            <a:r>
              <a:rPr lang="en-GB" sz="1800" spc="60" err="1">
                <a:latin typeface="Open Sans"/>
                <a:ea typeface="Open Sans"/>
                <a:cs typeface="Open Sans"/>
              </a:rPr>
              <a:t>l'individu</a:t>
            </a:r>
            <a:r>
              <a:rPr lang="en-GB" sz="1800" spc="60">
                <a:latin typeface="Open Sans"/>
                <a:ea typeface="Open Sans"/>
                <a:cs typeface="Open Sans"/>
              </a:rPr>
              <a:t>, </a:t>
            </a:r>
            <a:r>
              <a:rPr lang="en-GB" sz="1800" b="1" spc="60" err="1">
                <a:latin typeface="Open Sans"/>
                <a:ea typeface="Open Sans"/>
                <a:cs typeface="Open Sans"/>
              </a:rPr>
              <a:t>ce</a:t>
            </a:r>
            <a:r>
              <a:rPr lang="en-GB" sz="1800" b="1" spc="60">
                <a:latin typeface="Open Sans"/>
                <a:ea typeface="Open Sans"/>
                <a:cs typeface="Open Sans"/>
              </a:rPr>
              <a:t> module se concentre </a:t>
            </a:r>
            <a:r>
              <a:rPr lang="en-GB" sz="1800" b="1" spc="60" err="1">
                <a:latin typeface="Open Sans"/>
                <a:ea typeface="Open Sans"/>
                <a:cs typeface="Open Sans"/>
              </a:rPr>
              <a:t>spécifiquement</a:t>
            </a:r>
            <a:r>
              <a:rPr lang="en-GB" sz="1800" b="1" spc="60">
                <a:latin typeface="Open Sans"/>
                <a:ea typeface="Open Sans"/>
                <a:cs typeface="Open Sans"/>
              </a:rPr>
              <a:t> sur le </a:t>
            </a:r>
            <a:r>
              <a:rPr lang="en-GB" sz="1800" b="1" spc="60" err="1">
                <a:latin typeface="Open Sans"/>
                <a:ea typeface="Open Sans"/>
                <a:cs typeface="Open Sans"/>
              </a:rPr>
              <a:t>niveau</a:t>
            </a:r>
            <a:r>
              <a:rPr lang="en-GB" sz="1800" b="1" spc="60">
                <a:latin typeface="Open Sans"/>
                <a:ea typeface="Open Sans"/>
                <a:cs typeface="Open Sans"/>
              </a:rPr>
              <a:t> du ménage. </a:t>
            </a:r>
          </a:p>
          <a:p>
            <a:pPr>
              <a:lnSpc>
                <a:spcPct val="120000"/>
              </a:lnSpc>
              <a:buFont typeface="Wingdings" panose="05000000000000000000" pitchFamily="2" charset="2"/>
              <a:buChar char="v"/>
            </a:pPr>
            <a:r>
              <a:rPr lang="en-GB" sz="1800" spc="60">
                <a:latin typeface="Open Sans"/>
                <a:ea typeface="Open Sans"/>
                <a:cs typeface="Open Sans"/>
              </a:rPr>
              <a:t>La </a:t>
            </a:r>
            <a:r>
              <a:rPr lang="en-GB" sz="1800" spc="60" err="1">
                <a:latin typeface="Open Sans"/>
                <a:ea typeface="Open Sans"/>
                <a:cs typeface="Open Sans"/>
              </a:rPr>
              <a:t>diversité</a:t>
            </a:r>
            <a:r>
              <a:rPr lang="en-GB" sz="1800" spc="60">
                <a:latin typeface="Open Sans"/>
                <a:ea typeface="Open Sans"/>
                <a:cs typeface="Open Sans"/>
              </a:rPr>
              <a:t> </a:t>
            </a:r>
            <a:r>
              <a:rPr lang="en-GB" sz="1800" spc="60" err="1">
                <a:latin typeface="Open Sans"/>
                <a:ea typeface="Open Sans"/>
                <a:cs typeface="Open Sans"/>
              </a:rPr>
              <a:t>alimentaire</a:t>
            </a:r>
            <a:r>
              <a:rPr lang="en-GB" sz="1800" spc="60">
                <a:latin typeface="Open Sans"/>
                <a:ea typeface="Open Sans"/>
                <a:cs typeface="Open Sans"/>
              </a:rPr>
              <a:t> </a:t>
            </a:r>
            <a:r>
              <a:rPr lang="en-GB" sz="1800" spc="60" err="1">
                <a:latin typeface="Open Sans"/>
                <a:ea typeface="Open Sans"/>
                <a:cs typeface="Open Sans"/>
              </a:rPr>
              <a:t>individuelle</a:t>
            </a:r>
            <a:r>
              <a:rPr lang="en-GB" sz="1800" spc="60">
                <a:latin typeface="Open Sans"/>
                <a:ea typeface="Open Sans"/>
                <a:cs typeface="Open Sans"/>
              </a:rPr>
              <a:t> </a:t>
            </a:r>
            <a:r>
              <a:rPr lang="en-GB" sz="1800" spc="60" err="1">
                <a:latin typeface="Open Sans"/>
                <a:ea typeface="Open Sans"/>
                <a:cs typeface="Open Sans"/>
              </a:rPr>
              <a:t>est</a:t>
            </a:r>
            <a:r>
              <a:rPr lang="en-GB" sz="1800" spc="60">
                <a:latin typeface="Open Sans"/>
                <a:ea typeface="Open Sans"/>
                <a:cs typeface="Open Sans"/>
              </a:rPr>
              <a:t> </a:t>
            </a:r>
            <a:r>
              <a:rPr lang="en-GB" sz="1800" spc="60" err="1">
                <a:latin typeface="Open Sans"/>
                <a:ea typeface="Open Sans"/>
                <a:cs typeface="Open Sans"/>
              </a:rPr>
              <a:t>généralement</a:t>
            </a:r>
            <a:r>
              <a:rPr lang="en-GB" sz="1800" spc="60">
                <a:latin typeface="Open Sans"/>
                <a:ea typeface="Open Sans"/>
                <a:cs typeface="Open Sans"/>
              </a:rPr>
              <a:t> prise </a:t>
            </a:r>
            <a:r>
              <a:rPr lang="en-GB" sz="1800" spc="60" err="1">
                <a:latin typeface="Open Sans"/>
                <a:ea typeface="Open Sans"/>
                <a:cs typeface="Open Sans"/>
              </a:rPr>
              <a:t>en</a:t>
            </a:r>
            <a:r>
              <a:rPr lang="en-GB" sz="1800" spc="60">
                <a:latin typeface="Open Sans"/>
                <a:ea typeface="Open Sans"/>
                <a:cs typeface="Open Sans"/>
              </a:rPr>
              <a:t> </a:t>
            </a:r>
            <a:r>
              <a:rPr lang="en-GB" sz="1800" spc="60" err="1">
                <a:latin typeface="Open Sans"/>
                <a:ea typeface="Open Sans"/>
                <a:cs typeface="Open Sans"/>
              </a:rPr>
              <a:t>compte</a:t>
            </a:r>
            <a:r>
              <a:rPr lang="en-GB" sz="1800" spc="60">
                <a:latin typeface="Open Sans"/>
                <a:ea typeface="Open Sans"/>
                <a:cs typeface="Open Sans"/>
              </a:rPr>
              <a:t> par </a:t>
            </a:r>
            <a:r>
              <a:rPr lang="en-GB" sz="1800" spc="60" err="1">
                <a:latin typeface="Open Sans"/>
                <a:ea typeface="Open Sans"/>
                <a:cs typeface="Open Sans"/>
              </a:rPr>
              <a:t>d'autres</a:t>
            </a:r>
            <a:r>
              <a:rPr lang="en-GB" sz="1800" spc="60">
                <a:latin typeface="Open Sans"/>
                <a:ea typeface="Open Sans"/>
                <a:cs typeface="Open Sans"/>
              </a:rPr>
              <a:t> </a:t>
            </a:r>
            <a:r>
              <a:rPr lang="en-GB" sz="1800" spc="60" err="1">
                <a:latin typeface="Open Sans"/>
                <a:ea typeface="Open Sans"/>
                <a:cs typeface="Open Sans"/>
              </a:rPr>
              <a:t>indicateurs</a:t>
            </a:r>
            <a:r>
              <a:rPr lang="en-GB" sz="1800" spc="60">
                <a:latin typeface="Open Sans"/>
                <a:ea typeface="Open Sans"/>
                <a:cs typeface="Open Sans"/>
              </a:rPr>
              <a:t>, </a:t>
            </a:r>
            <a:r>
              <a:rPr lang="en-GB" sz="1800" spc="60" err="1">
                <a:latin typeface="Open Sans"/>
                <a:ea typeface="Open Sans"/>
                <a:cs typeface="Open Sans"/>
              </a:rPr>
              <a:t>tels</a:t>
            </a:r>
            <a:r>
              <a:rPr lang="en-GB" sz="1800" spc="60">
                <a:latin typeface="Open Sans"/>
                <a:ea typeface="Open Sans"/>
                <a:cs typeface="Open Sans"/>
              </a:rPr>
              <a:t> que la </a:t>
            </a:r>
            <a:r>
              <a:rPr lang="en-GB" sz="1800" b="1" spc="60">
                <a:latin typeface="Open Sans"/>
                <a:ea typeface="Open Sans"/>
                <a:cs typeface="Open Sans"/>
                <a:hlinkClick r:id="rId3">
                  <a:extLst>
                    <a:ext uri="{A12FA001-AC4F-418D-AE19-62706E023703}">
                      <ahyp:hlinkClr xmlns:ahyp="http://schemas.microsoft.com/office/drawing/2018/hyperlinkcolor" val="tx"/>
                    </a:ext>
                  </a:extLst>
                </a:hlinkClick>
              </a:rPr>
              <a:t>diversité alimentaire minimale pour les femmes (MDD-W)</a:t>
            </a:r>
            <a:r>
              <a:rPr lang="en-GB" sz="1800" b="1" spc="60">
                <a:latin typeface="Open Sans"/>
                <a:ea typeface="Open Sans"/>
                <a:cs typeface="Open Sans"/>
              </a:rPr>
              <a:t>.</a:t>
            </a:r>
          </a:p>
          <a:p>
            <a:pPr marL="457200" lvl="1" indent="0">
              <a:buNone/>
            </a:pPr>
            <a:endParaRPr lang="en-GB" spc="60">
              <a:solidFill>
                <a:srgbClr val="B2B2B2"/>
              </a:solidFill>
              <a:highlight>
                <a:srgbClr val="FFFF00"/>
              </a:highlight>
            </a:endParaRPr>
          </a:p>
          <a:p>
            <a:pPr marL="0" indent="0">
              <a:buNone/>
            </a:pPr>
            <a:endParaRPr lang="en-GB" spc="60">
              <a:solidFill>
                <a:schemeClr val="accent4"/>
              </a:solidFill>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SDAM/HDDS : </a:t>
            </a:r>
            <a:r>
              <a:rPr lang="en-GB" sz="3600" b="0" kern="1400" spc="230" err="1">
                <a:solidFill>
                  <a:schemeClr val="tx1"/>
                </a:solidFill>
                <a:latin typeface="HALDEN SOLID"/>
                <a:ea typeface="Open Sans Extrabold"/>
                <a:cs typeface="Open Sans Extrabold"/>
              </a:rPr>
              <a:t>Pourquoi</a:t>
            </a:r>
            <a:r>
              <a:rPr lang="en-GB" sz="3600" b="0" kern="1400" spc="230">
                <a:solidFill>
                  <a:schemeClr val="tx1"/>
                </a:solidFill>
                <a:latin typeface="HALDEN SOLID"/>
                <a:ea typeface="Open Sans Extrabold"/>
                <a:cs typeface="Open Sans Extrabold"/>
              </a:rPr>
              <a:t> la </a:t>
            </a:r>
            <a:r>
              <a:rPr lang="en-GB" sz="3600" b="0" kern="1400" spc="230" err="1">
                <a:solidFill>
                  <a:schemeClr val="tx1"/>
                </a:solidFill>
                <a:latin typeface="HALDEN SOLID"/>
                <a:ea typeface="Open Sans Extrabold"/>
                <a:cs typeface="Open Sans Extrabold"/>
              </a:rPr>
              <a:t>diversité</a:t>
            </a:r>
            <a:r>
              <a:rPr lang="en-GB" sz="3600" b="0" kern="1400" spc="230">
                <a:solidFill>
                  <a:schemeClr val="tx1"/>
                </a:solidFill>
                <a:latin typeface="HALDEN SOLID"/>
                <a:ea typeface="Open Sans Extrabold"/>
                <a:cs typeface="Open Sans Extrabold"/>
              </a:rPr>
              <a:t> </a:t>
            </a:r>
            <a:r>
              <a:rPr lang="en-GB" sz="3600" b="0" kern="1400" spc="230" err="1">
                <a:solidFill>
                  <a:schemeClr val="tx1"/>
                </a:solidFill>
                <a:latin typeface="HALDEN SOLID"/>
                <a:ea typeface="Open Sans Extrabold"/>
                <a:cs typeface="Open Sans Extrabold"/>
              </a:rPr>
              <a:t>alimentaire</a:t>
            </a:r>
            <a:r>
              <a:rPr lang="en-GB" sz="3600" b="0" kern="1400" spc="230">
                <a:solidFill>
                  <a:schemeClr val="tx1"/>
                </a:solidFill>
                <a:latin typeface="HALDEN SOLID"/>
                <a:ea typeface="Open Sans Extrabold"/>
                <a:cs typeface="Open Sans Extrabold"/>
              </a:rPr>
              <a:t> ?</a:t>
            </a:r>
          </a:p>
        </p:txBody>
      </p:sp>
    </p:spTree>
    <p:extLst>
      <p:ext uri="{BB962C8B-B14F-4D97-AF65-F5344CB8AC3E}">
        <p14:creationId xmlns:p14="http://schemas.microsoft.com/office/powerpoint/2010/main" val="290854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a:buFont typeface="Wingdings" panose="05000000000000000000" pitchFamily="2" charset="2"/>
              <a:buChar char="v"/>
            </a:pPr>
            <a:r>
              <a:rPr lang="en-US" spc="60">
                <a:latin typeface="Open Sans"/>
                <a:ea typeface="Open Sans"/>
                <a:cs typeface="Open Sans"/>
              </a:rPr>
              <a:t>Le SDAM/HDDS </a:t>
            </a:r>
            <a:r>
              <a:rPr lang="en-US" spc="60" err="1">
                <a:latin typeface="Open Sans"/>
                <a:ea typeface="Open Sans"/>
                <a:cs typeface="Open Sans"/>
              </a:rPr>
              <a:t>peut</a:t>
            </a:r>
            <a:r>
              <a:rPr lang="en-US" spc="60">
                <a:latin typeface="Open Sans"/>
                <a:ea typeface="Open Sans"/>
                <a:cs typeface="Open Sans"/>
              </a:rPr>
              <a:t> </a:t>
            </a:r>
            <a:r>
              <a:rPr lang="en-US" spc="60" err="1">
                <a:latin typeface="Open Sans"/>
                <a:ea typeface="Open Sans"/>
                <a:cs typeface="Open Sans"/>
              </a:rPr>
              <a:t>être</a:t>
            </a:r>
            <a:r>
              <a:rPr lang="en-US" spc="60">
                <a:latin typeface="Open Sans"/>
                <a:ea typeface="Open Sans"/>
                <a:cs typeface="Open Sans"/>
              </a:rPr>
              <a:t> </a:t>
            </a:r>
            <a:r>
              <a:rPr lang="en-US" spc="60" err="1">
                <a:latin typeface="Open Sans"/>
                <a:ea typeface="Open Sans"/>
                <a:cs typeface="Open Sans"/>
              </a:rPr>
              <a:t>utilisé</a:t>
            </a:r>
            <a:r>
              <a:rPr lang="en-US" spc="60">
                <a:latin typeface="Open Sans"/>
                <a:ea typeface="Open Sans"/>
                <a:cs typeface="Open Sans"/>
              </a:rPr>
              <a:t> dans les </a:t>
            </a:r>
            <a:r>
              <a:rPr lang="en-US" spc="60" err="1">
                <a:latin typeface="Open Sans"/>
                <a:ea typeface="Open Sans"/>
                <a:cs typeface="Open Sans"/>
              </a:rPr>
              <a:t>évaluations</a:t>
            </a:r>
            <a:r>
              <a:rPr lang="en-US" spc="60">
                <a:latin typeface="Open Sans"/>
                <a:ea typeface="Open Sans"/>
                <a:cs typeface="Open Sans"/>
              </a:rPr>
              <a:t> de la </a:t>
            </a:r>
            <a:r>
              <a:rPr lang="en-US" spc="60" err="1">
                <a:latin typeface="Open Sans"/>
                <a:ea typeface="Open Sans"/>
                <a:cs typeface="Open Sans"/>
              </a:rPr>
              <a:t>sécurité</a:t>
            </a:r>
            <a:r>
              <a:rPr lang="en-US" spc="60">
                <a:latin typeface="Open Sans"/>
                <a:ea typeface="Open Sans"/>
                <a:cs typeface="Open Sans"/>
              </a:rPr>
              <a:t> </a:t>
            </a:r>
            <a:r>
              <a:rPr lang="en-US" spc="60" err="1">
                <a:latin typeface="Open Sans"/>
                <a:ea typeface="Open Sans"/>
                <a:cs typeface="Open Sans"/>
              </a:rPr>
              <a:t>alimentaire</a:t>
            </a:r>
            <a:r>
              <a:rPr lang="en-US" spc="60">
                <a:latin typeface="Open Sans"/>
                <a:ea typeface="Open Sans"/>
                <a:cs typeface="Open Sans"/>
              </a:rPr>
              <a:t> </a:t>
            </a:r>
          </a:p>
          <a:p>
            <a:pPr>
              <a:buFont typeface="Wingdings" panose="05000000000000000000" pitchFamily="2" charset="2"/>
              <a:buChar char="v"/>
            </a:pPr>
            <a:r>
              <a:rPr lang="en-GB" spc="60">
                <a:latin typeface="Open Sans"/>
                <a:ea typeface="Open Sans"/>
                <a:cs typeface="Open Sans"/>
              </a:rPr>
              <a:t>Il ne </a:t>
            </a:r>
            <a:r>
              <a:rPr lang="en-GB" spc="60" err="1">
                <a:latin typeface="Open Sans"/>
                <a:ea typeface="Open Sans"/>
                <a:cs typeface="Open Sans"/>
              </a:rPr>
              <a:t>s'agit</a:t>
            </a:r>
            <a:r>
              <a:rPr lang="en-GB" spc="60">
                <a:latin typeface="Open Sans"/>
                <a:ea typeface="Open Sans"/>
                <a:cs typeface="Open Sans"/>
              </a:rPr>
              <a:t> pas </a:t>
            </a:r>
            <a:r>
              <a:rPr lang="en-GB" spc="60" err="1">
                <a:latin typeface="Open Sans"/>
                <a:ea typeface="Open Sans"/>
                <a:cs typeface="Open Sans"/>
              </a:rPr>
              <a:t>d'une</a:t>
            </a:r>
            <a:r>
              <a:rPr lang="en-GB" spc="60">
                <a:latin typeface="Open Sans"/>
                <a:ea typeface="Open Sans"/>
                <a:cs typeface="Open Sans"/>
              </a:rPr>
              <a:t> </a:t>
            </a:r>
            <a:r>
              <a:rPr lang="en-GB" spc="60" err="1">
                <a:latin typeface="Open Sans"/>
                <a:ea typeface="Open Sans"/>
                <a:cs typeface="Open Sans"/>
              </a:rPr>
              <a:t>mesure</a:t>
            </a:r>
            <a:r>
              <a:rPr lang="en-GB" spc="60">
                <a:latin typeface="Open Sans"/>
                <a:ea typeface="Open Sans"/>
                <a:cs typeface="Open Sans"/>
              </a:rPr>
              <a:t> </a:t>
            </a:r>
            <a:r>
              <a:rPr lang="en-GB" spc="60" err="1">
                <a:latin typeface="Open Sans"/>
                <a:ea typeface="Open Sans"/>
                <a:cs typeface="Open Sans"/>
              </a:rPr>
              <a:t>autonome</a:t>
            </a:r>
            <a:r>
              <a:rPr lang="en-GB" spc="60">
                <a:latin typeface="Open Sans"/>
                <a:ea typeface="Open Sans"/>
                <a:cs typeface="Open Sans"/>
              </a:rPr>
              <a:t> de </a:t>
            </a:r>
            <a:r>
              <a:rPr lang="en-GB" spc="60" err="1">
                <a:latin typeface="Open Sans"/>
                <a:ea typeface="Open Sans"/>
                <a:cs typeface="Open Sans"/>
              </a:rPr>
              <a:t>l'insécurité</a:t>
            </a:r>
            <a:r>
              <a:rPr lang="en-GB" spc="60">
                <a:latin typeface="Open Sans"/>
                <a:ea typeface="Open Sans"/>
                <a:cs typeface="Open Sans"/>
              </a:rPr>
              <a:t> </a:t>
            </a:r>
            <a:r>
              <a:rPr lang="en-GB" spc="60" err="1">
                <a:latin typeface="Open Sans"/>
                <a:ea typeface="Open Sans"/>
                <a:cs typeface="Open Sans"/>
              </a:rPr>
              <a:t>alimentaire</a:t>
            </a:r>
            <a:r>
              <a:rPr lang="en-GB" spc="60">
                <a:latin typeface="Open Sans"/>
                <a:ea typeface="Open Sans"/>
                <a:cs typeface="Open Sans"/>
              </a:rPr>
              <a:t> et doit </a:t>
            </a:r>
            <a:r>
              <a:rPr lang="en-GB" spc="60" err="1">
                <a:latin typeface="Open Sans"/>
                <a:ea typeface="Open Sans"/>
                <a:cs typeface="Open Sans"/>
              </a:rPr>
              <a:t>être</a:t>
            </a:r>
            <a:r>
              <a:rPr lang="en-GB" spc="60">
                <a:latin typeface="Open Sans"/>
                <a:ea typeface="Open Sans"/>
                <a:cs typeface="Open Sans"/>
              </a:rPr>
              <a:t> </a:t>
            </a:r>
            <a:r>
              <a:rPr lang="en-GB" spc="60" err="1">
                <a:latin typeface="Open Sans"/>
                <a:ea typeface="Open Sans"/>
                <a:cs typeface="Open Sans"/>
              </a:rPr>
              <a:t>utilisé</a:t>
            </a:r>
            <a:r>
              <a:rPr lang="en-GB" spc="60">
                <a:latin typeface="Open Sans"/>
                <a:ea typeface="Open Sans"/>
                <a:cs typeface="Open Sans"/>
              </a:rPr>
              <a:t> </a:t>
            </a:r>
            <a:r>
              <a:rPr lang="en-GB" spc="60" err="1">
                <a:latin typeface="Open Sans"/>
                <a:ea typeface="Open Sans"/>
                <a:cs typeface="Open Sans"/>
              </a:rPr>
              <a:t>en</a:t>
            </a:r>
            <a:r>
              <a:rPr lang="en-GB" spc="60">
                <a:latin typeface="Open Sans"/>
                <a:ea typeface="Open Sans"/>
                <a:cs typeface="Open Sans"/>
              </a:rPr>
              <a:t> </a:t>
            </a:r>
            <a:r>
              <a:rPr lang="en-GB" spc="60" err="1">
                <a:latin typeface="Open Sans"/>
                <a:ea typeface="Open Sans"/>
                <a:cs typeface="Open Sans"/>
              </a:rPr>
              <a:t>parallèle</a:t>
            </a:r>
            <a:r>
              <a:rPr lang="en-GB" spc="60">
                <a:latin typeface="Open Sans"/>
                <a:ea typeface="Open Sans"/>
                <a:cs typeface="Open Sans"/>
              </a:rPr>
              <a:t> avec </a:t>
            </a:r>
            <a:r>
              <a:rPr lang="en-GB" spc="60" err="1">
                <a:latin typeface="Open Sans"/>
                <a:ea typeface="Open Sans"/>
                <a:cs typeface="Open Sans"/>
              </a:rPr>
              <a:t>d'autres</a:t>
            </a:r>
            <a:r>
              <a:rPr lang="en-GB" spc="60">
                <a:latin typeface="Open Sans"/>
                <a:ea typeface="Open Sans"/>
                <a:cs typeface="Open Sans"/>
              </a:rPr>
              <a:t> </a:t>
            </a:r>
            <a:r>
              <a:rPr lang="en-GB" spc="60" err="1">
                <a:latin typeface="Open Sans"/>
                <a:ea typeface="Open Sans"/>
                <a:cs typeface="Open Sans"/>
              </a:rPr>
              <a:t>mesures</a:t>
            </a:r>
            <a:r>
              <a:rPr lang="en-GB" spc="60">
                <a:latin typeface="Open Sans"/>
                <a:ea typeface="Open Sans"/>
                <a:cs typeface="Open Sans"/>
              </a:rPr>
              <a:t>, </a:t>
            </a:r>
            <a:r>
              <a:rPr lang="en-GB" spc="60" err="1">
                <a:latin typeface="Open Sans"/>
                <a:ea typeface="Open Sans"/>
                <a:cs typeface="Open Sans"/>
              </a:rPr>
              <a:t>telles</a:t>
            </a:r>
            <a:r>
              <a:rPr lang="en-GB" spc="60">
                <a:latin typeface="Open Sans"/>
                <a:ea typeface="Open Sans"/>
                <a:cs typeface="Open Sans"/>
              </a:rPr>
              <a:t> </a:t>
            </a:r>
            <a:r>
              <a:rPr lang="en-GB" spc="60">
                <a:solidFill>
                  <a:schemeClr val="accent2"/>
                </a:solidFill>
                <a:latin typeface="Open Sans"/>
                <a:ea typeface="Open Sans"/>
                <a:cs typeface="Open Sans"/>
              </a:rPr>
              <a:t>que la </a:t>
            </a:r>
            <a:r>
              <a:rPr lang="en-GB" spc="60" err="1">
                <a:solidFill>
                  <a:schemeClr val="accent2"/>
                </a:solidFill>
                <a:latin typeface="Open Sans"/>
                <a:ea typeface="Open Sans"/>
                <a:cs typeface="Open Sans"/>
              </a:rPr>
              <a:t>consommation</a:t>
            </a:r>
            <a:r>
              <a:rPr lang="en-GB" spc="60">
                <a:solidFill>
                  <a:schemeClr val="accent2"/>
                </a:solidFill>
                <a:latin typeface="Open Sans"/>
                <a:ea typeface="Open Sans"/>
                <a:cs typeface="Open Sans"/>
              </a:rPr>
              <a:t> </a:t>
            </a:r>
            <a:r>
              <a:rPr lang="en-GB" spc="60" err="1">
                <a:solidFill>
                  <a:schemeClr val="accent2"/>
                </a:solidFill>
                <a:latin typeface="Open Sans"/>
                <a:ea typeface="Open Sans"/>
                <a:cs typeface="Open Sans"/>
              </a:rPr>
              <a:t>alimentaire</a:t>
            </a:r>
            <a:r>
              <a:rPr lang="en-GB" spc="60">
                <a:solidFill>
                  <a:schemeClr val="accent2"/>
                </a:solidFill>
                <a:latin typeface="Open Sans"/>
                <a:ea typeface="Open Sans"/>
                <a:cs typeface="Open Sans"/>
              </a:rPr>
              <a:t>, les </a:t>
            </a:r>
            <a:r>
              <a:rPr lang="en-GB" spc="60" err="1">
                <a:solidFill>
                  <a:schemeClr val="accent2"/>
                </a:solidFill>
                <a:latin typeface="Open Sans"/>
                <a:ea typeface="Open Sans"/>
                <a:cs typeface="Open Sans"/>
              </a:rPr>
              <a:t>stratégies</a:t>
            </a:r>
            <a:r>
              <a:rPr lang="en-GB" spc="60">
                <a:solidFill>
                  <a:schemeClr val="accent2"/>
                </a:solidFill>
                <a:latin typeface="Open Sans"/>
                <a:ea typeface="Open Sans"/>
                <a:cs typeface="Open Sans"/>
              </a:rPr>
              <a:t> </a:t>
            </a:r>
            <a:r>
              <a:rPr lang="en-GB" spc="60" err="1">
                <a:solidFill>
                  <a:schemeClr val="accent2"/>
                </a:solidFill>
                <a:latin typeface="Open Sans"/>
                <a:ea typeface="Open Sans"/>
                <a:cs typeface="Open Sans"/>
              </a:rPr>
              <a:t>d’adaptation</a:t>
            </a:r>
            <a:r>
              <a:rPr lang="en-GB" spc="60">
                <a:solidFill>
                  <a:schemeClr val="accent2"/>
                </a:solidFill>
                <a:latin typeface="Open Sans"/>
                <a:ea typeface="Open Sans"/>
                <a:cs typeface="Open Sans"/>
              </a:rPr>
              <a:t>, les données </a:t>
            </a:r>
            <a:r>
              <a:rPr lang="en-GB" spc="60" err="1">
                <a:solidFill>
                  <a:schemeClr val="accent2"/>
                </a:solidFill>
                <a:latin typeface="Open Sans"/>
                <a:ea typeface="Open Sans"/>
                <a:cs typeface="Open Sans"/>
              </a:rPr>
              <a:t>anthropométriques</a:t>
            </a:r>
            <a:r>
              <a:rPr lang="en-GB" spc="60">
                <a:solidFill>
                  <a:schemeClr val="accent2"/>
                </a:solidFill>
                <a:latin typeface="Open Sans"/>
                <a:ea typeface="Open Sans"/>
                <a:cs typeface="Open Sans"/>
              </a:rPr>
              <a:t>, les </a:t>
            </a:r>
            <a:r>
              <a:rPr lang="en-GB" spc="60" err="1">
                <a:solidFill>
                  <a:schemeClr val="accent2"/>
                </a:solidFill>
                <a:latin typeface="Open Sans"/>
                <a:ea typeface="Open Sans"/>
                <a:cs typeface="Open Sans"/>
              </a:rPr>
              <a:t>revenus</a:t>
            </a:r>
            <a:r>
              <a:rPr lang="en-GB" spc="60">
                <a:solidFill>
                  <a:schemeClr val="accent2"/>
                </a:solidFill>
                <a:latin typeface="Open Sans"/>
                <a:ea typeface="Open Sans"/>
                <a:cs typeface="Open Sans"/>
              </a:rPr>
              <a:t> et les </a:t>
            </a:r>
            <a:r>
              <a:rPr lang="en-GB" spc="60" err="1">
                <a:solidFill>
                  <a:schemeClr val="accent2"/>
                </a:solidFill>
                <a:latin typeface="Open Sans"/>
                <a:ea typeface="Open Sans"/>
                <a:cs typeface="Open Sans"/>
              </a:rPr>
              <a:t>dépenses</a:t>
            </a:r>
            <a:r>
              <a:rPr lang="en-GB" spc="60">
                <a:solidFill>
                  <a:schemeClr val="accent2"/>
                </a:solidFill>
                <a:latin typeface="Open Sans"/>
                <a:ea typeface="Open Sans"/>
                <a:cs typeface="Open Sans"/>
              </a:rPr>
              <a:t> des ménages</a:t>
            </a:r>
            <a:r>
              <a:rPr lang="en-GB" spc="60">
                <a:latin typeface="Open Sans"/>
                <a:ea typeface="Open Sans"/>
                <a:cs typeface="Open Sans"/>
              </a:rPr>
              <a:t>. </a:t>
            </a:r>
            <a:endParaRPr lang="en-GB" spc="60">
              <a:highlight>
                <a:srgbClr val="FFFF00"/>
              </a:highlight>
            </a:endParaRPr>
          </a:p>
          <a:p>
            <a:pPr>
              <a:buFont typeface="Wingdings" panose="05000000000000000000" pitchFamily="2" charset="2"/>
              <a:buChar char="v"/>
            </a:pPr>
            <a:r>
              <a:rPr lang="en-GB" spc="60">
                <a:latin typeface="Open Sans"/>
                <a:ea typeface="Open Sans"/>
                <a:cs typeface="Open Sans"/>
              </a:rPr>
              <a:t>Le SDAM/HDDS </a:t>
            </a:r>
            <a:r>
              <a:rPr lang="en-GB" spc="60" err="1">
                <a:latin typeface="Open Sans"/>
                <a:ea typeface="Open Sans"/>
                <a:cs typeface="Open Sans"/>
              </a:rPr>
              <a:t>est</a:t>
            </a:r>
            <a:r>
              <a:rPr lang="en-GB" spc="60">
                <a:latin typeface="Open Sans"/>
                <a:ea typeface="Open Sans"/>
                <a:cs typeface="Open Sans"/>
              </a:rPr>
              <a:t> </a:t>
            </a:r>
            <a:r>
              <a:rPr lang="en-GB" spc="60" err="1">
                <a:latin typeface="Open Sans"/>
                <a:ea typeface="Open Sans"/>
                <a:cs typeface="Open Sans"/>
              </a:rPr>
              <a:t>l'un</a:t>
            </a:r>
            <a:r>
              <a:rPr lang="en-GB" spc="60">
                <a:latin typeface="Open Sans"/>
                <a:ea typeface="Open Sans"/>
                <a:cs typeface="Open Sans"/>
              </a:rPr>
              <a:t> des </a:t>
            </a:r>
            <a:r>
              <a:rPr lang="en-GB" spc="60" err="1">
                <a:latin typeface="Open Sans"/>
                <a:ea typeface="Open Sans"/>
                <a:cs typeface="Open Sans"/>
              </a:rPr>
              <a:t>indicateurs</a:t>
            </a:r>
            <a:r>
              <a:rPr lang="en-GB" spc="60">
                <a:latin typeface="Open Sans"/>
                <a:ea typeface="Open Sans"/>
                <a:cs typeface="Open Sans"/>
              </a:rPr>
              <a:t> de </a:t>
            </a:r>
            <a:r>
              <a:rPr lang="en-GB" spc="60" err="1">
                <a:latin typeface="Open Sans"/>
                <a:ea typeface="Open Sans"/>
                <a:cs typeface="Open Sans"/>
              </a:rPr>
              <a:t>résultats</a:t>
            </a:r>
            <a:r>
              <a:rPr lang="en-GB" spc="60">
                <a:latin typeface="Open Sans"/>
                <a:ea typeface="Open Sans"/>
                <a:cs typeface="Open Sans"/>
              </a:rPr>
              <a:t> de la </a:t>
            </a:r>
            <a:r>
              <a:rPr lang="en-GB" spc="60" err="1">
                <a:latin typeface="Open Sans"/>
                <a:ea typeface="Open Sans"/>
                <a:cs typeface="Open Sans"/>
              </a:rPr>
              <a:t>sécurité</a:t>
            </a:r>
            <a:r>
              <a:rPr lang="en-GB" spc="60">
                <a:latin typeface="Open Sans"/>
                <a:ea typeface="Open Sans"/>
                <a:cs typeface="Open Sans"/>
              </a:rPr>
              <a:t> </a:t>
            </a:r>
            <a:r>
              <a:rPr lang="en-GB" spc="60" err="1">
                <a:latin typeface="Open Sans"/>
                <a:ea typeface="Open Sans"/>
                <a:cs typeface="Open Sans"/>
              </a:rPr>
              <a:t>alimentaire</a:t>
            </a:r>
            <a:r>
              <a:rPr lang="en-GB" spc="60">
                <a:latin typeface="Open Sans"/>
                <a:ea typeface="Open Sans"/>
                <a:cs typeface="Open Sans"/>
              </a:rPr>
              <a:t> dans le </a:t>
            </a:r>
            <a:r>
              <a:rPr lang="en-GB" spc="60">
                <a:latin typeface="Open Sans"/>
                <a:ea typeface="Open Sans"/>
                <a:cs typeface="Open Sans"/>
                <a:hlinkClick r:id="rId3">
                  <a:extLst>
                    <a:ext uri="{A12FA001-AC4F-418D-AE19-62706E023703}">
                      <ahyp:hlinkClr xmlns:ahyp="http://schemas.microsoft.com/office/drawing/2018/hyperlinkcolor" val="tx"/>
                    </a:ext>
                  </a:extLst>
                </a:hlinkClick>
              </a:rPr>
              <a:t>tableau de référence de l'</a:t>
            </a:r>
            <a:r>
              <a:rPr lang="en-GB" spc="60" err="1">
                <a:latin typeface="Open Sans"/>
                <a:ea typeface="Open Sans"/>
                <a:cs typeface="Open Sans"/>
              </a:rPr>
              <a:t>insécurité</a:t>
            </a:r>
            <a:r>
              <a:rPr lang="en-GB" spc="60">
                <a:latin typeface="Open Sans"/>
                <a:ea typeface="Open Sans"/>
                <a:cs typeface="Open Sans"/>
              </a:rPr>
              <a:t> </a:t>
            </a:r>
            <a:r>
              <a:rPr lang="en-GB" spc="60" err="1">
                <a:latin typeface="Open Sans"/>
                <a:ea typeface="Open Sans"/>
                <a:cs typeface="Open Sans"/>
              </a:rPr>
              <a:t>alimentaire</a:t>
            </a:r>
            <a:r>
              <a:rPr lang="en-GB" spc="60">
                <a:latin typeface="Open Sans"/>
                <a:ea typeface="Open Sans"/>
                <a:cs typeface="Open Sans"/>
              </a:rPr>
              <a:t> </a:t>
            </a:r>
            <a:r>
              <a:rPr lang="en-GB" spc="60" err="1">
                <a:latin typeface="Open Sans"/>
                <a:ea typeface="Open Sans"/>
                <a:cs typeface="Open Sans"/>
              </a:rPr>
              <a:t>aiguë</a:t>
            </a:r>
            <a:r>
              <a:rPr lang="en-GB" spc="60">
                <a:latin typeface="Open Sans"/>
                <a:ea typeface="Open Sans"/>
                <a:cs typeface="Open Sans"/>
              </a:rPr>
              <a:t> du</a:t>
            </a:r>
            <a:r>
              <a:rPr lang="fr-FR" spc="60">
                <a:latin typeface="Open Sans"/>
                <a:ea typeface="Open Sans"/>
                <a:cs typeface="Open Sans"/>
              </a:rPr>
              <a:t> Cadre intégré de classification de la sécurité alimentaire</a:t>
            </a:r>
            <a:r>
              <a:rPr lang="en-GB" spc="60">
                <a:latin typeface="Open Sans"/>
                <a:ea typeface="Open Sans"/>
                <a:cs typeface="Open Sans"/>
              </a:rPr>
              <a:t> (IPC). </a:t>
            </a:r>
          </a:p>
          <a:p>
            <a:pPr>
              <a:buFont typeface="Wingdings" panose="05000000000000000000" pitchFamily="2" charset="2"/>
              <a:buChar char="v"/>
            </a:pPr>
            <a:endParaRPr lang="en-GB" spc="60">
              <a:latin typeface="Open Sans"/>
              <a:ea typeface="Open Sans"/>
              <a:cs typeface="Open Sans"/>
            </a:endParaRPr>
          </a:p>
          <a:p>
            <a:pPr>
              <a:buFont typeface="Wingdings" panose="05000000000000000000" pitchFamily="2" charset="2"/>
              <a:buChar char="v"/>
            </a:pPr>
            <a:endParaRPr lang="en-US" spc="6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SDAM/HDDS : UTILISATIONS DE L’INDICATEUR</a:t>
            </a:r>
          </a:p>
        </p:txBody>
      </p:sp>
      <p:grpSp>
        <p:nvGrpSpPr>
          <p:cNvPr id="5" name="Group 4">
            <a:extLst>
              <a:ext uri="{FF2B5EF4-FFF2-40B4-BE49-F238E27FC236}">
                <a16:creationId xmlns:a16="http://schemas.microsoft.com/office/drawing/2014/main" id="{4C9E751B-943F-A9B6-B235-53689072C49C}"/>
              </a:ext>
            </a:extLst>
          </p:cNvPr>
          <p:cNvGrpSpPr/>
          <p:nvPr/>
        </p:nvGrpSpPr>
        <p:grpSpPr>
          <a:xfrm>
            <a:off x="783670" y="3202154"/>
            <a:ext cx="11166835" cy="1166955"/>
            <a:chOff x="892757" y="3690168"/>
            <a:chExt cx="11166835" cy="889083"/>
          </a:xfrm>
        </p:grpSpPr>
        <p:sp>
          <p:nvSpPr>
            <p:cNvPr id="2" name="Rectangle 1">
              <a:extLst>
                <a:ext uri="{FF2B5EF4-FFF2-40B4-BE49-F238E27FC236}">
                  <a16:creationId xmlns:a16="http://schemas.microsoft.com/office/drawing/2014/main" id="{FE1A6D3E-D012-A232-2A3D-7CE123EA3DDC}"/>
                </a:ext>
              </a:extLst>
            </p:cNvPr>
            <p:cNvSpPr/>
            <p:nvPr/>
          </p:nvSpPr>
          <p:spPr>
            <a:xfrm>
              <a:off x="892757" y="3690168"/>
              <a:ext cx="11021629" cy="827984"/>
            </a:xfrm>
            <a:prstGeom prst="rect">
              <a:avLst/>
            </a:prstGeom>
            <a:solidFill>
              <a:schemeClr val="accent2">
                <a:lumMod val="20000"/>
                <a:lumOff val="80000"/>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Graphic 3" descr="Warning with solid fill">
              <a:extLst>
                <a:ext uri="{FF2B5EF4-FFF2-40B4-BE49-F238E27FC236}">
                  <a16:creationId xmlns:a16="http://schemas.microsoft.com/office/drawing/2014/main" id="{9E7E6D2C-708B-22DE-4D28-D2165B15FDA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35692" y="3855351"/>
              <a:ext cx="723900" cy="723900"/>
            </a:xfrm>
            <a:prstGeom prst="rect">
              <a:avLst/>
            </a:prstGeom>
          </p:spPr>
        </p:pic>
      </p:grpSp>
      <p:grpSp>
        <p:nvGrpSpPr>
          <p:cNvPr id="6" name="Group 5">
            <a:extLst>
              <a:ext uri="{FF2B5EF4-FFF2-40B4-BE49-F238E27FC236}">
                <a16:creationId xmlns:a16="http://schemas.microsoft.com/office/drawing/2014/main" id="{EE66AA10-8DB3-C07B-9FF8-444195CB7AD9}"/>
              </a:ext>
            </a:extLst>
          </p:cNvPr>
          <p:cNvGrpSpPr/>
          <p:nvPr/>
        </p:nvGrpSpPr>
        <p:grpSpPr>
          <a:xfrm>
            <a:off x="919004" y="4627218"/>
            <a:ext cx="10897182" cy="1200329"/>
            <a:chOff x="-105092" y="5454391"/>
            <a:chExt cx="10897182" cy="1200329"/>
          </a:xfrm>
        </p:grpSpPr>
        <p:sp>
          <p:nvSpPr>
            <p:cNvPr id="7" name="TextBox 6">
              <a:extLst>
                <a:ext uri="{FF2B5EF4-FFF2-40B4-BE49-F238E27FC236}">
                  <a16:creationId xmlns:a16="http://schemas.microsoft.com/office/drawing/2014/main" id="{7AA644D8-355D-F02F-3A7C-7E00B84A5E93}"/>
                </a:ext>
              </a:extLst>
            </p:cNvPr>
            <p:cNvSpPr txBox="1"/>
            <p:nvPr/>
          </p:nvSpPr>
          <p:spPr>
            <a:xfrm>
              <a:off x="-105092" y="5454391"/>
              <a:ext cx="10587609" cy="1200329"/>
            </a:xfrm>
            <a:prstGeom prst="rect">
              <a:avLst/>
            </a:prstGeom>
            <a:solidFill>
              <a:schemeClr val="accent5"/>
            </a:solidFill>
          </p:spPr>
          <p:txBody>
            <a:bodyPr wrap="square" rtlCol="0">
              <a:spAutoFit/>
            </a:bodyPr>
            <a:lstStyle/>
            <a:p>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Notez</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s'il</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existe</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d'autres</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versions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d'indicateurs</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de la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diversité</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alimentaire</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notamment</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le score de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diversité</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alimentaire</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ou</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DDS, qui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est</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un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indicateur</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national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utilisé</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uniquement</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à des fins de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suivi</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par le PAM et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calculé</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sur la base du FCS), la version FANTA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est</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celle</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utilisée</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pour les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évaluations</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du PAM et </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l'IPC</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9" name="Graphic 8" descr="Warning with solid fill">
              <a:extLst>
                <a:ext uri="{FF2B5EF4-FFF2-40B4-BE49-F238E27FC236}">
                  <a16:creationId xmlns:a16="http://schemas.microsoft.com/office/drawing/2014/main" id="{27BFCEE6-58AD-F642-8CD6-B80E96DBF9B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68190" y="5863203"/>
              <a:ext cx="723900" cy="723900"/>
            </a:xfrm>
            <a:prstGeom prst="rect">
              <a:avLst/>
            </a:prstGeom>
          </p:spPr>
        </p:pic>
      </p:grpSp>
    </p:spTree>
    <p:extLst>
      <p:ext uri="{BB962C8B-B14F-4D97-AF65-F5344CB8AC3E}">
        <p14:creationId xmlns:p14="http://schemas.microsoft.com/office/powerpoint/2010/main" val="126575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9955814"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en-US" b="0">
                <a:solidFill>
                  <a:srgbClr val="FFFFFE"/>
                </a:solidFill>
                <a:latin typeface="HALDEN SOLID"/>
                <a:ea typeface="Open Sans Extrabold"/>
                <a:cs typeface="Open Sans Extrabold"/>
              </a:rPr>
              <a:t>Le module sur la </a:t>
            </a:r>
            <a:r>
              <a:rPr lang="en-US" b="0" err="1">
                <a:solidFill>
                  <a:srgbClr val="FFFFFE"/>
                </a:solidFill>
                <a:latin typeface="HALDEN SOLID"/>
                <a:ea typeface="Open Sans Extrabold"/>
                <a:cs typeface="Open Sans Extrabold"/>
              </a:rPr>
              <a:t>diversité</a:t>
            </a:r>
            <a:r>
              <a:rPr lang="en-US" b="0">
                <a:solidFill>
                  <a:srgbClr val="FFFFFE"/>
                </a:solidFill>
                <a:latin typeface="HALDEN SOLID"/>
                <a:ea typeface="Open Sans Extrabold"/>
                <a:cs typeface="Open Sans Extrabold"/>
              </a:rPr>
              <a:t> </a:t>
            </a:r>
            <a:r>
              <a:rPr lang="en-US" b="0" err="1">
                <a:solidFill>
                  <a:srgbClr val="FFFFFE"/>
                </a:solidFill>
                <a:latin typeface="HALDEN SOLID"/>
                <a:ea typeface="Open Sans Extrabold"/>
                <a:cs typeface="Open Sans Extrabold"/>
              </a:rPr>
              <a:t>alimentaire</a:t>
            </a:r>
            <a:r>
              <a:rPr lang="en-US" b="0">
                <a:solidFill>
                  <a:srgbClr val="FFFFFE"/>
                </a:solidFill>
                <a:latin typeface="HALDEN SOLID"/>
                <a:ea typeface="Open Sans Extrabold"/>
                <a:cs typeface="Open Sans Extrabold"/>
              </a:rPr>
              <a:t> des ménages </a:t>
            </a:r>
            <a:endParaRPr lang="en-US" b="0">
              <a:solidFill>
                <a:srgbClr val="FFFFFE"/>
              </a:solidFill>
              <a:latin typeface="HALDEN SOLID"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000" y="1471440"/>
            <a:ext cx="11052000" cy="5035686"/>
          </a:xfrm>
          <a:noFill/>
        </p:spPr>
        <p:txBody>
          <a:bodyPr vert="horz" lIns="91440" tIns="45720" rIns="91440" bIns="45720" rtlCol="0" anchor="t">
            <a:noAutofit/>
          </a:bodyPr>
          <a:lstStyle/>
          <a:p>
            <a:pPr>
              <a:lnSpc>
                <a:spcPct val="150000"/>
              </a:lnSpc>
              <a:buFont typeface="Wingdings" panose="05000000000000000000" pitchFamily="2" charset="2"/>
              <a:buChar char="v"/>
            </a:pPr>
            <a:r>
              <a:rPr lang="en-US" spc="60" err="1">
                <a:latin typeface="Open Sans"/>
                <a:ea typeface="Open Sans"/>
                <a:cs typeface="Open Sans"/>
              </a:rPr>
              <a:t>Notez</a:t>
            </a:r>
            <a:r>
              <a:rPr lang="en-US" spc="60">
                <a:latin typeface="Open Sans"/>
                <a:ea typeface="Open Sans"/>
                <a:cs typeface="Open Sans"/>
              </a:rPr>
              <a:t> la formulation de la question </a:t>
            </a:r>
            <a:r>
              <a:rPr lang="en-US" spc="60" err="1">
                <a:latin typeface="Open Sans"/>
                <a:ea typeface="Open Sans"/>
                <a:cs typeface="Open Sans"/>
              </a:rPr>
              <a:t>principale</a:t>
            </a:r>
            <a:r>
              <a:rPr lang="en-US" spc="60">
                <a:latin typeface="Open Sans"/>
                <a:ea typeface="Open Sans"/>
                <a:cs typeface="Open Sans"/>
              </a:rPr>
              <a:t>. "</a:t>
            </a:r>
            <a:r>
              <a:rPr lang="en-GB" spc="60" err="1">
                <a:latin typeface="Open Sans"/>
                <a:ea typeface="Open Sans"/>
                <a:cs typeface="Open Sans"/>
              </a:rPr>
              <a:t>J'aimerais</a:t>
            </a:r>
            <a:r>
              <a:rPr lang="en-GB" spc="60">
                <a:latin typeface="Open Sans"/>
                <a:ea typeface="Open Sans"/>
                <a:cs typeface="Open Sans"/>
              </a:rPr>
              <a:t> </a:t>
            </a:r>
            <a:r>
              <a:rPr lang="en-GB" spc="60" err="1">
                <a:latin typeface="Open Sans"/>
                <a:ea typeface="Open Sans"/>
                <a:cs typeface="Open Sans"/>
              </a:rPr>
              <a:t>maintenant</a:t>
            </a:r>
            <a:r>
              <a:rPr lang="en-GB" spc="60">
                <a:latin typeface="Open Sans"/>
                <a:ea typeface="Open Sans"/>
                <a:cs typeface="Open Sans"/>
              </a:rPr>
              <a:t> </a:t>
            </a:r>
            <a:r>
              <a:rPr lang="en-GB" spc="60" err="1">
                <a:latin typeface="Open Sans"/>
                <a:ea typeface="Open Sans"/>
                <a:cs typeface="Open Sans"/>
              </a:rPr>
              <a:t>vous</a:t>
            </a:r>
            <a:r>
              <a:rPr lang="en-GB" spc="60">
                <a:latin typeface="Open Sans"/>
                <a:ea typeface="Open Sans"/>
                <a:cs typeface="Open Sans"/>
              </a:rPr>
              <a:t> poser des questions sur les types </a:t>
            </a:r>
            <a:r>
              <a:rPr lang="en-GB" spc="60" err="1">
                <a:latin typeface="Open Sans"/>
                <a:ea typeface="Open Sans"/>
                <a:cs typeface="Open Sans"/>
              </a:rPr>
              <a:t>d'aliments</a:t>
            </a:r>
            <a:r>
              <a:rPr lang="en-GB" spc="60">
                <a:latin typeface="Open Sans"/>
                <a:ea typeface="Open Sans"/>
                <a:cs typeface="Open Sans"/>
              </a:rPr>
              <a:t> que </a:t>
            </a:r>
            <a:r>
              <a:rPr lang="en-GB" u="sng" spc="60" err="1">
                <a:latin typeface="Open Sans"/>
                <a:ea typeface="Open Sans"/>
                <a:cs typeface="Open Sans"/>
              </a:rPr>
              <a:t>vous</a:t>
            </a:r>
            <a:r>
              <a:rPr lang="en-GB" u="sng" spc="60">
                <a:latin typeface="Open Sans"/>
                <a:ea typeface="Open Sans"/>
                <a:cs typeface="Open Sans"/>
              </a:rPr>
              <a:t> </a:t>
            </a:r>
            <a:r>
              <a:rPr lang="en-GB" u="sng" spc="60" err="1">
                <a:latin typeface="Open Sans"/>
                <a:ea typeface="Open Sans"/>
                <a:cs typeface="Open Sans"/>
              </a:rPr>
              <a:t>ou</a:t>
            </a:r>
            <a:r>
              <a:rPr lang="en-GB" u="sng" spc="60">
                <a:latin typeface="Open Sans"/>
                <a:ea typeface="Open Sans"/>
                <a:cs typeface="Open Sans"/>
              </a:rPr>
              <a:t> </a:t>
            </a:r>
            <a:r>
              <a:rPr lang="en-GB" u="sng" spc="60" err="1">
                <a:latin typeface="Open Sans"/>
                <a:ea typeface="Open Sans"/>
                <a:cs typeface="Open Sans"/>
              </a:rPr>
              <a:t>quelqu'un</a:t>
            </a:r>
            <a:r>
              <a:rPr lang="en-GB" u="sng" spc="60">
                <a:latin typeface="Open Sans"/>
                <a:ea typeface="Open Sans"/>
                <a:cs typeface="Open Sans"/>
              </a:rPr>
              <a:t> </a:t>
            </a:r>
            <a:r>
              <a:rPr lang="en-GB" u="sng" spc="60" err="1">
                <a:latin typeface="Open Sans"/>
                <a:ea typeface="Open Sans"/>
                <a:cs typeface="Open Sans"/>
              </a:rPr>
              <a:t>d'autre</a:t>
            </a:r>
            <a:r>
              <a:rPr lang="en-GB" u="sng" spc="60">
                <a:latin typeface="Open Sans"/>
                <a:ea typeface="Open Sans"/>
                <a:cs typeface="Open Sans"/>
              </a:rPr>
              <a:t>* </a:t>
            </a:r>
            <a:r>
              <a:rPr lang="en-GB" spc="60">
                <a:latin typeface="Open Sans"/>
                <a:ea typeface="Open Sans"/>
                <a:cs typeface="Open Sans"/>
              </a:rPr>
              <a:t>dans </a:t>
            </a:r>
            <a:r>
              <a:rPr lang="en-GB" spc="60" err="1">
                <a:latin typeface="Open Sans"/>
                <a:ea typeface="Open Sans"/>
                <a:cs typeface="Open Sans"/>
              </a:rPr>
              <a:t>votre</a:t>
            </a:r>
            <a:r>
              <a:rPr lang="en-GB" spc="60">
                <a:latin typeface="Open Sans"/>
                <a:ea typeface="Open Sans"/>
                <a:cs typeface="Open Sans"/>
              </a:rPr>
              <a:t> ménage </a:t>
            </a:r>
            <a:r>
              <a:rPr lang="en-GB" spc="60" err="1">
                <a:latin typeface="Open Sans"/>
                <a:ea typeface="Open Sans"/>
                <a:cs typeface="Open Sans"/>
              </a:rPr>
              <a:t>avez</a:t>
            </a:r>
            <a:r>
              <a:rPr lang="en-GB" spc="60">
                <a:latin typeface="Open Sans"/>
                <a:ea typeface="Open Sans"/>
                <a:cs typeface="Open Sans"/>
              </a:rPr>
              <a:t> consommés </a:t>
            </a:r>
            <a:r>
              <a:rPr lang="en-GB" spc="60" err="1">
                <a:latin typeface="Open Sans"/>
                <a:ea typeface="Open Sans"/>
                <a:cs typeface="Open Sans"/>
              </a:rPr>
              <a:t>hier</a:t>
            </a:r>
            <a:r>
              <a:rPr lang="en-GB" spc="60">
                <a:latin typeface="Open Sans"/>
                <a:ea typeface="Open Sans"/>
                <a:cs typeface="Open Sans"/>
              </a:rPr>
              <a:t> pendant la </a:t>
            </a:r>
            <a:r>
              <a:rPr lang="en-GB" spc="60" err="1">
                <a:latin typeface="Open Sans"/>
                <a:ea typeface="Open Sans"/>
                <a:cs typeface="Open Sans"/>
              </a:rPr>
              <a:t>journée</a:t>
            </a:r>
            <a:r>
              <a:rPr lang="en-GB" spc="60">
                <a:latin typeface="Open Sans"/>
                <a:ea typeface="Open Sans"/>
                <a:cs typeface="Open Sans"/>
              </a:rPr>
              <a:t> et la </a:t>
            </a:r>
            <a:r>
              <a:rPr lang="en-GB" spc="60" err="1">
                <a:latin typeface="Open Sans"/>
                <a:ea typeface="Open Sans"/>
                <a:cs typeface="Open Sans"/>
              </a:rPr>
              <a:t>nuit</a:t>
            </a:r>
            <a:r>
              <a:rPr lang="en-GB" spc="60">
                <a:latin typeface="Open Sans"/>
                <a:ea typeface="Open Sans"/>
                <a:cs typeface="Open Sans"/>
              </a:rPr>
              <a:t>.</a:t>
            </a:r>
          </a:p>
          <a:p>
            <a:pPr>
              <a:lnSpc>
                <a:spcPct val="150000"/>
              </a:lnSpc>
              <a:buFont typeface="Wingdings" panose="05000000000000000000" pitchFamily="2" charset="2"/>
              <a:buChar char="v"/>
            </a:pPr>
            <a:r>
              <a:rPr lang="en-US" spc="60" err="1">
                <a:latin typeface="Open Sans"/>
                <a:ea typeface="Open Sans"/>
                <a:cs typeface="Open Sans"/>
              </a:rPr>
              <a:t>Normalement</a:t>
            </a:r>
            <a:r>
              <a:rPr lang="en-US" spc="60">
                <a:latin typeface="Open Sans"/>
                <a:ea typeface="Open Sans"/>
                <a:cs typeface="Open Sans"/>
              </a:rPr>
              <a:t>, les aliments consommés </a:t>
            </a:r>
            <a:r>
              <a:rPr lang="en-US" u="sng" spc="60" err="1">
                <a:latin typeface="Open Sans"/>
                <a:ea typeface="Open Sans"/>
                <a:cs typeface="Open Sans"/>
              </a:rPr>
              <a:t>en</a:t>
            </a:r>
            <a:r>
              <a:rPr lang="en-US" u="sng" spc="60">
                <a:latin typeface="Open Sans"/>
                <a:ea typeface="Open Sans"/>
                <a:cs typeface="Open Sans"/>
              </a:rPr>
              <a:t> dehors de la </a:t>
            </a:r>
            <a:r>
              <a:rPr lang="en-US" u="sng" spc="60" err="1">
                <a:latin typeface="Open Sans"/>
                <a:ea typeface="Open Sans"/>
                <a:cs typeface="Open Sans"/>
              </a:rPr>
              <a:t>maison</a:t>
            </a:r>
            <a:r>
              <a:rPr lang="en-US" u="sng" spc="60">
                <a:latin typeface="Open Sans"/>
                <a:ea typeface="Open Sans"/>
                <a:cs typeface="Open Sans"/>
              </a:rPr>
              <a:t> ne </a:t>
            </a:r>
            <a:r>
              <a:rPr lang="en-US" u="sng" spc="60" err="1">
                <a:latin typeface="Open Sans"/>
                <a:ea typeface="Open Sans"/>
                <a:cs typeface="Open Sans"/>
              </a:rPr>
              <a:t>sont</a:t>
            </a:r>
            <a:r>
              <a:rPr lang="en-US" u="sng" spc="60">
                <a:latin typeface="Open Sans"/>
                <a:ea typeface="Open Sans"/>
                <a:cs typeface="Open Sans"/>
              </a:rPr>
              <a:t> pas pris </a:t>
            </a:r>
            <a:r>
              <a:rPr lang="en-US" u="sng" spc="60" err="1">
                <a:latin typeface="Open Sans"/>
                <a:ea typeface="Open Sans"/>
                <a:cs typeface="Open Sans"/>
              </a:rPr>
              <a:t>en</a:t>
            </a:r>
            <a:r>
              <a:rPr lang="en-US" u="sng" spc="60">
                <a:latin typeface="Open Sans"/>
                <a:ea typeface="Open Sans"/>
                <a:cs typeface="Open Sans"/>
              </a:rPr>
              <a:t> </a:t>
            </a:r>
            <a:r>
              <a:rPr lang="en-US" u="sng" spc="60" err="1">
                <a:latin typeface="Open Sans"/>
                <a:ea typeface="Open Sans"/>
                <a:cs typeface="Open Sans"/>
              </a:rPr>
              <a:t>compte</a:t>
            </a:r>
            <a:r>
              <a:rPr lang="en-US" u="sng" spc="60">
                <a:latin typeface="Open Sans"/>
                <a:ea typeface="Open Sans"/>
                <a:cs typeface="Open Sans"/>
              </a:rPr>
              <a:t>, </a:t>
            </a:r>
            <a:r>
              <a:rPr lang="en-US" u="sng" spc="60" err="1">
                <a:latin typeface="Open Sans"/>
                <a:ea typeface="Open Sans"/>
                <a:cs typeface="Open Sans"/>
              </a:rPr>
              <a:t>mais</a:t>
            </a:r>
            <a:r>
              <a:rPr lang="en-US" u="sng" spc="60">
                <a:latin typeface="Open Sans"/>
                <a:ea typeface="Open Sans"/>
                <a:cs typeface="Open Sans"/>
              </a:rPr>
              <a:t> il </a:t>
            </a:r>
            <a:r>
              <a:rPr lang="en-US" u="sng" spc="60" err="1">
                <a:latin typeface="Open Sans"/>
                <a:ea typeface="Open Sans"/>
                <a:cs typeface="Open Sans"/>
              </a:rPr>
              <a:t>s'agit</a:t>
            </a:r>
            <a:r>
              <a:rPr lang="en-US" u="sng" spc="60">
                <a:latin typeface="Open Sans"/>
                <a:ea typeface="Open Sans"/>
                <a:cs typeface="Open Sans"/>
              </a:rPr>
              <a:t> </a:t>
            </a:r>
            <a:r>
              <a:rPr lang="en-US" u="sng" spc="60" err="1">
                <a:latin typeface="Open Sans"/>
                <a:ea typeface="Open Sans"/>
                <a:cs typeface="Open Sans"/>
              </a:rPr>
              <a:t>d'une</a:t>
            </a:r>
            <a:r>
              <a:rPr lang="en-US" u="sng" spc="60">
                <a:latin typeface="Open Sans"/>
                <a:ea typeface="Open Sans"/>
                <a:cs typeface="Open Sans"/>
              </a:rPr>
              <a:t> </a:t>
            </a:r>
            <a:r>
              <a:rPr lang="en-US" u="sng" spc="60" err="1">
                <a:latin typeface="Open Sans"/>
                <a:ea typeface="Open Sans"/>
                <a:cs typeface="Open Sans"/>
              </a:rPr>
              <a:t>décision</a:t>
            </a:r>
            <a:r>
              <a:rPr lang="en-US" u="sng" spc="60">
                <a:latin typeface="Open Sans"/>
                <a:ea typeface="Open Sans"/>
                <a:cs typeface="Open Sans"/>
              </a:rPr>
              <a:t> qui doit </a:t>
            </a:r>
            <a:r>
              <a:rPr lang="en-US" u="sng" spc="60" err="1">
                <a:latin typeface="Open Sans"/>
                <a:ea typeface="Open Sans"/>
                <a:cs typeface="Open Sans"/>
              </a:rPr>
              <a:t>être</a:t>
            </a:r>
            <a:r>
              <a:rPr lang="en-US" u="sng" spc="60">
                <a:latin typeface="Open Sans"/>
                <a:ea typeface="Open Sans"/>
                <a:cs typeface="Open Sans"/>
              </a:rPr>
              <a:t> </a:t>
            </a:r>
            <a:r>
              <a:rPr lang="en-US" u="sng" spc="60" err="1">
                <a:latin typeface="Open Sans"/>
                <a:ea typeface="Open Sans"/>
                <a:cs typeface="Open Sans"/>
              </a:rPr>
              <a:t>prise</a:t>
            </a:r>
            <a:r>
              <a:rPr lang="en-US" u="sng" spc="60">
                <a:latin typeface="Open Sans"/>
                <a:ea typeface="Open Sans"/>
                <a:cs typeface="Open Sans"/>
              </a:rPr>
              <a:t> par le CO, et le matériel de formation doit </a:t>
            </a:r>
            <a:r>
              <a:rPr lang="en-US" u="sng" spc="60" err="1">
                <a:latin typeface="Open Sans"/>
                <a:ea typeface="Open Sans"/>
                <a:cs typeface="Open Sans"/>
              </a:rPr>
              <a:t>être</a:t>
            </a:r>
            <a:r>
              <a:rPr lang="en-US" u="sng" spc="60">
                <a:latin typeface="Open Sans"/>
                <a:ea typeface="Open Sans"/>
                <a:cs typeface="Open Sans"/>
              </a:rPr>
              <a:t> </a:t>
            </a:r>
            <a:r>
              <a:rPr lang="en-US" u="sng" spc="60" err="1">
                <a:latin typeface="Open Sans"/>
                <a:ea typeface="Open Sans"/>
                <a:cs typeface="Open Sans"/>
              </a:rPr>
              <a:t>adapté</a:t>
            </a:r>
            <a:r>
              <a:rPr lang="en-US" u="sng" spc="60">
                <a:latin typeface="Open Sans"/>
                <a:ea typeface="Open Sans"/>
                <a:cs typeface="Open Sans"/>
              </a:rPr>
              <a:t> </a:t>
            </a:r>
            <a:r>
              <a:rPr lang="en-US" u="sng" spc="60" err="1">
                <a:latin typeface="Open Sans"/>
                <a:ea typeface="Open Sans"/>
                <a:cs typeface="Open Sans"/>
              </a:rPr>
              <a:t>en</a:t>
            </a:r>
            <a:r>
              <a:rPr lang="en-US" u="sng" spc="60">
                <a:latin typeface="Open Sans"/>
                <a:ea typeface="Open Sans"/>
                <a:cs typeface="Open Sans"/>
              </a:rPr>
              <a:t> </a:t>
            </a:r>
            <a:r>
              <a:rPr lang="en-US" spc="60" err="1">
                <a:latin typeface="Open Sans"/>
                <a:ea typeface="Open Sans"/>
                <a:cs typeface="Open Sans"/>
              </a:rPr>
              <a:t>conséquence</a:t>
            </a:r>
            <a:r>
              <a:rPr lang="en-US" spc="60">
                <a:latin typeface="Open Sans"/>
                <a:ea typeface="Open Sans"/>
                <a:cs typeface="Open Sans"/>
              </a:rPr>
              <a:t>*</a:t>
            </a:r>
            <a:r>
              <a:rPr lang="en-US" u="sng" spc="60">
                <a:latin typeface="Open Sans"/>
                <a:ea typeface="Open Sans"/>
                <a:cs typeface="Open Sans"/>
              </a:rPr>
              <a:t>.</a:t>
            </a:r>
          </a:p>
          <a:p>
            <a:pPr>
              <a:lnSpc>
                <a:spcPct val="150000"/>
              </a:lnSpc>
              <a:buFont typeface="Wingdings" panose="05000000000000000000" pitchFamily="2" charset="2"/>
              <a:buChar char="v"/>
            </a:pPr>
            <a:r>
              <a:rPr lang="en-US" spc="60" err="1">
                <a:latin typeface="Open Sans"/>
                <a:ea typeface="Open Sans"/>
                <a:cs typeface="Open Sans"/>
              </a:rPr>
              <a:t>Assurez-vous</a:t>
            </a:r>
            <a:r>
              <a:rPr lang="en-US" spc="60">
                <a:latin typeface="Open Sans"/>
                <a:ea typeface="Open Sans"/>
                <a:cs typeface="Open Sans"/>
              </a:rPr>
              <a:t> que la question </a:t>
            </a:r>
            <a:r>
              <a:rPr lang="en-US" spc="60" err="1">
                <a:latin typeface="Open Sans"/>
                <a:ea typeface="Open Sans"/>
                <a:cs typeface="Open Sans"/>
              </a:rPr>
              <a:t>inclut</a:t>
            </a:r>
            <a:r>
              <a:rPr lang="en-US" spc="60">
                <a:latin typeface="Open Sans"/>
                <a:ea typeface="Open Sans"/>
                <a:cs typeface="Open Sans"/>
              </a:rPr>
              <a:t> </a:t>
            </a:r>
            <a:r>
              <a:rPr lang="en-US" spc="60" err="1">
                <a:latin typeface="Open Sans"/>
                <a:ea typeface="Open Sans"/>
                <a:cs typeface="Open Sans"/>
              </a:rPr>
              <a:t>une</a:t>
            </a:r>
            <a:r>
              <a:rPr lang="en-US" spc="60">
                <a:latin typeface="Open Sans"/>
                <a:ea typeface="Open Sans"/>
                <a:cs typeface="Open Sans"/>
              </a:rPr>
              <a:t> </a:t>
            </a:r>
            <a:r>
              <a:rPr lang="en-US" u="sng" spc="60" err="1">
                <a:latin typeface="Open Sans"/>
                <a:ea typeface="Open Sans"/>
                <a:cs typeface="Open Sans"/>
              </a:rPr>
              <a:t>période</a:t>
            </a:r>
            <a:r>
              <a:rPr lang="en-US" u="sng" spc="60">
                <a:latin typeface="Open Sans"/>
                <a:ea typeface="Open Sans"/>
                <a:cs typeface="Open Sans"/>
              </a:rPr>
              <a:t> de rappel des </a:t>
            </a:r>
            <a:r>
              <a:rPr lang="en-US" u="sng" spc="60" err="1">
                <a:latin typeface="Open Sans"/>
                <a:ea typeface="Open Sans"/>
                <a:cs typeface="Open Sans"/>
              </a:rPr>
              <a:t>dernières</a:t>
            </a:r>
            <a:r>
              <a:rPr lang="en-US" u="sng" spc="60">
                <a:latin typeface="Open Sans"/>
                <a:ea typeface="Open Sans"/>
                <a:cs typeface="Open Sans"/>
              </a:rPr>
              <a:t> 24 </a:t>
            </a:r>
            <a:r>
              <a:rPr lang="en-US" u="sng" spc="60" err="1">
                <a:latin typeface="Open Sans"/>
                <a:ea typeface="Open Sans"/>
                <a:cs typeface="Open Sans"/>
              </a:rPr>
              <a:t>heures</a:t>
            </a:r>
            <a:r>
              <a:rPr lang="en-US" u="sng" spc="60">
                <a:latin typeface="Open Sans"/>
                <a:ea typeface="Open Sans"/>
                <a:cs typeface="Open Sans"/>
              </a:rPr>
              <a:t>* </a:t>
            </a:r>
            <a:r>
              <a:rPr lang="en-US" spc="60">
                <a:latin typeface="Open Sans"/>
                <a:ea typeface="Open Sans"/>
                <a:cs typeface="Open Sans"/>
              </a:rPr>
              <a:t>; il </a:t>
            </a:r>
            <a:r>
              <a:rPr lang="en-US" spc="60" err="1">
                <a:latin typeface="Open Sans"/>
                <a:ea typeface="Open Sans"/>
                <a:cs typeface="Open Sans"/>
              </a:rPr>
              <a:t>s'agit</a:t>
            </a:r>
            <a:r>
              <a:rPr lang="en-US" spc="60">
                <a:latin typeface="Open Sans"/>
                <a:ea typeface="Open Sans"/>
                <a:cs typeface="Open Sans"/>
              </a:rPr>
              <a:t> de la </a:t>
            </a:r>
            <a:r>
              <a:rPr lang="en-US" spc="60" err="1">
                <a:latin typeface="Open Sans"/>
                <a:ea typeface="Open Sans"/>
                <a:cs typeface="Open Sans"/>
              </a:rPr>
              <a:t>période</a:t>
            </a:r>
            <a:r>
              <a:rPr lang="en-US" spc="60">
                <a:latin typeface="Open Sans"/>
                <a:ea typeface="Open Sans"/>
                <a:cs typeface="Open Sans"/>
              </a:rPr>
              <a:t> standard.</a:t>
            </a:r>
            <a:endParaRPr lang="en-US" strike="sngStrike" spc="6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SDAM/ HDDS : instructions de formation 2</a:t>
            </a:r>
          </a:p>
        </p:txBody>
      </p:sp>
      <p:grpSp>
        <p:nvGrpSpPr>
          <p:cNvPr id="6" name="Group 5">
            <a:extLst>
              <a:ext uri="{FF2B5EF4-FFF2-40B4-BE49-F238E27FC236}">
                <a16:creationId xmlns:a16="http://schemas.microsoft.com/office/drawing/2014/main" id="{67061DC6-D24B-98E9-F2BF-2D441C291EA0}"/>
              </a:ext>
            </a:extLst>
          </p:cNvPr>
          <p:cNvGrpSpPr/>
          <p:nvPr/>
        </p:nvGrpSpPr>
        <p:grpSpPr>
          <a:xfrm>
            <a:off x="4122821" y="5571493"/>
            <a:ext cx="7646362" cy="1041982"/>
            <a:chOff x="4730520" y="4945143"/>
            <a:chExt cx="6268950" cy="1041982"/>
          </a:xfrm>
        </p:grpSpPr>
        <p:sp>
          <p:nvSpPr>
            <p:cNvPr id="2" name="TextBox 1">
              <a:extLst>
                <a:ext uri="{FF2B5EF4-FFF2-40B4-BE49-F238E27FC236}">
                  <a16:creationId xmlns:a16="http://schemas.microsoft.com/office/drawing/2014/main" id="{509849AD-C5CA-8435-6D05-FE7E3B738DB3}"/>
                </a:ext>
              </a:extLst>
            </p:cNvPr>
            <p:cNvSpPr txBox="1"/>
            <p:nvPr/>
          </p:nvSpPr>
          <p:spPr>
            <a:xfrm>
              <a:off x="5353050" y="5340794"/>
              <a:ext cx="5646420" cy="646331"/>
            </a:xfrm>
            <a:prstGeom prst="rect">
              <a:avLst/>
            </a:prstGeom>
            <a:solidFill>
              <a:schemeClr val="accent2">
                <a:lumMod val="20000"/>
                <a:lumOff val="80000"/>
              </a:schemeClr>
            </a:solidFill>
          </p:spPr>
          <p:txBody>
            <a:bodyPr wrap="square" lIns="91440" tIns="45720" rIns="91440" bIns="45720" rtlCol="0" anchor="t">
              <a:spAutoFit/>
            </a:bodyPr>
            <a:lstStyle/>
            <a:p>
              <a:r>
                <a:rPr lang="en-GB">
                  <a:solidFill>
                    <a:schemeClr val="accent1"/>
                  </a:solidFill>
                  <a:latin typeface="Open Sans"/>
                  <a:ea typeface="Open Sans"/>
                  <a:cs typeface="Open Sans"/>
                </a:rPr>
                <a:t>*</a:t>
              </a:r>
              <a:r>
                <a:rPr lang="en-GB" err="1">
                  <a:solidFill>
                    <a:schemeClr val="accent1"/>
                  </a:solidFill>
                  <a:latin typeface="Open Sans"/>
                  <a:ea typeface="Open Sans"/>
                  <a:cs typeface="Open Sans"/>
                </a:rPr>
                <a:t>Notez</a:t>
              </a:r>
              <a:r>
                <a:rPr lang="en-GB">
                  <a:solidFill>
                    <a:schemeClr val="accent1"/>
                  </a:solidFill>
                  <a:latin typeface="Open Sans"/>
                  <a:ea typeface="Open Sans"/>
                  <a:cs typeface="Open Sans"/>
                </a:rPr>
                <a:t> les </a:t>
              </a:r>
              <a:r>
                <a:rPr lang="en-GB" err="1">
                  <a:solidFill>
                    <a:schemeClr val="accent1"/>
                  </a:solidFill>
                  <a:latin typeface="Open Sans"/>
                  <a:ea typeface="Open Sans"/>
                  <a:cs typeface="Open Sans"/>
                </a:rPr>
                <a:t>différences</a:t>
              </a:r>
              <a:r>
                <a:rPr lang="en-GB">
                  <a:solidFill>
                    <a:schemeClr val="accent1"/>
                  </a:solidFill>
                  <a:latin typeface="Open Sans"/>
                  <a:ea typeface="Open Sans"/>
                  <a:cs typeface="Open Sans"/>
                </a:rPr>
                <a:t> </a:t>
              </a:r>
              <a:r>
                <a:rPr lang="en-GB" err="1">
                  <a:solidFill>
                    <a:schemeClr val="accent1"/>
                  </a:solidFill>
                  <a:latin typeface="Open Sans"/>
                  <a:ea typeface="Open Sans"/>
                  <a:cs typeface="Open Sans"/>
                </a:rPr>
                <a:t>essentielles</a:t>
              </a:r>
              <a:r>
                <a:rPr lang="en-GB">
                  <a:solidFill>
                    <a:schemeClr val="accent1"/>
                  </a:solidFill>
                  <a:latin typeface="Open Sans"/>
                  <a:ea typeface="Open Sans"/>
                  <a:cs typeface="Open Sans"/>
                </a:rPr>
                <a:t> avec la </a:t>
              </a:r>
              <a:r>
                <a:rPr lang="en-GB" err="1">
                  <a:solidFill>
                    <a:schemeClr val="accent1"/>
                  </a:solidFill>
                  <a:latin typeface="Open Sans"/>
                  <a:ea typeface="Open Sans"/>
                  <a:cs typeface="Open Sans"/>
                </a:rPr>
                <a:t>méthodologie</a:t>
              </a:r>
              <a:r>
                <a:rPr lang="en-GB">
                  <a:solidFill>
                    <a:schemeClr val="accent1"/>
                  </a:solidFill>
                  <a:latin typeface="Open Sans"/>
                  <a:ea typeface="Open Sans"/>
                  <a:cs typeface="Open Sans"/>
                </a:rPr>
                <a:t> du SCA/FCS. Ne </a:t>
              </a:r>
              <a:r>
                <a:rPr lang="en-GB" err="1">
                  <a:solidFill>
                    <a:schemeClr val="accent1"/>
                  </a:solidFill>
                  <a:latin typeface="Open Sans"/>
                  <a:ea typeface="Open Sans"/>
                  <a:cs typeface="Open Sans"/>
                </a:rPr>
                <a:t>confondez</a:t>
              </a:r>
              <a:r>
                <a:rPr lang="en-GB">
                  <a:solidFill>
                    <a:schemeClr val="accent1"/>
                  </a:solidFill>
                  <a:latin typeface="Open Sans"/>
                  <a:ea typeface="Open Sans"/>
                  <a:cs typeface="Open Sans"/>
                </a:rPr>
                <a:t> pas les </a:t>
              </a:r>
              <a:r>
                <a:rPr lang="en-GB" err="1">
                  <a:solidFill>
                    <a:schemeClr val="accent1"/>
                  </a:solidFill>
                  <a:latin typeface="Open Sans"/>
                  <a:ea typeface="Open Sans"/>
                  <a:cs typeface="Open Sans"/>
                </a:rPr>
                <a:t>méthodologies</a:t>
              </a:r>
              <a:r>
                <a:rPr lang="en-GB">
                  <a:solidFill>
                    <a:schemeClr val="accent1"/>
                  </a:solidFill>
                  <a:latin typeface="Open Sans"/>
                  <a:ea typeface="Open Sans"/>
                  <a:cs typeface="Open Sans"/>
                </a:rPr>
                <a:t> !</a:t>
              </a:r>
            </a:p>
          </p:txBody>
        </p:sp>
        <p:pic>
          <p:nvPicPr>
            <p:cNvPr id="5" name="Graphic 4" descr="Warning with solid fill">
              <a:extLst>
                <a:ext uri="{FF2B5EF4-FFF2-40B4-BE49-F238E27FC236}">
                  <a16:creationId xmlns:a16="http://schemas.microsoft.com/office/drawing/2014/main" id="{18AB0ED0-4696-6485-5949-3C244622189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30520" y="4945143"/>
              <a:ext cx="723900" cy="723900"/>
            </a:xfrm>
            <a:prstGeom prst="rect">
              <a:avLst/>
            </a:prstGeom>
          </p:spPr>
        </p:pic>
      </p:grpSp>
    </p:spTree>
    <p:extLst>
      <p:ext uri="{BB962C8B-B14F-4D97-AF65-F5344CB8AC3E}">
        <p14:creationId xmlns:p14="http://schemas.microsoft.com/office/powerpoint/2010/main" val="2891020904"/>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Notes xmlns="49256dcf-74b5-4e0f-b2ab-e17546be8a8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9" ma:contentTypeDescription="Create a new document." ma:contentTypeScope="" ma:versionID="43cac7850c215b99b189dd42ff5381b4">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7f3b09dd81f609e653ddad0159f4af65"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description="Describe what this folder should contain"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44BB7B-CE34-4D68-9B7C-68D737AEA431}">
  <ds:schemaRefs>
    <ds:schemaRef ds:uri="3940b711-dc1d-4235-b0a5-48d487f0d3b9"/>
    <ds:schemaRef ds:uri="49256dcf-74b5-4e0f-b2ab-e17546be8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F1EB11F-FE61-48A1-AF70-49C4B008CAFE}">
  <ds:schemaRefs>
    <ds:schemaRef ds:uri="3940b711-dc1d-4235-b0a5-48d487f0d3b9"/>
    <ds:schemaRef ds:uri="49256dcf-74b5-4e0f-b2ab-e17546be8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A3AC776-BB22-46C6-94CA-DE5319E328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3238</Words>
  <Application>Microsoft Office PowerPoint</Application>
  <PresentationFormat>Widescreen</PresentationFormat>
  <Paragraphs>260</Paragraphs>
  <Slides>30</Slides>
  <Notes>19</Notes>
  <HiddenSlides>2</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Theme2</vt:lpstr>
      <vt:lpstr>PowerPoint Presentation</vt:lpstr>
      <vt:lpstr>PUBLIC</vt:lpstr>
      <vt:lpstr>PowerPoint Presentation</vt:lpstr>
      <vt:lpstr>SDAM/HDDS : instructions de formation 1</vt:lpstr>
      <vt:lpstr>SDAM/HDDS : Qu'est-ce que c'est ? </vt:lpstr>
      <vt:lpstr>SDAM/HDDS : Pourquoi la diversité alimentaire ?</vt:lpstr>
      <vt:lpstr>SDAM/HDDS : UTILISATIONS DE L’INDICATEUR</vt:lpstr>
      <vt:lpstr>PowerPoint Presentation</vt:lpstr>
      <vt:lpstr>SDAM/ HDDS : instructions de formation 2</vt:lpstr>
      <vt:lpstr>MODULE SDAM/HDDS : Que demander ?</vt:lpstr>
      <vt:lpstr>PowerPoint Presentation</vt:lpstr>
      <vt:lpstr>SDAM vs. SCA</vt:lpstr>
      <vt:lpstr>SDAM vs. SCA (suite)</vt:lpstr>
      <vt:lpstr>PowerPoint Presentation</vt:lpstr>
      <vt:lpstr>SDAM vs SCA : quelle est la valeur ajoutée ?</vt:lpstr>
      <vt:lpstr>Aliments consommés en dehors de la maison</vt:lpstr>
      <vt:lpstr>SDAM : contrôles de la qualité des données</vt:lpstr>
      <vt:lpstr>Conception du module SDAM </vt:lpstr>
      <vt:lpstr>Conception de modules SDAM – UNe fusion interdite </vt:lpstr>
      <vt:lpstr>SDAM : survey designer</vt:lpstr>
      <vt:lpstr>SDAM : survey designer</vt:lpstr>
      <vt:lpstr>PowerPoint Presentation</vt:lpstr>
      <vt:lpstr>SDAM : CALCUL exemple 1</vt:lpstr>
      <vt:lpstr>PowerPoint Presentation</vt:lpstr>
      <vt:lpstr>HDDS : GITHUB</vt:lpstr>
      <vt:lpstr>PowerPoint Presentation</vt:lpstr>
      <vt:lpstr>SDAM : EXEMPLE DE RAPPORT </vt:lpstr>
      <vt:lpstr>PowerPoint Presentation</vt:lpstr>
      <vt:lpstr>HDDS : Centre de ressources VAM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keywords>, docId:090664EF30EE2965C474970296AF895B</cp:keywords>
  <cp:lastModifiedBy>Jonas DEMEYER</cp:lastModifiedBy>
  <cp:revision>3</cp:revision>
  <dcterms:created xsi:type="dcterms:W3CDTF">2018-08-20T09:35:59Z</dcterms:created>
  <dcterms:modified xsi:type="dcterms:W3CDTF">2025-05-02T12:07:02Z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2025-01-16T13:27:36Z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ed51d6a2-2d40-4209-bcb6-60f86452e1b6</vt:lpwstr>
  </property>
  <property fmtid="{D5CDD505-2E9C-101B-9397-08002B2CF9AE}" pid="10" name="MSIP_Label_2a3a108f-898d-4589-9ebc-7ee3b46df9b8_ContentBits">
    <vt:lpwstr>0</vt:lpwstr>
  </property>
</Properties>
</file>