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2"/>
  </p:notesMasterIdLst>
  <p:handoutMasterIdLst>
    <p:handoutMasterId r:id="rId43"/>
  </p:handoutMasterIdLst>
  <p:sldIdLst>
    <p:sldId id="261" r:id="rId5"/>
    <p:sldId id="327" r:id="rId6"/>
    <p:sldId id="387" r:id="rId7"/>
    <p:sldId id="268" r:id="rId8"/>
    <p:sldId id="291" r:id="rId9"/>
    <p:sldId id="383" r:id="rId10"/>
    <p:sldId id="332" r:id="rId11"/>
    <p:sldId id="292" r:id="rId12"/>
    <p:sldId id="398" r:id="rId13"/>
    <p:sldId id="399" r:id="rId14"/>
    <p:sldId id="388" r:id="rId15"/>
    <p:sldId id="338" r:id="rId16"/>
    <p:sldId id="391" r:id="rId17"/>
    <p:sldId id="389" r:id="rId18"/>
    <p:sldId id="392" r:id="rId19"/>
    <p:sldId id="390" r:id="rId20"/>
    <p:sldId id="394" r:id="rId21"/>
    <p:sldId id="393" r:id="rId22"/>
    <p:sldId id="397" r:id="rId23"/>
    <p:sldId id="385" r:id="rId24"/>
    <p:sldId id="384" r:id="rId25"/>
    <p:sldId id="381" r:id="rId26"/>
    <p:sldId id="322" r:id="rId27"/>
    <p:sldId id="382" r:id="rId28"/>
    <p:sldId id="297" r:id="rId29"/>
    <p:sldId id="380" r:id="rId30"/>
    <p:sldId id="309" r:id="rId31"/>
    <p:sldId id="293" r:id="rId32"/>
    <p:sldId id="395" r:id="rId33"/>
    <p:sldId id="396" r:id="rId34"/>
    <p:sldId id="324" r:id="rId35"/>
    <p:sldId id="299" r:id="rId36"/>
    <p:sldId id="311" r:id="rId37"/>
    <p:sldId id="300" r:id="rId38"/>
    <p:sldId id="313" r:id="rId39"/>
    <p:sldId id="296" r:id="rId40"/>
    <p:sldId id="333"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87"/>
          </p14:sldIdLst>
        </p14:section>
        <p14:section name="Relevance: both" id="{71027F9D-3AB5-4CD0-ABC4-83576DA9BA56}">
          <p14:sldIdLst>
            <p14:sldId id="268"/>
            <p14:sldId id="291"/>
            <p14:sldId id="383"/>
            <p14:sldId id="332"/>
            <p14:sldId id="292"/>
            <p14:sldId id="398"/>
            <p14:sldId id="399"/>
            <p14:sldId id="388"/>
            <p14:sldId id="338"/>
            <p14:sldId id="391"/>
            <p14:sldId id="389"/>
            <p14:sldId id="392"/>
            <p14:sldId id="390"/>
            <p14:sldId id="394"/>
            <p14:sldId id="393"/>
          </p14:sldIdLst>
        </p14:section>
        <p14:section name="Relevance: Optional" id="{05A19A9E-B174-4791-98BC-AA01FC155DDE}">
          <p14:sldIdLst>
            <p14:sldId id="397"/>
            <p14:sldId id="385"/>
            <p14:sldId id="384"/>
            <p14:sldId id="381"/>
          </p14:sldIdLst>
        </p14:section>
        <p14:section name="Relevance: Analyst training" id="{7E87BF92-3A7D-4E63-A594-6397CC96B705}">
          <p14:sldIdLst>
            <p14:sldId id="322"/>
            <p14:sldId id="382"/>
            <p14:sldId id="297"/>
            <p14:sldId id="380"/>
            <p14:sldId id="309"/>
            <p14:sldId id="293"/>
            <p14:sldId id="395"/>
            <p14:sldId id="396"/>
            <p14:sldId id="324"/>
            <p14:sldId id="299"/>
          </p14:sldIdLst>
        </p14:section>
        <p14:section name="Relevance: both" id="{C4E5C8C1-942B-43B4-BB14-91179D714B55}">
          <p14:sldIdLst>
            <p14:sldId id="311"/>
            <p14:sldId id="300"/>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E1C0B-D5E6-00FA-FBDB-BA138CF7CDBF}" name="Marianne JENSBY" initials="MJ" userId="S::marianne.jensby@wfp.org::138ee585-774f-4d33-910f-eb8f633c7eea" providerId="AD"/>
  <p188:author id="{267EE71F-E4CF-2640-16B2-A6A6650BB44B}" name="Cassandra WALKER" initials="CW" userId="S::cassandra.walker@wfp.org::7d551a76-2a3b-46ce-9612-27f9694a0380" providerId="AD"/>
  <p188:author id="{48B76E41-EE3A-55C5-FA23-E4EF01351F8D}" name="WFP-RAM-N" initials="RAMN" userId="WFP-RAM-N" providerId="None"/>
  <p188:author id="{FDB0C344-28AC-CCA8-C7F2-7E7468568914}" name="Alioubadara SAMAKE" initials="AS" userId="S::alioubadara.samake@wfp.org::252f4331-aeaf-4da1-971c-dc9bf7784bed"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A"/>
    <a:srgbClr val="007DBC"/>
    <a:srgbClr val="B4CFED"/>
    <a:srgbClr val="FFD6EB"/>
    <a:srgbClr val="C1759D"/>
    <a:srgbClr val="810054"/>
    <a:srgbClr val="FFFFFE"/>
    <a:srgbClr val="38101F"/>
    <a:srgbClr val="AD3163"/>
    <a:srgbClr val="C93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DC564-D22C-4AB4-A966-726A323EA209}" v="12" dt="2025-04-30T09:21:35.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9.%20HHS/Reporting%20figure%20Gaza%20Ex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Sheet1!$B$2</c:f>
              <c:strCache>
                <c:ptCount val="1"/>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Baseline</c:v>
                </c:pt>
                <c:pt idx="1">
                  <c:v>Endline</c:v>
                </c:pt>
              </c:strCache>
            </c:strRef>
          </c:cat>
          <c:val>
            <c:numRef>
              <c:f>Sheet1!$C$2:$D$2</c:f>
              <c:numCache>
                <c:formatCode>General</c:formatCode>
                <c:ptCount val="2"/>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9785-422F-9354-871E9826FBCE}"/>
            </c:ext>
          </c:extLst>
        </c:ser>
        <c:ser>
          <c:idx val="1"/>
          <c:order val="1"/>
          <c:tx>
            <c:strRef>
              <c:f>Sheet1!$B$3</c:f>
              <c:strCache>
                <c:ptCount val="1"/>
                <c:pt idx="0">
                  <c:v>Severe hunger</c:v>
                </c:pt>
              </c:strCache>
            </c:strRef>
          </c:tx>
          <c:spPr>
            <a:solidFill>
              <a:srgbClr val="002F5A"/>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Baseline</c:v>
                </c:pt>
                <c:pt idx="1">
                  <c:v>Endline</c:v>
                </c:pt>
              </c:strCache>
            </c:strRef>
          </c:cat>
          <c:val>
            <c:numRef>
              <c:f>Sheet1!$C$3:$D$3</c:f>
              <c:numCache>
                <c:formatCode>0%</c:formatCode>
                <c:ptCount val="2"/>
                <c:pt idx="0">
                  <c:v>0.15</c:v>
                </c:pt>
                <c:pt idx="1">
                  <c:v>0.05</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9785-422F-9354-871E9826FBCE}"/>
            </c:ext>
          </c:extLst>
        </c:ser>
        <c:ser>
          <c:idx val="2"/>
          <c:order val="2"/>
          <c:tx>
            <c:strRef>
              <c:f>Sheet1!$B$4</c:f>
              <c:strCache>
                <c:ptCount val="1"/>
                <c:pt idx="0">
                  <c:v>Moderate hunger</c:v>
                </c:pt>
              </c:strCache>
            </c:strRef>
          </c:tx>
          <c:spPr>
            <a:solidFill>
              <a:srgbClr val="007DB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Baseline</c:v>
                </c:pt>
                <c:pt idx="1">
                  <c:v>Endline</c:v>
                </c:pt>
              </c:strCache>
            </c:strRef>
          </c:cat>
          <c:val>
            <c:numRef>
              <c:f>Sheet1!$C$4:$D$4</c:f>
              <c:numCache>
                <c:formatCode>0%</c:formatCode>
                <c:ptCount val="2"/>
                <c:pt idx="0">
                  <c:v>0.31</c:v>
                </c:pt>
                <c:pt idx="1">
                  <c:v>0.22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9785-422F-9354-871E9826FBCE}"/>
            </c:ext>
          </c:extLst>
        </c:ser>
        <c:ser>
          <c:idx val="3"/>
          <c:order val="3"/>
          <c:tx>
            <c:strRef>
              <c:f>Sheet1!$B$5</c:f>
              <c:strCache>
                <c:ptCount val="1"/>
                <c:pt idx="0">
                  <c:v>Little to no hunger</c:v>
                </c:pt>
              </c:strCache>
            </c:strRef>
          </c:tx>
          <c:spPr>
            <a:solidFill>
              <a:srgbClr val="B4CFE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Baseline</c:v>
                </c:pt>
                <c:pt idx="1">
                  <c:v>Endline</c:v>
                </c:pt>
              </c:strCache>
            </c:strRef>
          </c:cat>
          <c:val>
            <c:numRef>
              <c:f>Sheet1!$C$5:$D$5</c:f>
              <c:numCache>
                <c:formatCode>0%</c:formatCode>
                <c:ptCount val="2"/>
                <c:pt idx="0">
                  <c:v>0.54</c:v>
                </c:pt>
                <c:pt idx="1">
                  <c:v>0.73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9785-422F-9354-871E9826FBCE}"/>
            </c:ext>
          </c:extLst>
        </c:ser>
        <c:ser>
          <c:idx val="4"/>
          <c:order val="4"/>
          <c:tx>
            <c:strRef>
              <c:f>Sheet1!$B$6</c:f>
              <c:strCache>
                <c:ptCount val="1"/>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Baseline</c:v>
                </c:pt>
                <c:pt idx="1">
                  <c:v>Endline</c:v>
                </c:pt>
              </c:strCache>
            </c:strRef>
          </c:cat>
          <c:val>
            <c:numRef>
              <c:f>Sheet1!$C$6:$D$6</c:f>
              <c:numCache>
                <c:formatCode>General</c:formatCode>
                <c:ptCount val="2"/>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9785-422F-9354-871E9826FBCE}"/>
            </c:ext>
          </c:extLst>
        </c:ser>
        <c:dLbls>
          <c:dLblPos val="ctr"/>
          <c:showLegendKey val="0"/>
          <c:showVal val="1"/>
          <c:showCatName val="0"/>
          <c:showSerName val="0"/>
          <c:showPercent val="0"/>
          <c:showBubbleSize val="0"/>
        </c:dLbls>
        <c:gapWidth val="150"/>
        <c:overlap val="100"/>
        <c:axId val="913051936"/>
        <c:axId val="916102720"/>
      </c:barChart>
      <c:catAx>
        <c:axId val="91305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16102720"/>
        <c:crosses val="autoZero"/>
        <c:auto val="1"/>
        <c:lblAlgn val="ctr"/>
        <c:lblOffset val="100"/>
        <c:noMultiLvlLbl val="0"/>
      </c:catAx>
      <c:valAx>
        <c:axId val="9161027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13051936"/>
        <c:crosses val="autoZero"/>
        <c:crossBetween val="between"/>
      </c:valAx>
      <c:spPr>
        <a:noFill/>
        <a:ln>
          <a:noFill/>
        </a:ln>
        <a:effectLst/>
      </c:spPr>
    </c:plotArea>
    <c:legend>
      <c:legendPos val="b"/>
      <c:legendEntry>
        <c:idx val="0"/>
        <c:delete val="1"/>
      </c:legendEntry>
      <c:legendEntry>
        <c:idx val="4"/>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F1D0C-68EC-47B6-A39B-F185B3E2E1BC}" type="doc">
      <dgm:prSet loTypeId="urn:microsoft.com/office/officeart/2005/8/layout/hProcess11" loCatId="process" qsTypeId="urn:microsoft.com/office/officeart/2005/8/quickstyle/simple1" qsCatId="simple" csTypeId="urn:microsoft.com/office/officeart/2005/8/colors/colorful5" csCatId="colorful" phldr="1"/>
      <dgm:spPr/>
    </dgm:pt>
    <dgm:pt modelId="{445FA325-EEEA-44B8-B747-8367973CA197}">
      <dgm:prSet phldrT="[Text]" custT="1"/>
      <dgm:spPr/>
      <dgm:t>
        <a:bodyPr/>
        <a:lstStyle/>
        <a:p>
          <a:r>
            <a:rPr lang="en-GB" sz="1050" b="1">
              <a:latin typeface="Open Sans" panose="020B0606030504020204" pitchFamily="34" charset="0"/>
              <a:ea typeface="Open Sans" panose="020B0606030504020204" pitchFamily="34" charset="0"/>
              <a:cs typeface="Open Sans" panose="020B0606030504020204" pitchFamily="34" charset="0"/>
            </a:rPr>
            <a:t>Vous craigniez </a:t>
          </a:r>
          <a:r>
            <a:rPr lang="en-GB" sz="1050" b="0">
              <a:latin typeface="Open Sans" panose="020B0606030504020204" pitchFamily="34" charset="0"/>
              <a:ea typeface="Open Sans" panose="020B0606030504020204" pitchFamily="34" charset="0"/>
              <a:cs typeface="Open Sans" panose="020B0606030504020204" pitchFamily="34" charset="0"/>
            </a:rPr>
            <a:t>que votre ménage n'ait pas assez à manger ?</a:t>
          </a:r>
        </a:p>
      </dgm:t>
    </dgm:pt>
    <dgm:pt modelId="{10D0D2C5-AB2B-4457-8FC3-BF1483CF241A}" type="par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B80BD7F9-489A-401F-ABF8-E952E06648BF}" type="sib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51F924D-87CB-4F78-8934-44FA32535C34}">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Vous (ou tout autre membre de HH) </a:t>
          </a:r>
          <a:r>
            <a:rPr lang="en-GB" sz="1050" b="1">
              <a:latin typeface="Open Sans" panose="020B0606030504020204" pitchFamily="34" charset="0"/>
              <a:ea typeface="Open Sans" panose="020B0606030504020204" pitchFamily="34" charset="0"/>
              <a:cs typeface="Open Sans" panose="020B0606030504020204" pitchFamily="34" charset="0"/>
            </a:rPr>
            <a:t>vous êtes endormi le soir en ayant faim </a:t>
          </a:r>
          <a:r>
            <a:rPr lang="en-GB" sz="1050" b="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gm:t>
    </dgm:pt>
    <dgm:pt modelId="{8058988E-B336-4E8C-8528-5F45F1900739}" type="par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FFDD0E4-F64A-4FB2-BE65-F6906AFB59E8}" type="sib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0C9442B-FC45-4E04-B93E-F1A91213B853}">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Vous (ou un autre membre de HH) avez passé </a:t>
          </a:r>
          <a:r>
            <a:rPr lang="en-GB" sz="1050" b="1">
              <a:latin typeface="Open Sans" panose="020B0606030504020204" pitchFamily="34" charset="0"/>
              <a:ea typeface="Open Sans" panose="020B0606030504020204" pitchFamily="34" charset="0"/>
              <a:cs typeface="Open Sans" panose="020B0606030504020204" pitchFamily="34" charset="0"/>
            </a:rPr>
            <a:t>une journée et une nuit entières sans rien manger </a:t>
          </a:r>
          <a:r>
            <a:rPr lang="en-GB" sz="1050" b="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gm:t>
    </dgm:pt>
    <dgm:pt modelId="{67E0D5CB-93B6-4DC1-BB3E-D36C5EFE70F2}" type="par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F5956E8-B84C-4C28-AA62-965350967C7F}" type="sib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17371EC1-1D4F-4341-AAC7-678E21E2B575}">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Vous (ou un autre membre du foyer) </a:t>
          </a:r>
          <a:r>
            <a:rPr lang="en-GB" sz="1050" b="1">
              <a:latin typeface="Open Sans" panose="020B0606030504020204" pitchFamily="34" charset="0"/>
              <a:ea typeface="Open Sans" panose="020B0606030504020204" pitchFamily="34" charset="0"/>
              <a:cs typeface="Open Sans" panose="020B0606030504020204" pitchFamily="34" charset="0"/>
            </a:rPr>
            <a:t>n'avez pas pu manger les aliments que vous préfériez </a:t>
          </a:r>
          <a:r>
            <a:rPr lang="en-GB" sz="1050" b="0">
              <a:latin typeface="Open Sans" panose="020B0606030504020204" pitchFamily="34" charset="0"/>
              <a:ea typeface="Open Sans" panose="020B0606030504020204" pitchFamily="34" charset="0"/>
              <a:cs typeface="Open Sans" panose="020B0606030504020204" pitchFamily="34" charset="0"/>
            </a:rPr>
            <a:t>en raison d'un manque de ressources ?</a:t>
          </a:r>
        </a:p>
      </dgm:t>
    </dgm:pt>
    <dgm:pt modelId="{CBFA564B-F36A-48BC-8D41-144CF6B6F637}" type="par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949303BF-6A00-48D9-81B2-C907AF91FC73}" type="sib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AD2B40B6-5C30-4239-AD32-A5296EBE2147}">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Vous (ou un autre membre de votre foyer) avez dû </a:t>
          </a:r>
          <a:r>
            <a:rPr lang="en-GB" sz="1050" b="1">
              <a:latin typeface="Open Sans" panose="020B0606030504020204" pitchFamily="34" charset="0"/>
              <a:ea typeface="Open Sans" panose="020B0606030504020204" pitchFamily="34" charset="0"/>
              <a:cs typeface="Open Sans" panose="020B0606030504020204" pitchFamily="34" charset="0"/>
            </a:rPr>
            <a:t>limiter votre alimentation en </a:t>
          </a:r>
          <a:r>
            <a:rPr lang="en-GB" sz="1050" b="0">
              <a:latin typeface="Open Sans" panose="020B0606030504020204" pitchFamily="34" charset="0"/>
              <a:ea typeface="Open Sans" panose="020B0606030504020204" pitchFamily="34" charset="0"/>
              <a:cs typeface="Open Sans" panose="020B0606030504020204" pitchFamily="34" charset="0"/>
            </a:rPr>
            <a:t>raison d'un manque de ressources ?</a:t>
          </a:r>
        </a:p>
      </dgm:t>
    </dgm:pt>
    <dgm:pt modelId="{E994ECAA-1080-4167-9A7B-2E6224D0E336}" type="par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D5BCCED6-25D7-4FDF-816E-AEAA86B87ADC}" type="sib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8CDF0B-C49A-46DE-B7D9-EAFCA7CBA3B8}">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Vous (ou un autre membre de votre foyer) avez dû </a:t>
          </a:r>
          <a:r>
            <a:rPr lang="en-GB" sz="1050" b="1">
              <a:latin typeface="Open Sans" panose="020B0606030504020204" pitchFamily="34" charset="0"/>
              <a:ea typeface="Open Sans" panose="020B0606030504020204" pitchFamily="34" charset="0"/>
              <a:cs typeface="Open Sans" panose="020B0606030504020204" pitchFamily="34" charset="0"/>
            </a:rPr>
            <a:t>manger des aliments que vous ne vouliez vraiment pas manger </a:t>
          </a:r>
          <a:r>
            <a:rPr lang="en-GB" sz="1050" b="0">
              <a:latin typeface="Open Sans" panose="020B0606030504020204" pitchFamily="34" charset="0"/>
              <a:ea typeface="Open Sans" panose="020B0606030504020204" pitchFamily="34" charset="0"/>
              <a:cs typeface="Open Sans" panose="020B0606030504020204" pitchFamily="34" charset="0"/>
            </a:rPr>
            <a:t>en raison d'un manque de ressources ?</a:t>
          </a:r>
        </a:p>
      </dgm:t>
    </dgm:pt>
    <dgm:pt modelId="{690CF802-729E-4528-9B51-B0B1BEF35955}" type="par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7B512F8-899A-41C6-B362-AF22DBE72DF6}" type="sib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B579E1B-077F-421E-A261-26FA3158162F}">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Vous (ou un membre de votre famille) avez </a:t>
          </a:r>
          <a:r>
            <a:rPr lang="en-GB" sz="1050" b="1">
              <a:latin typeface="Open Sans" panose="020B0606030504020204" pitchFamily="34" charset="0"/>
              <a:ea typeface="Open Sans" panose="020B0606030504020204" pitchFamily="34" charset="0"/>
              <a:cs typeface="Open Sans" panose="020B0606030504020204" pitchFamily="34" charset="0"/>
            </a:rPr>
            <a:t>dû prendre un repas plus petit que ce dont vous aviez besoin </a:t>
          </a:r>
          <a:r>
            <a:rPr lang="en-GB" sz="1050" b="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gm:t>
    </dgm:pt>
    <dgm:pt modelId="{8451C3B9-E454-4FE1-8078-B327B3B1FD87}" type="par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33841A-AB9A-4484-A561-216B7A790476}" type="sib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A5849C0-A346-4B06-990E-9BABAFE8FF05}">
      <dgm:prSet custT="1"/>
      <dgm:spPr/>
      <dgm:t>
        <a:bodyPr/>
        <a:lstStyle/>
        <a:p>
          <a:r>
            <a:rPr lang="en-GB" sz="1050" b="1">
              <a:latin typeface="Open Sans" panose="020B0606030504020204" pitchFamily="34" charset="0"/>
              <a:ea typeface="Open Sans" panose="020B0606030504020204" pitchFamily="34" charset="0"/>
              <a:cs typeface="Open Sans" panose="020B0606030504020204" pitchFamily="34" charset="0"/>
            </a:rPr>
            <a:t>Il n'</a:t>
          </a:r>
          <a:r>
            <a:rPr lang="en-GB" sz="1050" b="0">
              <a:latin typeface="Open Sans" panose="020B0606030504020204" pitchFamily="34" charset="0"/>
              <a:ea typeface="Open Sans" panose="020B0606030504020204" pitchFamily="34" charset="0"/>
              <a:cs typeface="Open Sans" panose="020B0606030504020204" pitchFamily="34" charset="0"/>
            </a:rPr>
            <a:t>y avait </a:t>
          </a:r>
          <a:r>
            <a:rPr lang="en-GB" sz="1050" b="1">
              <a:latin typeface="Open Sans" panose="020B0606030504020204" pitchFamily="34" charset="0"/>
              <a:ea typeface="Open Sans" panose="020B0606030504020204" pitchFamily="34" charset="0"/>
              <a:cs typeface="Open Sans" panose="020B0606030504020204" pitchFamily="34" charset="0"/>
            </a:rPr>
            <a:t>pas de nourriture à manger, quelle qu'elle soit, dans votre maison </a:t>
          </a:r>
          <a:r>
            <a:rPr lang="en-GB" sz="1050" b="0">
              <a:latin typeface="Open Sans" panose="020B0606030504020204" pitchFamily="34" charset="0"/>
              <a:ea typeface="Open Sans" panose="020B0606030504020204" pitchFamily="34" charset="0"/>
              <a:cs typeface="Open Sans" panose="020B0606030504020204" pitchFamily="34" charset="0"/>
            </a:rPr>
            <a:t>en raison du manque de ressources pour se procurer de la nourriture ?</a:t>
          </a:r>
        </a:p>
      </dgm:t>
    </dgm:pt>
    <dgm:pt modelId="{0745BDA2-1BA9-432E-A492-43CA38600ECE}" type="par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21750DE7-CCAE-4486-814B-EA24C2AA7EE9}" type="sib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A4D3199-3C75-49C0-A523-70C6B2B5853E}">
      <dgm:prSet custT="1"/>
      <dgm:spPr/>
      <dgm:t>
        <a:bodyPr/>
        <a:lstStyle/>
        <a:p>
          <a:r>
            <a:rPr lang="en-GB" sz="1050">
              <a:latin typeface="Open Sans" panose="020B0606030504020204" pitchFamily="34" charset="0"/>
              <a:ea typeface="Open Sans" panose="020B0606030504020204" pitchFamily="34" charset="0"/>
              <a:cs typeface="Open Sans" panose="020B0606030504020204" pitchFamily="34" charset="0"/>
            </a:rPr>
            <a:t>Vous (ou un autre membre de la famille) </a:t>
          </a:r>
          <a:r>
            <a:rPr lang="en-GB" sz="1050" b="1">
              <a:latin typeface="Open Sans" panose="020B0606030504020204" pitchFamily="34" charset="0"/>
              <a:ea typeface="Open Sans" panose="020B0606030504020204" pitchFamily="34" charset="0"/>
              <a:cs typeface="Open Sans" panose="020B0606030504020204" pitchFamily="34" charset="0"/>
            </a:rPr>
            <a:t>avez dû prendre moins de repas par jour </a:t>
          </a:r>
          <a:r>
            <a:rPr lang="en-GB" sz="105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gm:t>
    </dgm:pt>
    <dgm:pt modelId="{38989AB3-5803-44DD-8945-CF117CA0E073}" type="parTrans" cxnId="{5856A5B4-B779-49DB-BC56-9935DB6E2F32}">
      <dgm:prSet/>
      <dgm:spPr/>
      <dgm:t>
        <a:bodyPr/>
        <a:lstStyle/>
        <a:p>
          <a:endParaRPr lang="en-GB" sz="2400"/>
        </a:p>
      </dgm:t>
    </dgm:pt>
    <dgm:pt modelId="{DB75BBA5-9525-4DCC-A51E-4580BBB64704}" type="sibTrans" cxnId="{5856A5B4-B779-49DB-BC56-9935DB6E2F32}">
      <dgm:prSet/>
      <dgm:spPr/>
      <dgm:t>
        <a:bodyPr/>
        <a:lstStyle/>
        <a:p>
          <a:endParaRPr lang="en-GB" sz="2400"/>
        </a:p>
      </dgm:t>
    </dgm:pt>
    <dgm:pt modelId="{E999E79A-0781-48E9-98A6-434D28A80578}" type="pres">
      <dgm:prSet presAssocID="{3A2F1D0C-68EC-47B6-A39B-F185B3E2E1BC}" presName="Name0" presStyleCnt="0">
        <dgm:presLayoutVars>
          <dgm:dir/>
          <dgm:resizeHandles val="exact"/>
        </dgm:presLayoutVars>
      </dgm:prSet>
      <dgm:spPr/>
    </dgm:pt>
    <dgm:pt modelId="{172789CF-F378-4717-97B9-2FC576B55FFE}" type="pres">
      <dgm:prSet presAssocID="{3A2F1D0C-68EC-47B6-A39B-F185B3E2E1BC}" presName="arrow" presStyleLbl="bgShp" presStyleIdx="0" presStyleCnt="1"/>
      <dgm:spPr/>
    </dgm:pt>
    <dgm:pt modelId="{7F5A4140-76B7-493D-8076-BFE75588D846}" type="pres">
      <dgm:prSet presAssocID="{3A2F1D0C-68EC-47B6-A39B-F185B3E2E1BC}" presName="points" presStyleCnt="0"/>
      <dgm:spPr/>
    </dgm:pt>
    <dgm:pt modelId="{D2D807CC-E9C2-4704-B1B4-B428BA5D02AB}" type="pres">
      <dgm:prSet presAssocID="{445FA325-EEEA-44B8-B747-8367973CA197}" presName="compositeA" presStyleCnt="0"/>
      <dgm:spPr/>
    </dgm:pt>
    <dgm:pt modelId="{97413D15-FCA5-4B21-B31C-4771B5ED84A1}" type="pres">
      <dgm:prSet presAssocID="{445FA325-EEEA-44B8-B747-8367973CA197}" presName="textA" presStyleLbl="revTx" presStyleIdx="0" presStyleCnt="9" custScaleX="195507">
        <dgm:presLayoutVars>
          <dgm:bulletEnabled val="1"/>
        </dgm:presLayoutVars>
      </dgm:prSet>
      <dgm:spPr/>
    </dgm:pt>
    <dgm:pt modelId="{DAD5BF11-62C1-473C-8CCD-EFBCEBB25D29}" type="pres">
      <dgm:prSet presAssocID="{445FA325-EEEA-44B8-B747-8367973CA197}" presName="circleA" presStyleLbl="node1" presStyleIdx="0" presStyleCnt="9"/>
      <dgm:spPr/>
    </dgm:pt>
    <dgm:pt modelId="{2980F597-088D-4179-A67B-7EA192AF9444}" type="pres">
      <dgm:prSet presAssocID="{445FA325-EEEA-44B8-B747-8367973CA197}" presName="spaceA" presStyleCnt="0"/>
      <dgm:spPr/>
    </dgm:pt>
    <dgm:pt modelId="{4AFC4350-9A97-45AF-9FAB-0779487443B6}" type="pres">
      <dgm:prSet presAssocID="{B80BD7F9-489A-401F-ABF8-E952E06648BF}" presName="space" presStyleCnt="0"/>
      <dgm:spPr/>
    </dgm:pt>
    <dgm:pt modelId="{6CDD1645-925D-4906-9531-C0FD00A9CBE2}" type="pres">
      <dgm:prSet presAssocID="{17371EC1-1D4F-4341-AAC7-678E21E2B575}" presName="compositeB" presStyleCnt="0"/>
      <dgm:spPr/>
    </dgm:pt>
    <dgm:pt modelId="{7E65FB30-66CD-474C-938E-9BC43005804A}" type="pres">
      <dgm:prSet presAssocID="{17371EC1-1D4F-4341-AAC7-678E21E2B575}" presName="textB" presStyleLbl="revTx" presStyleIdx="1" presStyleCnt="9" custScaleX="190736">
        <dgm:presLayoutVars>
          <dgm:bulletEnabled val="1"/>
        </dgm:presLayoutVars>
      </dgm:prSet>
      <dgm:spPr/>
    </dgm:pt>
    <dgm:pt modelId="{342E05D4-F437-427A-8985-CFF7D144BC6E}" type="pres">
      <dgm:prSet presAssocID="{17371EC1-1D4F-4341-AAC7-678E21E2B575}" presName="circleB" presStyleLbl="node1" presStyleIdx="1" presStyleCnt="9"/>
      <dgm:spPr/>
    </dgm:pt>
    <dgm:pt modelId="{BA2E10F8-56FE-47D5-903F-D084CF8F1AE6}" type="pres">
      <dgm:prSet presAssocID="{17371EC1-1D4F-4341-AAC7-678E21E2B575}" presName="spaceB" presStyleCnt="0"/>
      <dgm:spPr/>
    </dgm:pt>
    <dgm:pt modelId="{0522E2CD-3161-43F6-A063-D6278D3831EF}" type="pres">
      <dgm:prSet presAssocID="{949303BF-6A00-48D9-81B2-C907AF91FC73}" presName="space" presStyleCnt="0"/>
      <dgm:spPr/>
    </dgm:pt>
    <dgm:pt modelId="{BBB4E969-D409-45F4-9E28-84260AC7F261}" type="pres">
      <dgm:prSet presAssocID="{AD2B40B6-5C30-4239-AD32-A5296EBE2147}" presName="compositeA" presStyleCnt="0"/>
      <dgm:spPr/>
    </dgm:pt>
    <dgm:pt modelId="{F2B238C5-B841-49A8-A09F-DD47D2EFA77F}" type="pres">
      <dgm:prSet presAssocID="{AD2B40B6-5C30-4239-AD32-A5296EBE2147}" presName="textA" presStyleLbl="revTx" presStyleIdx="2" presStyleCnt="9" custScaleX="202966">
        <dgm:presLayoutVars>
          <dgm:bulletEnabled val="1"/>
        </dgm:presLayoutVars>
      </dgm:prSet>
      <dgm:spPr/>
    </dgm:pt>
    <dgm:pt modelId="{9F4E8EDC-DD92-4FCC-B6B6-4D64885216AB}" type="pres">
      <dgm:prSet presAssocID="{AD2B40B6-5C30-4239-AD32-A5296EBE2147}" presName="circleA" presStyleLbl="node1" presStyleIdx="2" presStyleCnt="9"/>
      <dgm:spPr/>
    </dgm:pt>
    <dgm:pt modelId="{A3B78C43-A7B9-4041-B92E-E31F5DF50D2B}" type="pres">
      <dgm:prSet presAssocID="{AD2B40B6-5C30-4239-AD32-A5296EBE2147}" presName="spaceA" presStyleCnt="0"/>
      <dgm:spPr/>
    </dgm:pt>
    <dgm:pt modelId="{0EE7139C-5539-40D2-8E50-52DCBCABF973}" type="pres">
      <dgm:prSet presAssocID="{D5BCCED6-25D7-4FDF-816E-AEAA86B87ADC}" presName="space" presStyleCnt="0"/>
      <dgm:spPr/>
    </dgm:pt>
    <dgm:pt modelId="{F1AB123F-91A2-4105-82EF-393629BA65B5}" type="pres">
      <dgm:prSet presAssocID="{608CDF0B-C49A-46DE-B7D9-EAFCA7CBA3B8}" presName="compositeB" presStyleCnt="0"/>
      <dgm:spPr/>
    </dgm:pt>
    <dgm:pt modelId="{BA225632-11F1-40B4-B6EC-2A69E43942C4}" type="pres">
      <dgm:prSet presAssocID="{608CDF0B-C49A-46DE-B7D9-EAFCA7CBA3B8}" presName="textB" presStyleLbl="revTx" presStyleIdx="3" presStyleCnt="9" custScaleX="199359">
        <dgm:presLayoutVars>
          <dgm:bulletEnabled val="1"/>
        </dgm:presLayoutVars>
      </dgm:prSet>
      <dgm:spPr/>
    </dgm:pt>
    <dgm:pt modelId="{BC507523-D9F5-411B-8A0A-D97F1DD56312}" type="pres">
      <dgm:prSet presAssocID="{608CDF0B-C49A-46DE-B7D9-EAFCA7CBA3B8}" presName="circleB" presStyleLbl="node1" presStyleIdx="3" presStyleCnt="9"/>
      <dgm:spPr/>
    </dgm:pt>
    <dgm:pt modelId="{08A37FF1-23B3-4F98-8257-2B44D7459D2E}" type="pres">
      <dgm:prSet presAssocID="{608CDF0B-C49A-46DE-B7D9-EAFCA7CBA3B8}" presName="spaceB" presStyleCnt="0"/>
      <dgm:spPr/>
    </dgm:pt>
    <dgm:pt modelId="{050F7226-3E07-455F-8DE1-D4228B02C584}" type="pres">
      <dgm:prSet presAssocID="{77B512F8-899A-41C6-B362-AF22DBE72DF6}" presName="space" presStyleCnt="0"/>
      <dgm:spPr/>
    </dgm:pt>
    <dgm:pt modelId="{729DBF7B-A002-482C-B044-05990F74FBF2}" type="pres">
      <dgm:prSet presAssocID="{CB579E1B-077F-421E-A261-26FA3158162F}" presName="compositeA" presStyleCnt="0"/>
      <dgm:spPr/>
    </dgm:pt>
    <dgm:pt modelId="{E74E5ADB-9739-42D1-987D-C3D5B463F963}" type="pres">
      <dgm:prSet presAssocID="{CB579E1B-077F-421E-A261-26FA3158162F}" presName="textA" presStyleLbl="revTx" presStyleIdx="4" presStyleCnt="9" custScaleX="203299">
        <dgm:presLayoutVars>
          <dgm:bulletEnabled val="1"/>
        </dgm:presLayoutVars>
      </dgm:prSet>
      <dgm:spPr/>
    </dgm:pt>
    <dgm:pt modelId="{EF6F826B-79E3-4618-AD41-74B3C330EE98}" type="pres">
      <dgm:prSet presAssocID="{CB579E1B-077F-421E-A261-26FA3158162F}" presName="circleA" presStyleLbl="node1" presStyleIdx="4" presStyleCnt="9"/>
      <dgm:spPr/>
    </dgm:pt>
    <dgm:pt modelId="{C2F9EE56-536C-4873-9A1D-2BBEF86F6F5E}" type="pres">
      <dgm:prSet presAssocID="{CB579E1B-077F-421E-A261-26FA3158162F}" presName="spaceA" presStyleCnt="0"/>
      <dgm:spPr/>
    </dgm:pt>
    <dgm:pt modelId="{5FA28F9D-807E-49EF-8D4B-182826F9FAEE}" type="pres">
      <dgm:prSet presAssocID="{6033841A-AB9A-4484-A561-216B7A790476}" presName="space" presStyleCnt="0"/>
      <dgm:spPr/>
    </dgm:pt>
    <dgm:pt modelId="{7601CA6F-6661-42BC-8483-DD3C281B69A4}" type="pres">
      <dgm:prSet presAssocID="{7A4D3199-3C75-49C0-A523-70C6B2B5853E}" presName="compositeB" presStyleCnt="0"/>
      <dgm:spPr/>
    </dgm:pt>
    <dgm:pt modelId="{D70E69FC-2090-4982-B942-AA1035C71CFD}" type="pres">
      <dgm:prSet presAssocID="{7A4D3199-3C75-49C0-A523-70C6B2B5853E}" presName="textB" presStyleLbl="revTx" presStyleIdx="5" presStyleCnt="9" custScaleX="206242">
        <dgm:presLayoutVars>
          <dgm:bulletEnabled val="1"/>
        </dgm:presLayoutVars>
      </dgm:prSet>
      <dgm:spPr/>
    </dgm:pt>
    <dgm:pt modelId="{97ECE10A-3520-43FF-8A84-11D1C84EEFBC}" type="pres">
      <dgm:prSet presAssocID="{7A4D3199-3C75-49C0-A523-70C6B2B5853E}" presName="circleB" presStyleLbl="node1" presStyleIdx="5" presStyleCnt="9"/>
      <dgm:spPr/>
    </dgm:pt>
    <dgm:pt modelId="{F36896E1-2BF6-4B1C-B3FB-97A226B5D2CC}" type="pres">
      <dgm:prSet presAssocID="{7A4D3199-3C75-49C0-A523-70C6B2B5853E}" presName="spaceB" presStyleCnt="0"/>
      <dgm:spPr/>
    </dgm:pt>
    <dgm:pt modelId="{D7FEA0E6-B3FC-4638-B846-D3873583EDFF}" type="pres">
      <dgm:prSet presAssocID="{DB75BBA5-9525-4DCC-A51E-4580BBB64704}" presName="space" presStyleCnt="0"/>
      <dgm:spPr/>
    </dgm:pt>
    <dgm:pt modelId="{3B7CF19A-5169-4DFF-9629-A6B82B488CDC}" type="pres">
      <dgm:prSet presAssocID="{CA5849C0-A346-4B06-990E-9BABAFE8FF05}" presName="compositeA" presStyleCnt="0"/>
      <dgm:spPr/>
    </dgm:pt>
    <dgm:pt modelId="{B50AE38A-1A64-42CA-B5BB-AC685BEFB3C3}" type="pres">
      <dgm:prSet presAssocID="{CA5849C0-A346-4B06-990E-9BABAFE8FF05}" presName="textA" presStyleLbl="revTx" presStyleIdx="6" presStyleCnt="9" custScaleX="197067">
        <dgm:presLayoutVars>
          <dgm:bulletEnabled val="1"/>
        </dgm:presLayoutVars>
      </dgm:prSet>
      <dgm:spPr/>
    </dgm:pt>
    <dgm:pt modelId="{10086490-B703-46CB-B988-F0A7B00B08C4}" type="pres">
      <dgm:prSet presAssocID="{CA5849C0-A346-4B06-990E-9BABAFE8FF05}" presName="circleA" presStyleLbl="node1" presStyleIdx="6" presStyleCnt="9"/>
      <dgm:spPr/>
    </dgm:pt>
    <dgm:pt modelId="{827712B3-59CD-4D53-B611-9DC6CFA0FDF6}" type="pres">
      <dgm:prSet presAssocID="{CA5849C0-A346-4B06-990E-9BABAFE8FF05}" presName="spaceA" presStyleCnt="0"/>
      <dgm:spPr/>
    </dgm:pt>
    <dgm:pt modelId="{504E4E1E-7B52-438E-9AF9-6BF96D7FEA85}" type="pres">
      <dgm:prSet presAssocID="{21750DE7-CCAE-4486-814B-EA24C2AA7EE9}" presName="space" presStyleCnt="0"/>
      <dgm:spPr/>
    </dgm:pt>
    <dgm:pt modelId="{44683D05-098B-4E2C-BA91-4BCB6BABAE4A}" type="pres">
      <dgm:prSet presAssocID="{851F924D-87CB-4F78-8934-44FA32535C34}" presName="compositeB" presStyleCnt="0"/>
      <dgm:spPr/>
    </dgm:pt>
    <dgm:pt modelId="{57D284D1-D7C2-4BA7-B892-AFCDE8152AF2}" type="pres">
      <dgm:prSet presAssocID="{851F924D-87CB-4F78-8934-44FA32535C34}" presName="textB" presStyleLbl="revTx" presStyleIdx="7" presStyleCnt="9" custScaleX="206927">
        <dgm:presLayoutVars>
          <dgm:bulletEnabled val="1"/>
        </dgm:presLayoutVars>
      </dgm:prSet>
      <dgm:spPr/>
    </dgm:pt>
    <dgm:pt modelId="{10798341-8D93-45D4-897F-CAAFC418DA3C}" type="pres">
      <dgm:prSet presAssocID="{851F924D-87CB-4F78-8934-44FA32535C34}" presName="circleB" presStyleLbl="node1" presStyleIdx="7" presStyleCnt="9"/>
      <dgm:spPr/>
    </dgm:pt>
    <dgm:pt modelId="{7FBE1C81-DE40-4B64-9D95-3D14EF52E227}" type="pres">
      <dgm:prSet presAssocID="{851F924D-87CB-4F78-8934-44FA32535C34}" presName="spaceB" presStyleCnt="0"/>
      <dgm:spPr/>
    </dgm:pt>
    <dgm:pt modelId="{51308199-90EF-49AD-BB9F-8A9B50E61F7E}" type="pres">
      <dgm:prSet presAssocID="{8FFDD0E4-F64A-4FB2-BE65-F6906AFB59E8}" presName="space" presStyleCnt="0"/>
      <dgm:spPr/>
    </dgm:pt>
    <dgm:pt modelId="{5BE9A40F-9E6C-415E-9B0C-D5B277715A9C}" type="pres">
      <dgm:prSet presAssocID="{80C9442B-FC45-4E04-B93E-F1A91213B853}" presName="compositeA" presStyleCnt="0"/>
      <dgm:spPr/>
    </dgm:pt>
    <dgm:pt modelId="{BBBC4C9F-CD17-48E1-B870-23B4983EE415}" type="pres">
      <dgm:prSet presAssocID="{80C9442B-FC45-4E04-B93E-F1A91213B853}" presName="textA" presStyleLbl="revTx" presStyleIdx="8" presStyleCnt="9" custScaleX="202282">
        <dgm:presLayoutVars>
          <dgm:bulletEnabled val="1"/>
        </dgm:presLayoutVars>
      </dgm:prSet>
      <dgm:spPr/>
    </dgm:pt>
    <dgm:pt modelId="{1BA9923A-64D0-4778-ACE8-13A56F17A63D}" type="pres">
      <dgm:prSet presAssocID="{80C9442B-FC45-4E04-B93E-F1A91213B853}" presName="circleA" presStyleLbl="node1" presStyleIdx="8" presStyleCnt="9"/>
      <dgm:spPr/>
    </dgm:pt>
    <dgm:pt modelId="{103E8038-616E-46F0-9AFA-68932C44B47A}" type="pres">
      <dgm:prSet presAssocID="{80C9442B-FC45-4E04-B93E-F1A91213B853}" presName="spaceA" presStyleCnt="0"/>
      <dgm:spPr/>
    </dgm:pt>
  </dgm:ptLst>
  <dgm:cxnLst>
    <dgm:cxn modelId="{35634902-B81E-4974-9CE0-F80975A14D0A}" type="presOf" srcId="{80C9442B-FC45-4E04-B93E-F1A91213B853}" destId="{BBBC4C9F-CD17-48E1-B870-23B4983EE415}" srcOrd="0" destOrd="0" presId="urn:microsoft.com/office/officeart/2005/8/layout/hProcess11"/>
    <dgm:cxn modelId="{AD470D0A-7426-47B0-92E3-661AA868CE6E}" srcId="{3A2F1D0C-68EC-47B6-A39B-F185B3E2E1BC}" destId="{851F924D-87CB-4F78-8934-44FA32535C34}" srcOrd="7" destOrd="0" parTransId="{8058988E-B336-4E8C-8528-5F45F1900739}" sibTransId="{8FFDD0E4-F64A-4FB2-BE65-F6906AFB59E8}"/>
    <dgm:cxn modelId="{157E0C0F-61F1-464F-B905-6F2A9BEB2DFF}" type="presOf" srcId="{17371EC1-1D4F-4341-AAC7-678E21E2B575}" destId="{7E65FB30-66CD-474C-938E-9BC43005804A}" srcOrd="0" destOrd="0" presId="urn:microsoft.com/office/officeart/2005/8/layout/hProcess11"/>
    <dgm:cxn modelId="{01164E0F-20CC-45DC-A266-5A06B5E6CEBB}" srcId="{3A2F1D0C-68EC-47B6-A39B-F185B3E2E1BC}" destId="{445FA325-EEEA-44B8-B747-8367973CA197}" srcOrd="0" destOrd="0" parTransId="{10D0D2C5-AB2B-4457-8FC3-BF1483CF241A}" sibTransId="{B80BD7F9-489A-401F-ABF8-E952E06648BF}"/>
    <dgm:cxn modelId="{D3B55016-BDB2-44A4-982F-758E8C7669C6}" type="presOf" srcId="{CB579E1B-077F-421E-A261-26FA3158162F}" destId="{E74E5ADB-9739-42D1-987D-C3D5B463F963}" srcOrd="0" destOrd="0" presId="urn:microsoft.com/office/officeart/2005/8/layout/hProcess11"/>
    <dgm:cxn modelId="{FD26971E-5AFE-4C6E-AC9C-706313165862}" srcId="{3A2F1D0C-68EC-47B6-A39B-F185B3E2E1BC}" destId="{AD2B40B6-5C30-4239-AD32-A5296EBE2147}" srcOrd="2" destOrd="0" parTransId="{E994ECAA-1080-4167-9A7B-2E6224D0E336}" sibTransId="{D5BCCED6-25D7-4FDF-816E-AEAA86B87ADC}"/>
    <dgm:cxn modelId="{B648E127-04F6-4687-9D82-AED6EF791B92}" srcId="{3A2F1D0C-68EC-47B6-A39B-F185B3E2E1BC}" destId="{608CDF0B-C49A-46DE-B7D9-EAFCA7CBA3B8}" srcOrd="3" destOrd="0" parTransId="{690CF802-729E-4528-9B51-B0B1BEF35955}" sibTransId="{77B512F8-899A-41C6-B362-AF22DBE72DF6}"/>
    <dgm:cxn modelId="{18D02A2B-0668-401E-9C0A-F85E144714A0}" type="presOf" srcId="{3A2F1D0C-68EC-47B6-A39B-F185B3E2E1BC}" destId="{E999E79A-0781-48E9-98A6-434D28A80578}" srcOrd="0" destOrd="0" presId="urn:microsoft.com/office/officeart/2005/8/layout/hProcess11"/>
    <dgm:cxn modelId="{EF932934-5752-483E-A03F-B6D3EA52134B}" srcId="{3A2F1D0C-68EC-47B6-A39B-F185B3E2E1BC}" destId="{CB579E1B-077F-421E-A261-26FA3158162F}" srcOrd="4" destOrd="0" parTransId="{8451C3B9-E454-4FE1-8078-B327B3B1FD87}" sibTransId="{6033841A-AB9A-4484-A561-216B7A790476}"/>
    <dgm:cxn modelId="{8AE55A37-605B-4F33-B927-AFAB276C951B}" type="presOf" srcId="{CA5849C0-A346-4B06-990E-9BABAFE8FF05}" destId="{B50AE38A-1A64-42CA-B5BB-AC685BEFB3C3}" srcOrd="0" destOrd="0" presId="urn:microsoft.com/office/officeart/2005/8/layout/hProcess11"/>
    <dgm:cxn modelId="{C97F353E-F79D-4DE9-A64B-1266A949525B}" srcId="{3A2F1D0C-68EC-47B6-A39B-F185B3E2E1BC}" destId="{CA5849C0-A346-4B06-990E-9BABAFE8FF05}" srcOrd="6" destOrd="0" parTransId="{0745BDA2-1BA9-432E-A492-43CA38600ECE}" sibTransId="{21750DE7-CCAE-4486-814B-EA24C2AA7EE9}"/>
    <dgm:cxn modelId="{A9F08C5D-19D3-4E15-9EB7-1E99CB526691}" type="presOf" srcId="{445FA325-EEEA-44B8-B747-8367973CA197}" destId="{97413D15-FCA5-4B21-B31C-4771B5ED84A1}" srcOrd="0" destOrd="0" presId="urn:microsoft.com/office/officeart/2005/8/layout/hProcess11"/>
    <dgm:cxn modelId="{59720147-E2C1-43ED-AA36-F1B5EFC3BAC3}" type="presOf" srcId="{851F924D-87CB-4F78-8934-44FA32535C34}" destId="{57D284D1-D7C2-4BA7-B892-AFCDE8152AF2}" srcOrd="0" destOrd="0" presId="urn:microsoft.com/office/officeart/2005/8/layout/hProcess11"/>
    <dgm:cxn modelId="{D510C484-EF5B-45BF-8382-7D57DC02EE04}" srcId="{3A2F1D0C-68EC-47B6-A39B-F185B3E2E1BC}" destId="{17371EC1-1D4F-4341-AAC7-678E21E2B575}" srcOrd="1" destOrd="0" parTransId="{CBFA564B-F36A-48BC-8D41-144CF6B6F637}" sibTransId="{949303BF-6A00-48D9-81B2-C907AF91FC73}"/>
    <dgm:cxn modelId="{1BCC2895-FD84-4134-829F-DA82D158B1CB}" type="presOf" srcId="{608CDF0B-C49A-46DE-B7D9-EAFCA7CBA3B8}" destId="{BA225632-11F1-40B4-B6EC-2A69E43942C4}" srcOrd="0" destOrd="0" presId="urn:microsoft.com/office/officeart/2005/8/layout/hProcess11"/>
    <dgm:cxn modelId="{5856A5B4-B779-49DB-BC56-9935DB6E2F32}" srcId="{3A2F1D0C-68EC-47B6-A39B-F185B3E2E1BC}" destId="{7A4D3199-3C75-49C0-A523-70C6B2B5853E}" srcOrd="5" destOrd="0" parTransId="{38989AB3-5803-44DD-8945-CF117CA0E073}" sibTransId="{DB75BBA5-9525-4DCC-A51E-4580BBB64704}"/>
    <dgm:cxn modelId="{DEE03CC2-0758-49EC-A22A-CEB622F47308}" type="presOf" srcId="{7A4D3199-3C75-49C0-A523-70C6B2B5853E}" destId="{D70E69FC-2090-4982-B942-AA1035C71CFD}" srcOrd="0" destOrd="0" presId="urn:microsoft.com/office/officeart/2005/8/layout/hProcess11"/>
    <dgm:cxn modelId="{1CD480D7-4C6A-4A0A-8F3B-8FF20EB6C286}" type="presOf" srcId="{AD2B40B6-5C30-4239-AD32-A5296EBE2147}" destId="{F2B238C5-B841-49A8-A09F-DD47D2EFA77F}" srcOrd="0" destOrd="0" presId="urn:microsoft.com/office/officeart/2005/8/layout/hProcess11"/>
    <dgm:cxn modelId="{A4D655DA-71E6-4B35-A084-B7D2A3130457}" srcId="{3A2F1D0C-68EC-47B6-A39B-F185B3E2E1BC}" destId="{80C9442B-FC45-4E04-B93E-F1A91213B853}" srcOrd="8" destOrd="0" parTransId="{67E0D5CB-93B6-4DC1-BB3E-D36C5EFE70F2}" sibTransId="{6F5956E8-B84C-4C28-AA62-965350967C7F}"/>
    <dgm:cxn modelId="{553A7B5B-D29D-4684-BFCB-D892DDA18E4A}" type="presParOf" srcId="{E999E79A-0781-48E9-98A6-434D28A80578}" destId="{172789CF-F378-4717-97B9-2FC576B55FFE}" srcOrd="0" destOrd="0" presId="urn:microsoft.com/office/officeart/2005/8/layout/hProcess11"/>
    <dgm:cxn modelId="{F7003798-6C79-4633-A5D0-06A208DBF689}" type="presParOf" srcId="{E999E79A-0781-48E9-98A6-434D28A80578}" destId="{7F5A4140-76B7-493D-8076-BFE75588D846}" srcOrd="1" destOrd="0" presId="urn:microsoft.com/office/officeart/2005/8/layout/hProcess11"/>
    <dgm:cxn modelId="{01383194-CD3B-4FB4-95E8-5912975C8568}" type="presParOf" srcId="{7F5A4140-76B7-493D-8076-BFE75588D846}" destId="{D2D807CC-E9C2-4704-B1B4-B428BA5D02AB}" srcOrd="0" destOrd="0" presId="urn:microsoft.com/office/officeart/2005/8/layout/hProcess11"/>
    <dgm:cxn modelId="{3C742810-D497-460F-AED7-3D11D736BE4F}" type="presParOf" srcId="{D2D807CC-E9C2-4704-B1B4-B428BA5D02AB}" destId="{97413D15-FCA5-4B21-B31C-4771B5ED84A1}" srcOrd="0" destOrd="0" presId="urn:microsoft.com/office/officeart/2005/8/layout/hProcess11"/>
    <dgm:cxn modelId="{F6F007F9-F453-45F0-BE7B-D3054B83E286}" type="presParOf" srcId="{D2D807CC-E9C2-4704-B1B4-B428BA5D02AB}" destId="{DAD5BF11-62C1-473C-8CCD-EFBCEBB25D29}" srcOrd="1" destOrd="0" presId="urn:microsoft.com/office/officeart/2005/8/layout/hProcess11"/>
    <dgm:cxn modelId="{7C87A9D0-8665-4C3D-B35B-A03BA4C512D3}" type="presParOf" srcId="{D2D807CC-E9C2-4704-B1B4-B428BA5D02AB}" destId="{2980F597-088D-4179-A67B-7EA192AF9444}" srcOrd="2" destOrd="0" presId="urn:microsoft.com/office/officeart/2005/8/layout/hProcess11"/>
    <dgm:cxn modelId="{6AD7EAAB-BCB8-4F67-A94F-DA8C659E6EDB}" type="presParOf" srcId="{7F5A4140-76B7-493D-8076-BFE75588D846}" destId="{4AFC4350-9A97-45AF-9FAB-0779487443B6}" srcOrd="1" destOrd="0" presId="urn:microsoft.com/office/officeart/2005/8/layout/hProcess11"/>
    <dgm:cxn modelId="{54175341-F2D7-46CA-99DF-BF59A67444FE}" type="presParOf" srcId="{7F5A4140-76B7-493D-8076-BFE75588D846}" destId="{6CDD1645-925D-4906-9531-C0FD00A9CBE2}" srcOrd="2" destOrd="0" presId="urn:microsoft.com/office/officeart/2005/8/layout/hProcess11"/>
    <dgm:cxn modelId="{1F1A1001-7FE4-44A1-835F-DEFC97817205}" type="presParOf" srcId="{6CDD1645-925D-4906-9531-C0FD00A9CBE2}" destId="{7E65FB30-66CD-474C-938E-9BC43005804A}" srcOrd="0" destOrd="0" presId="urn:microsoft.com/office/officeart/2005/8/layout/hProcess11"/>
    <dgm:cxn modelId="{243A69A2-2CE5-4229-9D08-F96A8F0A2539}" type="presParOf" srcId="{6CDD1645-925D-4906-9531-C0FD00A9CBE2}" destId="{342E05D4-F437-427A-8985-CFF7D144BC6E}" srcOrd="1" destOrd="0" presId="urn:microsoft.com/office/officeart/2005/8/layout/hProcess11"/>
    <dgm:cxn modelId="{5183AB94-F3CA-4D20-8BD9-33AE1E5A7DAB}" type="presParOf" srcId="{6CDD1645-925D-4906-9531-C0FD00A9CBE2}" destId="{BA2E10F8-56FE-47D5-903F-D084CF8F1AE6}" srcOrd="2" destOrd="0" presId="urn:microsoft.com/office/officeart/2005/8/layout/hProcess11"/>
    <dgm:cxn modelId="{9DEFF4D8-65CD-4594-97AC-1700245BBE34}" type="presParOf" srcId="{7F5A4140-76B7-493D-8076-BFE75588D846}" destId="{0522E2CD-3161-43F6-A063-D6278D3831EF}" srcOrd="3" destOrd="0" presId="urn:microsoft.com/office/officeart/2005/8/layout/hProcess11"/>
    <dgm:cxn modelId="{BF081FA6-BCC8-4933-A840-F5EB1044325B}" type="presParOf" srcId="{7F5A4140-76B7-493D-8076-BFE75588D846}" destId="{BBB4E969-D409-45F4-9E28-84260AC7F261}" srcOrd="4" destOrd="0" presId="urn:microsoft.com/office/officeart/2005/8/layout/hProcess11"/>
    <dgm:cxn modelId="{82FCC36C-C983-4D49-B1E5-9AC48EF40086}" type="presParOf" srcId="{BBB4E969-D409-45F4-9E28-84260AC7F261}" destId="{F2B238C5-B841-49A8-A09F-DD47D2EFA77F}" srcOrd="0" destOrd="0" presId="urn:microsoft.com/office/officeart/2005/8/layout/hProcess11"/>
    <dgm:cxn modelId="{123F4239-1F85-4147-BFA0-253520AD6279}" type="presParOf" srcId="{BBB4E969-D409-45F4-9E28-84260AC7F261}" destId="{9F4E8EDC-DD92-4FCC-B6B6-4D64885216AB}" srcOrd="1" destOrd="0" presId="urn:microsoft.com/office/officeart/2005/8/layout/hProcess11"/>
    <dgm:cxn modelId="{0B9569A4-6DF8-4D55-8049-AB283DF0FD43}" type="presParOf" srcId="{BBB4E969-D409-45F4-9E28-84260AC7F261}" destId="{A3B78C43-A7B9-4041-B92E-E31F5DF50D2B}" srcOrd="2" destOrd="0" presId="urn:microsoft.com/office/officeart/2005/8/layout/hProcess11"/>
    <dgm:cxn modelId="{7E3CDFDE-75B0-425C-83EE-E4FD472323F8}" type="presParOf" srcId="{7F5A4140-76B7-493D-8076-BFE75588D846}" destId="{0EE7139C-5539-40D2-8E50-52DCBCABF973}" srcOrd="5" destOrd="0" presId="urn:microsoft.com/office/officeart/2005/8/layout/hProcess11"/>
    <dgm:cxn modelId="{4CB30E5A-F9C1-4D0D-A10D-960B8BADFF99}" type="presParOf" srcId="{7F5A4140-76B7-493D-8076-BFE75588D846}" destId="{F1AB123F-91A2-4105-82EF-393629BA65B5}" srcOrd="6" destOrd="0" presId="urn:microsoft.com/office/officeart/2005/8/layout/hProcess11"/>
    <dgm:cxn modelId="{C94DC117-4394-4FA2-8D5C-618F0433EB20}" type="presParOf" srcId="{F1AB123F-91A2-4105-82EF-393629BA65B5}" destId="{BA225632-11F1-40B4-B6EC-2A69E43942C4}" srcOrd="0" destOrd="0" presId="urn:microsoft.com/office/officeart/2005/8/layout/hProcess11"/>
    <dgm:cxn modelId="{4000431B-0981-4F25-8416-7A273B81DE60}" type="presParOf" srcId="{F1AB123F-91A2-4105-82EF-393629BA65B5}" destId="{BC507523-D9F5-411B-8A0A-D97F1DD56312}" srcOrd="1" destOrd="0" presId="urn:microsoft.com/office/officeart/2005/8/layout/hProcess11"/>
    <dgm:cxn modelId="{92FF2524-6991-44DC-B783-D681179C965B}" type="presParOf" srcId="{F1AB123F-91A2-4105-82EF-393629BA65B5}" destId="{08A37FF1-23B3-4F98-8257-2B44D7459D2E}" srcOrd="2" destOrd="0" presId="urn:microsoft.com/office/officeart/2005/8/layout/hProcess11"/>
    <dgm:cxn modelId="{D6928EA6-2B4E-4DC3-B329-B2BDBB990D2B}" type="presParOf" srcId="{7F5A4140-76B7-493D-8076-BFE75588D846}" destId="{050F7226-3E07-455F-8DE1-D4228B02C584}" srcOrd="7" destOrd="0" presId="urn:microsoft.com/office/officeart/2005/8/layout/hProcess11"/>
    <dgm:cxn modelId="{FC996758-B2B7-442C-89AC-58F84EDA35F1}" type="presParOf" srcId="{7F5A4140-76B7-493D-8076-BFE75588D846}" destId="{729DBF7B-A002-482C-B044-05990F74FBF2}" srcOrd="8" destOrd="0" presId="urn:microsoft.com/office/officeart/2005/8/layout/hProcess11"/>
    <dgm:cxn modelId="{B2286365-C42E-4DC5-ABDB-B24A80CD4393}" type="presParOf" srcId="{729DBF7B-A002-482C-B044-05990F74FBF2}" destId="{E74E5ADB-9739-42D1-987D-C3D5B463F963}" srcOrd="0" destOrd="0" presId="urn:microsoft.com/office/officeart/2005/8/layout/hProcess11"/>
    <dgm:cxn modelId="{06CCC79C-9558-4990-ABA7-21294496DBF1}" type="presParOf" srcId="{729DBF7B-A002-482C-B044-05990F74FBF2}" destId="{EF6F826B-79E3-4618-AD41-74B3C330EE98}" srcOrd="1" destOrd="0" presId="urn:microsoft.com/office/officeart/2005/8/layout/hProcess11"/>
    <dgm:cxn modelId="{85970C7F-7483-4A6E-8F48-2B8FB2499774}" type="presParOf" srcId="{729DBF7B-A002-482C-B044-05990F74FBF2}" destId="{C2F9EE56-536C-4873-9A1D-2BBEF86F6F5E}" srcOrd="2" destOrd="0" presId="urn:microsoft.com/office/officeart/2005/8/layout/hProcess11"/>
    <dgm:cxn modelId="{8A6070A0-48BF-4DDF-AF23-3CE7F76B1205}" type="presParOf" srcId="{7F5A4140-76B7-493D-8076-BFE75588D846}" destId="{5FA28F9D-807E-49EF-8D4B-182826F9FAEE}" srcOrd="9" destOrd="0" presId="urn:microsoft.com/office/officeart/2005/8/layout/hProcess11"/>
    <dgm:cxn modelId="{805D5065-CBB8-4659-ADAF-053D5F48E158}" type="presParOf" srcId="{7F5A4140-76B7-493D-8076-BFE75588D846}" destId="{7601CA6F-6661-42BC-8483-DD3C281B69A4}" srcOrd="10" destOrd="0" presId="urn:microsoft.com/office/officeart/2005/8/layout/hProcess11"/>
    <dgm:cxn modelId="{AC86EE5E-BDF3-4388-8A35-2C813F43ECA2}" type="presParOf" srcId="{7601CA6F-6661-42BC-8483-DD3C281B69A4}" destId="{D70E69FC-2090-4982-B942-AA1035C71CFD}" srcOrd="0" destOrd="0" presId="urn:microsoft.com/office/officeart/2005/8/layout/hProcess11"/>
    <dgm:cxn modelId="{F66E7DBE-DB8C-408F-8E02-927F54774382}" type="presParOf" srcId="{7601CA6F-6661-42BC-8483-DD3C281B69A4}" destId="{97ECE10A-3520-43FF-8A84-11D1C84EEFBC}" srcOrd="1" destOrd="0" presId="urn:microsoft.com/office/officeart/2005/8/layout/hProcess11"/>
    <dgm:cxn modelId="{768832E0-ADDF-4CD3-9925-E5E5DD1DF5AB}" type="presParOf" srcId="{7601CA6F-6661-42BC-8483-DD3C281B69A4}" destId="{F36896E1-2BF6-4B1C-B3FB-97A226B5D2CC}" srcOrd="2" destOrd="0" presId="urn:microsoft.com/office/officeart/2005/8/layout/hProcess11"/>
    <dgm:cxn modelId="{C7BAB6E2-8335-4C8F-9BC0-BE7F7D3E3916}" type="presParOf" srcId="{7F5A4140-76B7-493D-8076-BFE75588D846}" destId="{D7FEA0E6-B3FC-4638-B846-D3873583EDFF}" srcOrd="11" destOrd="0" presId="urn:microsoft.com/office/officeart/2005/8/layout/hProcess11"/>
    <dgm:cxn modelId="{F84A5703-99D3-4984-A866-A42211C6E4C4}" type="presParOf" srcId="{7F5A4140-76B7-493D-8076-BFE75588D846}" destId="{3B7CF19A-5169-4DFF-9629-A6B82B488CDC}" srcOrd="12" destOrd="0" presId="urn:microsoft.com/office/officeart/2005/8/layout/hProcess11"/>
    <dgm:cxn modelId="{995D7B1E-272D-45E1-B0DA-955BCDB33D17}" type="presParOf" srcId="{3B7CF19A-5169-4DFF-9629-A6B82B488CDC}" destId="{B50AE38A-1A64-42CA-B5BB-AC685BEFB3C3}" srcOrd="0" destOrd="0" presId="urn:microsoft.com/office/officeart/2005/8/layout/hProcess11"/>
    <dgm:cxn modelId="{9B01DA01-B533-49F5-B34E-65EE56ADE96D}" type="presParOf" srcId="{3B7CF19A-5169-4DFF-9629-A6B82B488CDC}" destId="{10086490-B703-46CB-B988-F0A7B00B08C4}" srcOrd="1" destOrd="0" presId="urn:microsoft.com/office/officeart/2005/8/layout/hProcess11"/>
    <dgm:cxn modelId="{2AA10ABE-BA50-48DE-BB7B-212AA735DBF1}" type="presParOf" srcId="{3B7CF19A-5169-4DFF-9629-A6B82B488CDC}" destId="{827712B3-59CD-4D53-B611-9DC6CFA0FDF6}" srcOrd="2" destOrd="0" presId="urn:microsoft.com/office/officeart/2005/8/layout/hProcess11"/>
    <dgm:cxn modelId="{EF304AEF-0284-44DB-A5BB-B6C2BD5ABDFF}" type="presParOf" srcId="{7F5A4140-76B7-493D-8076-BFE75588D846}" destId="{504E4E1E-7B52-438E-9AF9-6BF96D7FEA85}" srcOrd="13" destOrd="0" presId="urn:microsoft.com/office/officeart/2005/8/layout/hProcess11"/>
    <dgm:cxn modelId="{03126352-4796-4158-AECD-BF64E96F97DA}" type="presParOf" srcId="{7F5A4140-76B7-493D-8076-BFE75588D846}" destId="{44683D05-098B-4E2C-BA91-4BCB6BABAE4A}" srcOrd="14" destOrd="0" presId="urn:microsoft.com/office/officeart/2005/8/layout/hProcess11"/>
    <dgm:cxn modelId="{A558BBBB-F72D-4421-A147-8E8CC897331F}" type="presParOf" srcId="{44683D05-098B-4E2C-BA91-4BCB6BABAE4A}" destId="{57D284D1-D7C2-4BA7-B892-AFCDE8152AF2}" srcOrd="0" destOrd="0" presId="urn:microsoft.com/office/officeart/2005/8/layout/hProcess11"/>
    <dgm:cxn modelId="{68F0B27C-F239-4016-8BDF-D2FDFC277CBD}" type="presParOf" srcId="{44683D05-098B-4E2C-BA91-4BCB6BABAE4A}" destId="{10798341-8D93-45D4-897F-CAAFC418DA3C}" srcOrd="1" destOrd="0" presId="urn:microsoft.com/office/officeart/2005/8/layout/hProcess11"/>
    <dgm:cxn modelId="{CD4A45FA-0829-4D1F-B8DD-F6DFFDBE2F2C}" type="presParOf" srcId="{44683D05-098B-4E2C-BA91-4BCB6BABAE4A}" destId="{7FBE1C81-DE40-4B64-9D95-3D14EF52E227}" srcOrd="2" destOrd="0" presId="urn:microsoft.com/office/officeart/2005/8/layout/hProcess11"/>
    <dgm:cxn modelId="{8CCBCD4D-BC0F-4F95-94BE-49114A532D79}" type="presParOf" srcId="{7F5A4140-76B7-493D-8076-BFE75588D846}" destId="{51308199-90EF-49AD-BB9F-8A9B50E61F7E}" srcOrd="15" destOrd="0" presId="urn:microsoft.com/office/officeart/2005/8/layout/hProcess11"/>
    <dgm:cxn modelId="{9C1E47CA-0B39-4B92-AAED-3F84B0D1B9C9}" type="presParOf" srcId="{7F5A4140-76B7-493D-8076-BFE75588D846}" destId="{5BE9A40F-9E6C-415E-9B0C-D5B277715A9C}" srcOrd="16" destOrd="0" presId="urn:microsoft.com/office/officeart/2005/8/layout/hProcess11"/>
    <dgm:cxn modelId="{A671F4B4-1A7F-4297-83D6-B9A0A7A2DF42}" type="presParOf" srcId="{5BE9A40F-9E6C-415E-9B0C-D5B277715A9C}" destId="{BBBC4C9F-CD17-48E1-B870-23B4983EE415}" srcOrd="0" destOrd="0" presId="urn:microsoft.com/office/officeart/2005/8/layout/hProcess11"/>
    <dgm:cxn modelId="{A0C01290-1AD2-4015-9A1F-3FFCADB2E659}" type="presParOf" srcId="{5BE9A40F-9E6C-415E-9B0C-D5B277715A9C}" destId="{1BA9923A-64D0-4778-ACE8-13A56F17A63D}" srcOrd="1" destOrd="0" presId="urn:microsoft.com/office/officeart/2005/8/layout/hProcess11"/>
    <dgm:cxn modelId="{E4FE46D7-B13E-48D1-B719-3545E6230A6A}" type="presParOf" srcId="{5BE9A40F-9E6C-415E-9B0C-D5B277715A9C}" destId="{103E8038-616E-46F0-9AFA-68932C44B47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89CF-F378-4717-97B9-2FC576B55FFE}">
      <dsp:nvSpPr>
        <dsp:cNvPr id="0" name=""/>
        <dsp:cNvSpPr/>
      </dsp:nvSpPr>
      <dsp:spPr>
        <a:xfrm>
          <a:off x="0" y="1289303"/>
          <a:ext cx="11921489" cy="1719072"/>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13D15-FCA5-4B21-B31C-4771B5ED84A1}">
      <dsp:nvSpPr>
        <dsp:cNvPr id="0" name=""/>
        <dsp:cNvSpPr/>
      </dsp:nvSpPr>
      <dsp:spPr>
        <a:xfrm>
          <a:off x="1919" y="0"/>
          <a:ext cx="113691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1" kern="1200">
              <a:latin typeface="Open Sans" panose="020B0606030504020204" pitchFamily="34" charset="0"/>
              <a:ea typeface="Open Sans" panose="020B0606030504020204" pitchFamily="34" charset="0"/>
              <a:cs typeface="Open Sans" panose="020B0606030504020204" pitchFamily="34" charset="0"/>
            </a:rPr>
            <a:t>Vous craigniez </a:t>
          </a:r>
          <a:r>
            <a:rPr lang="en-GB" sz="1050" b="0" kern="1200">
              <a:latin typeface="Open Sans" panose="020B0606030504020204" pitchFamily="34" charset="0"/>
              <a:ea typeface="Open Sans" panose="020B0606030504020204" pitchFamily="34" charset="0"/>
              <a:cs typeface="Open Sans" panose="020B0606030504020204" pitchFamily="34" charset="0"/>
            </a:rPr>
            <a:t>que votre ménage n'ait pas assez à manger ?</a:t>
          </a:r>
        </a:p>
      </dsp:txBody>
      <dsp:txXfrm>
        <a:off x="1919" y="0"/>
        <a:ext cx="1136916" cy="1719072"/>
      </dsp:txXfrm>
    </dsp:sp>
    <dsp:sp modelId="{DAD5BF11-62C1-473C-8CCD-EFBCEBB25D29}">
      <dsp:nvSpPr>
        <dsp:cNvPr id="0" name=""/>
        <dsp:cNvSpPr/>
      </dsp:nvSpPr>
      <dsp:spPr>
        <a:xfrm>
          <a:off x="355493" y="1933956"/>
          <a:ext cx="429768" cy="4297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5FB30-66CD-474C-938E-9BC43005804A}">
      <dsp:nvSpPr>
        <dsp:cNvPr id="0" name=""/>
        <dsp:cNvSpPr/>
      </dsp:nvSpPr>
      <dsp:spPr>
        <a:xfrm>
          <a:off x="1167911" y="2578607"/>
          <a:ext cx="1109171"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Vous (ou un autre membre du foyer) </a:t>
          </a:r>
          <a:r>
            <a:rPr lang="en-GB" sz="1050" b="1" kern="1200">
              <a:latin typeface="Open Sans" panose="020B0606030504020204" pitchFamily="34" charset="0"/>
              <a:ea typeface="Open Sans" panose="020B0606030504020204" pitchFamily="34" charset="0"/>
              <a:cs typeface="Open Sans" panose="020B0606030504020204" pitchFamily="34" charset="0"/>
            </a:rPr>
            <a:t>n'avez pas pu manger les aliments que vous préfériez </a:t>
          </a:r>
          <a:r>
            <a:rPr lang="en-GB" sz="1050" b="0" kern="1200">
              <a:latin typeface="Open Sans" panose="020B0606030504020204" pitchFamily="34" charset="0"/>
              <a:ea typeface="Open Sans" panose="020B0606030504020204" pitchFamily="34" charset="0"/>
              <a:cs typeface="Open Sans" panose="020B0606030504020204" pitchFamily="34" charset="0"/>
            </a:rPr>
            <a:t>en raison d'un manque de ressources ?</a:t>
          </a:r>
        </a:p>
      </dsp:txBody>
      <dsp:txXfrm>
        <a:off x="1167911" y="2578607"/>
        <a:ext cx="1109171" cy="1719072"/>
      </dsp:txXfrm>
    </dsp:sp>
    <dsp:sp modelId="{342E05D4-F437-427A-8985-CFF7D144BC6E}">
      <dsp:nvSpPr>
        <dsp:cNvPr id="0" name=""/>
        <dsp:cNvSpPr/>
      </dsp:nvSpPr>
      <dsp:spPr>
        <a:xfrm>
          <a:off x="1507613" y="1933956"/>
          <a:ext cx="429768" cy="429768"/>
        </a:xfrm>
        <a:prstGeom prst="ellipse">
          <a:avLst/>
        </a:prstGeom>
        <a:solidFill>
          <a:schemeClr val="accent5">
            <a:hueOff val="-202415"/>
            <a:satOff val="3929"/>
            <a:lumOff val="-2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238C5-B841-49A8-A09F-DD47D2EFA77F}">
      <dsp:nvSpPr>
        <dsp:cNvPr id="0" name=""/>
        <dsp:cNvSpPr/>
      </dsp:nvSpPr>
      <dsp:spPr>
        <a:xfrm>
          <a:off x="2306158" y="0"/>
          <a:ext cx="1180291"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Vous (ou un autre membre de votre foyer) avez dû </a:t>
          </a:r>
          <a:r>
            <a:rPr lang="en-GB" sz="1050" b="1" kern="1200">
              <a:latin typeface="Open Sans" panose="020B0606030504020204" pitchFamily="34" charset="0"/>
              <a:ea typeface="Open Sans" panose="020B0606030504020204" pitchFamily="34" charset="0"/>
              <a:cs typeface="Open Sans" panose="020B0606030504020204" pitchFamily="34" charset="0"/>
            </a:rPr>
            <a:t>limiter votre alimentation en </a:t>
          </a:r>
          <a:r>
            <a:rPr lang="en-GB" sz="1050" b="0" kern="1200">
              <a:latin typeface="Open Sans" panose="020B0606030504020204" pitchFamily="34" charset="0"/>
              <a:ea typeface="Open Sans" panose="020B0606030504020204" pitchFamily="34" charset="0"/>
              <a:cs typeface="Open Sans" panose="020B0606030504020204" pitchFamily="34" charset="0"/>
            </a:rPr>
            <a:t>raison d'un manque de ressources ?</a:t>
          </a:r>
        </a:p>
      </dsp:txBody>
      <dsp:txXfrm>
        <a:off x="2306158" y="0"/>
        <a:ext cx="1180291" cy="1719072"/>
      </dsp:txXfrm>
    </dsp:sp>
    <dsp:sp modelId="{9F4E8EDC-DD92-4FCC-B6B6-4D64885216AB}">
      <dsp:nvSpPr>
        <dsp:cNvPr id="0" name=""/>
        <dsp:cNvSpPr/>
      </dsp:nvSpPr>
      <dsp:spPr>
        <a:xfrm>
          <a:off x="2681420" y="1933956"/>
          <a:ext cx="429768" cy="429768"/>
        </a:xfrm>
        <a:prstGeom prst="ellipse">
          <a:avLst/>
        </a:prstGeom>
        <a:solidFill>
          <a:schemeClr val="accent5">
            <a:hueOff val="-404830"/>
            <a:satOff val="7858"/>
            <a:lumOff val="-5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5632-11F1-40B4-B6EC-2A69E43942C4}">
      <dsp:nvSpPr>
        <dsp:cNvPr id="0" name=""/>
        <dsp:cNvSpPr/>
      </dsp:nvSpPr>
      <dsp:spPr>
        <a:xfrm>
          <a:off x="3515526" y="2578607"/>
          <a:ext cx="115931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Vous (ou un autre membre de votre foyer) avez dû </a:t>
          </a:r>
          <a:r>
            <a:rPr lang="en-GB" sz="1050" b="1" kern="1200">
              <a:latin typeface="Open Sans" panose="020B0606030504020204" pitchFamily="34" charset="0"/>
              <a:ea typeface="Open Sans" panose="020B0606030504020204" pitchFamily="34" charset="0"/>
              <a:cs typeface="Open Sans" panose="020B0606030504020204" pitchFamily="34" charset="0"/>
            </a:rPr>
            <a:t>manger des aliments que vous ne vouliez vraiment pas manger </a:t>
          </a:r>
          <a:r>
            <a:rPr lang="en-GB" sz="1050" b="0" kern="1200">
              <a:latin typeface="Open Sans" panose="020B0606030504020204" pitchFamily="34" charset="0"/>
              <a:ea typeface="Open Sans" panose="020B0606030504020204" pitchFamily="34" charset="0"/>
              <a:cs typeface="Open Sans" panose="020B0606030504020204" pitchFamily="34" charset="0"/>
            </a:rPr>
            <a:t>en raison d'un manque de ressources ?</a:t>
          </a:r>
        </a:p>
      </dsp:txBody>
      <dsp:txXfrm>
        <a:off x="3515526" y="2578607"/>
        <a:ext cx="1159316" cy="1719072"/>
      </dsp:txXfrm>
    </dsp:sp>
    <dsp:sp modelId="{BC507523-D9F5-411B-8A0A-D97F1DD56312}">
      <dsp:nvSpPr>
        <dsp:cNvPr id="0" name=""/>
        <dsp:cNvSpPr/>
      </dsp:nvSpPr>
      <dsp:spPr>
        <a:xfrm>
          <a:off x="3880300" y="1933956"/>
          <a:ext cx="429768" cy="429768"/>
        </a:xfrm>
        <a:prstGeom prst="ellipse">
          <a:avLst/>
        </a:prstGeom>
        <a:solidFill>
          <a:schemeClr val="accent5">
            <a:hueOff val="-607245"/>
            <a:satOff val="11787"/>
            <a:lumOff val="-80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E5ADB-9739-42D1-987D-C3D5B463F963}">
      <dsp:nvSpPr>
        <dsp:cNvPr id="0" name=""/>
        <dsp:cNvSpPr/>
      </dsp:nvSpPr>
      <dsp:spPr>
        <a:xfrm>
          <a:off x="4703919" y="0"/>
          <a:ext cx="1182228"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Vous (ou un membre de votre famille) avez </a:t>
          </a:r>
          <a:r>
            <a:rPr lang="en-GB" sz="1050" b="1" kern="1200">
              <a:latin typeface="Open Sans" panose="020B0606030504020204" pitchFamily="34" charset="0"/>
              <a:ea typeface="Open Sans" panose="020B0606030504020204" pitchFamily="34" charset="0"/>
              <a:cs typeface="Open Sans" panose="020B0606030504020204" pitchFamily="34" charset="0"/>
            </a:rPr>
            <a:t>dû prendre un repas plus petit que ce dont vous aviez besoin </a:t>
          </a:r>
          <a:r>
            <a:rPr lang="en-GB" sz="1050" b="0" kern="120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sp:txBody>
      <dsp:txXfrm>
        <a:off x="4703919" y="0"/>
        <a:ext cx="1182228" cy="1719072"/>
      </dsp:txXfrm>
    </dsp:sp>
    <dsp:sp modelId="{EF6F826B-79E3-4618-AD41-74B3C330EE98}">
      <dsp:nvSpPr>
        <dsp:cNvPr id="0" name=""/>
        <dsp:cNvSpPr/>
      </dsp:nvSpPr>
      <dsp:spPr>
        <a:xfrm>
          <a:off x="5080149" y="1933956"/>
          <a:ext cx="429768" cy="429768"/>
        </a:xfrm>
        <a:prstGeom prst="ellipse">
          <a:avLst/>
        </a:prstGeom>
        <a:solidFill>
          <a:schemeClr val="accent5">
            <a:hueOff val="-809660"/>
            <a:satOff val="15716"/>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E69FC-2090-4982-B942-AA1035C71CFD}">
      <dsp:nvSpPr>
        <dsp:cNvPr id="0" name=""/>
        <dsp:cNvSpPr/>
      </dsp:nvSpPr>
      <dsp:spPr>
        <a:xfrm>
          <a:off x="5915223" y="2578607"/>
          <a:ext cx="1199342"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kern="1200">
              <a:latin typeface="Open Sans" panose="020B0606030504020204" pitchFamily="34" charset="0"/>
              <a:ea typeface="Open Sans" panose="020B0606030504020204" pitchFamily="34" charset="0"/>
              <a:cs typeface="Open Sans" panose="020B0606030504020204" pitchFamily="34" charset="0"/>
            </a:rPr>
            <a:t>Vous (ou un autre membre de la famille) </a:t>
          </a:r>
          <a:r>
            <a:rPr lang="en-GB" sz="1050" b="1" kern="1200">
              <a:latin typeface="Open Sans" panose="020B0606030504020204" pitchFamily="34" charset="0"/>
              <a:ea typeface="Open Sans" panose="020B0606030504020204" pitchFamily="34" charset="0"/>
              <a:cs typeface="Open Sans" panose="020B0606030504020204" pitchFamily="34" charset="0"/>
            </a:rPr>
            <a:t>avez dû prendre moins de repas par jour </a:t>
          </a:r>
          <a:r>
            <a:rPr lang="en-GB" sz="1050" kern="120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sp:txBody>
      <dsp:txXfrm>
        <a:off x="5915223" y="2578607"/>
        <a:ext cx="1199342" cy="1719072"/>
      </dsp:txXfrm>
    </dsp:sp>
    <dsp:sp modelId="{97ECE10A-3520-43FF-8A84-11D1C84EEFBC}">
      <dsp:nvSpPr>
        <dsp:cNvPr id="0" name=""/>
        <dsp:cNvSpPr/>
      </dsp:nvSpPr>
      <dsp:spPr>
        <a:xfrm>
          <a:off x="6300010" y="1933956"/>
          <a:ext cx="429768" cy="429768"/>
        </a:xfrm>
        <a:prstGeom prst="ellipse">
          <a:avLst/>
        </a:prstGeom>
        <a:solidFill>
          <a:schemeClr val="accent5">
            <a:hueOff val="-1012076"/>
            <a:satOff val="19646"/>
            <a:lumOff val="-133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AE38A-1A64-42CA-B5BB-AC685BEFB3C3}">
      <dsp:nvSpPr>
        <dsp:cNvPr id="0" name=""/>
        <dsp:cNvSpPr/>
      </dsp:nvSpPr>
      <dsp:spPr>
        <a:xfrm>
          <a:off x="7143641" y="0"/>
          <a:ext cx="1145987"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1" kern="1200">
              <a:latin typeface="Open Sans" panose="020B0606030504020204" pitchFamily="34" charset="0"/>
              <a:ea typeface="Open Sans" panose="020B0606030504020204" pitchFamily="34" charset="0"/>
              <a:cs typeface="Open Sans" panose="020B0606030504020204" pitchFamily="34" charset="0"/>
            </a:rPr>
            <a:t>Il n'</a:t>
          </a:r>
          <a:r>
            <a:rPr lang="en-GB" sz="1050" b="0" kern="1200">
              <a:latin typeface="Open Sans" panose="020B0606030504020204" pitchFamily="34" charset="0"/>
              <a:ea typeface="Open Sans" panose="020B0606030504020204" pitchFamily="34" charset="0"/>
              <a:cs typeface="Open Sans" panose="020B0606030504020204" pitchFamily="34" charset="0"/>
            </a:rPr>
            <a:t>y avait </a:t>
          </a:r>
          <a:r>
            <a:rPr lang="en-GB" sz="1050" b="1" kern="1200">
              <a:latin typeface="Open Sans" panose="020B0606030504020204" pitchFamily="34" charset="0"/>
              <a:ea typeface="Open Sans" panose="020B0606030504020204" pitchFamily="34" charset="0"/>
              <a:cs typeface="Open Sans" panose="020B0606030504020204" pitchFamily="34" charset="0"/>
            </a:rPr>
            <a:t>pas de nourriture à manger, quelle qu'elle soit, dans votre maison </a:t>
          </a:r>
          <a:r>
            <a:rPr lang="en-GB" sz="1050" b="0" kern="1200">
              <a:latin typeface="Open Sans" panose="020B0606030504020204" pitchFamily="34" charset="0"/>
              <a:ea typeface="Open Sans" panose="020B0606030504020204" pitchFamily="34" charset="0"/>
              <a:cs typeface="Open Sans" panose="020B0606030504020204" pitchFamily="34" charset="0"/>
            </a:rPr>
            <a:t>en raison du manque de ressources pour se procurer de la nourriture ?</a:t>
          </a:r>
        </a:p>
      </dsp:txBody>
      <dsp:txXfrm>
        <a:off x="7143641" y="0"/>
        <a:ext cx="1145987" cy="1719072"/>
      </dsp:txXfrm>
    </dsp:sp>
    <dsp:sp modelId="{10086490-B703-46CB-B988-F0A7B00B08C4}">
      <dsp:nvSpPr>
        <dsp:cNvPr id="0" name=""/>
        <dsp:cNvSpPr/>
      </dsp:nvSpPr>
      <dsp:spPr>
        <a:xfrm>
          <a:off x="7501751" y="1933956"/>
          <a:ext cx="429768" cy="429768"/>
        </a:xfrm>
        <a:prstGeom prst="ellipse">
          <a:avLst/>
        </a:prstGeom>
        <a:solidFill>
          <a:schemeClr val="accent5">
            <a:hueOff val="-1214491"/>
            <a:satOff val="23575"/>
            <a:lumOff val="-16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284D1-D7C2-4BA7-B892-AFCDE8152AF2}">
      <dsp:nvSpPr>
        <dsp:cNvPr id="0" name=""/>
        <dsp:cNvSpPr/>
      </dsp:nvSpPr>
      <dsp:spPr>
        <a:xfrm>
          <a:off x="8318705" y="2578607"/>
          <a:ext cx="1203325"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Vous (ou tout autre membre de HH) </a:t>
          </a:r>
          <a:r>
            <a:rPr lang="en-GB" sz="1050" b="1" kern="1200">
              <a:latin typeface="Open Sans" panose="020B0606030504020204" pitchFamily="34" charset="0"/>
              <a:ea typeface="Open Sans" panose="020B0606030504020204" pitchFamily="34" charset="0"/>
              <a:cs typeface="Open Sans" panose="020B0606030504020204" pitchFamily="34" charset="0"/>
            </a:rPr>
            <a:t>vous êtes endormi le soir en ayant faim </a:t>
          </a:r>
          <a:r>
            <a:rPr lang="en-GB" sz="1050" b="0" kern="120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sp:txBody>
      <dsp:txXfrm>
        <a:off x="8318705" y="2578607"/>
        <a:ext cx="1203325" cy="1719072"/>
      </dsp:txXfrm>
    </dsp:sp>
    <dsp:sp modelId="{10798341-8D93-45D4-897F-CAAFC418DA3C}">
      <dsp:nvSpPr>
        <dsp:cNvPr id="0" name=""/>
        <dsp:cNvSpPr/>
      </dsp:nvSpPr>
      <dsp:spPr>
        <a:xfrm>
          <a:off x="8705484" y="1933956"/>
          <a:ext cx="429768" cy="429768"/>
        </a:xfrm>
        <a:prstGeom prst="ellipse">
          <a:avLst/>
        </a:prstGeom>
        <a:solidFill>
          <a:schemeClr val="accent5">
            <a:hueOff val="-1416906"/>
            <a:satOff val="27504"/>
            <a:lumOff val="-18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C4C9F-CD17-48E1-B870-23B4983EE415}">
      <dsp:nvSpPr>
        <dsp:cNvPr id="0" name=""/>
        <dsp:cNvSpPr/>
      </dsp:nvSpPr>
      <dsp:spPr>
        <a:xfrm>
          <a:off x="9551107" y="0"/>
          <a:ext cx="1176314"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Vous (ou un autre membre de HH) avez passé </a:t>
          </a:r>
          <a:r>
            <a:rPr lang="en-GB" sz="1050" b="1" kern="1200">
              <a:latin typeface="Open Sans" panose="020B0606030504020204" pitchFamily="34" charset="0"/>
              <a:ea typeface="Open Sans" panose="020B0606030504020204" pitchFamily="34" charset="0"/>
              <a:cs typeface="Open Sans" panose="020B0606030504020204" pitchFamily="34" charset="0"/>
            </a:rPr>
            <a:t>une journée et une nuit entières sans rien manger </a:t>
          </a:r>
          <a:r>
            <a:rPr lang="en-GB" sz="1050" b="0" kern="1200">
              <a:latin typeface="Open Sans" panose="020B0606030504020204" pitchFamily="34" charset="0"/>
              <a:ea typeface="Open Sans" panose="020B0606030504020204" pitchFamily="34" charset="0"/>
              <a:cs typeface="Open Sans" panose="020B0606030504020204" pitchFamily="34" charset="0"/>
            </a:rPr>
            <a:t>parce qu'il n'y avait pas assez de nourriture ?</a:t>
          </a:r>
        </a:p>
      </dsp:txBody>
      <dsp:txXfrm>
        <a:off x="9551107" y="0"/>
        <a:ext cx="1176314" cy="1719072"/>
      </dsp:txXfrm>
    </dsp:sp>
    <dsp:sp modelId="{1BA9923A-64D0-4778-ACE8-13A56F17A63D}">
      <dsp:nvSpPr>
        <dsp:cNvPr id="0" name=""/>
        <dsp:cNvSpPr/>
      </dsp:nvSpPr>
      <dsp:spPr>
        <a:xfrm>
          <a:off x="9924380" y="1933956"/>
          <a:ext cx="429768" cy="429768"/>
        </a:xfrm>
        <a:prstGeom prst="ellipse">
          <a:avLst/>
        </a:prstGeom>
        <a:solidFill>
          <a:schemeClr val="accent5">
            <a:hueOff val="-1619321"/>
            <a:satOff val="31433"/>
            <a:lumOff val="-2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22/07/2025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22/07/2025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97399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48499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5470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143313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37234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18969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380923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6496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16451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pc="60"/>
              <a:t>Bien que l'ensemble des 9 questions de l'enquête HFIAS n'ait pas été jugé comparable d'un pays à l'autre, il n'a pas été possible d'établir une comparaison entre les pays.</a:t>
            </a:r>
          </a:p>
          <a:p>
            <a:pPr marL="171450" indent="-171450">
              <a:buFont typeface="Arial" panose="020B0604020202020204" pitchFamily="34" charset="0"/>
              <a:buChar char="•"/>
            </a:pPr>
            <a:r>
              <a:rPr lang="en-GB" spc="60"/>
              <a:t>Les trois dernières questions sur l'occurrence (Q7, Q8 et Q9) étaient comparables d'un pays à l'autre.</a:t>
            </a:r>
          </a:p>
          <a:p>
            <a:pPr marL="171450" indent="-171450">
              <a:buFont typeface="Arial" panose="020B0604020202020204" pitchFamily="34" charset="0"/>
              <a:buChar char="•"/>
            </a:pPr>
            <a:r>
              <a:rPr lang="en-GB" spc="60"/>
              <a:t>Ils semblent être interprétés de la même manière et avoir la même signification dans tous les pays.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27625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67024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28755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Pour tabuler l'indicateur HHS catégorique, deux valeurs seuils différentes (&gt; 1 et &gt; 3) sont appliquées aux scores HHS générés à l'étape précédente. </a:t>
            </a:r>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3832426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28217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3477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59900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Les questions individuelles sont expliquées plus en détail sur les diapositives suivantes. </a:t>
            </a:r>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89184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Les questions individuelles sont expliquées plus en détail sur les diapositives suivantes. </a:t>
            </a:r>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01282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1423309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Année Mois</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ntaproject.org/monitoring-and-evaluation/household-food-insecurity-access-scale-hfia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hunger-scale-hh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WFP-VAM/RAMResourcesScripts/tree/dev/Indicato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resources.vam.wfp.org/data-analysis/quantitative/food-security/household-hunger-scale-hh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ntaproject.org/sites/default/files/resources/HHS-Indicator-Guide-Aug201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hunger-scale-hh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3C7A2-7F49-F0B5-F9A4-BDDF8E3F0FFA}"/>
              </a:ext>
            </a:extLst>
          </p:cNvPr>
          <p:cNvPicPr>
            <a:picLocks noChangeAspect="1"/>
          </p:cNvPicPr>
          <p:nvPr/>
        </p:nvPicPr>
        <p:blipFill>
          <a:blip r:embed="rId3"/>
          <a:srcRect t="19785" b="19785"/>
          <a:stretch/>
        </p:blipFill>
        <p:spPr>
          <a:xfrm>
            <a:off x="0" y="0"/>
            <a:ext cx="12192000" cy="4908666"/>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10011566" cy="10064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a:solidFill>
                  <a:schemeClr val="tx1"/>
                </a:solidFill>
                <a:latin typeface="Open Sans Extrabold"/>
                <a:ea typeface="Open Sans Extrabold"/>
                <a:cs typeface="Open Sans Extrabold"/>
              </a:rPr>
              <a:t>Echelle de</a:t>
            </a:r>
            <a:r>
              <a:rPr lang="fr-FR" sz="3400">
                <a:solidFill>
                  <a:schemeClr val="tx1"/>
                </a:solidFill>
                <a:latin typeface="Open Sans Extrabold"/>
                <a:ea typeface="Open Sans Extrabold"/>
                <a:cs typeface="Open Sans Extrabold"/>
              </a:rPr>
              <a:t> Faim des Ménages </a:t>
            </a:r>
            <a:r>
              <a:rPr lang="en-GB" sz="3400">
                <a:solidFill>
                  <a:schemeClr val="tx1"/>
                </a:solidFill>
                <a:latin typeface="Open Sans Extrabold"/>
                <a:ea typeface="Open Sans Extrabold"/>
                <a:cs typeface="Open Sans Extrabold"/>
              </a:rPr>
              <a:t>(HHS) </a:t>
            </a:r>
          </a:p>
          <a:p>
            <a:r>
              <a:rPr lang="en-GB" sz="2900" b="0" err="1">
                <a:solidFill>
                  <a:schemeClr val="tx1"/>
                </a:solidFill>
                <a:latin typeface="Open Sans"/>
                <a:ea typeface="Open Sans"/>
                <a:cs typeface="Open Sans"/>
              </a:rPr>
              <a:t>Unité</a:t>
            </a:r>
            <a:r>
              <a:rPr lang="en-GB" sz="2900" b="0">
                <a:solidFill>
                  <a:schemeClr val="tx1"/>
                </a:solidFill>
                <a:latin typeface="Open Sans"/>
                <a:ea typeface="Open Sans"/>
                <a:cs typeface="Open Sans"/>
              </a:rPr>
              <a:t> </a:t>
            </a:r>
            <a:r>
              <a:rPr lang="en-GB" sz="2900" b="0" err="1">
                <a:solidFill>
                  <a:schemeClr val="tx1"/>
                </a:solidFill>
                <a:latin typeface="Open Sans"/>
                <a:ea typeface="Open Sans"/>
                <a:cs typeface="Open Sans"/>
              </a:rPr>
              <a:t>d'évaluation</a:t>
            </a:r>
            <a:r>
              <a:rPr lang="en-GB" sz="2900" b="0">
                <a:solidFill>
                  <a:schemeClr val="tx1"/>
                </a:solidFill>
                <a:latin typeface="Open Sans"/>
                <a:ea typeface="Open Sans"/>
                <a:cs typeface="Open Sans"/>
              </a:rPr>
              <a:t> des </a:t>
            </a:r>
            <a:r>
              <a:rPr lang="en-GB" sz="2900" b="0" err="1">
                <a:solidFill>
                  <a:schemeClr val="tx1"/>
                </a:solidFill>
                <a:latin typeface="Open Sans"/>
                <a:ea typeface="Open Sans"/>
                <a:cs typeface="Open Sans"/>
              </a:rPr>
              <a:t>besoins</a:t>
            </a:r>
            <a:r>
              <a:rPr lang="en-GB" sz="2900" b="0">
                <a:solidFill>
                  <a:schemeClr val="tx1"/>
                </a:solidFill>
                <a:latin typeface="Open Sans"/>
                <a:ea typeface="Open Sans"/>
                <a:cs typeface="Open Sans"/>
              </a:rPr>
              <a:t> et de </a:t>
            </a:r>
            <a:r>
              <a:rPr lang="en-GB" sz="2900" b="0" err="1">
                <a:solidFill>
                  <a:schemeClr val="tx1"/>
                </a:solidFill>
                <a:latin typeface="Open Sans"/>
                <a:ea typeface="Open Sans"/>
                <a:cs typeface="Open Sans"/>
              </a:rPr>
              <a:t>ciblage</a:t>
            </a:r>
            <a:endParaRPr lang="en-GB">
              <a:solidFill>
                <a:schemeClr val="tx1"/>
              </a:solidFill>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2025 Janvier</a:t>
            </a:r>
          </a:p>
        </p:txBody>
      </p:sp>
      <p:sp>
        <p:nvSpPr>
          <p:cNvPr id="2" name="TextBox 1">
            <a:extLst>
              <a:ext uri="{FF2B5EF4-FFF2-40B4-BE49-F238E27FC236}">
                <a16:creationId xmlns:a16="http://schemas.microsoft.com/office/drawing/2014/main" id="{3641F83A-257E-A72A-B920-90CDA2321532}"/>
              </a:ext>
            </a:extLst>
          </p:cNvPr>
          <p:cNvSpPr txBox="1"/>
          <p:nvPr/>
        </p:nvSpPr>
        <p:spPr>
          <a:xfrm>
            <a:off x="0" y="3649870"/>
            <a:ext cx="353943" cy="1252907"/>
          </a:xfrm>
          <a:prstGeom prst="rect">
            <a:avLst/>
          </a:prstGeom>
          <a:noFill/>
        </p:spPr>
        <p:txBody>
          <a:bodyPr vert="vert270" wrap="none" rtlCol="0">
            <a:spAutoFit/>
          </a:bodyPr>
          <a:lstStyle/>
          <a:p>
            <a:r>
              <a:rPr lang="en-GB" sz="1100">
                <a:solidFill>
                  <a:srgbClr val="FFFFFE"/>
                </a:solidFill>
              </a:rPr>
              <a:t>PAM/Kabir </a:t>
            </a:r>
            <a:r>
              <a:rPr lang="en-GB" sz="1100" err="1">
                <a:solidFill>
                  <a:srgbClr val="FFFFFE"/>
                </a:solidFill>
              </a:rPr>
              <a:t>Dhanji</a:t>
            </a:r>
            <a:endParaRPr lang="en-GB" sz="11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MODULE HHS : Quoi demander ? (2)</a:t>
            </a:r>
          </a:p>
        </p:txBody>
      </p:sp>
      <p:graphicFrame>
        <p:nvGraphicFramePr>
          <p:cNvPr id="6" name="Table 5">
            <a:extLst>
              <a:ext uri="{FF2B5EF4-FFF2-40B4-BE49-F238E27FC236}">
                <a16:creationId xmlns:a16="http://schemas.microsoft.com/office/drawing/2014/main" id="{F8B5876D-31E2-39DC-B93F-12B7C56A197E}"/>
              </a:ext>
            </a:extLst>
          </p:cNvPr>
          <p:cNvGraphicFramePr>
            <a:graphicFrameLocks noGrp="1"/>
          </p:cNvGraphicFramePr>
          <p:nvPr>
            <p:extLst>
              <p:ext uri="{D42A27DB-BD31-4B8C-83A1-F6EECF244321}">
                <p14:modId xmlns:p14="http://schemas.microsoft.com/office/powerpoint/2010/main" val="404615251"/>
              </p:ext>
            </p:extLst>
          </p:nvPr>
        </p:nvGraphicFramePr>
        <p:xfrm>
          <a:off x="717180" y="4820314"/>
          <a:ext cx="9595219" cy="1004570"/>
        </p:xfrm>
        <a:graphic>
          <a:graphicData uri="http://schemas.openxmlformats.org/drawingml/2006/table">
            <a:tbl>
              <a:tblPr/>
              <a:tblGrid>
                <a:gridCol w="1796924">
                  <a:extLst>
                    <a:ext uri="{9D8B030D-6E8A-4147-A177-3AD203B41FA5}">
                      <a16:colId xmlns:a16="http://schemas.microsoft.com/office/drawing/2014/main" val="1838051920"/>
                    </a:ext>
                  </a:extLst>
                </a:gridCol>
                <a:gridCol w="3749494">
                  <a:extLst>
                    <a:ext uri="{9D8B030D-6E8A-4147-A177-3AD203B41FA5}">
                      <a16:colId xmlns:a16="http://schemas.microsoft.com/office/drawing/2014/main" val="852548272"/>
                    </a:ext>
                  </a:extLst>
                </a:gridCol>
                <a:gridCol w="3012482">
                  <a:extLst>
                    <a:ext uri="{9D8B030D-6E8A-4147-A177-3AD203B41FA5}">
                      <a16:colId xmlns:a16="http://schemas.microsoft.com/office/drawing/2014/main" val="3904161731"/>
                    </a:ext>
                  </a:extLst>
                </a:gridCol>
                <a:gridCol w="1036319">
                  <a:extLst>
                    <a:ext uri="{9D8B030D-6E8A-4147-A177-3AD203B41FA5}">
                      <a16:colId xmlns:a16="http://schemas.microsoft.com/office/drawing/2014/main" val="4253592246"/>
                    </a:ext>
                  </a:extLst>
                </a:gridCol>
              </a:tblGrid>
              <a:tr h="1004570">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Combien de fois est-ce arrivé au cours des 30 derniers jours?</a:t>
                      </a: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Rarement (1 à 2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Parfois (3-10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664386480"/>
                  </a:ext>
                </a:extLst>
              </a:tr>
            </a:tbl>
          </a:graphicData>
        </a:graphic>
      </p:graphicFrame>
      <p:sp>
        <p:nvSpPr>
          <p:cNvPr id="7" name="Content Placeholder 2">
            <a:extLst>
              <a:ext uri="{FF2B5EF4-FFF2-40B4-BE49-F238E27FC236}">
                <a16:creationId xmlns:a16="http://schemas.microsoft.com/office/drawing/2014/main" id="{2B99E350-640F-80DD-DA31-B2F471F6A598}"/>
              </a:ext>
            </a:extLst>
          </p:cNvPr>
          <p:cNvSpPr txBox="1">
            <a:spLocks/>
          </p:cNvSpPr>
          <p:nvPr/>
        </p:nvSpPr>
        <p:spPr>
          <a:xfrm>
            <a:off x="738200" y="1648318"/>
            <a:ext cx="9879000"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a:t>Pour chacune des trois questions principales, si le répondant répond </a:t>
            </a:r>
            <a:r>
              <a:rPr lang="fr-FR" b="1"/>
              <a:t>« oui »</a:t>
            </a:r>
            <a:r>
              <a:rPr lang="fr-FR"/>
              <a:t>, indiquant que le ménage a vécu cette situation, l’enquêteur doit alors poser la question suivante :</a:t>
            </a:r>
          </a:p>
          <a:p>
            <a:r>
              <a:rPr lang="fr-FR" b="1"/>
              <a:t>«Combien de fois est-ce arrivé au cours des 30 derniers jours?»</a:t>
            </a:r>
            <a:endParaRPr lang="fr-FR"/>
          </a:p>
          <a:p>
            <a:pPr>
              <a:buFont typeface="Wingdings" panose="05000000000000000000" pitchFamily="2" charset="2"/>
              <a:buChar char="v"/>
            </a:pPr>
            <a:r>
              <a:rPr lang="en-US" spc="60">
                <a:latin typeface="Open Sans"/>
                <a:ea typeface="Open Sans"/>
                <a:cs typeface="Open Sans"/>
              </a:rPr>
              <a:t>Le répondant répondra alors </a:t>
            </a:r>
            <a:r>
              <a:rPr lang="en-US" spc="60" err="1">
                <a:latin typeface="Open Sans"/>
                <a:ea typeface="Open Sans"/>
                <a:cs typeface="Open Sans"/>
              </a:rPr>
              <a:t>probablement</a:t>
            </a:r>
            <a:r>
              <a:rPr lang="en-US" spc="60">
                <a:latin typeface="Open Sans"/>
                <a:ea typeface="Open Sans"/>
                <a:cs typeface="Open Sans"/>
              </a:rPr>
              <a:t> par "quelques fois", "fréquemment/ souvent", qui doivent être codés </a:t>
            </a:r>
            <a:r>
              <a:rPr lang="en-US" spc="60" err="1">
                <a:latin typeface="Open Sans"/>
                <a:ea typeface="Open Sans"/>
                <a:cs typeface="Open Sans"/>
              </a:rPr>
              <a:t>comme</a:t>
            </a:r>
            <a:r>
              <a:rPr lang="en-US" spc="60">
                <a:latin typeface="Open Sans"/>
                <a:ea typeface="Open Sans"/>
                <a:cs typeface="Open Sans"/>
              </a:rPr>
              <a:t> suit. </a:t>
            </a:r>
          </a:p>
          <a:p>
            <a:pPr>
              <a:buFont typeface="Wingdings" panose="05000000000000000000" pitchFamily="2" charset="2"/>
              <a:buChar char="v"/>
            </a:pPr>
            <a:r>
              <a:rPr lang="fr-FR" spc="60">
                <a:latin typeface="Open Sans"/>
                <a:ea typeface="Open Sans"/>
                <a:cs typeface="Open Sans"/>
              </a:rPr>
              <a:t>Pour garantir la précision, l’enquêteur doit préciser la fréquence en demandant :« Était-ce 1 à 2 fois, 3 à 10 fois, ou plus de 10 fois au cours des 30 derniers jours ? »</a:t>
            </a:r>
            <a:endParaRPr lang="en-US" spc="60"/>
          </a:p>
        </p:txBody>
      </p:sp>
      <p:sp>
        <p:nvSpPr>
          <p:cNvPr id="9" name="Speech Bubble: Oval 8">
            <a:extLst>
              <a:ext uri="{FF2B5EF4-FFF2-40B4-BE49-F238E27FC236}">
                <a16:creationId xmlns:a16="http://schemas.microsoft.com/office/drawing/2014/main" id="{AB298BB9-AF5C-6E29-AB32-55A6DBE8E0CC}"/>
              </a:ext>
            </a:extLst>
          </p:cNvPr>
          <p:cNvSpPr/>
          <p:nvPr/>
        </p:nvSpPr>
        <p:spPr>
          <a:xfrm rot="-180000">
            <a:off x="8727799" y="2697325"/>
            <a:ext cx="3313438" cy="1814158"/>
          </a:xfrm>
          <a:prstGeom prst="wedgeEllipseCallout">
            <a:avLst>
              <a:gd name="adj1" fmla="val -73946"/>
              <a:gd name="adj2" fmla="val 505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FFFE"/>
                </a:solidFill>
                <a:latin typeface="Open Sans"/>
                <a:ea typeface="Open Sans"/>
                <a:cs typeface="Open Sans"/>
              </a:rPr>
              <a:t>Attention à choisir la bonne fréquence en fonction du nombre de fois ! </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05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Conception du module HHS</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1688579201"/>
              </p:ext>
            </p:extLst>
          </p:nvPr>
        </p:nvGraphicFramePr>
        <p:xfrm>
          <a:off x="717181" y="1460500"/>
          <a:ext cx="11052002" cy="39370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Question HHS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Sens de la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Q1 : </a:t>
                      </a:r>
                      <a:r>
                        <a:rPr lang="fr-FR" sz="18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aucun aliment à manger </a:t>
                      </a:r>
                      <a:endParaRPr lang="en-GB" b="1">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a:t>Cette question porte sur une situation où </a:t>
                      </a:r>
                      <a:r>
                        <a:rPr lang="fr-FR" b="1"/>
                        <a:t>il n’y a aucun aliment disponible</a:t>
                      </a:r>
                      <a:r>
                        <a:rPr lang="fr-FR"/>
                        <a:t> dans le ménage, car les membres du ménage </a:t>
                      </a:r>
                      <a:r>
                        <a:rPr lang="fr-FR" b="1"/>
                        <a:t>n’ont pas pu se procurer de nourriture par leurs moyens habituels</a:t>
                      </a:r>
                      <a:r>
                        <a:rPr lang="fr-FR"/>
                        <a:t> (par exemple, achat, troc, dons, production propre ou stock).</a:t>
                      </a:r>
                      <a:endParaRPr lang="en-GB">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Q2 : </a:t>
                      </a:r>
                      <a:r>
                        <a:rPr lang="fr-FR"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Se coucher le ventre vide par manque de nourriture</a:t>
                      </a:r>
                      <a:endPar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Cette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question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demande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si</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le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répondant</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ou</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d'autres</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membres</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du ménage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ont</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eu</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faim</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au moment de se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coucher</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parce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qu'ils</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n'ont</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pas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eu</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assez</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à manger pendant la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journée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et la soirée.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Q3 : Passer </a:t>
                      </a:r>
                      <a:r>
                        <a:rPr lang="en-GB" b="1"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une</a:t>
                      </a:r>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b="1"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journée</a:t>
                      </a:r>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et </a:t>
                      </a:r>
                      <a:r>
                        <a:rPr lang="en-GB" b="1"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une</a:t>
                      </a:r>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nuit </a:t>
                      </a:r>
                      <a:r>
                        <a:rPr lang="en-GB" b="1"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entière</a:t>
                      </a:r>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sans manger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Cette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question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vise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à savoir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si</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un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membre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du ménage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n'a</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pas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mangé</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entre le moment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où</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il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s'est</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réveillé</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le matin et le moment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où</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il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s'est</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réveillé</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le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lendemain</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matin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parce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qu'il</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n'y</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avait</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pas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assez</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de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nourriture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Une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personne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qui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choisit</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de ne pas manger pendant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une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journée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entière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pour des raisons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autres</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que le manque de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nourriture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(par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exemple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si</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elle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jeûne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ou</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suit un </a:t>
                      </a:r>
                      <a:r>
                        <a:rPr lang="en-GB" err="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régime</a:t>
                      </a:r>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 </a:t>
                      </a:r>
                      <a:r>
                        <a:rPr lang="fr-FR">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ne doit pas répondre "oui" à la question Q3.</a:t>
                      </a:r>
                      <a:endPar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717180" y="1794076"/>
            <a:ext cx="11175390" cy="9354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0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298356" cy="662558"/>
          </a:xfrm>
        </p:spPr>
        <p:txBody>
          <a:bodyPr anchor="t" anchorCtr="0"/>
          <a:lstStyle/>
          <a:p>
            <a:r>
              <a:rPr lang="en-GB" sz="3600" b="0" kern="1400" spc="230">
                <a:solidFill>
                  <a:schemeClr val="tx1"/>
                </a:solidFill>
                <a:latin typeface="HALDEN SOLID" pitchFamily="2" charset="0"/>
              </a:rPr>
              <a:t>HHS : CONDITION 1: </a:t>
            </a:r>
            <a:r>
              <a:rPr lang="fr-FR" sz="3600" b="0" kern="1400" spc="230">
                <a:solidFill>
                  <a:schemeClr val="tx1"/>
                </a:solidFill>
                <a:latin typeface="HALDEN SOLID" pitchFamily="2" charset="0"/>
              </a:rPr>
              <a:t>Exemple de questionnement approfondi (</a:t>
            </a:r>
            <a:r>
              <a:rPr lang="fr-FR" sz="3600" b="0" kern="1400" spc="230" err="1">
                <a:solidFill>
                  <a:schemeClr val="tx1"/>
                </a:solidFill>
                <a:latin typeface="HALDEN SOLID" pitchFamily="2" charset="0"/>
              </a:rPr>
              <a:t>Probing</a:t>
            </a:r>
            <a:r>
              <a:rPr lang="fr-FR" sz="3600" b="0" kern="1400" spc="230">
                <a:solidFill>
                  <a:schemeClr val="tx1"/>
                </a:solidFill>
                <a:latin typeface="HALDEN SOLID" pitchFamily="2" charset="0"/>
              </a:rPr>
              <a:t>) </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17181" y="1840823"/>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Des questions </a:t>
            </a:r>
            <a:r>
              <a:rPr lang="en-US" spc="60" err="1">
                <a:latin typeface="Open Sans"/>
                <a:ea typeface="Open Sans"/>
                <a:cs typeface="Open Sans"/>
              </a:rPr>
              <a:t>approfondies</a:t>
            </a:r>
            <a:r>
              <a:rPr lang="en-US" spc="60">
                <a:latin typeface="Open Sans"/>
                <a:ea typeface="Open Sans"/>
                <a:cs typeface="Open Sans"/>
              </a:rPr>
              <a:t> </a:t>
            </a:r>
            <a:r>
              <a:rPr lang="en-US" spc="60" err="1">
                <a:latin typeface="Open Sans"/>
                <a:ea typeface="Open Sans"/>
                <a:cs typeface="Open Sans"/>
              </a:rPr>
              <a:t>doivent</a:t>
            </a:r>
            <a:r>
              <a:rPr lang="en-US" spc="60">
                <a:latin typeface="Open Sans"/>
                <a:ea typeface="Open Sans"/>
                <a:cs typeface="Open Sans"/>
              </a:rPr>
              <a:t> </a:t>
            </a:r>
            <a:r>
              <a:rPr lang="en-US" spc="60" err="1">
                <a:latin typeface="Open Sans"/>
                <a:ea typeface="Open Sans"/>
                <a:cs typeface="Open Sans"/>
              </a:rPr>
              <a:t>être</a:t>
            </a:r>
            <a:r>
              <a:rPr lang="en-US" spc="60">
                <a:latin typeface="Open Sans"/>
                <a:ea typeface="Open Sans"/>
                <a:cs typeface="Open Sans"/>
              </a:rPr>
              <a:t> </a:t>
            </a:r>
            <a:r>
              <a:rPr lang="en-US" spc="60" err="1">
                <a:latin typeface="Open Sans"/>
                <a:ea typeface="Open Sans"/>
                <a:cs typeface="Open Sans"/>
              </a:rPr>
              <a:t>posées</a:t>
            </a:r>
            <a:r>
              <a:rPr lang="en-US" spc="60">
                <a:latin typeface="Open Sans"/>
                <a:ea typeface="Open Sans"/>
                <a:cs typeface="Open Sans"/>
              </a:rPr>
              <a:t> </a:t>
            </a:r>
            <a:r>
              <a:rPr lang="en-US" spc="60" err="1">
                <a:latin typeface="Open Sans"/>
                <a:ea typeface="Open Sans"/>
                <a:cs typeface="Open Sans"/>
              </a:rPr>
              <a:t>lors</a:t>
            </a:r>
            <a:r>
              <a:rPr lang="en-US" spc="60">
                <a:latin typeface="Open Sans"/>
                <a:ea typeface="Open Sans"/>
                <a:cs typeface="Open Sans"/>
              </a:rPr>
              <a:t> des </a:t>
            </a:r>
            <a:r>
              <a:rPr lang="en-US" spc="60" err="1">
                <a:latin typeface="Open Sans"/>
                <a:ea typeface="Open Sans"/>
                <a:cs typeface="Open Sans"/>
              </a:rPr>
              <a:t>entretiens</a:t>
            </a:r>
            <a:r>
              <a:rPr lang="en-US" spc="60">
                <a:latin typeface="Open Sans"/>
                <a:ea typeface="Open Sans"/>
                <a:cs typeface="Open Sans"/>
              </a:rPr>
              <a:t> </a:t>
            </a:r>
            <a:r>
              <a:rPr lang="en-US" spc="60" err="1">
                <a:latin typeface="Open Sans"/>
                <a:ea typeface="Open Sans"/>
                <a:cs typeface="Open Sans"/>
              </a:rPr>
              <a:t>afin</a:t>
            </a:r>
            <a:r>
              <a:rPr lang="en-US" spc="60">
                <a:latin typeface="Open Sans"/>
                <a:ea typeface="Open Sans"/>
                <a:cs typeface="Open Sans"/>
              </a:rPr>
              <a:t> de </a:t>
            </a:r>
            <a:r>
              <a:rPr lang="en-US" spc="60" err="1">
                <a:latin typeface="Open Sans"/>
                <a:ea typeface="Open Sans"/>
                <a:cs typeface="Open Sans"/>
              </a:rPr>
              <a:t>mieux</a:t>
            </a:r>
            <a:r>
              <a:rPr lang="en-US" spc="60">
                <a:latin typeface="Open Sans"/>
                <a:ea typeface="Open Sans"/>
                <a:cs typeface="Open Sans"/>
              </a:rPr>
              <a:t> </a:t>
            </a:r>
            <a:r>
              <a:rPr lang="en-US" spc="60" err="1">
                <a:latin typeface="Open Sans"/>
                <a:ea typeface="Open Sans"/>
                <a:cs typeface="Open Sans"/>
              </a:rPr>
              <a:t>comprendre</a:t>
            </a:r>
            <a:r>
              <a:rPr lang="en-US" spc="60">
                <a:latin typeface="Open Sans"/>
                <a:ea typeface="Open Sans"/>
                <a:cs typeface="Open Sans"/>
              </a:rPr>
              <a:t> les conditions </a:t>
            </a:r>
            <a:r>
              <a:rPr lang="en-US" spc="60" err="1">
                <a:latin typeface="Open Sans"/>
                <a:ea typeface="Open Sans"/>
                <a:cs typeface="Open Sans"/>
              </a:rPr>
              <a:t>vécues</a:t>
            </a:r>
            <a:r>
              <a:rPr lang="en-US" spc="60">
                <a:latin typeface="Open Sans"/>
                <a:ea typeface="Open Sans"/>
                <a:cs typeface="Open Sans"/>
              </a:rPr>
              <a:t>. </a:t>
            </a:r>
            <a:endParaRPr lang="en-US" spc="60"/>
          </a:p>
          <a:p>
            <a:pPr marL="0" indent="0">
              <a:buNone/>
            </a:pPr>
            <a:r>
              <a:rPr lang="en-US" spc="60">
                <a:latin typeface="Open Sans"/>
                <a:ea typeface="Open Sans"/>
                <a:cs typeface="Open Sans"/>
              </a:rPr>
              <a:t>Par </a:t>
            </a:r>
            <a:r>
              <a:rPr lang="en-US" spc="60" err="1">
                <a:latin typeface="Open Sans"/>
                <a:ea typeface="Open Sans"/>
                <a:cs typeface="Open Sans"/>
              </a:rPr>
              <a:t>exemple</a:t>
            </a:r>
            <a:r>
              <a:rPr lang="en-US" spc="60">
                <a:latin typeface="Open Sans"/>
                <a:ea typeface="Open Sans"/>
                <a:cs typeface="Open Sans"/>
              </a:rPr>
              <a:t>, </a:t>
            </a:r>
            <a:r>
              <a:rPr lang="en-US" spc="60" err="1">
                <a:latin typeface="Open Sans"/>
                <a:ea typeface="Open Sans"/>
                <a:cs typeface="Open Sans"/>
              </a:rPr>
              <a:t>si</a:t>
            </a:r>
            <a:r>
              <a:rPr lang="en-US" spc="60">
                <a:latin typeface="Open Sans"/>
                <a:ea typeface="Open Sans"/>
                <a:cs typeface="Open Sans"/>
              </a:rPr>
              <a:t> un ménage </a:t>
            </a:r>
            <a:r>
              <a:rPr lang="en-US" spc="60" err="1">
                <a:latin typeface="Open Sans"/>
                <a:ea typeface="Open Sans"/>
                <a:cs typeface="Open Sans"/>
              </a:rPr>
              <a:t>déclare</a:t>
            </a:r>
            <a:r>
              <a:rPr lang="en-US" spc="60">
                <a:latin typeface="Open Sans"/>
                <a:ea typeface="Open Sans"/>
                <a:cs typeface="Open Sans"/>
              </a:rPr>
              <a:t> </a:t>
            </a:r>
            <a:r>
              <a:rPr lang="en-GB">
                <a:latin typeface="Open Sans"/>
                <a:ea typeface="Open Sans"/>
                <a:cs typeface="Open Sans"/>
              </a:rPr>
              <a:t>ne pas </a:t>
            </a:r>
            <a:r>
              <a:rPr lang="en-US" spc="60" err="1">
                <a:latin typeface="Open Sans"/>
                <a:ea typeface="Open Sans"/>
                <a:cs typeface="Open Sans"/>
              </a:rPr>
              <a:t>avoir</a:t>
            </a:r>
            <a:r>
              <a:rPr lang="en-US" spc="60">
                <a:latin typeface="Open Sans"/>
                <a:ea typeface="Open Sans"/>
                <a:cs typeface="Open Sans"/>
              </a:rPr>
              <a:t> de </a:t>
            </a:r>
            <a:r>
              <a:rPr lang="en-GB" err="1">
                <a:latin typeface="Open Sans"/>
                <a:ea typeface="Open Sans"/>
                <a:cs typeface="Open Sans"/>
              </a:rPr>
              <a:t>nourriture</a:t>
            </a:r>
            <a:r>
              <a:rPr lang="en-GB">
                <a:latin typeface="Open Sans"/>
                <a:ea typeface="Open Sans"/>
                <a:cs typeface="Open Sans"/>
              </a:rPr>
              <a:t> à manger de </a:t>
            </a:r>
            <a:r>
              <a:rPr lang="en-GB" err="1">
                <a:latin typeface="Open Sans"/>
                <a:ea typeface="Open Sans"/>
                <a:cs typeface="Open Sans"/>
              </a:rPr>
              <a:t>n'importe</a:t>
            </a:r>
            <a:r>
              <a:rPr lang="en-GB">
                <a:latin typeface="Open Sans"/>
                <a:ea typeface="Open Sans"/>
                <a:cs typeface="Open Sans"/>
              </a:rPr>
              <a:t> quelle </a:t>
            </a:r>
            <a:r>
              <a:rPr lang="en-GB" err="1">
                <a:latin typeface="Open Sans"/>
                <a:ea typeface="Open Sans"/>
                <a:cs typeface="Open Sans"/>
              </a:rPr>
              <a:t>sortes</a:t>
            </a:r>
            <a:r>
              <a:rPr lang="en-GB">
                <a:latin typeface="Open Sans"/>
                <a:ea typeface="Open Sans"/>
                <a:cs typeface="Open Sans"/>
              </a:rPr>
              <a:t> dans la </a:t>
            </a:r>
            <a:r>
              <a:rPr lang="en-GB" err="1">
                <a:latin typeface="Open Sans"/>
                <a:ea typeface="Open Sans"/>
                <a:cs typeface="Open Sans"/>
              </a:rPr>
              <a:t>maison</a:t>
            </a:r>
            <a:r>
              <a:rPr lang="en-GB">
                <a:latin typeface="Open Sans"/>
                <a:ea typeface="Open Sans"/>
                <a:cs typeface="Open Sans"/>
              </a:rPr>
              <a:t>, </a:t>
            </a:r>
            <a:r>
              <a:rPr lang="fr-FR">
                <a:latin typeface="Open Sans"/>
                <a:ea typeface="Open Sans"/>
                <a:cs typeface="Open Sans"/>
              </a:rPr>
              <a:t>l’enquêteur doit approfondir en demandant :</a:t>
            </a:r>
            <a:r>
              <a:rPr lang="en-US" spc="60">
                <a:latin typeface="Open Sans"/>
                <a:ea typeface="Open Sans"/>
                <a:cs typeface="Open Sans"/>
              </a:rPr>
              <a:t>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a:t>
            </a:r>
            <a:r>
              <a:rPr lang="en-US" b="1" spc="60" err="1">
                <a:solidFill>
                  <a:schemeClr val="accent2"/>
                </a:solidFill>
                <a:latin typeface="Open Sans"/>
                <a:ea typeface="Open Sans"/>
                <a:cs typeface="Open Sans"/>
              </a:rPr>
              <a:t>Êtes-vous</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sûr</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qu'il</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n'y</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avait</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absolument</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aucune</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nourriture</a:t>
            </a:r>
            <a:r>
              <a:rPr lang="en-US" b="1" spc="60">
                <a:solidFill>
                  <a:schemeClr val="accent2"/>
                </a:solidFill>
                <a:latin typeface="Open Sans"/>
                <a:ea typeface="Open Sans"/>
                <a:cs typeface="Open Sans"/>
              </a:rPr>
              <a:t> dans la </a:t>
            </a:r>
            <a:r>
              <a:rPr lang="en-US" b="1" spc="60" err="1">
                <a:solidFill>
                  <a:schemeClr val="accent2"/>
                </a:solidFill>
                <a:latin typeface="Open Sans"/>
                <a:ea typeface="Open Sans"/>
                <a:cs typeface="Open Sans"/>
              </a:rPr>
              <a:t>maison</a:t>
            </a:r>
            <a:r>
              <a:rPr lang="en-US" b="1" spc="60">
                <a:solidFill>
                  <a:schemeClr val="accent2"/>
                </a:solidFill>
                <a:latin typeface="Open Sans"/>
                <a:ea typeface="Open Sans"/>
                <a:cs typeface="Open Sans"/>
              </a:rPr>
              <a:t>, y </a:t>
            </a:r>
            <a:r>
              <a:rPr lang="en-US" b="1" spc="60" err="1">
                <a:solidFill>
                  <a:schemeClr val="accent2"/>
                </a:solidFill>
                <a:latin typeface="Open Sans"/>
                <a:ea typeface="Open Sans"/>
                <a:cs typeface="Open Sans"/>
              </a:rPr>
              <a:t>compris</a:t>
            </a:r>
            <a:r>
              <a:rPr lang="en-US" b="1" spc="60">
                <a:solidFill>
                  <a:schemeClr val="accent2"/>
                </a:solidFill>
                <a:latin typeface="Open Sans"/>
                <a:ea typeface="Open Sans"/>
                <a:cs typeface="Open Sans"/>
              </a:rPr>
              <a:t> dans les entrepôts/stocks ? </a:t>
            </a: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"Et </a:t>
            </a:r>
            <a:r>
              <a:rPr lang="en-US" b="1" spc="60" err="1">
                <a:solidFill>
                  <a:schemeClr val="accent2"/>
                </a:solidFill>
                <a:latin typeface="Open Sans"/>
                <a:ea typeface="Open Sans"/>
                <a:cs typeface="Open Sans"/>
              </a:rPr>
              <a:t>vous</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n'aviez</a:t>
            </a:r>
            <a:r>
              <a:rPr lang="en-US" b="1" spc="60">
                <a:solidFill>
                  <a:schemeClr val="accent2"/>
                </a:solidFill>
                <a:latin typeface="Open Sans"/>
                <a:ea typeface="Open Sans"/>
                <a:cs typeface="Open Sans"/>
              </a:rPr>
              <a:t> pas </a:t>
            </a:r>
            <a:r>
              <a:rPr lang="en-US" b="1" spc="60" err="1">
                <a:solidFill>
                  <a:schemeClr val="accent2"/>
                </a:solidFill>
                <a:latin typeface="Open Sans"/>
                <a:ea typeface="Open Sans"/>
                <a:cs typeface="Open Sans"/>
              </a:rPr>
              <a:t>d'autres</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moyens</a:t>
            </a:r>
            <a:r>
              <a:rPr lang="en-US" b="1" spc="60">
                <a:solidFill>
                  <a:schemeClr val="accent2"/>
                </a:solidFill>
                <a:latin typeface="Open Sans"/>
                <a:ea typeface="Open Sans"/>
                <a:cs typeface="Open Sans"/>
              </a:rPr>
              <a:t> de </a:t>
            </a:r>
            <a:r>
              <a:rPr lang="en-US" b="1" spc="60" err="1">
                <a:solidFill>
                  <a:schemeClr val="accent2"/>
                </a:solidFill>
                <a:latin typeface="Open Sans"/>
                <a:ea typeface="Open Sans"/>
                <a:cs typeface="Open Sans"/>
              </a:rPr>
              <a:t>vous</a:t>
            </a:r>
            <a:r>
              <a:rPr lang="en-US" b="1" spc="60">
                <a:solidFill>
                  <a:schemeClr val="accent2"/>
                </a:solidFill>
                <a:latin typeface="Open Sans"/>
                <a:ea typeface="Open Sans"/>
                <a:cs typeface="Open Sans"/>
              </a:rPr>
              <a:t> procurer de la </a:t>
            </a:r>
            <a:r>
              <a:rPr lang="en-US" b="1" spc="60" err="1">
                <a:solidFill>
                  <a:schemeClr val="accent2"/>
                </a:solidFill>
                <a:latin typeface="Open Sans"/>
                <a:ea typeface="Open Sans"/>
                <a:cs typeface="Open Sans"/>
              </a:rPr>
              <a:t>nourriture</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achat</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troc</a:t>
            </a:r>
            <a:r>
              <a:rPr lang="en-US" b="1" spc="60">
                <a:solidFill>
                  <a:schemeClr val="accent2"/>
                </a:solidFill>
                <a:latin typeface="Open Sans"/>
                <a:ea typeface="Open Sans"/>
                <a:cs typeface="Open Sans"/>
              </a:rPr>
              <a:t>, dons, production, stockage) ?</a:t>
            </a:r>
            <a:endParaRPr lang="en-US" b="1" spc="6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Conception du module HHS</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2533242505"/>
              </p:ext>
            </p:extLst>
          </p:nvPr>
        </p:nvGraphicFramePr>
        <p:xfrm>
          <a:off x="717181" y="1460500"/>
          <a:ext cx="11052002" cy="36322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Question HHS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Sens de la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fr-FR"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Q1 : aucun aliment à manger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Cette question porte sur une situation où il n’y a aucun aliment disponible dans le ménage, car les membres du ménage n’ont pas pu se procurer de nourriture par leurs moyens habituels (par exemple, achat, troc, dons, production propre ou stock).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fr-FR" b="1">
                          <a:latin typeface="Open Sans" panose="020B0606030504020204" pitchFamily="34" charset="0"/>
                          <a:ea typeface="Open Sans" panose="020B0606030504020204" pitchFamily="34" charset="0"/>
                          <a:cs typeface="Open Sans" panose="020B0606030504020204" pitchFamily="34" charset="0"/>
                        </a:rPr>
                        <a:t>Q2 : Se coucher le ventre vide par manque de nourriture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a:latin typeface="Open Sans" panose="020B0606030504020204" pitchFamily="34" charset="0"/>
                          <a:ea typeface="Open Sans" panose="020B0606030504020204" pitchFamily="34" charset="0"/>
                          <a:cs typeface="Open Sans" panose="020B0606030504020204" pitchFamily="34" charset="0"/>
                        </a:rPr>
                        <a:t>Cette question demande si le répondant ou d'autres membres du ménage ont eu faim au moment de se coucher parce qu'ils n'ont pas eu assez à manger pendant la journée et la soirée.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fr-FR"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Q3 : Passer une journée et une nuit entière sans manger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400">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Cette question vise à savoir si un membre du ménage n'a pas mangé entre le moment où il s'est réveillé le matin et le moment où il s'est réveillé le lendemain matin parce qu'il n'y avait pas assez de nourriture. Une personne qui choisit de ne pas manger pendant une journée entière pour des raisons autres que le manque de nourriture (par exemple, si elle jeûne ou suit un régime) ne doit pas répondre "oui" à la question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717182" y="2837248"/>
            <a:ext cx="11175390" cy="121791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Connector: Elbow 3">
            <a:extLst>
              <a:ext uri="{FF2B5EF4-FFF2-40B4-BE49-F238E27FC236}">
                <a16:creationId xmlns:a16="http://schemas.microsoft.com/office/drawing/2014/main" id="{81C289D3-9AB8-9777-1765-553CE73DC166}"/>
              </a:ext>
            </a:extLst>
          </p:cNvPr>
          <p:cNvCxnSpPr>
            <a:cxnSpLocks/>
            <a:endCxn id="10" idx="1"/>
          </p:cNvCxnSpPr>
          <p:nvPr/>
        </p:nvCxnSpPr>
        <p:spPr>
          <a:xfrm rot="16200000" flipH="1">
            <a:off x="956301" y="4024316"/>
            <a:ext cx="2207342" cy="1655216"/>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89B584B-9DC4-99F2-E25A-BF24A124783A}"/>
              </a:ext>
            </a:extLst>
          </p:cNvPr>
          <p:cNvSpPr/>
          <p:nvPr/>
        </p:nvSpPr>
        <p:spPr>
          <a:xfrm>
            <a:off x="717180" y="3315831"/>
            <a:ext cx="938000" cy="260746"/>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D41377F-DB99-327B-9452-CB7E5A8E8E1B}"/>
              </a:ext>
            </a:extLst>
          </p:cNvPr>
          <p:cNvSpPr txBox="1"/>
          <p:nvPr/>
        </p:nvSpPr>
        <p:spPr>
          <a:xfrm>
            <a:off x="2887580" y="5216931"/>
            <a:ext cx="8881604" cy="1477328"/>
          </a:xfrm>
          <a:prstGeom prst="rect">
            <a:avLst/>
          </a:prstGeom>
          <a:solidFill>
            <a:schemeClr val="accent2">
              <a:alpha val="25000"/>
            </a:schemeClr>
          </a:solidFill>
        </p:spPr>
        <p:txBody>
          <a:bodyPr wrap="square" rtlCol="0">
            <a:spAutoFit/>
          </a:bodyPr>
          <a:lstStyle/>
          <a:p>
            <a:r>
              <a:rPr lang="en-GB" err="1">
                <a:latin typeface="Open Sans" panose="020B0606030504020204" pitchFamily="34" charset="0"/>
                <a:ea typeface="Open Sans" panose="020B0606030504020204" pitchFamily="34" charset="0"/>
                <a:cs typeface="Open Sans" panose="020B0606030504020204" pitchFamily="34" charset="0"/>
              </a:rPr>
              <a:t>Avoir</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faim</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c'est</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avoir</a:t>
            </a:r>
            <a:r>
              <a:rPr lang="en-GB">
                <a:latin typeface="Open Sans" panose="020B0606030504020204" pitchFamily="34" charset="0"/>
                <a:ea typeface="Open Sans" panose="020B0606030504020204" pitchFamily="34" charset="0"/>
                <a:cs typeface="Open Sans" panose="020B0606030504020204" pitchFamily="34" charset="0"/>
              </a:rPr>
              <a:t> un </a:t>
            </a:r>
            <a:r>
              <a:rPr lang="en-GB" err="1">
                <a:latin typeface="Open Sans" panose="020B0606030504020204" pitchFamily="34" charset="0"/>
                <a:ea typeface="Open Sans" panose="020B0606030504020204" pitchFamily="34" charset="0"/>
                <a:cs typeface="Open Sans" panose="020B0606030504020204" pitchFamily="34" charset="0"/>
              </a:rPr>
              <a:t>besoin</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ou</a:t>
            </a:r>
            <a:r>
              <a:rPr lang="en-GB">
                <a:latin typeface="Open Sans" panose="020B0606030504020204" pitchFamily="34" charset="0"/>
                <a:ea typeface="Open Sans" panose="020B0606030504020204" pitchFamily="34" charset="0"/>
                <a:cs typeface="Open Sans" panose="020B0606030504020204" pitchFamily="34" charset="0"/>
              </a:rPr>
              <a:t> un </a:t>
            </a:r>
            <a:r>
              <a:rPr lang="en-GB" err="1">
                <a:latin typeface="Open Sans" panose="020B0606030504020204" pitchFamily="34" charset="0"/>
                <a:ea typeface="Open Sans" panose="020B0606030504020204" pitchFamily="34" charset="0"/>
                <a:cs typeface="Open Sans" panose="020B0606030504020204" pitchFamily="34" charset="0"/>
              </a:rPr>
              <a:t>désir</a:t>
            </a:r>
            <a:r>
              <a:rPr lang="en-GB">
                <a:latin typeface="Open Sans" panose="020B0606030504020204" pitchFamily="34" charset="0"/>
                <a:ea typeface="Open Sans" panose="020B0606030504020204" pitchFamily="34" charset="0"/>
                <a:cs typeface="Open Sans" panose="020B0606030504020204" pitchFamily="34" charset="0"/>
              </a:rPr>
              <a:t> intense de </a:t>
            </a:r>
            <a:r>
              <a:rPr lang="en-GB" err="1">
                <a:latin typeface="Open Sans" panose="020B0606030504020204" pitchFamily="34" charset="0"/>
                <a:ea typeface="Open Sans" panose="020B0606030504020204" pitchFamily="34" charset="0"/>
                <a:cs typeface="Open Sans" panose="020B0606030504020204" pitchFamily="34" charset="0"/>
              </a:rPr>
              <a:t>nourriture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éprouver</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une</a:t>
            </a:r>
            <a:r>
              <a:rPr lang="en-GB">
                <a:latin typeface="Open Sans" panose="020B0606030504020204" pitchFamily="34" charset="0"/>
                <a:ea typeface="Open Sans" panose="020B0606030504020204" pitchFamily="34" charset="0"/>
                <a:cs typeface="Open Sans" panose="020B0606030504020204" pitchFamily="34" charset="0"/>
              </a:rPr>
              <a:t> sensation </a:t>
            </a:r>
            <a:r>
              <a:rPr lang="en-GB" err="1">
                <a:latin typeface="Open Sans" panose="020B0606030504020204" pitchFamily="34" charset="0"/>
                <a:ea typeface="Open Sans" panose="020B0606030504020204" pitchFamily="34" charset="0"/>
                <a:cs typeface="Open Sans" panose="020B0606030504020204" pitchFamily="34" charset="0"/>
              </a:rPr>
              <a:t>douloureuse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ou</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être</a:t>
            </a:r>
            <a:r>
              <a:rPr lang="en-GB">
                <a:latin typeface="Open Sans" panose="020B0606030504020204" pitchFamily="34" charset="0"/>
                <a:ea typeface="Open Sans" panose="020B0606030504020204" pitchFamily="34" charset="0"/>
                <a:cs typeface="Open Sans" panose="020B0606030504020204" pitchFamily="34" charset="0"/>
              </a:rPr>
              <a:t> dans un état de faiblesse </a:t>
            </a:r>
            <a:r>
              <a:rPr lang="en-GB" err="1">
                <a:latin typeface="Open Sans" panose="020B0606030504020204" pitchFamily="34" charset="0"/>
                <a:ea typeface="Open Sans" panose="020B0606030504020204" pitchFamily="34" charset="0"/>
                <a:cs typeface="Open Sans" panose="020B0606030504020204" pitchFamily="34" charset="0"/>
              </a:rPr>
              <a:t>causé</a:t>
            </a:r>
            <a:r>
              <a:rPr lang="en-GB">
                <a:latin typeface="Open Sans" panose="020B0606030504020204" pitchFamily="34" charset="0"/>
                <a:ea typeface="Open Sans" panose="020B0606030504020204" pitchFamily="34" charset="0"/>
                <a:cs typeface="Open Sans" panose="020B0606030504020204" pitchFamily="34" charset="0"/>
              </a:rPr>
              <a:t> par le </a:t>
            </a:r>
            <a:r>
              <a:rPr lang="en-GB" err="1">
                <a:latin typeface="Open Sans" panose="020B0606030504020204" pitchFamily="34" charset="0"/>
                <a:ea typeface="Open Sans" panose="020B0606030504020204" pitchFamily="34" charset="0"/>
                <a:cs typeface="Open Sans" panose="020B0606030504020204" pitchFamily="34" charset="0"/>
              </a:rPr>
              <a:t>besoin</a:t>
            </a:r>
            <a:r>
              <a:rPr lang="en-GB">
                <a:latin typeface="Open Sans" panose="020B0606030504020204" pitchFamily="34" charset="0"/>
                <a:ea typeface="Open Sans" panose="020B0606030504020204" pitchFamily="34" charset="0"/>
                <a:cs typeface="Open Sans" panose="020B0606030504020204" pitchFamily="34" charset="0"/>
              </a:rPr>
              <a:t> de </a:t>
            </a:r>
            <a:r>
              <a:rPr lang="en-GB" err="1">
                <a:latin typeface="Open Sans" panose="020B0606030504020204" pitchFamily="34" charset="0"/>
                <a:ea typeface="Open Sans" panose="020B0606030504020204" pitchFamily="34" charset="0"/>
                <a:cs typeface="Open Sans" panose="020B0606030504020204" pitchFamily="34" charset="0"/>
              </a:rPr>
              <a:t>nourriture</a:t>
            </a:r>
            <a:r>
              <a:rPr lang="en-GB">
                <a:latin typeface="Open Sans" panose="020B0606030504020204" pitchFamily="34" charset="0"/>
                <a:ea typeface="Open Sans" panose="020B0606030504020204" pitchFamily="34" charset="0"/>
                <a:cs typeface="Open Sans" panose="020B0606030504020204" pitchFamily="34" charset="0"/>
              </a:rPr>
              <a:t>. Une </a:t>
            </a:r>
            <a:r>
              <a:rPr lang="en-GB" err="1">
                <a:latin typeface="Open Sans" panose="020B0606030504020204" pitchFamily="34" charset="0"/>
                <a:ea typeface="Open Sans" panose="020B0606030504020204" pitchFamily="34" charset="0"/>
                <a:cs typeface="Open Sans" panose="020B0606030504020204" pitchFamily="34" charset="0"/>
              </a:rPr>
              <a:t>personne</a:t>
            </a:r>
            <a:r>
              <a:rPr lang="en-GB">
                <a:latin typeface="Open Sans" panose="020B0606030504020204" pitchFamily="34" charset="0"/>
                <a:ea typeface="Open Sans" panose="020B0606030504020204" pitchFamily="34" charset="0"/>
                <a:cs typeface="Open Sans" panose="020B0606030504020204" pitchFamily="34" charset="0"/>
              </a:rPr>
              <a:t> qui a </a:t>
            </a:r>
            <a:r>
              <a:rPr lang="en-GB" err="1">
                <a:latin typeface="Open Sans" panose="020B0606030504020204" pitchFamily="34" charset="0"/>
                <a:ea typeface="Open Sans" panose="020B0606030504020204" pitchFamily="34" charset="0"/>
                <a:cs typeface="Open Sans" panose="020B0606030504020204" pitchFamily="34" charset="0"/>
              </a:rPr>
              <a:t>faim</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n'est</a:t>
            </a:r>
            <a:r>
              <a:rPr lang="en-GB">
                <a:latin typeface="Open Sans" panose="020B0606030504020204" pitchFamily="34" charset="0"/>
                <a:ea typeface="Open Sans" panose="020B0606030504020204" pitchFamily="34" charset="0"/>
                <a:cs typeface="Open Sans" panose="020B0606030504020204" pitchFamily="34" charset="0"/>
              </a:rPr>
              <a:t> pas </a:t>
            </a:r>
            <a:r>
              <a:rPr lang="en-GB" err="1">
                <a:latin typeface="Open Sans" panose="020B0606030504020204" pitchFamily="34" charset="0"/>
                <a:ea typeface="Open Sans" panose="020B0606030504020204" pitchFamily="34" charset="0"/>
                <a:cs typeface="Open Sans" panose="020B0606030504020204" pitchFamily="34" charset="0"/>
              </a:rPr>
              <a:t>nécessairement</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une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personne</a:t>
            </a:r>
            <a:r>
              <a:rPr lang="en-GB">
                <a:latin typeface="Open Sans" panose="020B0606030504020204" pitchFamily="34" charset="0"/>
                <a:ea typeface="Open Sans" panose="020B0606030504020204" pitchFamily="34" charset="0"/>
                <a:cs typeface="Open Sans" panose="020B0606030504020204" pitchFamily="34" charset="0"/>
              </a:rPr>
              <a:t> qui </a:t>
            </a:r>
            <a:r>
              <a:rPr lang="en-GB" err="1">
                <a:latin typeface="Open Sans" panose="020B0606030504020204" pitchFamily="34" charset="0"/>
                <a:ea typeface="Open Sans" panose="020B0606030504020204" pitchFamily="34" charset="0"/>
                <a:cs typeface="Open Sans" panose="020B0606030504020204" pitchFamily="34" charset="0"/>
              </a:rPr>
              <a:t>n'a</a:t>
            </a:r>
            <a:r>
              <a:rPr lang="en-GB">
                <a:latin typeface="Open Sans" panose="020B0606030504020204" pitchFamily="34" charset="0"/>
                <a:ea typeface="Open Sans" panose="020B0606030504020204" pitchFamily="34" charset="0"/>
                <a:cs typeface="Open Sans" panose="020B0606030504020204" pitchFamily="34" charset="0"/>
              </a:rPr>
              <a:t> pas </a:t>
            </a:r>
            <a:r>
              <a:rPr lang="en-GB" err="1">
                <a:latin typeface="Open Sans" panose="020B0606030504020204" pitchFamily="34" charset="0"/>
                <a:ea typeface="Open Sans" panose="020B0606030504020204" pitchFamily="34" charset="0"/>
                <a:cs typeface="Open Sans" panose="020B0606030504020204" pitchFamily="34" charset="0"/>
              </a:rPr>
              <a:t>mangé</a:t>
            </a:r>
            <a:r>
              <a:rPr lang="en-GB">
                <a:latin typeface="Open Sans" panose="020B0606030504020204" pitchFamily="34" charset="0"/>
                <a:ea typeface="Open Sans" panose="020B0606030504020204" pitchFamily="34" charset="0"/>
                <a:cs typeface="Open Sans" panose="020B0606030504020204" pitchFamily="34" charset="0"/>
              </a:rPr>
              <a:t> du tout ; la </a:t>
            </a:r>
            <a:r>
              <a:rPr lang="en-GB" err="1">
                <a:latin typeface="Open Sans" panose="020B0606030504020204" pitchFamily="34" charset="0"/>
                <a:ea typeface="Open Sans" panose="020B0606030504020204" pitchFamily="34" charset="0"/>
                <a:cs typeface="Open Sans" panose="020B0606030504020204" pitchFamily="34" charset="0"/>
              </a:rPr>
              <a:t>nourriture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consommée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peut</a:t>
            </a:r>
            <a:r>
              <a:rPr lang="en-GB">
                <a:latin typeface="Open Sans" panose="020B0606030504020204" pitchFamily="34" charset="0"/>
                <a:ea typeface="Open Sans" panose="020B0606030504020204" pitchFamily="34" charset="0"/>
                <a:cs typeface="Open Sans" panose="020B0606030504020204" pitchFamily="34" charset="0"/>
              </a:rPr>
              <a:t> ne pas </a:t>
            </a:r>
            <a:r>
              <a:rPr lang="en-GB" err="1">
                <a:latin typeface="Open Sans" panose="020B0606030504020204" pitchFamily="34" charset="0"/>
                <a:ea typeface="Open Sans" panose="020B0606030504020204" pitchFamily="34" charset="0"/>
                <a:cs typeface="Open Sans" panose="020B0606030504020204" pitchFamily="34" charset="0"/>
              </a:rPr>
              <a:t>avoir</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été</a:t>
            </a:r>
            <a:r>
              <a:rPr lang="en-GB">
                <a:latin typeface="Open Sans" panose="020B0606030504020204" pitchFamily="34" charset="0"/>
                <a:ea typeface="Open Sans" panose="020B0606030504020204" pitchFamily="34" charset="0"/>
                <a:cs typeface="Open Sans" panose="020B0606030504020204" pitchFamily="34" charset="0"/>
              </a:rPr>
              <a:t> suffisante pour </a:t>
            </a:r>
            <a:r>
              <a:rPr lang="en-GB" err="1">
                <a:latin typeface="Open Sans" panose="020B0606030504020204" pitchFamily="34" charset="0"/>
                <a:ea typeface="Open Sans" panose="020B0606030504020204" pitchFamily="34" charset="0"/>
                <a:cs typeface="Open Sans" panose="020B0606030504020204" pitchFamily="34" charset="0"/>
              </a:rPr>
              <a:t>remplir</a:t>
            </a:r>
            <a:r>
              <a:rPr lang="en-GB">
                <a:latin typeface="Open Sans" panose="020B0606030504020204" pitchFamily="34" charset="0"/>
                <a:ea typeface="Open Sans" panose="020B0606030504020204" pitchFamily="34" charset="0"/>
                <a:cs typeface="Open Sans" panose="020B0606030504020204" pitchFamily="34" charset="0"/>
              </a:rPr>
              <a:t> le </a:t>
            </a:r>
            <a:r>
              <a:rPr lang="en-GB" err="1">
                <a:latin typeface="Open Sans" panose="020B0606030504020204" pitchFamily="34" charset="0"/>
                <a:ea typeface="Open Sans" panose="020B0606030504020204" pitchFamily="34" charset="0"/>
                <a:cs typeface="Open Sans" panose="020B0606030504020204" pitchFamily="34" charset="0"/>
              </a:rPr>
              <a:t>ventre</a:t>
            </a:r>
            <a:r>
              <a:rPr lang="en-GB">
                <a:latin typeface="Open Sans" panose="020B0606030504020204" pitchFamily="34" charset="0"/>
                <a:ea typeface="Open Sans" panose="020B0606030504020204" pitchFamily="34" charset="0"/>
                <a:cs typeface="Open Sans" panose="020B0606030504020204" pitchFamily="34" charset="0"/>
              </a:rPr>
              <a:t>/se </a:t>
            </a:r>
            <a:r>
              <a:rPr lang="en-GB" err="1">
                <a:latin typeface="Open Sans" panose="020B0606030504020204" pitchFamily="34" charset="0"/>
                <a:ea typeface="Open Sans" panose="020B0606030504020204" pitchFamily="34" charset="0"/>
                <a:cs typeface="Open Sans" panose="020B0606030504020204" pitchFamily="34" charset="0"/>
              </a:rPr>
              <a:t>sentir</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rassasiée</a:t>
            </a:r>
            <a:r>
              <a:rPr lang="en-GB">
                <a:latin typeface="Open Sans" panose="020B0606030504020204" pitchFamily="34" charset="0"/>
                <a:ea typeface="Open Sans" panose="020B0606030504020204" pitchFamily="34" charset="0"/>
                <a:cs typeface="Open Sans" panose="020B0606030504020204" pitchFamily="34" charset="0"/>
              </a:rPr>
              <a:t>/</a:t>
            </a:r>
            <a:r>
              <a:rPr lang="en-GB" err="1">
                <a:latin typeface="Open Sans" panose="020B0606030504020204" pitchFamily="34" charset="0"/>
                <a:ea typeface="Open Sans" panose="020B0606030504020204" pitchFamily="34" charset="0"/>
                <a:cs typeface="Open Sans" panose="020B0606030504020204" pitchFamily="34" charset="0"/>
              </a:rPr>
              <a:t>satisfaite</a:t>
            </a:r>
            <a:r>
              <a:rPr lang="en-GB">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39647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Condition 2 </a:t>
            </a:r>
            <a:r>
              <a:rPr lang="fr-FR" sz="3600" b="0" kern="1400" spc="230">
                <a:solidFill>
                  <a:schemeClr val="tx1"/>
                </a:solidFill>
                <a:latin typeface="HALDEN SOLID" pitchFamily="2" charset="0"/>
              </a:rPr>
              <a:t>Exemple de questionnement approfondi (</a:t>
            </a:r>
            <a:r>
              <a:rPr lang="fr-FR" sz="3600" b="0" kern="1400" spc="230" err="1">
                <a:solidFill>
                  <a:schemeClr val="tx1"/>
                </a:solidFill>
                <a:latin typeface="HALDEN SOLID" pitchFamily="2" charset="0"/>
              </a:rPr>
              <a:t>Probing</a:t>
            </a:r>
            <a:r>
              <a:rPr lang="fr-FR" sz="3600" b="0" kern="1400" spc="230">
                <a:solidFill>
                  <a:schemeClr val="tx1"/>
                </a:solidFill>
                <a:latin typeface="HALDEN SOLID" pitchFamily="2" charset="0"/>
              </a:rPr>
              <a:t>) </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978832" y="2049370"/>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Des questions </a:t>
            </a:r>
            <a:r>
              <a:rPr lang="en-US" spc="60" err="1">
                <a:latin typeface="Open Sans"/>
                <a:ea typeface="Open Sans"/>
                <a:cs typeface="Open Sans"/>
              </a:rPr>
              <a:t>approfondies</a:t>
            </a:r>
            <a:r>
              <a:rPr lang="en-US" spc="60">
                <a:latin typeface="Open Sans"/>
                <a:ea typeface="Open Sans"/>
                <a:cs typeface="Open Sans"/>
              </a:rPr>
              <a:t> </a:t>
            </a:r>
            <a:r>
              <a:rPr lang="en-US" spc="60" err="1">
                <a:latin typeface="Open Sans"/>
                <a:ea typeface="Open Sans"/>
                <a:cs typeface="Open Sans"/>
              </a:rPr>
              <a:t>doivent</a:t>
            </a:r>
            <a:r>
              <a:rPr lang="en-US" spc="60">
                <a:latin typeface="Open Sans"/>
                <a:ea typeface="Open Sans"/>
                <a:cs typeface="Open Sans"/>
              </a:rPr>
              <a:t> </a:t>
            </a:r>
            <a:r>
              <a:rPr lang="en-US" spc="60" err="1">
                <a:latin typeface="Open Sans"/>
                <a:ea typeface="Open Sans"/>
                <a:cs typeface="Open Sans"/>
              </a:rPr>
              <a:t>être</a:t>
            </a:r>
            <a:r>
              <a:rPr lang="en-US" spc="60">
                <a:latin typeface="Open Sans"/>
                <a:ea typeface="Open Sans"/>
                <a:cs typeface="Open Sans"/>
              </a:rPr>
              <a:t> </a:t>
            </a:r>
            <a:r>
              <a:rPr lang="en-US" spc="60" err="1">
                <a:latin typeface="Open Sans"/>
                <a:ea typeface="Open Sans"/>
                <a:cs typeface="Open Sans"/>
              </a:rPr>
              <a:t>posées</a:t>
            </a:r>
            <a:r>
              <a:rPr lang="en-US" spc="60">
                <a:latin typeface="Open Sans"/>
                <a:ea typeface="Open Sans"/>
                <a:cs typeface="Open Sans"/>
              </a:rPr>
              <a:t> </a:t>
            </a:r>
            <a:r>
              <a:rPr lang="en-US" spc="60" err="1">
                <a:latin typeface="Open Sans"/>
                <a:ea typeface="Open Sans"/>
                <a:cs typeface="Open Sans"/>
              </a:rPr>
              <a:t>lors</a:t>
            </a:r>
            <a:r>
              <a:rPr lang="en-US" spc="60">
                <a:latin typeface="Open Sans"/>
                <a:ea typeface="Open Sans"/>
                <a:cs typeface="Open Sans"/>
              </a:rPr>
              <a:t> des </a:t>
            </a:r>
            <a:r>
              <a:rPr lang="en-US" spc="60" err="1">
                <a:latin typeface="Open Sans"/>
                <a:ea typeface="Open Sans"/>
                <a:cs typeface="Open Sans"/>
              </a:rPr>
              <a:t>entretiens</a:t>
            </a:r>
            <a:r>
              <a:rPr lang="en-US" spc="60">
                <a:latin typeface="Open Sans"/>
                <a:ea typeface="Open Sans"/>
                <a:cs typeface="Open Sans"/>
              </a:rPr>
              <a:t> </a:t>
            </a:r>
            <a:r>
              <a:rPr lang="en-US" spc="60" err="1">
                <a:latin typeface="Open Sans"/>
                <a:ea typeface="Open Sans"/>
                <a:cs typeface="Open Sans"/>
              </a:rPr>
              <a:t>afin</a:t>
            </a:r>
            <a:r>
              <a:rPr lang="en-US" spc="60">
                <a:latin typeface="Open Sans"/>
                <a:ea typeface="Open Sans"/>
                <a:cs typeface="Open Sans"/>
              </a:rPr>
              <a:t> de </a:t>
            </a:r>
            <a:r>
              <a:rPr lang="en-US" spc="60" err="1">
                <a:latin typeface="Open Sans"/>
                <a:ea typeface="Open Sans"/>
                <a:cs typeface="Open Sans"/>
              </a:rPr>
              <a:t>mieux</a:t>
            </a:r>
            <a:r>
              <a:rPr lang="en-US" spc="60">
                <a:latin typeface="Open Sans"/>
                <a:ea typeface="Open Sans"/>
                <a:cs typeface="Open Sans"/>
              </a:rPr>
              <a:t> </a:t>
            </a:r>
            <a:r>
              <a:rPr lang="en-US" spc="60" err="1">
                <a:latin typeface="Open Sans"/>
                <a:ea typeface="Open Sans"/>
                <a:cs typeface="Open Sans"/>
              </a:rPr>
              <a:t>comprendre</a:t>
            </a:r>
            <a:r>
              <a:rPr lang="en-US" spc="60">
                <a:latin typeface="Open Sans"/>
                <a:ea typeface="Open Sans"/>
                <a:cs typeface="Open Sans"/>
              </a:rPr>
              <a:t> les conditions </a:t>
            </a:r>
            <a:r>
              <a:rPr lang="en-US" spc="60" err="1">
                <a:latin typeface="Open Sans"/>
                <a:ea typeface="Open Sans"/>
                <a:cs typeface="Open Sans"/>
              </a:rPr>
              <a:t>vécues</a:t>
            </a:r>
            <a:r>
              <a:rPr lang="en-US" spc="60">
                <a:latin typeface="Open Sans"/>
                <a:ea typeface="Open Sans"/>
                <a:cs typeface="Open Sans"/>
              </a:rPr>
              <a:t>. </a:t>
            </a:r>
            <a:endParaRPr lang="en-US" spc="60"/>
          </a:p>
          <a:p>
            <a:pPr marL="0" indent="0">
              <a:buNone/>
            </a:pPr>
            <a:r>
              <a:rPr lang="en-US" spc="60">
                <a:latin typeface="Open Sans"/>
                <a:ea typeface="Open Sans"/>
                <a:cs typeface="Open Sans"/>
              </a:rPr>
              <a:t>Par </a:t>
            </a:r>
            <a:r>
              <a:rPr lang="en-US" spc="60" err="1">
                <a:latin typeface="Open Sans"/>
                <a:ea typeface="Open Sans"/>
                <a:cs typeface="Open Sans"/>
              </a:rPr>
              <a:t>exemple</a:t>
            </a:r>
            <a:r>
              <a:rPr lang="en-US" spc="60">
                <a:latin typeface="Open Sans"/>
                <a:ea typeface="Open Sans"/>
                <a:cs typeface="Open Sans"/>
              </a:rPr>
              <a:t>, </a:t>
            </a:r>
            <a:r>
              <a:rPr lang="en-US" spc="60" err="1">
                <a:latin typeface="Open Sans"/>
                <a:ea typeface="Open Sans"/>
                <a:cs typeface="Open Sans"/>
              </a:rPr>
              <a:t>si</a:t>
            </a:r>
            <a:r>
              <a:rPr lang="en-US" spc="60">
                <a:latin typeface="Open Sans"/>
                <a:ea typeface="Open Sans"/>
                <a:cs typeface="Open Sans"/>
              </a:rPr>
              <a:t> un ménage </a:t>
            </a:r>
            <a:r>
              <a:rPr lang="en-US" spc="60" err="1">
                <a:latin typeface="Open Sans"/>
                <a:ea typeface="Open Sans"/>
                <a:cs typeface="Open Sans"/>
              </a:rPr>
              <a:t>déclare</a:t>
            </a:r>
            <a:r>
              <a:rPr lang="en-US" spc="60">
                <a:latin typeface="Open Sans"/>
                <a:ea typeface="Open Sans"/>
                <a:cs typeface="Open Sans"/>
              </a:rPr>
              <a:t> </a:t>
            </a:r>
            <a:r>
              <a:rPr lang="en-US" spc="60" err="1">
                <a:latin typeface="Open Sans"/>
                <a:ea typeface="Open Sans"/>
                <a:cs typeface="Open Sans"/>
              </a:rPr>
              <a:t>être</a:t>
            </a:r>
            <a:r>
              <a:rPr lang="en-US" spc="60">
                <a:latin typeface="Open Sans"/>
                <a:ea typeface="Open Sans"/>
                <a:cs typeface="Open Sans"/>
              </a:rPr>
              <a:t> </a:t>
            </a:r>
            <a:r>
              <a:rPr lang="en-US" spc="60" err="1">
                <a:latin typeface="Open Sans"/>
                <a:ea typeface="Open Sans"/>
                <a:cs typeface="Open Sans"/>
              </a:rPr>
              <a:t>allé</a:t>
            </a:r>
            <a:r>
              <a:rPr lang="en-US" spc="60">
                <a:latin typeface="Open Sans"/>
                <a:ea typeface="Open Sans"/>
                <a:cs typeface="Open Sans"/>
              </a:rPr>
              <a:t> au lit </a:t>
            </a:r>
            <a:r>
              <a:rPr lang="en-US" spc="60" err="1">
                <a:latin typeface="Open Sans"/>
                <a:ea typeface="Open Sans"/>
                <a:cs typeface="Open Sans"/>
              </a:rPr>
              <a:t>affamé</a:t>
            </a:r>
            <a:r>
              <a:rPr lang="en-US" spc="60">
                <a:latin typeface="Open Sans"/>
                <a:ea typeface="Open Sans"/>
                <a:cs typeface="Open Sans"/>
              </a:rPr>
              <a:t> </a:t>
            </a:r>
            <a:r>
              <a:rPr lang="en-US" spc="60" err="1">
                <a:latin typeface="Open Sans"/>
                <a:ea typeface="Open Sans"/>
                <a:cs typeface="Open Sans"/>
              </a:rPr>
              <a:t>parce</a:t>
            </a:r>
            <a:r>
              <a:rPr lang="en-US" spc="60">
                <a:latin typeface="Open Sans"/>
                <a:ea typeface="Open Sans"/>
                <a:cs typeface="Open Sans"/>
              </a:rPr>
              <a:t> </a:t>
            </a:r>
            <a:r>
              <a:rPr lang="en-US" spc="60" err="1">
                <a:latin typeface="Open Sans"/>
                <a:ea typeface="Open Sans"/>
                <a:cs typeface="Open Sans"/>
              </a:rPr>
              <a:t>qu'il</a:t>
            </a:r>
            <a:r>
              <a:rPr lang="en-US" spc="60">
                <a:latin typeface="Open Sans"/>
                <a:ea typeface="Open Sans"/>
                <a:cs typeface="Open Sans"/>
              </a:rPr>
              <a:t> </a:t>
            </a:r>
            <a:r>
              <a:rPr lang="en-US" spc="60" err="1">
                <a:latin typeface="Open Sans"/>
                <a:ea typeface="Open Sans"/>
                <a:cs typeface="Open Sans"/>
              </a:rPr>
              <a:t>n'y</a:t>
            </a:r>
            <a:r>
              <a:rPr lang="en-US" spc="60">
                <a:latin typeface="Open Sans"/>
                <a:ea typeface="Open Sans"/>
                <a:cs typeface="Open Sans"/>
              </a:rPr>
              <a:t> </a:t>
            </a:r>
            <a:r>
              <a:rPr lang="en-US" spc="60" err="1">
                <a:latin typeface="Open Sans"/>
                <a:ea typeface="Open Sans"/>
                <a:cs typeface="Open Sans"/>
              </a:rPr>
              <a:t>avait</a:t>
            </a:r>
            <a:r>
              <a:rPr lang="en-US" spc="60">
                <a:latin typeface="Open Sans"/>
                <a:ea typeface="Open Sans"/>
                <a:cs typeface="Open Sans"/>
              </a:rPr>
              <a:t> pas </a:t>
            </a:r>
            <a:r>
              <a:rPr lang="en-US" spc="60" err="1">
                <a:latin typeface="Open Sans"/>
                <a:ea typeface="Open Sans"/>
                <a:cs typeface="Open Sans"/>
              </a:rPr>
              <a:t>assez</a:t>
            </a:r>
            <a:r>
              <a:rPr lang="en-US" spc="60">
                <a:latin typeface="Open Sans"/>
                <a:ea typeface="Open Sans"/>
                <a:cs typeface="Open Sans"/>
              </a:rPr>
              <a:t> de </a:t>
            </a:r>
            <a:r>
              <a:rPr lang="en-US" spc="60" err="1">
                <a:latin typeface="Open Sans"/>
                <a:ea typeface="Open Sans"/>
                <a:cs typeface="Open Sans"/>
              </a:rPr>
              <a:t>nourriture</a:t>
            </a:r>
            <a:r>
              <a:rPr lang="en-GB">
                <a:latin typeface="Open Sans"/>
                <a:ea typeface="Open Sans"/>
                <a:cs typeface="Open Sans"/>
              </a:rPr>
              <a:t>, </a:t>
            </a:r>
            <a:r>
              <a:rPr lang="en-GB" err="1">
                <a:latin typeface="Open Sans"/>
                <a:ea typeface="Open Sans"/>
                <a:cs typeface="Open Sans"/>
              </a:rPr>
              <a:t>posez</a:t>
            </a:r>
            <a:r>
              <a:rPr lang="en-GB">
                <a:latin typeface="Open Sans"/>
                <a:ea typeface="Open Sans"/>
                <a:cs typeface="Open Sans"/>
              </a:rPr>
              <a:t> la question </a:t>
            </a:r>
            <a:r>
              <a:rPr lang="en-GB" err="1">
                <a:latin typeface="Open Sans"/>
                <a:ea typeface="Open Sans"/>
                <a:cs typeface="Open Sans"/>
              </a:rPr>
              <a:t>suivante</a:t>
            </a:r>
            <a:r>
              <a:rPr lang="en-GB">
                <a:latin typeface="Open Sans"/>
                <a:ea typeface="Open Sans"/>
                <a:cs typeface="Open Sans"/>
              </a:rPr>
              <a:t> :</a:t>
            </a:r>
            <a:r>
              <a:rPr lang="fr-FR">
                <a:latin typeface="Open Sans"/>
                <a:ea typeface="Open Sans"/>
                <a:cs typeface="Open Sans"/>
              </a:rPr>
              <a:t> :</a:t>
            </a:r>
            <a:r>
              <a:rPr lang="en-US" spc="60">
                <a:latin typeface="Open Sans"/>
                <a:ea typeface="Open Sans"/>
                <a:cs typeface="Open Sans"/>
              </a:rPr>
              <a:t>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a:t>
            </a:r>
            <a:r>
              <a:rPr lang="en-US" b="1" spc="60" err="1">
                <a:solidFill>
                  <a:schemeClr val="accent2"/>
                </a:solidFill>
                <a:latin typeface="Open Sans"/>
                <a:ea typeface="Open Sans"/>
                <a:cs typeface="Open Sans"/>
              </a:rPr>
              <a:t>Pourquoi</a:t>
            </a:r>
            <a:r>
              <a:rPr lang="en-US" b="1" spc="60">
                <a:solidFill>
                  <a:schemeClr val="accent2"/>
                </a:solidFill>
                <a:latin typeface="Open Sans"/>
                <a:ea typeface="Open Sans"/>
                <a:cs typeface="Open Sans"/>
              </a:rPr>
              <a:t> se </a:t>
            </a:r>
            <a:r>
              <a:rPr lang="en-US" b="1" spc="60" err="1">
                <a:solidFill>
                  <a:schemeClr val="accent2"/>
                </a:solidFill>
                <a:latin typeface="Open Sans"/>
                <a:ea typeface="Open Sans"/>
                <a:cs typeface="Open Sans"/>
              </a:rPr>
              <a:t>sont-ils</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couchés</a:t>
            </a:r>
            <a:r>
              <a:rPr lang="en-US" b="1" spc="60">
                <a:solidFill>
                  <a:schemeClr val="accent2"/>
                </a:solidFill>
                <a:latin typeface="Open Sans"/>
                <a:ea typeface="Open Sans"/>
                <a:cs typeface="Open Sans"/>
              </a:rPr>
              <a:t> le </a:t>
            </a:r>
            <a:r>
              <a:rPr lang="en-US" b="1" spc="60" err="1">
                <a:solidFill>
                  <a:schemeClr val="accent2"/>
                </a:solidFill>
                <a:latin typeface="Open Sans"/>
                <a:ea typeface="Open Sans"/>
                <a:cs typeface="Open Sans"/>
              </a:rPr>
              <a:t>ventre</a:t>
            </a:r>
            <a:r>
              <a:rPr lang="en-US" b="1" spc="60">
                <a:solidFill>
                  <a:schemeClr val="accent2"/>
                </a:solidFill>
                <a:latin typeface="Open Sans"/>
                <a:ea typeface="Open Sans"/>
                <a:cs typeface="Open Sans"/>
              </a:rPr>
              <a:t> vide ? </a:t>
            </a:r>
            <a:endParaRPr lang="en-US" b="1" spc="60">
              <a:solidFill>
                <a:schemeClr val="accent2"/>
              </a:solidFill>
            </a:endParaRPr>
          </a:p>
          <a:p>
            <a:pPr marL="0" indent="0" algn="ctr">
              <a:buNone/>
            </a:pPr>
            <a:endParaRPr lang="en-US"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La </a:t>
            </a:r>
            <a:r>
              <a:rPr lang="en-US" b="1" spc="60" err="1">
                <a:solidFill>
                  <a:schemeClr val="accent2"/>
                </a:solidFill>
                <a:latin typeface="Open Sans"/>
                <a:ea typeface="Open Sans"/>
                <a:cs typeface="Open Sans"/>
              </a:rPr>
              <a:t>réponse</a:t>
            </a:r>
            <a:r>
              <a:rPr lang="en-US" b="1" spc="60">
                <a:solidFill>
                  <a:schemeClr val="accent2"/>
                </a:solidFill>
                <a:latin typeface="Open Sans"/>
                <a:ea typeface="Open Sans"/>
                <a:cs typeface="Open Sans"/>
              </a:rPr>
              <a:t> doit </a:t>
            </a:r>
            <a:r>
              <a:rPr lang="en-US" b="1" spc="60" err="1">
                <a:solidFill>
                  <a:schemeClr val="accent2"/>
                </a:solidFill>
                <a:latin typeface="Open Sans"/>
                <a:ea typeface="Open Sans"/>
                <a:cs typeface="Open Sans"/>
              </a:rPr>
              <a:t>être</a:t>
            </a:r>
            <a:r>
              <a:rPr lang="en-US" b="1" spc="60">
                <a:solidFill>
                  <a:schemeClr val="accent2"/>
                </a:solidFill>
                <a:latin typeface="Open Sans"/>
                <a:ea typeface="Open Sans"/>
                <a:cs typeface="Open Sans"/>
              </a:rPr>
              <a:t> due à un manque de </a:t>
            </a:r>
            <a:r>
              <a:rPr lang="en-US" b="1" spc="60" err="1">
                <a:solidFill>
                  <a:schemeClr val="accent2"/>
                </a:solidFill>
                <a:latin typeface="Open Sans"/>
                <a:ea typeface="Open Sans"/>
                <a:cs typeface="Open Sans"/>
              </a:rPr>
              <a:t>ressources</a:t>
            </a:r>
            <a:r>
              <a:rPr lang="en-US" b="1" spc="60">
                <a:solidFill>
                  <a:schemeClr val="accent2"/>
                </a:solidFill>
                <a:latin typeface="Open Sans"/>
                <a:ea typeface="Open Sans"/>
                <a:cs typeface="Open Sans"/>
              </a:rPr>
              <a:t>.</a:t>
            </a:r>
            <a:endParaRPr lang="en-US" b="1" spc="60">
              <a:solidFill>
                <a:schemeClr val="accent2"/>
              </a:solidFill>
            </a:endParaRPr>
          </a:p>
        </p:txBody>
      </p:sp>
    </p:spTree>
    <p:extLst>
      <p:ext uri="{BB962C8B-B14F-4D97-AF65-F5344CB8AC3E}">
        <p14:creationId xmlns:p14="http://schemas.microsoft.com/office/powerpoint/2010/main" val="40749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Conception du module HHS</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2807974602"/>
              </p:ext>
            </p:extLst>
          </p:nvPr>
        </p:nvGraphicFramePr>
        <p:xfrm>
          <a:off x="717181" y="1460500"/>
          <a:ext cx="11052002" cy="448564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Question HHS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Sens de la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fr-FR"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Q1 : aucun aliment à manger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Cette question porte sur une situation dans laquelle il n'y a pas de nourriture à manger, quelle qu'elle soit, dans la maison, parce que les membres du ménage n'ont pas eu accès à la nourriture par les moyens habituels (par exemple, par l'achat ou le troc, par des cadeaux, par leur propre production, par le stockage).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fr-FR"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Q2 : Se coucher le ventre vide par manque de nourriture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Cette question demande si le répondant ou d'autres membres du ménage ont eu faim au moment de se coucher parce qu'ils n'ont pas eu assez à manger pendant la journée et la soirée.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Q3 : Passer une journée et une nuit entière sans manger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err="1">
                          <a:latin typeface="Open Sans" panose="020B0606030504020204" pitchFamily="34" charset="0"/>
                          <a:ea typeface="Open Sans" panose="020B0606030504020204" pitchFamily="34" charset="0"/>
                          <a:cs typeface="Open Sans" panose="020B0606030504020204" pitchFamily="34" charset="0"/>
                        </a:rPr>
                        <a:t>Cette</a:t>
                      </a:r>
                      <a:r>
                        <a:rPr lang="en-GB">
                          <a:latin typeface="Open Sans" panose="020B0606030504020204" pitchFamily="34" charset="0"/>
                          <a:ea typeface="Open Sans" panose="020B0606030504020204" pitchFamily="34" charset="0"/>
                          <a:cs typeface="Open Sans" panose="020B0606030504020204" pitchFamily="34" charset="0"/>
                        </a:rPr>
                        <a:t> question </a:t>
                      </a:r>
                      <a:r>
                        <a:rPr lang="en-GB" err="1">
                          <a:latin typeface="Open Sans" panose="020B0606030504020204" pitchFamily="34" charset="0"/>
                          <a:ea typeface="Open Sans" panose="020B0606030504020204" pitchFamily="34" charset="0"/>
                          <a:cs typeface="Open Sans" panose="020B0606030504020204" pitchFamily="34" charset="0"/>
                        </a:rPr>
                        <a:t>vise</a:t>
                      </a:r>
                      <a:r>
                        <a:rPr lang="en-GB">
                          <a:latin typeface="Open Sans" panose="020B0606030504020204" pitchFamily="34" charset="0"/>
                          <a:ea typeface="Open Sans" panose="020B0606030504020204" pitchFamily="34" charset="0"/>
                          <a:cs typeface="Open Sans" panose="020B0606030504020204" pitchFamily="34" charset="0"/>
                        </a:rPr>
                        <a:t> à savoir </a:t>
                      </a:r>
                      <a:r>
                        <a:rPr lang="en-GB" err="1">
                          <a:latin typeface="Open Sans" panose="020B0606030504020204" pitchFamily="34" charset="0"/>
                          <a:ea typeface="Open Sans" panose="020B0606030504020204" pitchFamily="34" charset="0"/>
                          <a:cs typeface="Open Sans" panose="020B0606030504020204" pitchFamily="34" charset="0"/>
                        </a:rPr>
                        <a:t>si</a:t>
                      </a:r>
                      <a:r>
                        <a:rPr lang="en-GB">
                          <a:latin typeface="Open Sans" panose="020B0606030504020204" pitchFamily="34" charset="0"/>
                          <a:ea typeface="Open Sans" panose="020B0606030504020204" pitchFamily="34" charset="0"/>
                          <a:cs typeface="Open Sans" panose="020B0606030504020204" pitchFamily="34" charset="0"/>
                        </a:rPr>
                        <a:t> un </a:t>
                      </a:r>
                      <a:r>
                        <a:rPr lang="en-GB" err="1">
                          <a:latin typeface="Open Sans" panose="020B0606030504020204" pitchFamily="34" charset="0"/>
                          <a:ea typeface="Open Sans" panose="020B0606030504020204" pitchFamily="34" charset="0"/>
                          <a:cs typeface="Open Sans" panose="020B0606030504020204" pitchFamily="34" charset="0"/>
                        </a:rPr>
                        <a:t>membre</a:t>
                      </a:r>
                      <a:r>
                        <a:rPr lang="en-GB">
                          <a:latin typeface="Open Sans" panose="020B0606030504020204" pitchFamily="34" charset="0"/>
                          <a:ea typeface="Open Sans" panose="020B0606030504020204" pitchFamily="34" charset="0"/>
                          <a:cs typeface="Open Sans" panose="020B0606030504020204" pitchFamily="34" charset="0"/>
                        </a:rPr>
                        <a:t> du ménage </a:t>
                      </a:r>
                      <a:r>
                        <a:rPr lang="en-GB" err="1">
                          <a:latin typeface="Open Sans" panose="020B0606030504020204" pitchFamily="34" charset="0"/>
                          <a:ea typeface="Open Sans" panose="020B0606030504020204" pitchFamily="34" charset="0"/>
                          <a:cs typeface="Open Sans" panose="020B0606030504020204" pitchFamily="34" charset="0"/>
                        </a:rPr>
                        <a:t>n'a</a:t>
                      </a:r>
                      <a:r>
                        <a:rPr lang="en-GB">
                          <a:latin typeface="Open Sans" panose="020B0606030504020204" pitchFamily="34" charset="0"/>
                          <a:ea typeface="Open Sans" panose="020B0606030504020204" pitchFamily="34" charset="0"/>
                          <a:cs typeface="Open Sans" panose="020B0606030504020204" pitchFamily="34" charset="0"/>
                        </a:rPr>
                        <a:t> pas </a:t>
                      </a:r>
                      <a:r>
                        <a:rPr lang="en-GB" err="1">
                          <a:latin typeface="Open Sans" panose="020B0606030504020204" pitchFamily="34" charset="0"/>
                          <a:ea typeface="Open Sans" panose="020B0606030504020204" pitchFamily="34" charset="0"/>
                          <a:cs typeface="Open Sans" panose="020B0606030504020204" pitchFamily="34" charset="0"/>
                        </a:rPr>
                        <a:t>mangé</a:t>
                      </a:r>
                      <a:r>
                        <a:rPr lang="en-GB">
                          <a:latin typeface="Open Sans" panose="020B0606030504020204" pitchFamily="34" charset="0"/>
                          <a:ea typeface="Open Sans" panose="020B0606030504020204" pitchFamily="34" charset="0"/>
                          <a:cs typeface="Open Sans" panose="020B0606030504020204" pitchFamily="34" charset="0"/>
                        </a:rPr>
                        <a:t> entre le moment </a:t>
                      </a:r>
                      <a:r>
                        <a:rPr lang="en-GB" err="1">
                          <a:latin typeface="Open Sans" panose="020B0606030504020204" pitchFamily="34" charset="0"/>
                          <a:ea typeface="Open Sans" panose="020B0606030504020204" pitchFamily="34" charset="0"/>
                          <a:cs typeface="Open Sans" panose="020B0606030504020204" pitchFamily="34" charset="0"/>
                        </a:rPr>
                        <a:t>où</a:t>
                      </a:r>
                      <a:r>
                        <a:rPr lang="en-GB">
                          <a:latin typeface="Open Sans" panose="020B0606030504020204" pitchFamily="34" charset="0"/>
                          <a:ea typeface="Open Sans" panose="020B0606030504020204" pitchFamily="34" charset="0"/>
                          <a:cs typeface="Open Sans" panose="020B0606030504020204" pitchFamily="34" charset="0"/>
                        </a:rPr>
                        <a:t> il </a:t>
                      </a:r>
                      <a:r>
                        <a:rPr lang="en-GB" err="1">
                          <a:latin typeface="Open Sans" panose="020B0606030504020204" pitchFamily="34" charset="0"/>
                          <a:ea typeface="Open Sans" panose="020B0606030504020204" pitchFamily="34" charset="0"/>
                          <a:cs typeface="Open Sans" panose="020B0606030504020204" pitchFamily="34" charset="0"/>
                        </a:rPr>
                        <a:t>s'est</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réveillé</a:t>
                      </a:r>
                      <a:r>
                        <a:rPr lang="en-GB">
                          <a:latin typeface="Open Sans" panose="020B0606030504020204" pitchFamily="34" charset="0"/>
                          <a:ea typeface="Open Sans" panose="020B0606030504020204" pitchFamily="34" charset="0"/>
                          <a:cs typeface="Open Sans" panose="020B0606030504020204" pitchFamily="34" charset="0"/>
                        </a:rPr>
                        <a:t> le matin et le moment </a:t>
                      </a:r>
                      <a:r>
                        <a:rPr lang="en-GB" err="1">
                          <a:latin typeface="Open Sans" panose="020B0606030504020204" pitchFamily="34" charset="0"/>
                          <a:ea typeface="Open Sans" panose="020B0606030504020204" pitchFamily="34" charset="0"/>
                          <a:cs typeface="Open Sans" panose="020B0606030504020204" pitchFamily="34" charset="0"/>
                        </a:rPr>
                        <a:t>où</a:t>
                      </a:r>
                      <a:r>
                        <a:rPr lang="en-GB">
                          <a:latin typeface="Open Sans" panose="020B0606030504020204" pitchFamily="34" charset="0"/>
                          <a:ea typeface="Open Sans" panose="020B0606030504020204" pitchFamily="34" charset="0"/>
                          <a:cs typeface="Open Sans" panose="020B0606030504020204" pitchFamily="34" charset="0"/>
                        </a:rPr>
                        <a:t> il </a:t>
                      </a:r>
                      <a:r>
                        <a:rPr lang="en-GB" err="1">
                          <a:latin typeface="Open Sans" panose="020B0606030504020204" pitchFamily="34" charset="0"/>
                          <a:ea typeface="Open Sans" panose="020B0606030504020204" pitchFamily="34" charset="0"/>
                          <a:cs typeface="Open Sans" panose="020B0606030504020204" pitchFamily="34" charset="0"/>
                        </a:rPr>
                        <a:t>s'est</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réveillé</a:t>
                      </a:r>
                      <a:r>
                        <a:rPr lang="en-GB">
                          <a:latin typeface="Open Sans" panose="020B0606030504020204" pitchFamily="34" charset="0"/>
                          <a:ea typeface="Open Sans" panose="020B0606030504020204" pitchFamily="34" charset="0"/>
                          <a:cs typeface="Open Sans" panose="020B0606030504020204" pitchFamily="34" charset="0"/>
                        </a:rPr>
                        <a:t> le </a:t>
                      </a:r>
                      <a:r>
                        <a:rPr lang="en-GB" err="1">
                          <a:latin typeface="Open Sans" panose="020B0606030504020204" pitchFamily="34" charset="0"/>
                          <a:ea typeface="Open Sans" panose="020B0606030504020204" pitchFamily="34" charset="0"/>
                          <a:cs typeface="Open Sans" panose="020B0606030504020204" pitchFamily="34" charset="0"/>
                        </a:rPr>
                        <a:t>lendemain</a:t>
                      </a:r>
                      <a:r>
                        <a:rPr lang="en-GB">
                          <a:latin typeface="Open Sans" panose="020B0606030504020204" pitchFamily="34" charset="0"/>
                          <a:ea typeface="Open Sans" panose="020B0606030504020204" pitchFamily="34" charset="0"/>
                          <a:cs typeface="Open Sans" panose="020B0606030504020204" pitchFamily="34" charset="0"/>
                        </a:rPr>
                        <a:t> matin </a:t>
                      </a:r>
                      <a:r>
                        <a:rPr lang="en-GB" err="1">
                          <a:latin typeface="Open Sans" panose="020B0606030504020204" pitchFamily="34" charset="0"/>
                          <a:ea typeface="Open Sans" panose="020B0606030504020204" pitchFamily="34" charset="0"/>
                          <a:cs typeface="Open Sans" panose="020B0606030504020204" pitchFamily="34" charset="0"/>
                        </a:rPr>
                        <a:t>parce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qu'il</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n'y</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avait</a:t>
                      </a:r>
                      <a:r>
                        <a:rPr lang="en-GB">
                          <a:latin typeface="Open Sans" panose="020B0606030504020204" pitchFamily="34" charset="0"/>
                          <a:ea typeface="Open Sans" panose="020B0606030504020204" pitchFamily="34" charset="0"/>
                          <a:cs typeface="Open Sans" panose="020B0606030504020204" pitchFamily="34" charset="0"/>
                        </a:rPr>
                        <a:t> pas </a:t>
                      </a:r>
                      <a:r>
                        <a:rPr lang="en-GB" err="1">
                          <a:latin typeface="Open Sans" panose="020B0606030504020204" pitchFamily="34" charset="0"/>
                          <a:ea typeface="Open Sans" panose="020B0606030504020204" pitchFamily="34" charset="0"/>
                          <a:cs typeface="Open Sans" panose="020B0606030504020204" pitchFamily="34" charset="0"/>
                        </a:rPr>
                        <a:t>assez</a:t>
                      </a:r>
                      <a:r>
                        <a:rPr lang="en-GB">
                          <a:latin typeface="Open Sans" panose="020B0606030504020204" pitchFamily="34" charset="0"/>
                          <a:ea typeface="Open Sans" panose="020B0606030504020204" pitchFamily="34" charset="0"/>
                          <a:cs typeface="Open Sans" panose="020B0606030504020204" pitchFamily="34" charset="0"/>
                        </a:rPr>
                        <a:t> de </a:t>
                      </a:r>
                      <a:r>
                        <a:rPr lang="en-GB" err="1">
                          <a:latin typeface="Open Sans" panose="020B0606030504020204" pitchFamily="34" charset="0"/>
                          <a:ea typeface="Open Sans" panose="020B0606030504020204" pitchFamily="34" charset="0"/>
                          <a:cs typeface="Open Sans" panose="020B0606030504020204" pitchFamily="34" charset="0"/>
                        </a:rPr>
                        <a:t>nourriture</a:t>
                      </a:r>
                      <a:r>
                        <a:rPr lang="en-GB">
                          <a:latin typeface="Open Sans" panose="020B0606030504020204" pitchFamily="34" charset="0"/>
                          <a:ea typeface="Open Sans" panose="020B0606030504020204" pitchFamily="34" charset="0"/>
                          <a:cs typeface="Open Sans" panose="020B0606030504020204" pitchFamily="34" charset="0"/>
                        </a:rPr>
                        <a:t>. Une </a:t>
                      </a:r>
                      <a:r>
                        <a:rPr lang="en-GB" err="1">
                          <a:latin typeface="Open Sans" panose="020B0606030504020204" pitchFamily="34" charset="0"/>
                          <a:ea typeface="Open Sans" panose="020B0606030504020204" pitchFamily="34" charset="0"/>
                          <a:cs typeface="Open Sans" panose="020B0606030504020204" pitchFamily="34" charset="0"/>
                        </a:rPr>
                        <a:t>personne</a:t>
                      </a:r>
                      <a:r>
                        <a:rPr lang="en-GB">
                          <a:latin typeface="Open Sans" panose="020B0606030504020204" pitchFamily="34" charset="0"/>
                          <a:ea typeface="Open Sans" panose="020B0606030504020204" pitchFamily="34" charset="0"/>
                          <a:cs typeface="Open Sans" panose="020B0606030504020204" pitchFamily="34" charset="0"/>
                        </a:rPr>
                        <a:t> qui </a:t>
                      </a:r>
                      <a:r>
                        <a:rPr lang="en-GB" err="1">
                          <a:latin typeface="Open Sans" panose="020B0606030504020204" pitchFamily="34" charset="0"/>
                          <a:ea typeface="Open Sans" panose="020B0606030504020204" pitchFamily="34" charset="0"/>
                          <a:cs typeface="Open Sans" panose="020B0606030504020204" pitchFamily="34" charset="0"/>
                        </a:rPr>
                        <a:t>choisit</a:t>
                      </a:r>
                      <a:r>
                        <a:rPr lang="en-GB">
                          <a:latin typeface="Open Sans" panose="020B0606030504020204" pitchFamily="34" charset="0"/>
                          <a:ea typeface="Open Sans" panose="020B0606030504020204" pitchFamily="34" charset="0"/>
                          <a:cs typeface="Open Sans" panose="020B0606030504020204" pitchFamily="34" charset="0"/>
                        </a:rPr>
                        <a:t> de ne pas manger pendant </a:t>
                      </a:r>
                      <a:r>
                        <a:rPr lang="en-GB" err="1">
                          <a:latin typeface="Open Sans" panose="020B0606030504020204" pitchFamily="34" charset="0"/>
                          <a:ea typeface="Open Sans" panose="020B0606030504020204" pitchFamily="34" charset="0"/>
                          <a:cs typeface="Open Sans" panose="020B0606030504020204" pitchFamily="34" charset="0"/>
                        </a:rPr>
                        <a:t>une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journée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entière</a:t>
                      </a:r>
                      <a:r>
                        <a:rPr lang="en-GB">
                          <a:latin typeface="Open Sans" panose="020B0606030504020204" pitchFamily="34" charset="0"/>
                          <a:ea typeface="Open Sans" panose="020B0606030504020204" pitchFamily="34" charset="0"/>
                          <a:cs typeface="Open Sans" panose="020B0606030504020204" pitchFamily="34" charset="0"/>
                        </a:rPr>
                        <a:t> pour des raisons </a:t>
                      </a:r>
                      <a:r>
                        <a:rPr lang="en-GB" err="1">
                          <a:latin typeface="Open Sans" panose="020B0606030504020204" pitchFamily="34" charset="0"/>
                          <a:ea typeface="Open Sans" panose="020B0606030504020204" pitchFamily="34" charset="0"/>
                          <a:cs typeface="Open Sans" panose="020B0606030504020204" pitchFamily="34" charset="0"/>
                        </a:rPr>
                        <a:t>autres</a:t>
                      </a:r>
                      <a:r>
                        <a:rPr lang="en-GB">
                          <a:latin typeface="Open Sans" panose="020B0606030504020204" pitchFamily="34" charset="0"/>
                          <a:ea typeface="Open Sans" panose="020B0606030504020204" pitchFamily="34" charset="0"/>
                          <a:cs typeface="Open Sans" panose="020B0606030504020204" pitchFamily="34" charset="0"/>
                        </a:rPr>
                        <a:t> que le manque de </a:t>
                      </a:r>
                      <a:r>
                        <a:rPr lang="en-GB" err="1">
                          <a:latin typeface="Open Sans" panose="020B0606030504020204" pitchFamily="34" charset="0"/>
                          <a:ea typeface="Open Sans" panose="020B0606030504020204" pitchFamily="34" charset="0"/>
                          <a:cs typeface="Open Sans" panose="020B0606030504020204" pitchFamily="34" charset="0"/>
                        </a:rPr>
                        <a:t>nourriture</a:t>
                      </a:r>
                      <a:r>
                        <a:rPr lang="en-GB">
                          <a:latin typeface="Open Sans" panose="020B0606030504020204" pitchFamily="34" charset="0"/>
                          <a:ea typeface="Open Sans" panose="020B0606030504020204" pitchFamily="34" charset="0"/>
                          <a:cs typeface="Open Sans" panose="020B0606030504020204" pitchFamily="34" charset="0"/>
                        </a:rPr>
                        <a:t> (par </a:t>
                      </a:r>
                      <a:r>
                        <a:rPr lang="en-GB" err="1">
                          <a:latin typeface="Open Sans" panose="020B0606030504020204" pitchFamily="34" charset="0"/>
                          <a:ea typeface="Open Sans" panose="020B0606030504020204" pitchFamily="34" charset="0"/>
                          <a:cs typeface="Open Sans" panose="020B0606030504020204" pitchFamily="34" charset="0"/>
                        </a:rPr>
                        <a:t>exemple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si</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elle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jeûne</a:t>
                      </a:r>
                      <a:r>
                        <a:rPr lang="en-GB">
                          <a:latin typeface="Open Sans" panose="020B0606030504020204" pitchFamily="34" charset="0"/>
                          <a:ea typeface="Open Sans" panose="020B0606030504020204" pitchFamily="34" charset="0"/>
                          <a:cs typeface="Open Sans" panose="020B0606030504020204" pitchFamily="34" charset="0"/>
                        </a:rPr>
                        <a:t> </a:t>
                      </a:r>
                      <a:r>
                        <a:rPr lang="en-GB" err="1">
                          <a:latin typeface="Open Sans" panose="020B0606030504020204" pitchFamily="34" charset="0"/>
                          <a:ea typeface="Open Sans" panose="020B0606030504020204" pitchFamily="34" charset="0"/>
                          <a:cs typeface="Open Sans" panose="020B0606030504020204" pitchFamily="34" charset="0"/>
                        </a:rPr>
                        <a:t>ou</a:t>
                      </a:r>
                      <a:r>
                        <a:rPr lang="en-GB">
                          <a:latin typeface="Open Sans" panose="020B0606030504020204" pitchFamily="34" charset="0"/>
                          <a:ea typeface="Open Sans" panose="020B0606030504020204" pitchFamily="34" charset="0"/>
                          <a:cs typeface="Open Sans" panose="020B0606030504020204" pitchFamily="34" charset="0"/>
                        </a:rPr>
                        <a:t> suit un </a:t>
                      </a:r>
                      <a:r>
                        <a:rPr lang="en-GB" err="1">
                          <a:latin typeface="Open Sans" panose="020B0606030504020204" pitchFamily="34" charset="0"/>
                          <a:ea typeface="Open Sans" panose="020B0606030504020204" pitchFamily="34" charset="0"/>
                          <a:cs typeface="Open Sans" panose="020B0606030504020204" pitchFamily="34" charset="0"/>
                        </a:rPr>
                        <a:t>régime</a:t>
                      </a:r>
                      <a:r>
                        <a:rPr lang="en-GB">
                          <a:latin typeface="Open Sans" panose="020B0606030504020204" pitchFamily="34" charset="0"/>
                          <a:ea typeface="Open Sans" panose="020B0606030504020204" pitchFamily="34" charset="0"/>
                          <a:cs typeface="Open Sans" panose="020B0606030504020204" pitchFamily="34" charset="0"/>
                        </a:rPr>
                        <a:t>) ne doit pas </a:t>
                      </a:r>
                      <a:r>
                        <a:rPr lang="en-GB" err="1">
                          <a:latin typeface="Open Sans" panose="020B0606030504020204" pitchFamily="34" charset="0"/>
                          <a:ea typeface="Open Sans" panose="020B0606030504020204" pitchFamily="34" charset="0"/>
                          <a:cs typeface="Open Sans" panose="020B0606030504020204" pitchFamily="34" charset="0"/>
                        </a:rPr>
                        <a:t>répondre</a:t>
                      </a:r>
                      <a:r>
                        <a:rPr lang="en-GB">
                          <a:latin typeface="Open Sans" panose="020B0606030504020204" pitchFamily="34" charset="0"/>
                          <a:ea typeface="Open Sans" panose="020B0606030504020204" pitchFamily="34" charset="0"/>
                          <a:cs typeface="Open Sans" panose="020B0606030504020204" pitchFamily="34" charset="0"/>
                        </a:rPr>
                        <a:t> par </a:t>
                      </a:r>
                      <a:r>
                        <a:rPr lang="en-GB" err="1">
                          <a:latin typeface="Open Sans" panose="020B0606030504020204" pitchFamily="34" charset="0"/>
                          <a:ea typeface="Open Sans" panose="020B0606030504020204" pitchFamily="34" charset="0"/>
                          <a:cs typeface="Open Sans" panose="020B0606030504020204" pitchFamily="34" charset="0"/>
                        </a:rPr>
                        <a:t>l'affirmative</a:t>
                      </a:r>
                      <a:r>
                        <a:rPr lang="en-GB">
                          <a:latin typeface="Open Sans" panose="020B0606030504020204" pitchFamily="34" charset="0"/>
                          <a:ea typeface="Open Sans" panose="020B0606030504020204" pitchFamily="34" charset="0"/>
                          <a:cs typeface="Open Sans" panose="020B0606030504020204" pitchFamily="34" charset="0"/>
                        </a:rPr>
                        <a:t> à la question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422817" y="4107555"/>
            <a:ext cx="11531450" cy="195934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343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Condition 3 </a:t>
            </a:r>
            <a:r>
              <a:rPr lang="fr-FR" sz="3600" b="0" kern="1400" spc="230">
                <a:solidFill>
                  <a:schemeClr val="tx1"/>
                </a:solidFill>
                <a:latin typeface="HALDEN SOLID" pitchFamily="2" charset="0"/>
              </a:rPr>
              <a:t>Exemple de questionnement approfondi (</a:t>
            </a:r>
            <a:r>
              <a:rPr lang="fr-FR" sz="3600" b="0" kern="1400" spc="230" err="1">
                <a:solidFill>
                  <a:schemeClr val="tx1"/>
                </a:solidFill>
                <a:latin typeface="HALDEN SOLID" pitchFamily="2" charset="0"/>
              </a:rPr>
              <a:t>Probing</a:t>
            </a:r>
            <a:r>
              <a:rPr lang="fr-FR" sz="3600" b="0" kern="1400" spc="230">
                <a:solidFill>
                  <a:schemeClr val="tx1"/>
                </a:solidFill>
                <a:latin typeface="HALDEN SOLID" pitchFamily="2" charset="0"/>
              </a:rPr>
              <a:t>) </a:t>
            </a:r>
            <a:endParaRPr lang="en-GB" sz="3600" b="0" kern="1400" spc="230">
              <a:solidFill>
                <a:schemeClr val="tx1"/>
              </a:solidFill>
              <a:latin typeface="HALDEN SOLID" pitchFamily="2"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Des questions </a:t>
            </a:r>
            <a:r>
              <a:rPr lang="en-US" spc="60" err="1">
                <a:latin typeface="Open Sans"/>
                <a:ea typeface="Open Sans"/>
                <a:cs typeface="Open Sans"/>
              </a:rPr>
              <a:t>approfondies</a:t>
            </a:r>
            <a:r>
              <a:rPr lang="en-US" spc="60">
                <a:latin typeface="Open Sans"/>
                <a:ea typeface="Open Sans"/>
                <a:cs typeface="Open Sans"/>
              </a:rPr>
              <a:t> </a:t>
            </a:r>
            <a:r>
              <a:rPr lang="en-US" spc="60" err="1">
                <a:latin typeface="Open Sans"/>
                <a:ea typeface="Open Sans"/>
                <a:cs typeface="Open Sans"/>
              </a:rPr>
              <a:t>doivent</a:t>
            </a:r>
            <a:r>
              <a:rPr lang="en-US" spc="60">
                <a:latin typeface="Open Sans"/>
                <a:ea typeface="Open Sans"/>
                <a:cs typeface="Open Sans"/>
              </a:rPr>
              <a:t> </a:t>
            </a:r>
            <a:r>
              <a:rPr lang="en-US" spc="60" err="1">
                <a:latin typeface="Open Sans"/>
                <a:ea typeface="Open Sans"/>
                <a:cs typeface="Open Sans"/>
              </a:rPr>
              <a:t>être</a:t>
            </a:r>
            <a:r>
              <a:rPr lang="en-US" spc="60">
                <a:latin typeface="Open Sans"/>
                <a:ea typeface="Open Sans"/>
                <a:cs typeface="Open Sans"/>
              </a:rPr>
              <a:t> </a:t>
            </a:r>
            <a:r>
              <a:rPr lang="en-US" spc="60" err="1">
                <a:latin typeface="Open Sans"/>
                <a:ea typeface="Open Sans"/>
                <a:cs typeface="Open Sans"/>
              </a:rPr>
              <a:t>posées</a:t>
            </a:r>
            <a:r>
              <a:rPr lang="en-US" spc="60">
                <a:latin typeface="Open Sans"/>
                <a:ea typeface="Open Sans"/>
                <a:cs typeface="Open Sans"/>
              </a:rPr>
              <a:t> </a:t>
            </a:r>
            <a:r>
              <a:rPr lang="en-US" spc="60" err="1">
                <a:latin typeface="Open Sans"/>
                <a:ea typeface="Open Sans"/>
                <a:cs typeface="Open Sans"/>
              </a:rPr>
              <a:t>lors</a:t>
            </a:r>
            <a:r>
              <a:rPr lang="en-US" spc="60">
                <a:latin typeface="Open Sans"/>
                <a:ea typeface="Open Sans"/>
                <a:cs typeface="Open Sans"/>
              </a:rPr>
              <a:t> des </a:t>
            </a:r>
            <a:r>
              <a:rPr lang="en-US" spc="60" err="1">
                <a:latin typeface="Open Sans"/>
                <a:ea typeface="Open Sans"/>
                <a:cs typeface="Open Sans"/>
              </a:rPr>
              <a:t>entretiens</a:t>
            </a:r>
            <a:r>
              <a:rPr lang="en-US" spc="60">
                <a:latin typeface="Open Sans"/>
                <a:ea typeface="Open Sans"/>
                <a:cs typeface="Open Sans"/>
              </a:rPr>
              <a:t> </a:t>
            </a:r>
            <a:r>
              <a:rPr lang="en-US" spc="60" err="1">
                <a:latin typeface="Open Sans"/>
                <a:ea typeface="Open Sans"/>
                <a:cs typeface="Open Sans"/>
              </a:rPr>
              <a:t>afin</a:t>
            </a:r>
            <a:r>
              <a:rPr lang="en-US" spc="60">
                <a:latin typeface="Open Sans"/>
                <a:ea typeface="Open Sans"/>
                <a:cs typeface="Open Sans"/>
              </a:rPr>
              <a:t> de </a:t>
            </a:r>
            <a:r>
              <a:rPr lang="en-US" spc="60" err="1">
                <a:latin typeface="Open Sans"/>
                <a:ea typeface="Open Sans"/>
                <a:cs typeface="Open Sans"/>
              </a:rPr>
              <a:t>mieux</a:t>
            </a:r>
            <a:r>
              <a:rPr lang="en-US" spc="60">
                <a:latin typeface="Open Sans"/>
                <a:ea typeface="Open Sans"/>
                <a:cs typeface="Open Sans"/>
              </a:rPr>
              <a:t> </a:t>
            </a:r>
            <a:r>
              <a:rPr lang="en-US" spc="60" err="1">
                <a:latin typeface="Open Sans"/>
                <a:ea typeface="Open Sans"/>
                <a:cs typeface="Open Sans"/>
              </a:rPr>
              <a:t>comprendre</a:t>
            </a:r>
            <a:r>
              <a:rPr lang="en-US" spc="60">
                <a:latin typeface="Open Sans"/>
                <a:ea typeface="Open Sans"/>
                <a:cs typeface="Open Sans"/>
              </a:rPr>
              <a:t> les conditions </a:t>
            </a:r>
            <a:r>
              <a:rPr lang="en-US" spc="60" err="1">
                <a:latin typeface="Open Sans"/>
                <a:ea typeface="Open Sans"/>
                <a:cs typeface="Open Sans"/>
              </a:rPr>
              <a:t>vécues</a:t>
            </a:r>
            <a:r>
              <a:rPr lang="en-US" spc="60">
                <a:latin typeface="Open Sans"/>
                <a:ea typeface="Open Sans"/>
                <a:cs typeface="Open Sans"/>
              </a:rPr>
              <a:t>. </a:t>
            </a:r>
            <a:endParaRPr lang="en-US" spc="60"/>
          </a:p>
          <a:p>
            <a:pPr marL="0" indent="0">
              <a:buNone/>
            </a:pPr>
            <a:r>
              <a:rPr lang="en-US" spc="60">
                <a:latin typeface="Open Sans"/>
                <a:ea typeface="Open Sans"/>
                <a:cs typeface="Open Sans"/>
              </a:rPr>
              <a:t>Par </a:t>
            </a:r>
            <a:r>
              <a:rPr lang="en-US" spc="60" err="1">
                <a:latin typeface="Open Sans"/>
                <a:ea typeface="Open Sans"/>
                <a:cs typeface="Open Sans"/>
              </a:rPr>
              <a:t>exemple</a:t>
            </a:r>
            <a:r>
              <a:rPr lang="en-US" spc="60">
                <a:latin typeface="Open Sans"/>
                <a:ea typeface="Open Sans"/>
                <a:cs typeface="Open Sans"/>
              </a:rPr>
              <a:t>, </a:t>
            </a:r>
            <a:r>
              <a:rPr lang="en-US" spc="60" err="1">
                <a:latin typeface="Open Sans"/>
                <a:ea typeface="Open Sans"/>
                <a:cs typeface="Open Sans"/>
              </a:rPr>
              <a:t>si</a:t>
            </a:r>
            <a:r>
              <a:rPr lang="en-US" spc="60">
                <a:latin typeface="Open Sans"/>
                <a:ea typeface="Open Sans"/>
                <a:cs typeface="Open Sans"/>
              </a:rPr>
              <a:t> un ménage </a:t>
            </a:r>
            <a:r>
              <a:rPr lang="en-US" spc="60" err="1">
                <a:latin typeface="Open Sans"/>
                <a:ea typeface="Open Sans"/>
                <a:cs typeface="Open Sans"/>
              </a:rPr>
              <a:t>déclare</a:t>
            </a:r>
            <a:r>
              <a:rPr lang="en-US" spc="60">
                <a:latin typeface="Open Sans"/>
                <a:ea typeface="Open Sans"/>
                <a:cs typeface="Open Sans"/>
              </a:rPr>
              <a:t> </a:t>
            </a:r>
            <a:r>
              <a:rPr lang="en-US" spc="60" err="1">
                <a:latin typeface="Open Sans"/>
                <a:ea typeface="Open Sans"/>
                <a:cs typeface="Open Sans"/>
              </a:rPr>
              <a:t>avoir</a:t>
            </a:r>
            <a:r>
              <a:rPr lang="en-US" spc="60">
                <a:latin typeface="Open Sans"/>
                <a:ea typeface="Open Sans"/>
                <a:cs typeface="Open Sans"/>
              </a:rPr>
              <a:t> passé </a:t>
            </a:r>
            <a:r>
              <a:rPr lang="en-US" spc="60" err="1">
                <a:latin typeface="Open Sans"/>
                <a:ea typeface="Open Sans"/>
                <a:cs typeface="Open Sans"/>
              </a:rPr>
              <a:t>une</a:t>
            </a:r>
            <a:r>
              <a:rPr lang="en-US" spc="60">
                <a:latin typeface="Open Sans"/>
                <a:ea typeface="Open Sans"/>
                <a:cs typeface="Open Sans"/>
              </a:rPr>
              <a:t> </a:t>
            </a:r>
            <a:r>
              <a:rPr lang="en-US" spc="60" err="1">
                <a:latin typeface="Open Sans"/>
                <a:ea typeface="Open Sans"/>
                <a:cs typeface="Open Sans"/>
              </a:rPr>
              <a:t>journée</a:t>
            </a:r>
            <a:r>
              <a:rPr lang="en-US" spc="60">
                <a:latin typeface="Open Sans"/>
                <a:ea typeface="Open Sans"/>
                <a:cs typeface="Open Sans"/>
              </a:rPr>
              <a:t> et </a:t>
            </a:r>
            <a:r>
              <a:rPr lang="en-US" spc="60" err="1">
                <a:latin typeface="Open Sans"/>
                <a:ea typeface="Open Sans"/>
                <a:cs typeface="Open Sans"/>
              </a:rPr>
              <a:t>une</a:t>
            </a:r>
            <a:r>
              <a:rPr lang="en-US" spc="60">
                <a:latin typeface="Open Sans"/>
                <a:ea typeface="Open Sans"/>
                <a:cs typeface="Open Sans"/>
              </a:rPr>
              <a:t> nuit </a:t>
            </a:r>
            <a:r>
              <a:rPr lang="en-US" spc="60" err="1">
                <a:latin typeface="Open Sans"/>
                <a:ea typeface="Open Sans"/>
                <a:cs typeface="Open Sans"/>
              </a:rPr>
              <a:t>entière</a:t>
            </a:r>
            <a:r>
              <a:rPr lang="en-US" spc="60">
                <a:latin typeface="Open Sans"/>
                <a:ea typeface="Open Sans"/>
                <a:cs typeface="Open Sans"/>
              </a:rPr>
              <a:t> sans manger, </a:t>
            </a:r>
            <a:r>
              <a:rPr lang="en-US" spc="60" err="1">
                <a:latin typeface="Open Sans"/>
                <a:ea typeface="Open Sans"/>
                <a:cs typeface="Open Sans"/>
              </a:rPr>
              <a:t>posez</a:t>
            </a:r>
            <a:r>
              <a:rPr lang="en-US" spc="60">
                <a:latin typeface="Open Sans"/>
                <a:ea typeface="Open Sans"/>
                <a:cs typeface="Open Sans"/>
              </a:rPr>
              <a:t>  la question </a:t>
            </a:r>
            <a:r>
              <a:rPr lang="en-US" spc="60" err="1">
                <a:latin typeface="Open Sans"/>
                <a:ea typeface="Open Sans"/>
                <a:cs typeface="Open Sans"/>
              </a:rPr>
              <a:t>suivante</a:t>
            </a:r>
            <a:r>
              <a:rPr lang="en-US" spc="60">
                <a:latin typeface="Open Sans"/>
                <a:ea typeface="Open Sans"/>
                <a:cs typeface="Open Sans"/>
              </a:rPr>
              <a:t> </a:t>
            </a:r>
            <a:r>
              <a:rPr lang="en-GB">
                <a:latin typeface="Open Sans"/>
                <a:ea typeface="Open Sans"/>
                <a:cs typeface="Open Sans"/>
              </a:rPr>
              <a:t> </a:t>
            </a:r>
            <a:r>
              <a:rPr lang="fr-FR">
                <a:latin typeface="Open Sans"/>
                <a:ea typeface="Open Sans"/>
                <a:cs typeface="Open Sans"/>
              </a:rPr>
              <a:t>:</a:t>
            </a:r>
            <a:r>
              <a:rPr lang="en-US" spc="60">
                <a:latin typeface="Open Sans"/>
                <a:ea typeface="Open Sans"/>
                <a:cs typeface="Open Sans"/>
              </a:rPr>
              <a:t> </a:t>
            </a:r>
            <a:endParaRPr lang="en-US" spc="60"/>
          </a:p>
          <a:p>
            <a:pPr marL="0" indent="0">
              <a:buNone/>
            </a:pPr>
            <a:endParaRPr lang="en-US" sz="1600"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a:t>
            </a:r>
            <a:r>
              <a:rPr lang="en-US" b="1" spc="60" err="1">
                <a:solidFill>
                  <a:schemeClr val="accent2"/>
                </a:solidFill>
                <a:latin typeface="Open Sans"/>
                <a:ea typeface="Open Sans"/>
                <a:cs typeface="Open Sans"/>
              </a:rPr>
              <a:t>Pourquoi</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cette</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personne</a:t>
            </a:r>
            <a:r>
              <a:rPr lang="en-US" b="1" spc="60">
                <a:solidFill>
                  <a:schemeClr val="accent2"/>
                </a:solidFill>
                <a:latin typeface="Open Sans"/>
                <a:ea typeface="Open Sans"/>
                <a:cs typeface="Open Sans"/>
              </a:rPr>
              <a:t> a-t-</a:t>
            </a:r>
            <a:r>
              <a:rPr lang="en-US" b="1" spc="60" err="1">
                <a:solidFill>
                  <a:schemeClr val="accent2"/>
                </a:solidFill>
                <a:latin typeface="Open Sans"/>
                <a:ea typeface="Open Sans"/>
                <a:cs typeface="Open Sans"/>
              </a:rPr>
              <a:t>elle</a:t>
            </a:r>
            <a:r>
              <a:rPr lang="en-US" b="1" spc="60">
                <a:solidFill>
                  <a:schemeClr val="accent2"/>
                </a:solidFill>
                <a:latin typeface="Open Sans"/>
                <a:ea typeface="Open Sans"/>
                <a:cs typeface="Open Sans"/>
              </a:rPr>
              <a:t> passé </a:t>
            </a:r>
            <a:r>
              <a:rPr lang="en-US" b="1" spc="60" err="1">
                <a:solidFill>
                  <a:schemeClr val="accent2"/>
                </a:solidFill>
                <a:latin typeface="Open Sans"/>
                <a:ea typeface="Open Sans"/>
                <a:cs typeface="Open Sans"/>
              </a:rPr>
              <a:t>une</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journée</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ou</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une</a:t>
            </a:r>
            <a:r>
              <a:rPr lang="en-US" b="1" spc="60">
                <a:solidFill>
                  <a:schemeClr val="accent2"/>
                </a:solidFill>
                <a:latin typeface="Open Sans"/>
                <a:ea typeface="Open Sans"/>
                <a:cs typeface="Open Sans"/>
              </a:rPr>
              <a:t> nuit </a:t>
            </a:r>
            <a:r>
              <a:rPr lang="en-US" b="1" spc="60" err="1">
                <a:solidFill>
                  <a:schemeClr val="accent2"/>
                </a:solidFill>
                <a:latin typeface="Open Sans"/>
                <a:ea typeface="Open Sans"/>
                <a:cs typeface="Open Sans"/>
              </a:rPr>
              <a:t>entière</a:t>
            </a:r>
            <a:r>
              <a:rPr lang="en-US" b="1" spc="60">
                <a:solidFill>
                  <a:schemeClr val="accent2"/>
                </a:solidFill>
                <a:latin typeface="Open Sans"/>
                <a:ea typeface="Open Sans"/>
                <a:cs typeface="Open Sans"/>
              </a:rPr>
              <a:t> sans manger ? </a:t>
            </a:r>
          </a:p>
          <a:p>
            <a:pPr marL="0" indent="0" algn="ctr">
              <a:buNone/>
            </a:pPr>
            <a:endParaRPr lang="en-US"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 doit </a:t>
            </a:r>
            <a:r>
              <a:rPr lang="en-US" b="1" spc="60" err="1">
                <a:solidFill>
                  <a:schemeClr val="accent2"/>
                </a:solidFill>
                <a:latin typeface="Open Sans"/>
                <a:ea typeface="Open Sans"/>
                <a:cs typeface="Open Sans"/>
              </a:rPr>
              <a:t>être</a:t>
            </a:r>
            <a:r>
              <a:rPr lang="en-US" b="1" spc="60">
                <a:solidFill>
                  <a:schemeClr val="accent2"/>
                </a:solidFill>
                <a:latin typeface="Open Sans"/>
                <a:ea typeface="Open Sans"/>
                <a:cs typeface="Open Sans"/>
              </a:rPr>
              <a:t> due à un manque de </a:t>
            </a:r>
            <a:r>
              <a:rPr lang="en-US" b="1" spc="60" err="1">
                <a:solidFill>
                  <a:schemeClr val="accent2"/>
                </a:solidFill>
                <a:latin typeface="Open Sans"/>
                <a:ea typeface="Open Sans"/>
                <a:cs typeface="Open Sans"/>
              </a:rPr>
              <a:t>ressources</a:t>
            </a:r>
            <a:r>
              <a:rPr lang="en-US" b="1" spc="60">
                <a:solidFill>
                  <a:schemeClr val="accent2"/>
                </a:solidFill>
                <a:latin typeface="Open Sans"/>
                <a:ea typeface="Open Sans"/>
                <a:cs typeface="Open Sans"/>
              </a:rPr>
              <a:t> </a:t>
            </a:r>
          </a:p>
          <a:p>
            <a:pPr marL="0" indent="0" algn="ctr">
              <a:buNone/>
            </a:pPr>
            <a:r>
              <a:rPr lang="en-US" b="1" spc="60">
                <a:solidFill>
                  <a:schemeClr val="accent2"/>
                </a:solidFill>
                <a:latin typeface="Open Sans"/>
                <a:ea typeface="Open Sans"/>
                <a:cs typeface="Open Sans"/>
              </a:rPr>
              <a:t>... et non </a:t>
            </a:r>
            <a:r>
              <a:rPr lang="en-US" b="1" spc="60" err="1">
                <a:solidFill>
                  <a:schemeClr val="accent2"/>
                </a:solidFill>
                <a:latin typeface="Open Sans"/>
                <a:ea typeface="Open Sans"/>
                <a:cs typeface="Open Sans"/>
              </a:rPr>
              <a:t>en</a:t>
            </a:r>
            <a:r>
              <a:rPr lang="en-US" b="1" spc="60">
                <a:solidFill>
                  <a:schemeClr val="accent2"/>
                </a:solidFill>
                <a:latin typeface="Open Sans"/>
                <a:ea typeface="Open Sans"/>
                <a:cs typeface="Open Sans"/>
              </a:rPr>
              <a:t> raison d'un </a:t>
            </a:r>
            <a:r>
              <a:rPr lang="en-US" b="1" spc="60" err="1">
                <a:solidFill>
                  <a:schemeClr val="accent2"/>
                </a:solidFill>
                <a:latin typeface="Open Sans"/>
                <a:ea typeface="Open Sans"/>
                <a:cs typeface="Open Sans"/>
              </a:rPr>
              <a:t>jeûne</a:t>
            </a:r>
            <a:r>
              <a:rPr lang="en-US" b="1" spc="60">
                <a:solidFill>
                  <a:schemeClr val="accent2"/>
                </a:solidFill>
                <a:latin typeface="Open Sans"/>
                <a:ea typeface="Open Sans"/>
                <a:cs typeface="Open Sans"/>
              </a:rPr>
              <a:t>, d'un manque de temps </a:t>
            </a:r>
            <a:r>
              <a:rPr lang="en-US" b="1" spc="60" err="1">
                <a:solidFill>
                  <a:schemeClr val="accent2"/>
                </a:solidFill>
                <a:latin typeface="Open Sans"/>
                <a:ea typeface="Open Sans"/>
                <a:cs typeface="Open Sans"/>
              </a:rPr>
              <a:t>ou</a:t>
            </a:r>
            <a:r>
              <a:rPr lang="en-US" b="1" spc="60">
                <a:solidFill>
                  <a:schemeClr val="accent2"/>
                </a:solidFill>
                <a:latin typeface="Open Sans"/>
                <a:ea typeface="Open Sans"/>
                <a:cs typeface="Open Sans"/>
              </a:rPr>
              <a:t> </a:t>
            </a:r>
            <a:r>
              <a:rPr lang="en-US" b="1" spc="60" err="1">
                <a:solidFill>
                  <a:schemeClr val="accent2"/>
                </a:solidFill>
                <a:latin typeface="Open Sans"/>
                <a:ea typeface="Open Sans"/>
                <a:cs typeface="Open Sans"/>
              </a:rPr>
              <a:t>d'autres</a:t>
            </a:r>
            <a:r>
              <a:rPr lang="en-US" b="1" spc="60">
                <a:solidFill>
                  <a:schemeClr val="accent2"/>
                </a:solidFill>
                <a:latin typeface="Open Sans"/>
                <a:ea typeface="Open Sans"/>
                <a:cs typeface="Open Sans"/>
              </a:rPr>
              <a:t> raisons.</a:t>
            </a:r>
          </a:p>
          <a:p>
            <a:pPr marL="0" indent="0" algn="ctr">
              <a:buNone/>
            </a:pPr>
            <a:endParaRPr lang="en-US" b="1" spc="60">
              <a:solidFill>
                <a:schemeClr val="accent2"/>
              </a:solidFill>
              <a:latin typeface="Open Sans"/>
              <a:ea typeface="Open Sans"/>
              <a:cs typeface="Open Sans"/>
            </a:endParaRPr>
          </a:p>
        </p:txBody>
      </p:sp>
      <p:sp>
        <p:nvSpPr>
          <p:cNvPr id="2" name="Speech Bubble: Oval 1">
            <a:extLst>
              <a:ext uri="{FF2B5EF4-FFF2-40B4-BE49-F238E27FC236}">
                <a16:creationId xmlns:a16="http://schemas.microsoft.com/office/drawing/2014/main" id="{1CD3AAC4-086E-01DB-6586-EB9CE9171718}"/>
              </a:ext>
            </a:extLst>
          </p:cNvPr>
          <p:cNvSpPr/>
          <p:nvPr/>
        </p:nvSpPr>
        <p:spPr>
          <a:xfrm rot="699065">
            <a:off x="8478605" y="4603436"/>
            <a:ext cx="3233228" cy="2054789"/>
          </a:xfrm>
          <a:prstGeom prst="wedgeEllipseCallout">
            <a:avLst>
              <a:gd name="adj1" fmla="val -73946"/>
              <a:gd name="adj2" fmla="val 505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FFFFFE"/>
                </a:solidFill>
                <a:latin typeface="Open Sans"/>
                <a:ea typeface="Open Sans"/>
                <a:cs typeface="Open Sans"/>
              </a:rPr>
              <a:t>Dans la mesure du possible, utiliser l'observation pour sonder et questionner les réponses qui semblent improbables, le cas échéant.</a:t>
            </a:r>
            <a:endParaRPr lang="en-US" sz="14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83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Clarification</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7641140" y="1231224"/>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90309" y="1648319"/>
            <a:ext cx="7639291" cy="4810354"/>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spc="60">
                <a:latin typeface="Open Sans"/>
                <a:ea typeface="Open Sans"/>
                <a:cs typeface="Open Sans"/>
              </a:rPr>
              <a:t>Si le </a:t>
            </a:r>
            <a:r>
              <a:rPr lang="en-US" spc="60" err="1">
                <a:latin typeface="Open Sans"/>
                <a:ea typeface="Open Sans"/>
                <a:cs typeface="Open Sans"/>
              </a:rPr>
              <a:t>répondant</a:t>
            </a:r>
            <a:r>
              <a:rPr lang="en-US" spc="60">
                <a:latin typeface="Open Sans"/>
                <a:ea typeface="Open Sans"/>
                <a:cs typeface="Open Sans"/>
              </a:rPr>
              <a:t> </a:t>
            </a:r>
            <a:r>
              <a:rPr lang="en-US" spc="60" err="1">
                <a:latin typeface="Open Sans"/>
                <a:ea typeface="Open Sans"/>
                <a:cs typeface="Open Sans"/>
              </a:rPr>
              <a:t>répond</a:t>
            </a:r>
            <a:r>
              <a:rPr lang="en-US" spc="60">
                <a:latin typeface="Open Sans"/>
                <a:ea typeface="Open Sans"/>
                <a:cs typeface="Open Sans"/>
              </a:rPr>
              <a:t> "non" </a:t>
            </a:r>
            <a:r>
              <a:rPr lang="en-US" spc="60" err="1">
                <a:latin typeface="Open Sans"/>
                <a:ea typeface="Open Sans"/>
                <a:cs typeface="Open Sans"/>
              </a:rPr>
              <a:t>mais</a:t>
            </a:r>
            <a:r>
              <a:rPr lang="en-US" spc="60">
                <a:latin typeface="Open Sans"/>
                <a:ea typeface="Open Sans"/>
                <a:cs typeface="Open Sans"/>
              </a:rPr>
              <a:t> ensuite </a:t>
            </a:r>
            <a:r>
              <a:rPr lang="en-US" spc="60" err="1">
                <a:latin typeface="Open Sans"/>
                <a:ea typeface="Open Sans"/>
                <a:cs typeface="Open Sans"/>
              </a:rPr>
              <a:t>ajoute</a:t>
            </a:r>
            <a:r>
              <a:rPr lang="en-US" spc="60">
                <a:latin typeface="Open Sans"/>
                <a:ea typeface="Open Sans"/>
                <a:cs typeface="Open Sans"/>
              </a:rPr>
              <a:t> que </a:t>
            </a:r>
            <a:r>
              <a:rPr lang="en-US" spc="60" err="1">
                <a:latin typeface="Open Sans"/>
                <a:ea typeface="Open Sans"/>
                <a:cs typeface="Open Sans"/>
              </a:rPr>
              <a:t>cela</a:t>
            </a:r>
            <a:r>
              <a:rPr lang="en-US" spc="60">
                <a:latin typeface="Open Sans"/>
                <a:ea typeface="Open Sans"/>
                <a:cs typeface="Open Sans"/>
              </a:rPr>
              <a:t> ne </a:t>
            </a:r>
            <a:r>
              <a:rPr lang="en-US" spc="60" err="1">
                <a:latin typeface="Open Sans"/>
                <a:ea typeface="Open Sans"/>
                <a:cs typeface="Open Sans"/>
              </a:rPr>
              <a:t>s'est</a:t>
            </a:r>
            <a:r>
              <a:rPr lang="en-US" spc="60">
                <a:latin typeface="Open Sans"/>
                <a:ea typeface="Open Sans"/>
                <a:cs typeface="Open Sans"/>
              </a:rPr>
              <a:t> </a:t>
            </a:r>
            <a:r>
              <a:rPr lang="en-US" spc="60" err="1">
                <a:latin typeface="Open Sans"/>
                <a:ea typeface="Open Sans"/>
                <a:cs typeface="Open Sans"/>
              </a:rPr>
              <a:t>produit</a:t>
            </a:r>
            <a:r>
              <a:rPr lang="en-US" spc="60">
                <a:latin typeface="Open Sans"/>
                <a:ea typeface="Open Sans"/>
                <a:cs typeface="Open Sans"/>
              </a:rPr>
              <a:t> que </a:t>
            </a:r>
            <a:r>
              <a:rPr lang="en-US" spc="60" err="1">
                <a:latin typeface="Open Sans"/>
                <a:ea typeface="Open Sans"/>
                <a:cs typeface="Open Sans"/>
              </a:rPr>
              <a:t>quelques</a:t>
            </a:r>
            <a:r>
              <a:rPr lang="en-US" spc="60">
                <a:latin typeface="Open Sans"/>
                <a:ea typeface="Open Sans"/>
                <a:cs typeface="Open Sans"/>
              </a:rPr>
              <a:t> </a:t>
            </a:r>
            <a:r>
              <a:rPr lang="en-US" spc="60" err="1">
                <a:latin typeface="Open Sans"/>
                <a:ea typeface="Open Sans"/>
                <a:cs typeface="Open Sans"/>
              </a:rPr>
              <a:t>fois</a:t>
            </a:r>
            <a:r>
              <a:rPr lang="en-US" spc="60">
                <a:latin typeface="Open Sans"/>
                <a:ea typeface="Open Sans"/>
                <a:cs typeface="Open Sans"/>
              </a:rPr>
              <a:t> :  </a:t>
            </a:r>
          </a:p>
          <a:p>
            <a:pPr>
              <a:buFont typeface="Wingdings" panose="05000000000000000000" pitchFamily="2" charset="2"/>
              <a:buChar char="§"/>
            </a:pPr>
            <a:r>
              <a:rPr lang="en-US" b="1" i="1" spc="60">
                <a:latin typeface="Open Sans"/>
                <a:ea typeface="Open Sans"/>
                <a:cs typeface="Open Sans"/>
              </a:rPr>
              <a:t>La </a:t>
            </a:r>
            <a:r>
              <a:rPr lang="en-US" b="1" i="1" spc="60" err="1">
                <a:latin typeface="Open Sans"/>
                <a:ea typeface="Open Sans"/>
                <a:cs typeface="Open Sans"/>
              </a:rPr>
              <a:t>réponse</a:t>
            </a:r>
            <a:r>
              <a:rPr lang="en-US" b="1" i="1" spc="60">
                <a:latin typeface="Open Sans"/>
                <a:ea typeface="Open Sans"/>
                <a:cs typeface="Open Sans"/>
              </a:rPr>
              <a:t> </a:t>
            </a:r>
            <a:r>
              <a:rPr lang="en-US" b="1" i="1" spc="60" err="1">
                <a:latin typeface="Open Sans"/>
                <a:ea typeface="Open Sans"/>
                <a:cs typeface="Open Sans"/>
              </a:rPr>
              <a:t>correcte</a:t>
            </a:r>
            <a:r>
              <a:rPr lang="en-US" b="1" i="1" spc="60">
                <a:latin typeface="Open Sans"/>
                <a:ea typeface="Open Sans"/>
                <a:cs typeface="Open Sans"/>
              </a:rPr>
              <a:t> </a:t>
            </a:r>
            <a:r>
              <a:rPr lang="en-US" b="1" i="1" spc="60" err="1">
                <a:latin typeface="Open Sans"/>
                <a:ea typeface="Open Sans"/>
                <a:cs typeface="Open Sans"/>
              </a:rPr>
              <a:t>est</a:t>
            </a:r>
            <a:r>
              <a:rPr lang="en-US" b="1" i="1" spc="60">
                <a:latin typeface="Open Sans"/>
                <a:ea typeface="Open Sans"/>
                <a:cs typeface="Open Sans"/>
              </a:rPr>
              <a:t> </a:t>
            </a:r>
            <a:r>
              <a:rPr lang="en-US" b="1" i="1" spc="60" err="1">
                <a:latin typeface="Open Sans"/>
                <a:ea typeface="Open Sans"/>
                <a:cs typeface="Open Sans"/>
              </a:rPr>
              <a:t>alors</a:t>
            </a:r>
            <a:r>
              <a:rPr lang="en-US" b="1" i="1" spc="60">
                <a:latin typeface="Open Sans"/>
                <a:ea typeface="Open Sans"/>
                <a:cs typeface="Open Sans"/>
              </a:rPr>
              <a:t> "1" </a:t>
            </a:r>
            <a:r>
              <a:rPr lang="en-US" b="1" i="1" spc="60" err="1">
                <a:latin typeface="Open Sans"/>
                <a:ea typeface="Open Sans"/>
                <a:cs typeface="Open Sans"/>
              </a:rPr>
              <a:t>oui</a:t>
            </a:r>
            <a:r>
              <a:rPr lang="en-US" b="1" i="1" spc="60">
                <a:latin typeface="Open Sans"/>
                <a:ea typeface="Open Sans"/>
                <a:cs typeface="Open Sans"/>
              </a:rPr>
              <a:t>.</a:t>
            </a:r>
          </a:p>
          <a:p>
            <a:pPr>
              <a:buFont typeface="Wingdings" panose="05000000000000000000" pitchFamily="2" charset="2"/>
              <a:buChar char="§"/>
            </a:pPr>
            <a:r>
              <a:rPr lang="fr-FR" b="1" u="sng" spc="60">
                <a:latin typeface="Open Sans"/>
                <a:ea typeface="Open Sans"/>
                <a:cs typeface="Open Sans"/>
              </a:rPr>
              <a:t>Il est essentiel de bien distinguer les différentes fréquences—rarement, parfois et souvent</a:t>
            </a:r>
          </a:p>
          <a:p>
            <a:pPr>
              <a:buFont typeface="Wingdings" panose="05000000000000000000" pitchFamily="2" charset="2"/>
              <a:buChar char="§"/>
            </a:pPr>
            <a:r>
              <a:rPr lang="fr-FR"/>
              <a:t>Si le répondant indique une fréquence correspondant à </a:t>
            </a:r>
            <a:r>
              <a:rPr lang="fr-FR" b="1"/>
              <a:t>3–10 fois</a:t>
            </a:r>
            <a:r>
              <a:rPr lang="fr-FR"/>
              <a:t>, alors la réponse appropriée est </a:t>
            </a:r>
            <a:r>
              <a:rPr lang="fr-FR" b="1"/>
              <a:t>« 2 » (Parfois)</a:t>
            </a:r>
            <a:r>
              <a:rPr lang="fr-FR"/>
              <a:t>.</a:t>
            </a:r>
          </a:p>
          <a:p>
            <a:pPr>
              <a:buFont typeface="Wingdings" panose="05000000000000000000" pitchFamily="2" charset="2"/>
              <a:buChar char="§"/>
            </a:pPr>
            <a:r>
              <a:rPr lang="en-GB" spc="60"/>
              <a:t>Le </a:t>
            </a:r>
            <a:r>
              <a:rPr lang="en-GB" spc="60" err="1"/>
              <a:t>répondant</a:t>
            </a:r>
            <a:r>
              <a:rPr lang="en-GB" spc="60"/>
              <a:t> doit </a:t>
            </a:r>
            <a:r>
              <a:rPr lang="en-GB" spc="60" err="1"/>
              <a:t>être</a:t>
            </a:r>
            <a:r>
              <a:rPr lang="en-GB" spc="60"/>
              <a:t> </a:t>
            </a:r>
            <a:r>
              <a:rPr lang="en-GB" spc="60" err="1"/>
              <a:t>autorisé</a:t>
            </a:r>
            <a:r>
              <a:rPr lang="en-GB" spc="60"/>
              <a:t> à </a:t>
            </a:r>
            <a:r>
              <a:rPr lang="en-GB" spc="60" err="1"/>
              <a:t>répondre</a:t>
            </a:r>
            <a:r>
              <a:rPr lang="en-GB" spc="60"/>
              <a:t> avec </a:t>
            </a:r>
            <a:r>
              <a:rPr lang="en-GB" spc="60" err="1"/>
              <a:t>ses</a:t>
            </a:r>
            <a:r>
              <a:rPr lang="en-GB" spc="60"/>
              <a:t> </a:t>
            </a:r>
            <a:r>
              <a:rPr lang="en-GB" spc="60" err="1"/>
              <a:t>propres</a:t>
            </a:r>
            <a:r>
              <a:rPr lang="en-GB" spc="60"/>
              <a:t> mots et </a:t>
            </a:r>
            <a:r>
              <a:rPr lang="en-GB" spc="60" err="1"/>
              <a:t>l'enquêteur</a:t>
            </a:r>
            <a:r>
              <a:rPr lang="en-GB" spc="60"/>
              <a:t> doit </a:t>
            </a:r>
            <a:r>
              <a:rPr lang="en-GB" spc="60" err="1"/>
              <a:t>sélectionner</a:t>
            </a:r>
            <a:r>
              <a:rPr lang="en-GB" spc="60"/>
              <a:t> </a:t>
            </a:r>
            <a:r>
              <a:rPr lang="en-GB" spc="60" err="1"/>
              <a:t>l'option</a:t>
            </a:r>
            <a:r>
              <a:rPr lang="en-GB" spc="60"/>
              <a:t> de </a:t>
            </a:r>
            <a:r>
              <a:rPr lang="en-GB" spc="60" err="1"/>
              <a:t>réponse</a:t>
            </a:r>
            <a:r>
              <a:rPr lang="en-GB" spc="60"/>
              <a:t> la plus </a:t>
            </a:r>
            <a:r>
              <a:rPr lang="en-GB" spc="60" err="1"/>
              <a:t>appropriée</a:t>
            </a:r>
            <a:r>
              <a:rPr lang="en-GB" spc="60"/>
              <a:t>. </a:t>
            </a:r>
            <a:endParaRPr lang="en-US" spc="60">
              <a:latin typeface="Open Sans"/>
              <a:ea typeface="Open Sans"/>
              <a:cs typeface="Open Sans"/>
            </a:endParaRPr>
          </a:p>
          <a:p>
            <a:pPr>
              <a:buFont typeface="Wingdings" panose="05000000000000000000" pitchFamily="2" charset="2"/>
              <a:buChar char="§"/>
            </a:pPr>
            <a:r>
              <a:rPr lang="fr-FR" b="1" i="1" spc="60">
                <a:latin typeface="Open Sans"/>
                <a:ea typeface="Open Sans"/>
                <a:cs typeface="Open Sans"/>
              </a:rPr>
              <a:t>Toutefois, si le répondant éprouve des difficultés à répondre, l’enquêteur peut répéter les options de réponse pour l’aider.</a:t>
            </a:r>
            <a:endParaRPr lang="en-US" b="1" i="1" spc="60">
              <a:latin typeface="Open Sans"/>
              <a:ea typeface="Open Sans"/>
              <a:cs typeface="Open Sans"/>
            </a:endParaRPr>
          </a:p>
        </p:txBody>
      </p:sp>
    </p:spTree>
    <p:extLst>
      <p:ext uri="{BB962C8B-B14F-4D97-AF65-F5344CB8AC3E}">
        <p14:creationId xmlns:p14="http://schemas.microsoft.com/office/powerpoint/2010/main" val="132841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MODULE HHS : </a:t>
            </a:r>
            <a:r>
              <a:rPr lang="en-GB" sz="3600" b="0" kern="1400" spc="230" err="1">
                <a:solidFill>
                  <a:schemeClr val="tx1"/>
                </a:solidFill>
                <a:latin typeface="HALDEN SOLID"/>
                <a:ea typeface="Open Sans Extrabold"/>
                <a:cs typeface="Open Sans Extrabold"/>
              </a:rPr>
              <a:t>QuOI</a:t>
            </a:r>
            <a:r>
              <a:rPr lang="en-GB" sz="3600" b="0" kern="1400" spc="230">
                <a:solidFill>
                  <a:schemeClr val="tx1"/>
                </a:solidFill>
                <a:latin typeface="HALDEN SOLID"/>
                <a:ea typeface="Open Sans Extrabold"/>
                <a:cs typeface="Open Sans Extrabold"/>
              </a:rPr>
              <a:t> demander ?</a:t>
            </a:r>
          </a:p>
        </p:txBody>
      </p:sp>
      <p:graphicFrame>
        <p:nvGraphicFramePr>
          <p:cNvPr id="4" name="Table 3">
            <a:extLst>
              <a:ext uri="{FF2B5EF4-FFF2-40B4-BE49-F238E27FC236}">
                <a16:creationId xmlns:a16="http://schemas.microsoft.com/office/drawing/2014/main" id="{FB691FFA-A233-C777-5695-6BD1D8F763A8}"/>
              </a:ext>
            </a:extLst>
          </p:cNvPr>
          <p:cNvGraphicFramePr>
            <a:graphicFrameLocks noGrp="1"/>
          </p:cNvGraphicFramePr>
          <p:nvPr>
            <p:extLst>
              <p:ext uri="{D42A27DB-BD31-4B8C-83A1-F6EECF244321}">
                <p14:modId xmlns:p14="http://schemas.microsoft.com/office/powerpoint/2010/main" val="1549171724"/>
              </p:ext>
            </p:extLst>
          </p:nvPr>
        </p:nvGraphicFramePr>
        <p:xfrm>
          <a:off x="125506" y="1283509"/>
          <a:ext cx="11921923" cy="5544774"/>
        </p:xfrm>
        <a:graphic>
          <a:graphicData uri="http://schemas.openxmlformats.org/drawingml/2006/table">
            <a:tbl>
              <a:tblPr/>
              <a:tblGrid>
                <a:gridCol w="1754057">
                  <a:extLst>
                    <a:ext uri="{9D8B030D-6E8A-4147-A177-3AD203B41FA5}">
                      <a16:colId xmlns:a16="http://schemas.microsoft.com/office/drawing/2014/main" val="96945040"/>
                    </a:ext>
                  </a:extLst>
                </a:gridCol>
                <a:gridCol w="6215652">
                  <a:extLst>
                    <a:ext uri="{9D8B030D-6E8A-4147-A177-3AD203B41FA5}">
                      <a16:colId xmlns:a16="http://schemas.microsoft.com/office/drawing/2014/main" val="3702616012"/>
                    </a:ext>
                  </a:extLst>
                </a:gridCol>
                <a:gridCol w="2908455">
                  <a:extLst>
                    <a:ext uri="{9D8B030D-6E8A-4147-A177-3AD203B41FA5}">
                      <a16:colId xmlns:a16="http://schemas.microsoft.com/office/drawing/2014/main" val="1030648524"/>
                    </a:ext>
                  </a:extLst>
                </a:gridCol>
                <a:gridCol w="1043759">
                  <a:extLst>
                    <a:ext uri="{9D8B030D-6E8A-4147-A177-3AD203B41FA5}">
                      <a16:colId xmlns:a16="http://schemas.microsoft.com/office/drawing/2014/main" val="2167728422"/>
                    </a:ext>
                  </a:extLst>
                </a:gridCol>
              </a:tblGrid>
              <a:tr h="537700">
                <a:tc>
                  <a:txBody>
                    <a:bodyPr/>
                    <a:lstStyle/>
                    <a:p>
                      <a:pP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Nom de la variable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Question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Option de réponse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Code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0560255"/>
                  </a:ext>
                </a:extLst>
              </a:tr>
              <a:tr h="727304">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30 derniers jours, y a-t-il eu un moment où il n'y avait aucun aliment à manger à la maison à cause du manque de ressources pour en acheter ?</a:t>
                      </a: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Non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(passer à </a:t>
                      </a:r>
                      <a:r>
                        <a:rPr lang="en-GB" sz="12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 = </a:t>
                      </a:r>
                      <a:r>
                        <a:rPr lang="en-GB" sz="1200" b="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Oui</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909507219"/>
                  </a:ext>
                </a:extLst>
              </a:tr>
              <a:tr h="841729">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Combien de fois est-ce arrivé au cours des 30 derniers jours?</a:t>
                      </a:r>
                    </a:p>
                    <a:p>
                      <a:pPr algn="l" rtl="0" fontAlgn="base"/>
                      <a:endPar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Rarement (1 à 2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Parfois (3-10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3185208148"/>
                  </a:ext>
                </a:extLst>
              </a:tr>
              <a:tr h="886720">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30 derniers jours, avez-vous été, ou tout membre de votre ménage a-t-il été obligé d'aller dormir en ayant faim le soir parce qu’il n’y avait pas assez de nourriture ?</a:t>
                      </a:r>
                    </a:p>
                    <a:p>
                      <a:pPr algn="l" rtl="0" fontAlgn="base"/>
                      <a:r>
                        <a:rPr lang="en-GB"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Non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(passer à HHSNotEat</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Oui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4272715640"/>
                  </a:ext>
                </a:extLst>
              </a:tr>
              <a:tr h="841729">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HHSBedHung_FR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Combien de fois est-ce arrivé au cours des 30 derniers jours?</a:t>
                      </a:r>
                    </a:p>
                    <a:p>
                      <a:pPr algn="l" rtl="0" fontAlgn="base"/>
                      <a:endPar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Rarement (1 à 2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Parfois (3-10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062029599"/>
                  </a:ext>
                </a:extLst>
              </a:tr>
              <a:tr h="592561">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30 derniers jours, avez-vous, ou tout membre de votre ménage a-t-il passé un jour et une nuit entière sans rien manger parce qu’il n’y avait pas assez de nourriture ?</a:t>
                      </a: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Non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passer à la section </a:t>
                      </a:r>
                      <a:r>
                        <a:rPr lang="en-GB" sz="12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suivante</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a:t>
                      </a:r>
                      <a:r>
                        <a:rPr lang="en-GB" sz="1200" b="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Oui</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941607191"/>
                  </a:ext>
                </a:extLst>
              </a:tr>
              <a:tr h="710588">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HHSNotEat_FR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Combien de fois est-ce arrivé au cours des 30 derniers jours?</a:t>
                      </a: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Rarement (1 à 2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Parfois (3-10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514524551"/>
                  </a:ext>
                </a:extLst>
              </a:tr>
            </a:tbl>
          </a:graphicData>
        </a:graphic>
      </p:graphicFrame>
      <p:sp>
        <p:nvSpPr>
          <p:cNvPr id="3" name="Speech Bubble: Oval 2">
            <a:extLst>
              <a:ext uri="{FF2B5EF4-FFF2-40B4-BE49-F238E27FC236}">
                <a16:creationId xmlns:a16="http://schemas.microsoft.com/office/drawing/2014/main" id="{B8E1D15D-6046-1CC0-FAA8-5187AC4FD48E}"/>
              </a:ext>
            </a:extLst>
          </p:cNvPr>
          <p:cNvSpPr/>
          <p:nvPr/>
        </p:nvSpPr>
        <p:spPr>
          <a:xfrm rot="180000">
            <a:off x="8616818" y="273928"/>
            <a:ext cx="3550526" cy="1025768"/>
          </a:xfrm>
          <a:prstGeom prst="wedgeEllipseCallout">
            <a:avLst>
              <a:gd name="adj1" fmla="val -42381"/>
              <a:gd name="adj2" fmla="val 794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b="1">
                <a:solidFill>
                  <a:srgbClr val="FFFFFE"/>
                </a:solidFill>
                <a:latin typeface="Open Sans"/>
                <a:ea typeface="Open Sans"/>
                <a:cs typeface="Open Sans"/>
              </a:rPr>
              <a:t>options de réponse pré-codées ne doivent être lues qu’une seule fois</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33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10634995" cy="24163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Module de </a:t>
            </a:r>
            <a:r>
              <a:rPr lang="fr-FR" b="0">
                <a:solidFill>
                  <a:srgbClr val="FFFFFE"/>
                </a:solidFill>
                <a:latin typeface="HALDEN SOLID" pitchFamily="2" charset="0"/>
                <a:ea typeface="Open Sans Extrabold" panose="020B0606030504020204" pitchFamily="34" charset="0"/>
                <a:cs typeface="Open Sans Extrabold" panose="020B0606030504020204" pitchFamily="34" charset="0"/>
              </a:rPr>
              <a:t>l’indice de l’accès déterminant l’insécurité alimentaire des ménages </a:t>
            </a: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(HFIAS)</a:t>
            </a:r>
          </a:p>
        </p:txBody>
      </p:sp>
    </p:spTree>
    <p:extLst>
      <p:ext uri="{BB962C8B-B14F-4D97-AF65-F5344CB8AC3E}">
        <p14:creationId xmlns:p14="http://schemas.microsoft.com/office/powerpoint/2010/main" val="154984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Le public de </a:t>
            </a:r>
            <a:r>
              <a:rPr lang="en-US" sz="2400" spc="60" err="1"/>
              <a:t>ce</a:t>
            </a:r>
            <a:r>
              <a:rPr lang="en-US" sz="2400" spc="60"/>
              <a:t> PowerPoint </a:t>
            </a:r>
            <a:r>
              <a:rPr lang="en-US" sz="2400" spc="60" err="1"/>
              <a:t>peut</a:t>
            </a:r>
            <a:r>
              <a:rPr lang="en-US" sz="2400" spc="60"/>
              <a:t> </a:t>
            </a:r>
            <a:r>
              <a:rPr lang="en-US" sz="2400" spc="60" err="1"/>
              <a:t>aller</a:t>
            </a:r>
            <a:r>
              <a:rPr lang="en-US" sz="2400" spc="60"/>
              <a:t> des </a:t>
            </a:r>
            <a:r>
              <a:rPr lang="en-US" sz="2400" spc="60" err="1"/>
              <a:t>enquêteurs</a:t>
            </a:r>
            <a:r>
              <a:rPr lang="en-US" sz="2400" spc="60"/>
              <a:t> au personnel RAM et du </a:t>
            </a:r>
            <a:r>
              <a:rPr lang="en-US" sz="2400" spc="60" err="1"/>
              <a:t>programme</a:t>
            </a:r>
            <a:r>
              <a:rPr lang="en-US" sz="2400" spc="60"/>
              <a:t> dans </a:t>
            </a:r>
            <a:r>
              <a:rPr lang="en-US" sz="2400" spc="60" err="1"/>
              <a:t>différents</a:t>
            </a:r>
            <a:r>
              <a:rPr lang="en-US" sz="2400" spc="60"/>
              <a:t> </a:t>
            </a:r>
            <a:r>
              <a:rPr lang="en-US" sz="2400" spc="60" err="1"/>
              <a:t>bureaux</a:t>
            </a:r>
            <a:r>
              <a:rPr lang="en-US" sz="2400" spc="60"/>
              <a:t>. Il </a:t>
            </a:r>
            <a:r>
              <a:rPr lang="en-US" sz="2400" spc="60" err="1"/>
              <a:t>peut</a:t>
            </a:r>
            <a:r>
              <a:rPr lang="en-US" sz="2400" spc="60"/>
              <a:t> </a:t>
            </a:r>
            <a:r>
              <a:rPr lang="en-US" sz="2400" spc="60" err="1"/>
              <a:t>également</a:t>
            </a:r>
            <a:r>
              <a:rPr lang="en-US" sz="2400" spc="60"/>
              <a:t> </a:t>
            </a:r>
            <a:r>
              <a:rPr lang="en-US" sz="2400" spc="60" err="1"/>
              <a:t>être</a:t>
            </a:r>
            <a:r>
              <a:rPr lang="en-US" sz="2400" spc="60"/>
              <a:t> </a:t>
            </a:r>
            <a:r>
              <a:rPr lang="en-US" sz="2400" spc="60" err="1"/>
              <a:t>utilisé</a:t>
            </a:r>
            <a:r>
              <a:rPr lang="en-US" sz="2400" spc="60"/>
              <a:t> pour la formation des </a:t>
            </a:r>
            <a:r>
              <a:rPr lang="en-US" sz="2400" spc="60" err="1"/>
              <a:t>partenaires</a:t>
            </a:r>
            <a:r>
              <a:rPr lang="en-US" sz="2400" spc="60"/>
              <a:t> </a:t>
            </a:r>
            <a:r>
              <a:rPr lang="en-US" sz="2400" spc="60" err="1"/>
              <a:t>ou</a:t>
            </a:r>
            <a:r>
              <a:rPr lang="en-US" sz="2400" spc="60"/>
              <a:t> des </a:t>
            </a:r>
            <a:r>
              <a:rPr lang="en-US" sz="2400" spc="60" err="1"/>
              <a:t>prestataires</a:t>
            </a:r>
            <a:r>
              <a:rPr lang="en-US" sz="2400" spc="60"/>
              <a:t> de services. </a:t>
            </a:r>
          </a:p>
          <a:p>
            <a:pPr marL="0" indent="0">
              <a:lnSpc>
                <a:spcPts val="2700"/>
              </a:lnSpc>
              <a:buNone/>
            </a:pPr>
            <a:endParaRPr lang="en-US" sz="2400" spc="60"/>
          </a:p>
          <a:p>
            <a:pPr marL="0" indent="0">
              <a:lnSpc>
                <a:spcPts val="2700"/>
              </a:lnSpc>
              <a:buNone/>
            </a:pPr>
            <a:r>
              <a:rPr lang="en-US" sz="2400" spc="60"/>
              <a:t>Des sections de diapositives </a:t>
            </a:r>
            <a:r>
              <a:rPr lang="en-US" sz="2400" spc="60" err="1"/>
              <a:t>ont</a:t>
            </a:r>
            <a:r>
              <a:rPr lang="en-US" sz="2400" spc="60"/>
              <a:t> </a:t>
            </a:r>
            <a:r>
              <a:rPr lang="en-US" sz="2400" spc="60" err="1"/>
              <a:t>été</a:t>
            </a:r>
            <a:r>
              <a:rPr lang="en-US" sz="2400" spc="60"/>
              <a:t> </a:t>
            </a:r>
            <a:r>
              <a:rPr lang="en-US" sz="2400" spc="60" err="1"/>
              <a:t>insérées</a:t>
            </a:r>
            <a:r>
              <a:rPr lang="en-US" sz="2400" spc="60"/>
              <a:t> pour </a:t>
            </a:r>
            <a:r>
              <a:rPr lang="en-US" sz="2400" spc="60" err="1"/>
              <a:t>faciliter</a:t>
            </a:r>
            <a:r>
              <a:rPr lang="en-US" sz="2400" spc="60"/>
              <a:t> la </a:t>
            </a:r>
            <a:r>
              <a:rPr lang="en-US" sz="2400" spc="60" err="1"/>
              <a:t>sélection</a:t>
            </a:r>
            <a:r>
              <a:rPr lang="en-US" sz="2400" spc="60"/>
              <a:t> du matériel.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public</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15" y="1378973"/>
            <a:ext cx="11812769" cy="5081978"/>
          </a:xfrm>
          <a:solidFill>
            <a:srgbClr val="FFFFFE"/>
          </a:solidFill>
        </p:spPr>
        <p:txBody>
          <a:bodyPr vert="horz" lIns="91440" tIns="45720" rIns="91440" bIns="45720" rtlCol="0" anchor="t">
            <a:noAutofit/>
          </a:bodyPr>
          <a:lstStyle/>
          <a:p>
            <a:pPr>
              <a:buFont typeface="Wingdings" panose="05000000000000000000" pitchFamily="2" charset="2"/>
              <a:buChar char="v"/>
            </a:pPr>
            <a:r>
              <a:rPr lang="en-GB" spc="60" dirty="0" err="1">
                <a:latin typeface="Open Sans"/>
                <a:ea typeface="Open Sans"/>
                <a:cs typeface="Open Sans"/>
              </a:rPr>
              <a:t>L'</a:t>
            </a:r>
            <a:r>
              <a:rPr lang="en-GB" b="1" spc="60" dirty="0" err="1">
                <a:latin typeface="Open Sans"/>
                <a:ea typeface="Open Sans"/>
                <a:cs typeface="Open Sans"/>
              </a:rPr>
              <a:t>échelle</a:t>
            </a:r>
            <a:r>
              <a:rPr lang="en-GB" b="1" spc="60" dirty="0">
                <a:latin typeface="Open Sans"/>
                <a:ea typeface="Open Sans"/>
                <a:cs typeface="Open Sans"/>
              </a:rPr>
              <a:t> </a:t>
            </a:r>
            <a:r>
              <a:rPr lang="en-GB" b="1" spc="60" dirty="0" err="1">
                <a:latin typeface="Open Sans"/>
                <a:ea typeface="Open Sans"/>
                <a:cs typeface="Open Sans"/>
              </a:rPr>
              <a:t>d'accès</a:t>
            </a:r>
            <a:r>
              <a:rPr lang="en-GB" b="1" spc="60" dirty="0">
                <a:latin typeface="Open Sans"/>
                <a:ea typeface="Open Sans"/>
                <a:cs typeface="Open Sans"/>
              </a:rPr>
              <a:t> à </a:t>
            </a:r>
            <a:r>
              <a:rPr lang="en-GB" b="1" spc="60" dirty="0" err="1">
                <a:latin typeface="Open Sans"/>
                <a:ea typeface="Open Sans"/>
                <a:cs typeface="Open Sans"/>
              </a:rPr>
              <a:t>l'insécurité</a:t>
            </a:r>
            <a:r>
              <a:rPr lang="en-GB" b="1" spc="60" dirty="0">
                <a:latin typeface="Open Sans"/>
                <a:ea typeface="Open Sans"/>
                <a:cs typeface="Open Sans"/>
              </a:rPr>
              <a:t> </a:t>
            </a:r>
            <a:r>
              <a:rPr lang="en-GB" b="1" spc="60" dirty="0" err="1">
                <a:latin typeface="Open Sans"/>
                <a:ea typeface="Open Sans"/>
                <a:cs typeface="Open Sans"/>
              </a:rPr>
              <a:t>alimentaire</a:t>
            </a:r>
            <a:r>
              <a:rPr lang="en-GB" b="1" spc="60" dirty="0">
                <a:latin typeface="Open Sans"/>
                <a:ea typeface="Open Sans"/>
                <a:cs typeface="Open Sans"/>
              </a:rPr>
              <a:t> des ménages (HFIAS) </a:t>
            </a:r>
            <a:r>
              <a:rPr lang="en-GB" spc="60" dirty="0">
                <a:latin typeface="Open Sans"/>
                <a:ea typeface="Open Sans"/>
                <a:cs typeface="Open Sans"/>
              </a:rPr>
              <a:t>se compose de </a:t>
            </a:r>
            <a:r>
              <a:rPr lang="en-GB" spc="60" dirty="0" err="1">
                <a:latin typeface="Open Sans"/>
                <a:ea typeface="Open Sans"/>
                <a:cs typeface="Open Sans"/>
              </a:rPr>
              <a:t>neuf</a:t>
            </a:r>
            <a:r>
              <a:rPr lang="en-GB" spc="60" dirty="0">
                <a:latin typeface="Open Sans"/>
                <a:ea typeface="Open Sans"/>
                <a:cs typeface="Open Sans"/>
              </a:rPr>
              <a:t> questions </a:t>
            </a:r>
            <a:r>
              <a:rPr lang="en-GB" spc="60" dirty="0" err="1">
                <a:latin typeface="Open Sans"/>
                <a:ea typeface="Open Sans"/>
                <a:cs typeface="Open Sans"/>
              </a:rPr>
              <a:t>d'occurrence</a:t>
            </a:r>
            <a:r>
              <a:rPr lang="en-GB" spc="60" dirty="0">
                <a:latin typeface="Open Sans"/>
                <a:ea typeface="Open Sans"/>
                <a:cs typeface="Open Sans"/>
              </a:rPr>
              <a:t> et de </a:t>
            </a:r>
            <a:r>
              <a:rPr lang="en-GB" spc="60" dirty="0" err="1">
                <a:latin typeface="Open Sans"/>
                <a:ea typeface="Open Sans"/>
                <a:cs typeface="Open Sans"/>
              </a:rPr>
              <a:t>neuf</a:t>
            </a:r>
            <a:r>
              <a:rPr lang="en-GB" spc="60" dirty="0">
                <a:latin typeface="Open Sans"/>
                <a:ea typeface="Open Sans"/>
                <a:cs typeface="Open Sans"/>
              </a:rPr>
              <a:t> questions de </a:t>
            </a:r>
            <a:r>
              <a:rPr lang="en-GB" spc="60" dirty="0" err="1">
                <a:latin typeface="Open Sans"/>
                <a:ea typeface="Open Sans"/>
                <a:cs typeface="Open Sans"/>
              </a:rPr>
              <a:t>fréquence</a:t>
            </a:r>
            <a:r>
              <a:rPr lang="en-GB" spc="60" dirty="0">
                <a:latin typeface="Open Sans"/>
                <a:ea typeface="Open Sans"/>
                <a:cs typeface="Open Sans"/>
              </a:rPr>
              <a:t> </a:t>
            </a:r>
            <a:r>
              <a:rPr lang="en-GB" spc="60" dirty="0" err="1">
                <a:latin typeface="Open Sans"/>
                <a:ea typeface="Open Sans"/>
                <a:cs typeface="Open Sans"/>
              </a:rPr>
              <a:t>d'occurrence</a:t>
            </a:r>
            <a:r>
              <a:rPr lang="en-GB" b="1" spc="60" dirty="0">
                <a:latin typeface="Open Sans"/>
                <a:ea typeface="Open Sans"/>
                <a:cs typeface="Open Sans"/>
              </a:rPr>
              <a:t>, </a:t>
            </a:r>
            <a:r>
              <a:rPr lang="en-GB" spc="60" dirty="0">
                <a:latin typeface="Open Sans"/>
                <a:ea typeface="Open Sans"/>
                <a:cs typeface="Open Sans"/>
              </a:rPr>
              <a:t>demandant </a:t>
            </a:r>
            <a:r>
              <a:rPr lang="en-GB" spc="60" dirty="0" err="1">
                <a:latin typeface="Open Sans"/>
                <a:ea typeface="Open Sans"/>
                <a:cs typeface="Open Sans"/>
              </a:rPr>
              <a:t>si</a:t>
            </a:r>
            <a:r>
              <a:rPr lang="en-GB" spc="60" dirty="0">
                <a:latin typeface="Open Sans"/>
                <a:ea typeface="Open Sans"/>
                <a:cs typeface="Open Sans"/>
              </a:rPr>
              <a:t> </a:t>
            </a:r>
            <a:r>
              <a:rPr lang="en-GB" spc="60" dirty="0" err="1">
                <a:latin typeface="Open Sans"/>
                <a:ea typeface="Open Sans"/>
                <a:cs typeface="Open Sans"/>
              </a:rPr>
              <a:t>une</a:t>
            </a:r>
            <a:r>
              <a:rPr lang="en-GB" spc="60" dirty="0">
                <a:latin typeface="Open Sans"/>
                <a:ea typeface="Open Sans"/>
                <a:cs typeface="Open Sans"/>
              </a:rPr>
              <a:t> condition </a:t>
            </a:r>
            <a:r>
              <a:rPr lang="en-GB" spc="60" dirty="0" err="1">
                <a:latin typeface="Open Sans"/>
                <a:ea typeface="Open Sans"/>
                <a:cs typeface="Open Sans"/>
              </a:rPr>
              <a:t>spécifique</a:t>
            </a:r>
            <a:r>
              <a:rPr lang="en-GB" spc="60" dirty="0">
                <a:latin typeface="Open Sans"/>
                <a:ea typeface="Open Sans"/>
                <a:cs typeface="Open Sans"/>
              </a:rPr>
              <a:t> </a:t>
            </a:r>
            <a:r>
              <a:rPr lang="en-GB" spc="60" dirty="0" err="1">
                <a:latin typeface="Open Sans"/>
                <a:ea typeface="Open Sans"/>
                <a:cs typeface="Open Sans"/>
              </a:rPr>
              <a:t>associée</a:t>
            </a:r>
            <a:r>
              <a:rPr lang="en-GB" spc="60" dirty="0">
                <a:latin typeface="Open Sans"/>
                <a:ea typeface="Open Sans"/>
                <a:cs typeface="Open Sans"/>
              </a:rPr>
              <a:t> à </a:t>
            </a:r>
            <a:r>
              <a:rPr lang="en-GB" spc="60" dirty="0" err="1">
                <a:latin typeface="Open Sans"/>
                <a:ea typeface="Open Sans"/>
                <a:cs typeface="Open Sans"/>
              </a:rPr>
              <a:t>l'expérience</a:t>
            </a:r>
            <a:r>
              <a:rPr lang="en-GB" spc="60" dirty="0">
                <a:latin typeface="Open Sans"/>
                <a:ea typeface="Open Sans"/>
                <a:cs typeface="Open Sans"/>
              </a:rPr>
              <a:t> de </a:t>
            </a:r>
            <a:r>
              <a:rPr lang="en-GB" spc="60" dirty="0" err="1">
                <a:latin typeface="Open Sans"/>
                <a:ea typeface="Open Sans"/>
                <a:cs typeface="Open Sans"/>
              </a:rPr>
              <a:t>l'insécurité</a:t>
            </a:r>
            <a:r>
              <a:rPr lang="en-GB" spc="60" dirty="0">
                <a:latin typeface="Open Sans"/>
                <a:ea typeface="Open Sans"/>
                <a:cs typeface="Open Sans"/>
              </a:rPr>
              <a:t> </a:t>
            </a:r>
            <a:r>
              <a:rPr lang="en-GB" spc="60" dirty="0" err="1">
                <a:latin typeface="Open Sans"/>
                <a:ea typeface="Open Sans"/>
                <a:cs typeface="Open Sans"/>
              </a:rPr>
              <a:t>alimentaire</a:t>
            </a:r>
            <a:r>
              <a:rPr lang="en-GB" spc="60" dirty="0">
                <a:latin typeface="Open Sans"/>
                <a:ea typeface="Open Sans"/>
                <a:cs typeface="Open Sans"/>
              </a:rPr>
              <a:t> </a:t>
            </a:r>
            <a:r>
              <a:rPr lang="en-GB" spc="60" dirty="0" err="1">
                <a:latin typeface="Open Sans"/>
                <a:ea typeface="Open Sans"/>
                <a:cs typeface="Open Sans"/>
              </a:rPr>
              <a:t>s'est</a:t>
            </a:r>
            <a:r>
              <a:rPr lang="en-GB" spc="60" dirty="0">
                <a:latin typeface="Open Sans"/>
                <a:ea typeface="Open Sans"/>
                <a:cs typeface="Open Sans"/>
              </a:rPr>
              <a:t> déjà </a:t>
            </a:r>
            <a:r>
              <a:rPr lang="en-GB" spc="60" dirty="0" err="1">
                <a:latin typeface="Open Sans"/>
                <a:ea typeface="Open Sans"/>
                <a:cs typeface="Open Sans"/>
              </a:rPr>
              <a:t>produite</a:t>
            </a:r>
            <a:r>
              <a:rPr lang="en-GB" spc="60" dirty="0">
                <a:latin typeface="Open Sans"/>
                <a:ea typeface="Open Sans"/>
                <a:cs typeface="Open Sans"/>
              </a:rPr>
              <a:t> au </a:t>
            </a:r>
            <a:r>
              <a:rPr lang="en-GB" spc="60" dirty="0" err="1">
                <a:latin typeface="Open Sans"/>
                <a:ea typeface="Open Sans"/>
                <a:cs typeface="Open Sans"/>
              </a:rPr>
              <a:t>cours</a:t>
            </a:r>
            <a:r>
              <a:rPr lang="en-GB" spc="60" dirty="0">
                <a:latin typeface="Open Sans"/>
                <a:ea typeface="Open Sans"/>
                <a:cs typeface="Open Sans"/>
              </a:rPr>
              <a:t> des 30 </a:t>
            </a:r>
            <a:r>
              <a:rPr lang="en-GB" spc="60" dirty="0" err="1">
                <a:latin typeface="Open Sans"/>
                <a:ea typeface="Open Sans"/>
                <a:cs typeface="Open Sans"/>
              </a:rPr>
              <a:t>jours</a:t>
            </a:r>
            <a:r>
              <a:rPr lang="en-GB" spc="60" dirty="0">
                <a:latin typeface="Open Sans"/>
                <a:ea typeface="Open Sans"/>
                <a:cs typeface="Open Sans"/>
              </a:rPr>
              <a:t> </a:t>
            </a:r>
            <a:r>
              <a:rPr lang="en-GB" spc="60" dirty="0" err="1">
                <a:latin typeface="Open Sans"/>
                <a:ea typeface="Open Sans"/>
                <a:cs typeface="Open Sans"/>
              </a:rPr>
              <a:t>précédents</a:t>
            </a:r>
            <a:r>
              <a:rPr lang="en-GB" spc="60" dirty="0">
                <a:latin typeface="Open Sans"/>
                <a:ea typeface="Open Sans"/>
                <a:cs typeface="Open Sans"/>
              </a:rPr>
              <a:t>.</a:t>
            </a:r>
          </a:p>
          <a:p>
            <a:pPr>
              <a:buFont typeface="Wingdings" panose="05000000000000000000" pitchFamily="2" charset="2"/>
              <a:buChar char="v"/>
            </a:pPr>
            <a:endParaRPr lang="en-GB" spc="60" dirty="0">
              <a:latin typeface="Open Sans"/>
              <a:ea typeface="Open Sans"/>
              <a:cs typeface="Open Sans"/>
            </a:endParaRPr>
          </a:p>
          <a:p>
            <a:pPr>
              <a:buFont typeface="Wingdings" panose="05000000000000000000" pitchFamily="2" charset="2"/>
              <a:buChar char="v"/>
            </a:pPr>
            <a:r>
              <a:rPr lang="en-GB" spc="60" dirty="0" err="1">
                <a:latin typeface="Open Sans"/>
                <a:ea typeface="Open Sans"/>
                <a:cs typeface="Open Sans"/>
              </a:rPr>
              <a:t>Ces</a:t>
            </a:r>
            <a:r>
              <a:rPr lang="en-GB" spc="60" dirty="0">
                <a:latin typeface="Open Sans"/>
                <a:ea typeface="Open Sans"/>
                <a:cs typeface="Open Sans"/>
              </a:rPr>
              <a:t> questions </a:t>
            </a:r>
            <a:r>
              <a:rPr lang="en-GB" spc="60" dirty="0" err="1">
                <a:latin typeface="Open Sans"/>
                <a:ea typeface="Open Sans"/>
                <a:cs typeface="Open Sans"/>
              </a:rPr>
              <a:t>ont</a:t>
            </a:r>
            <a:r>
              <a:rPr lang="en-GB" spc="60" dirty="0">
                <a:latin typeface="Open Sans"/>
                <a:ea typeface="Open Sans"/>
                <a:cs typeface="Open Sans"/>
              </a:rPr>
              <a:t> </a:t>
            </a:r>
            <a:r>
              <a:rPr lang="en-GB" spc="60" dirty="0" err="1">
                <a:latin typeface="Open Sans"/>
                <a:ea typeface="Open Sans"/>
                <a:cs typeface="Open Sans"/>
              </a:rPr>
              <a:t>été</a:t>
            </a:r>
            <a:r>
              <a:rPr lang="en-GB" spc="60" dirty="0">
                <a:latin typeface="Open Sans"/>
                <a:ea typeface="Open Sans"/>
                <a:cs typeface="Open Sans"/>
              </a:rPr>
              <a:t> </a:t>
            </a:r>
            <a:r>
              <a:rPr lang="en-GB" spc="60" dirty="0" err="1">
                <a:latin typeface="Open Sans"/>
                <a:ea typeface="Open Sans"/>
                <a:cs typeface="Open Sans"/>
              </a:rPr>
              <a:t>conçues</a:t>
            </a:r>
            <a:r>
              <a:rPr lang="en-GB" spc="60" dirty="0">
                <a:latin typeface="Open Sans"/>
                <a:ea typeface="Open Sans"/>
                <a:cs typeface="Open Sans"/>
              </a:rPr>
              <a:t> pour </a:t>
            </a:r>
            <a:r>
              <a:rPr lang="en-GB" spc="60" dirty="0" err="1">
                <a:latin typeface="Open Sans"/>
                <a:ea typeface="Open Sans"/>
                <a:cs typeface="Open Sans"/>
              </a:rPr>
              <a:t>représenter</a:t>
            </a:r>
            <a:r>
              <a:rPr lang="en-GB" spc="60" dirty="0">
                <a:latin typeface="Open Sans"/>
                <a:ea typeface="Open Sans"/>
                <a:cs typeface="Open Sans"/>
              </a:rPr>
              <a:t> </a:t>
            </a:r>
            <a:r>
              <a:rPr lang="en-GB" spc="60" dirty="0" err="1">
                <a:latin typeface="Open Sans"/>
                <a:ea typeface="Open Sans"/>
                <a:cs typeface="Open Sans"/>
              </a:rPr>
              <a:t>différents</a:t>
            </a:r>
            <a:r>
              <a:rPr lang="en-GB" spc="60" dirty="0">
                <a:latin typeface="Open Sans"/>
                <a:ea typeface="Open Sans"/>
                <a:cs typeface="Open Sans"/>
              </a:rPr>
              <a:t> </a:t>
            </a:r>
            <a:r>
              <a:rPr lang="en-GB" spc="60" dirty="0" err="1">
                <a:latin typeface="Open Sans"/>
                <a:ea typeface="Open Sans"/>
                <a:cs typeface="Open Sans"/>
              </a:rPr>
              <a:t>niveaux</a:t>
            </a:r>
            <a:r>
              <a:rPr lang="en-GB" spc="60" dirty="0">
                <a:latin typeface="Open Sans"/>
                <a:ea typeface="Open Sans"/>
                <a:cs typeface="Open Sans"/>
              </a:rPr>
              <a:t> </a:t>
            </a:r>
            <a:r>
              <a:rPr lang="en-GB" spc="60" dirty="0" err="1">
                <a:latin typeface="Open Sans"/>
                <a:ea typeface="Open Sans"/>
                <a:cs typeface="Open Sans"/>
              </a:rPr>
              <a:t>d'insécurité</a:t>
            </a:r>
            <a:r>
              <a:rPr lang="en-GB" spc="60" dirty="0">
                <a:latin typeface="Open Sans"/>
                <a:ea typeface="Open Sans"/>
                <a:cs typeface="Open Sans"/>
              </a:rPr>
              <a:t> </a:t>
            </a:r>
            <a:r>
              <a:rPr lang="en-GB" spc="60" dirty="0" err="1">
                <a:latin typeface="Open Sans"/>
                <a:ea typeface="Open Sans"/>
                <a:cs typeface="Open Sans"/>
              </a:rPr>
              <a:t>alimentaire</a:t>
            </a:r>
            <a:r>
              <a:rPr lang="en-GB" spc="60" dirty="0">
                <a:latin typeface="Open Sans"/>
                <a:ea typeface="Open Sans"/>
                <a:cs typeface="Open Sans"/>
              </a:rPr>
              <a:t>, </a:t>
            </a:r>
            <a:r>
              <a:rPr lang="en-GB" spc="60" dirty="0" err="1">
                <a:latin typeface="Open Sans"/>
                <a:ea typeface="Open Sans"/>
                <a:cs typeface="Open Sans"/>
              </a:rPr>
              <a:t>reflétant</a:t>
            </a:r>
            <a:r>
              <a:rPr lang="en-GB" spc="60" dirty="0">
                <a:latin typeface="Open Sans"/>
                <a:ea typeface="Open Sans"/>
                <a:cs typeface="Open Sans"/>
              </a:rPr>
              <a:t> trois </a:t>
            </a:r>
            <a:r>
              <a:rPr lang="en-GB" spc="60" dirty="0" err="1">
                <a:latin typeface="Open Sans"/>
                <a:ea typeface="Open Sans"/>
                <a:cs typeface="Open Sans"/>
              </a:rPr>
              <a:t>domaines</a:t>
            </a:r>
            <a:r>
              <a:rPr lang="en-GB" spc="60" dirty="0">
                <a:latin typeface="Open Sans"/>
                <a:ea typeface="Open Sans"/>
                <a:cs typeface="Open Sans"/>
              </a:rPr>
              <a:t> </a:t>
            </a:r>
            <a:r>
              <a:rPr lang="en-GB" spc="60" dirty="0" err="1">
                <a:latin typeface="Open Sans"/>
                <a:ea typeface="Open Sans"/>
                <a:cs typeface="Open Sans"/>
              </a:rPr>
              <a:t>perçus</a:t>
            </a:r>
            <a:r>
              <a:rPr lang="en-GB" spc="60" dirty="0">
                <a:latin typeface="Open Sans"/>
                <a:ea typeface="Open Sans"/>
                <a:cs typeface="Open Sans"/>
              </a:rPr>
              <a:t> </a:t>
            </a:r>
            <a:r>
              <a:rPr lang="en-GB" spc="60" dirty="0" err="1">
                <a:latin typeface="Open Sans"/>
                <a:ea typeface="Open Sans"/>
                <a:cs typeface="Open Sans"/>
              </a:rPr>
              <a:t>comme</a:t>
            </a:r>
            <a:r>
              <a:rPr lang="en-GB" spc="60" dirty="0">
                <a:latin typeface="Open Sans"/>
                <a:ea typeface="Open Sans"/>
                <a:cs typeface="Open Sans"/>
              </a:rPr>
              <a:t> </a:t>
            </a:r>
            <a:r>
              <a:rPr lang="en-GB" spc="60" dirty="0" err="1">
                <a:latin typeface="Open Sans"/>
                <a:ea typeface="Open Sans"/>
                <a:cs typeface="Open Sans"/>
              </a:rPr>
              <a:t>centraux</a:t>
            </a:r>
            <a:r>
              <a:rPr lang="en-GB" spc="60" dirty="0">
                <a:latin typeface="Open Sans"/>
                <a:ea typeface="Open Sans"/>
                <a:cs typeface="Open Sans"/>
              </a:rPr>
              <a:t> dans </a:t>
            </a:r>
            <a:r>
              <a:rPr lang="en-GB" spc="60" dirty="0" err="1">
                <a:latin typeface="Open Sans"/>
                <a:ea typeface="Open Sans"/>
                <a:cs typeface="Open Sans"/>
              </a:rPr>
              <a:t>l'expérience</a:t>
            </a:r>
            <a:r>
              <a:rPr lang="en-GB" spc="60" dirty="0">
                <a:latin typeface="Open Sans"/>
                <a:ea typeface="Open Sans"/>
                <a:cs typeface="Open Sans"/>
              </a:rPr>
              <a:t> de </a:t>
            </a:r>
            <a:r>
              <a:rPr lang="en-GB" spc="60" dirty="0" err="1">
                <a:latin typeface="Open Sans"/>
                <a:ea typeface="Open Sans"/>
                <a:cs typeface="Open Sans"/>
              </a:rPr>
              <a:t>l'insécurité</a:t>
            </a:r>
            <a:r>
              <a:rPr lang="en-GB" spc="60" dirty="0">
                <a:latin typeface="Open Sans"/>
                <a:ea typeface="Open Sans"/>
                <a:cs typeface="Open Sans"/>
              </a:rPr>
              <a:t> </a:t>
            </a:r>
            <a:r>
              <a:rPr lang="en-GB" spc="60" dirty="0" err="1">
                <a:latin typeface="Open Sans"/>
                <a:ea typeface="Open Sans"/>
                <a:cs typeface="Open Sans"/>
              </a:rPr>
              <a:t>alimentaire</a:t>
            </a:r>
            <a:r>
              <a:rPr lang="en-GB" spc="60" dirty="0">
                <a:latin typeface="Open Sans"/>
                <a:ea typeface="Open Sans"/>
                <a:cs typeface="Open Sans"/>
              </a:rPr>
              <a:t> </a:t>
            </a:r>
            <a:r>
              <a:rPr lang="en-GB" spc="60" dirty="0" err="1">
                <a:latin typeface="Open Sans"/>
                <a:ea typeface="Open Sans"/>
                <a:cs typeface="Open Sans"/>
              </a:rPr>
              <a:t>d'une</a:t>
            </a:r>
            <a:r>
              <a:rPr lang="en-GB" spc="60" dirty="0">
                <a:latin typeface="Open Sans"/>
                <a:ea typeface="Open Sans"/>
                <a:cs typeface="Open Sans"/>
              </a:rPr>
              <a:t> culture à </a:t>
            </a:r>
            <a:r>
              <a:rPr lang="en-GB" spc="60" dirty="0" err="1">
                <a:latin typeface="Open Sans"/>
                <a:ea typeface="Open Sans"/>
                <a:cs typeface="Open Sans"/>
              </a:rPr>
              <a:t>l'autre</a:t>
            </a:r>
            <a:r>
              <a:rPr lang="en-GB" spc="60" dirty="0">
                <a:latin typeface="Open Sans"/>
                <a:ea typeface="Open Sans"/>
                <a:cs typeface="Open Sans"/>
              </a:rPr>
              <a:t> : </a:t>
            </a:r>
          </a:p>
          <a:p>
            <a:pPr marL="800100" lvl="1" indent="-342900">
              <a:buAutoNum type="arabicParenR"/>
            </a:pPr>
            <a:r>
              <a:rPr lang="en-GB" spc="60" dirty="0" err="1">
                <a:latin typeface="Open Sans"/>
                <a:ea typeface="Open Sans"/>
                <a:cs typeface="Open Sans"/>
              </a:rPr>
              <a:t>Anxiété</a:t>
            </a:r>
            <a:r>
              <a:rPr lang="en-GB" spc="60" dirty="0">
                <a:latin typeface="Open Sans"/>
                <a:ea typeface="Open Sans"/>
                <a:cs typeface="Open Sans"/>
              </a:rPr>
              <a:t> quant à </a:t>
            </a:r>
            <a:r>
              <a:rPr lang="en-GB" spc="60" dirty="0" err="1">
                <a:latin typeface="Open Sans"/>
                <a:ea typeface="Open Sans"/>
                <a:cs typeface="Open Sans"/>
              </a:rPr>
              <a:t>l'approvisionnement</a:t>
            </a:r>
            <a:r>
              <a:rPr lang="en-GB" spc="60" dirty="0">
                <a:latin typeface="Open Sans"/>
                <a:ea typeface="Open Sans"/>
                <a:cs typeface="Open Sans"/>
              </a:rPr>
              <a:t> </a:t>
            </a:r>
            <a:r>
              <a:rPr lang="en-GB" spc="60" dirty="0" err="1">
                <a:latin typeface="Open Sans"/>
                <a:ea typeface="Open Sans"/>
                <a:cs typeface="Open Sans"/>
              </a:rPr>
              <a:t>alimentaire</a:t>
            </a:r>
            <a:r>
              <a:rPr lang="en-GB" spc="60" dirty="0">
                <a:latin typeface="Open Sans"/>
                <a:ea typeface="Open Sans"/>
                <a:cs typeface="Open Sans"/>
              </a:rPr>
              <a:t> du ménage ;</a:t>
            </a:r>
          </a:p>
          <a:p>
            <a:pPr marL="800100" lvl="1" indent="-342900">
              <a:buAutoNum type="arabicParenR"/>
            </a:pPr>
            <a:r>
              <a:rPr lang="en-GB" spc="60" dirty="0" err="1">
                <a:latin typeface="Open Sans"/>
                <a:ea typeface="Open Sans"/>
                <a:cs typeface="Open Sans"/>
              </a:rPr>
              <a:t>Qualité</a:t>
            </a:r>
            <a:r>
              <a:rPr lang="en-GB" spc="60" dirty="0">
                <a:latin typeface="Open Sans"/>
                <a:ea typeface="Open Sans"/>
                <a:cs typeface="Open Sans"/>
              </a:rPr>
              <a:t> </a:t>
            </a:r>
            <a:r>
              <a:rPr lang="en-GB" spc="60" dirty="0" err="1">
                <a:latin typeface="Open Sans"/>
                <a:ea typeface="Open Sans"/>
                <a:cs typeface="Open Sans"/>
              </a:rPr>
              <a:t>insuffisante</a:t>
            </a:r>
            <a:r>
              <a:rPr lang="en-GB" spc="60" dirty="0">
                <a:latin typeface="Open Sans"/>
                <a:ea typeface="Open Sans"/>
                <a:cs typeface="Open Sans"/>
              </a:rPr>
              <a:t>, </a:t>
            </a:r>
            <a:r>
              <a:rPr lang="en-GB" spc="60" dirty="0" err="1">
                <a:latin typeface="Open Sans"/>
                <a:ea typeface="Open Sans"/>
                <a:cs typeface="Open Sans"/>
              </a:rPr>
              <a:t>ce</a:t>
            </a:r>
            <a:r>
              <a:rPr lang="en-GB" spc="60" dirty="0">
                <a:latin typeface="Open Sans"/>
                <a:ea typeface="Open Sans"/>
                <a:cs typeface="Open Sans"/>
              </a:rPr>
              <a:t> qui </a:t>
            </a:r>
            <a:r>
              <a:rPr lang="en-GB" spc="60" dirty="0" err="1">
                <a:latin typeface="Open Sans"/>
                <a:ea typeface="Open Sans"/>
                <a:cs typeface="Open Sans"/>
              </a:rPr>
              <a:t>inclut</a:t>
            </a:r>
            <a:r>
              <a:rPr lang="en-GB" spc="60" dirty="0">
                <a:latin typeface="Open Sans"/>
                <a:ea typeface="Open Sans"/>
                <a:cs typeface="Open Sans"/>
              </a:rPr>
              <a:t> la </a:t>
            </a:r>
            <a:r>
              <a:rPr lang="en-GB" spc="60" dirty="0" err="1">
                <a:latin typeface="Open Sans"/>
                <a:ea typeface="Open Sans"/>
                <a:cs typeface="Open Sans"/>
              </a:rPr>
              <a:t>variété</a:t>
            </a:r>
            <a:r>
              <a:rPr lang="en-GB" spc="60" dirty="0">
                <a:latin typeface="Open Sans"/>
                <a:ea typeface="Open Sans"/>
                <a:cs typeface="Open Sans"/>
              </a:rPr>
              <a:t>, les </a:t>
            </a:r>
            <a:r>
              <a:rPr lang="en-GB" spc="60" dirty="0" err="1">
                <a:latin typeface="Open Sans"/>
                <a:ea typeface="Open Sans"/>
                <a:cs typeface="Open Sans"/>
              </a:rPr>
              <a:t>préférences</a:t>
            </a:r>
            <a:r>
              <a:rPr lang="en-GB" spc="60" dirty="0">
                <a:latin typeface="Open Sans"/>
                <a:ea typeface="Open Sans"/>
                <a:cs typeface="Open Sans"/>
              </a:rPr>
              <a:t> et </a:t>
            </a:r>
            <a:r>
              <a:rPr lang="en-GB" spc="60" dirty="0" err="1">
                <a:latin typeface="Open Sans"/>
                <a:ea typeface="Open Sans"/>
                <a:cs typeface="Open Sans"/>
              </a:rPr>
              <a:t>l'acceptabilité</a:t>
            </a:r>
            <a:r>
              <a:rPr lang="en-GB" spc="60" dirty="0">
                <a:latin typeface="Open Sans"/>
                <a:ea typeface="Open Sans"/>
                <a:cs typeface="Open Sans"/>
              </a:rPr>
              <a:t> </a:t>
            </a:r>
            <a:r>
              <a:rPr lang="en-GB" spc="60" dirty="0" err="1">
                <a:latin typeface="Open Sans"/>
                <a:ea typeface="Open Sans"/>
                <a:cs typeface="Open Sans"/>
              </a:rPr>
              <a:t>sociale</a:t>
            </a:r>
            <a:r>
              <a:rPr lang="en-GB" spc="60" dirty="0">
                <a:latin typeface="Open Sans"/>
                <a:ea typeface="Open Sans"/>
                <a:cs typeface="Open Sans"/>
              </a:rPr>
              <a:t> ;</a:t>
            </a:r>
          </a:p>
          <a:p>
            <a:pPr marL="800100" lvl="1" indent="-342900">
              <a:buAutoNum type="arabicParenR"/>
            </a:pPr>
            <a:r>
              <a:rPr lang="en-GB" spc="60" dirty="0" err="1">
                <a:latin typeface="Open Sans"/>
                <a:ea typeface="Open Sans"/>
                <a:cs typeface="Open Sans"/>
              </a:rPr>
              <a:t>L'insuffisance</a:t>
            </a:r>
            <a:r>
              <a:rPr lang="en-GB" spc="60" dirty="0">
                <a:latin typeface="Open Sans"/>
                <a:ea typeface="Open Sans"/>
                <a:cs typeface="Open Sans"/>
              </a:rPr>
              <a:t> de </a:t>
            </a:r>
            <a:r>
              <a:rPr lang="en-GB" spc="60" dirty="0" err="1">
                <a:latin typeface="Open Sans"/>
                <a:ea typeface="Open Sans"/>
                <a:cs typeface="Open Sans"/>
              </a:rPr>
              <a:t>l'offre</a:t>
            </a:r>
            <a:r>
              <a:rPr lang="en-GB" spc="60" dirty="0">
                <a:latin typeface="Open Sans"/>
                <a:ea typeface="Open Sans"/>
                <a:cs typeface="Open Sans"/>
              </a:rPr>
              <a:t> et de </a:t>
            </a:r>
            <a:r>
              <a:rPr lang="en-GB" spc="60" dirty="0" err="1">
                <a:latin typeface="Open Sans"/>
                <a:ea typeface="Open Sans"/>
                <a:cs typeface="Open Sans"/>
              </a:rPr>
              <a:t>l'apport</a:t>
            </a:r>
            <a:r>
              <a:rPr lang="en-GB" spc="60" dirty="0">
                <a:latin typeface="Open Sans"/>
                <a:ea typeface="Open Sans"/>
                <a:cs typeface="Open Sans"/>
              </a:rPr>
              <a:t> </a:t>
            </a:r>
            <a:r>
              <a:rPr lang="en-GB" spc="60" dirty="0" err="1">
                <a:latin typeface="Open Sans"/>
                <a:ea typeface="Open Sans"/>
                <a:cs typeface="Open Sans"/>
              </a:rPr>
              <a:t>alimentaire</a:t>
            </a:r>
            <a:r>
              <a:rPr lang="en-GB" spc="60" dirty="0">
                <a:latin typeface="Open Sans"/>
                <a:ea typeface="Open Sans"/>
                <a:cs typeface="Open Sans"/>
              </a:rPr>
              <a:t> et </a:t>
            </a:r>
            <a:r>
              <a:rPr lang="en-GB" spc="60" dirty="0" err="1">
                <a:latin typeface="Open Sans"/>
                <a:ea typeface="Open Sans"/>
                <a:cs typeface="Open Sans"/>
              </a:rPr>
              <a:t>ses</a:t>
            </a:r>
            <a:r>
              <a:rPr lang="en-GB" spc="60" dirty="0">
                <a:latin typeface="Open Sans"/>
                <a:ea typeface="Open Sans"/>
                <a:cs typeface="Open Sans"/>
              </a:rPr>
              <a:t> </a:t>
            </a:r>
            <a:r>
              <a:rPr lang="en-GB" spc="60" dirty="0" err="1">
                <a:latin typeface="Open Sans"/>
                <a:ea typeface="Open Sans"/>
                <a:cs typeface="Open Sans"/>
              </a:rPr>
              <a:t>conséquences</a:t>
            </a:r>
            <a:r>
              <a:rPr lang="en-GB" spc="60" dirty="0">
                <a:latin typeface="Open Sans"/>
                <a:ea typeface="Open Sans"/>
                <a:cs typeface="Open Sans"/>
              </a:rPr>
              <a:t> physiques.</a:t>
            </a:r>
          </a:p>
          <a:p>
            <a:pPr marL="342900" lvl="1" indent="-342900">
              <a:spcBef>
                <a:spcPts val="1000"/>
              </a:spcBef>
              <a:buFont typeface="Wingdings" panose="05000000000000000000" pitchFamily="2" charset="2"/>
              <a:buChar char="v"/>
            </a:pPr>
            <a:endParaRPr lang="en-GB" sz="2000" spc="60" dirty="0">
              <a:latin typeface="Open Sans"/>
              <a:ea typeface="Open Sans"/>
              <a:cs typeface="Open Sans"/>
            </a:endParaRPr>
          </a:p>
          <a:p>
            <a:pPr marL="342900" lvl="1" indent="-342900">
              <a:spcBef>
                <a:spcPts val="1000"/>
              </a:spcBef>
              <a:buFont typeface="Wingdings" panose="05000000000000000000" pitchFamily="2" charset="2"/>
              <a:buChar char="v"/>
            </a:pPr>
            <a:r>
              <a:rPr lang="en-GB" sz="2000" spc="60" dirty="0">
                <a:latin typeface="Open Sans"/>
                <a:ea typeface="Open Sans"/>
                <a:cs typeface="Open Sans"/>
              </a:rPr>
              <a:t>Pour plus </a:t>
            </a:r>
            <a:r>
              <a:rPr lang="en-GB" sz="2000" spc="60" dirty="0" err="1">
                <a:latin typeface="Open Sans"/>
                <a:ea typeface="Open Sans"/>
                <a:cs typeface="Open Sans"/>
              </a:rPr>
              <a:t>d'informations</a:t>
            </a:r>
            <a:r>
              <a:rPr lang="en-GB" sz="2000" spc="60" dirty="0">
                <a:latin typeface="Open Sans"/>
                <a:ea typeface="Open Sans"/>
                <a:cs typeface="Open Sans"/>
              </a:rPr>
              <a:t>, </a:t>
            </a:r>
            <a:r>
              <a:rPr lang="en-GB" sz="2000" spc="60" dirty="0" err="1">
                <a:latin typeface="Open Sans"/>
                <a:ea typeface="Open Sans"/>
                <a:cs typeface="Open Sans"/>
              </a:rPr>
              <a:t>voir</a:t>
            </a:r>
            <a:r>
              <a:rPr lang="en-GB" sz="2000" spc="60" dirty="0">
                <a:latin typeface="Open Sans"/>
                <a:ea typeface="Open Sans"/>
                <a:cs typeface="Open Sans"/>
              </a:rPr>
              <a:t> les </a:t>
            </a:r>
            <a:r>
              <a:rPr lang="en-GB" sz="2000" spc="60" dirty="0" err="1">
                <a:latin typeface="Open Sans"/>
                <a:ea typeface="Open Sans"/>
                <a:cs typeface="Open Sans"/>
                <a:hlinkClick r:id="rId3">
                  <a:extLst>
                    <a:ext uri="{A12FA001-AC4F-418D-AE19-62706E023703}">
                      <ahyp:hlinkClr xmlns:ahyp="http://schemas.microsoft.com/office/drawing/2018/hyperlinkcolor" val="tx"/>
                    </a:ext>
                  </a:extLst>
                </a:hlinkClick>
              </a:rPr>
              <a:t>lignes</a:t>
            </a:r>
            <a:r>
              <a:rPr lang="en-GB" sz="2000" spc="60" dirty="0">
                <a:latin typeface="Open Sans"/>
                <a:ea typeface="Open Sans"/>
                <a:cs typeface="Open Sans"/>
                <a:hlinkClick r:id="rId3">
                  <a:extLst>
                    <a:ext uri="{A12FA001-AC4F-418D-AE19-62706E023703}">
                      <ahyp:hlinkClr xmlns:ahyp="http://schemas.microsoft.com/office/drawing/2018/hyperlinkcolor" val="tx"/>
                    </a:ext>
                  </a:extLst>
                </a:hlinkClick>
              </a:rPr>
              <a:t> directrices de FANTA </a:t>
            </a:r>
            <a:r>
              <a:rPr lang="en-GB" sz="2000" spc="60" dirty="0">
                <a:latin typeface="Open Sans"/>
                <a:ea typeface="Open Sans"/>
                <a:cs typeface="Open Sans"/>
              </a:rPr>
              <a:t>sur le </a:t>
            </a:r>
            <a:r>
              <a:rPr lang="en-GB" sz="2000" spc="60" dirty="0">
                <a:latin typeface="Open Sans"/>
                <a:ea typeface="Open Sans"/>
                <a:cs typeface="Open Sans"/>
                <a:hlinkClick r:id="rId4">
                  <a:extLst>
                    <a:ext uri="{A12FA001-AC4F-418D-AE19-62706E023703}">
                      <ahyp:hlinkClr xmlns:ahyp="http://schemas.microsoft.com/office/drawing/2018/hyperlinkcolor" val="tx"/>
                    </a:ext>
                  </a:extLst>
                </a:hlinkClick>
              </a:rPr>
              <a:t>centre de </a:t>
            </a:r>
            <a:r>
              <a:rPr lang="en-GB" sz="2000" spc="60" dirty="0" err="1">
                <a:latin typeface="Open Sans"/>
                <a:ea typeface="Open Sans"/>
                <a:cs typeface="Open Sans"/>
                <a:hlinkClick r:id="rId4">
                  <a:extLst>
                    <a:ext uri="{A12FA001-AC4F-418D-AE19-62706E023703}">
                      <ahyp:hlinkClr xmlns:ahyp="http://schemas.microsoft.com/office/drawing/2018/hyperlinkcolor" val="tx"/>
                    </a:ext>
                  </a:extLst>
                </a:hlinkClick>
              </a:rPr>
              <a:t>ressources</a:t>
            </a:r>
            <a:r>
              <a:rPr lang="en-GB" sz="2000" spc="60" dirty="0">
                <a:latin typeface="Open Sans"/>
                <a:ea typeface="Open Sans"/>
                <a:cs typeface="Open Sans"/>
                <a:hlinkClick r:id="rId4">
                  <a:extLst>
                    <a:ext uri="{A12FA001-AC4F-418D-AE19-62706E023703}">
                      <ahyp:hlinkClr xmlns:ahyp="http://schemas.microsoft.com/office/drawing/2018/hyperlinkcolor" val="tx"/>
                    </a:ext>
                  </a:extLst>
                </a:hlinkClick>
              </a:rPr>
              <a:t> VAM.</a:t>
            </a:r>
          </a:p>
          <a:p>
            <a:pPr marL="457200" lvl="1" indent="0">
              <a:buNone/>
            </a:pPr>
            <a:endParaRPr lang="en-GB"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HFIAS : Qu'est-ce que c'est ? </a:t>
            </a:r>
          </a:p>
        </p:txBody>
      </p:sp>
    </p:spTree>
    <p:extLst>
      <p:ext uri="{BB962C8B-B14F-4D97-AF65-F5344CB8AC3E}">
        <p14:creationId xmlns:p14="http://schemas.microsoft.com/office/powerpoint/2010/main" val="118499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6B403E7F-0DFE-FA71-134A-0B9CAA8A15DC}"/>
              </a:ext>
            </a:extLst>
          </p:cNvPr>
          <p:cNvGraphicFramePr>
            <a:graphicFrameLocks noGrp="1"/>
          </p:cNvGraphicFramePr>
          <p:nvPr>
            <p:ph idx="1"/>
            <p:extLst>
              <p:ext uri="{D42A27DB-BD31-4B8C-83A1-F6EECF244321}">
                <p14:modId xmlns:p14="http://schemas.microsoft.com/office/powerpoint/2010/main" val="4033037263"/>
              </p:ext>
            </p:extLst>
          </p:nvPr>
        </p:nvGraphicFramePr>
        <p:xfrm>
          <a:off x="355414" y="784613"/>
          <a:ext cx="11671776" cy="6061823"/>
        </p:xfrm>
        <a:graphic>
          <a:graphicData uri="http://schemas.openxmlformats.org/drawingml/2006/table">
            <a:tbl>
              <a:tblPr firstRow="1" bandRow="1">
                <a:tableStyleId>{5C22544A-7EE6-4342-B048-85BDC9FD1C3A}</a:tableStyleId>
              </a:tblPr>
              <a:tblGrid>
                <a:gridCol w="5674259">
                  <a:extLst>
                    <a:ext uri="{9D8B030D-6E8A-4147-A177-3AD203B41FA5}">
                      <a16:colId xmlns:a16="http://schemas.microsoft.com/office/drawing/2014/main" val="1431137835"/>
                    </a:ext>
                  </a:extLst>
                </a:gridCol>
                <a:gridCol w="5997517">
                  <a:extLst>
                    <a:ext uri="{9D8B030D-6E8A-4147-A177-3AD203B41FA5}">
                      <a16:colId xmlns:a16="http://schemas.microsoft.com/office/drawing/2014/main" val="1611229488"/>
                    </a:ext>
                  </a:extLst>
                </a:gridCol>
              </a:tblGrid>
              <a:tr h="1337529">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Questions sur les événements HFIAS</a:t>
                      </a:r>
                    </a:p>
                    <a:p>
                      <a:endParaRPr lang="en-GB" sz="1400">
                        <a:latin typeface="Open Sans" panose="020B0606030504020204" pitchFamily="34" charset="0"/>
                        <a:ea typeface="Open Sans" panose="020B0606030504020204" pitchFamily="34" charset="0"/>
                        <a:cs typeface="Open Sans" panose="020B0606030504020204" pitchFamily="34" charset="0"/>
                      </a:endParaRPr>
                    </a:p>
                    <a:p>
                      <a:endParaRPr lang="en-GB" sz="1400">
                        <a:latin typeface="Open Sans"/>
                        <a:ea typeface="Open Sans"/>
                        <a:cs typeface="Open Sans"/>
                      </a:endParaRPr>
                    </a:p>
                    <a:p>
                      <a:pPr lvl="0">
                        <a:buNone/>
                      </a:pPr>
                      <a:r>
                        <a:rPr lang="en-GB" sz="1400">
                          <a:latin typeface="Open Sans"/>
                          <a:ea typeface="Open Sans"/>
                          <a:cs typeface="Open Sans"/>
                        </a:rPr>
                        <a:t>Au cours des 30 derniers jours,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panose="020B0606030504020204" pitchFamily="34" charset="0"/>
                          <a:ea typeface="Open Sans" panose="020B0606030504020204" pitchFamily="34" charset="0"/>
                          <a:cs typeface="Open Sans" panose="020B0606030504020204" pitchFamily="34" charset="0"/>
                        </a:rPr>
                        <a:t>Si oui, à quelle fréquence cela s'est-il produit au cours des 30 derniers jours ?</a:t>
                      </a:r>
                    </a:p>
                    <a:p>
                      <a:pPr marL="742950" lvl="1" indent="-285750">
                        <a:lnSpc>
                          <a:spcPct val="100000"/>
                        </a:lnSpc>
                        <a:buFont typeface="Arial" panose="020B0604020202020204" pitchFamily="34" charset="0"/>
                        <a:buChar char="•"/>
                      </a:pPr>
                      <a:r>
                        <a:rPr lang="en-GB" sz="1400" b="1" kern="1200">
                          <a:solidFill>
                            <a:schemeClr val="lt1"/>
                          </a:solidFill>
                          <a:latin typeface="Open Sans" panose="020B0606030504020204" pitchFamily="34" charset="0"/>
                          <a:ea typeface="Open Sans" panose="020B0606030504020204" pitchFamily="34" charset="0"/>
                          <a:cs typeface="Open Sans" panose="020B0606030504020204" pitchFamily="34" charset="0"/>
                        </a:rPr>
                        <a:t>1= rarement (1-2 fois)</a:t>
                      </a:r>
                    </a:p>
                    <a:p>
                      <a:pPr marL="742950" lvl="1" indent="-285750">
                        <a:lnSpc>
                          <a:spcPct val="100000"/>
                        </a:lnSpc>
                        <a:buFont typeface="Arial" panose="020B0604020202020204" pitchFamily="34" charset="0"/>
                        <a:buChar char="•"/>
                      </a:pPr>
                      <a:r>
                        <a:rPr lang="en-GB" sz="1400" b="1" kern="1200">
                          <a:solidFill>
                            <a:schemeClr val="lt1"/>
                          </a:solidFill>
                          <a:latin typeface="Open Sans" panose="020B0606030504020204" pitchFamily="34" charset="0"/>
                          <a:ea typeface="Open Sans" panose="020B0606030504020204" pitchFamily="34" charset="0"/>
                          <a:cs typeface="Open Sans" panose="020B0606030504020204" pitchFamily="34" charset="0"/>
                        </a:rPr>
                        <a:t>Parfois (3 à 10 fois)</a:t>
                      </a:r>
                    </a:p>
                    <a:p>
                      <a:pPr marL="742950" lvl="1" indent="-285750">
                        <a:lnSpc>
                          <a:spcPct val="100000"/>
                        </a:lnSpc>
                        <a:buFont typeface="Arial" panose="020B0604020202020204" pitchFamily="34" charset="0"/>
                        <a:buChar char="•"/>
                      </a:pPr>
                      <a:r>
                        <a:rPr lang="en-GB" sz="1400" b="1" kern="1200">
                          <a:solidFill>
                            <a:schemeClr val="lt1"/>
                          </a:solidFill>
                          <a:latin typeface="Open Sans" panose="020B0606030504020204" pitchFamily="34" charset="0"/>
                          <a:ea typeface="Open Sans" panose="020B0606030504020204" pitchFamily="34" charset="0"/>
                          <a:cs typeface="Open Sans" panose="020B0606030504020204" pitchFamily="34" charset="0"/>
                        </a:rPr>
                        <a:t>Souvent (plus de 10 fois)</a:t>
                      </a:r>
                    </a:p>
                  </a:txBody>
                  <a:tcPr/>
                </a:tc>
                <a:extLst>
                  <a:ext uri="{0D108BD9-81ED-4DB2-BD59-A6C34878D82A}">
                    <a16:rowId xmlns:a16="http://schemas.microsoft.com/office/drawing/2014/main" val="668734857"/>
                  </a:ext>
                </a:extLst>
              </a:tr>
              <a:tr h="396661">
                <a:tc gridSpan="2">
                  <a:txBody>
                    <a:bodyPr/>
                    <a:lstStyle/>
                    <a:p>
                      <a:pPr marL="0" indent="0">
                        <a:buNone/>
                      </a:pPr>
                      <a:r>
                        <a:rPr lang="en-GB" sz="1400">
                          <a:latin typeface="Open Sans"/>
                          <a:ea typeface="Open Sans"/>
                          <a:cs typeface="Open Sans"/>
                        </a:rPr>
                        <a:t>1. ... avez-vous craint que votre ménage ne dispose pas de suffisamment de nourriture ?</a:t>
                      </a:r>
                    </a:p>
                  </a:txBody>
                  <a:tcPr/>
                </a:tc>
                <a:tc hMerge="1">
                  <a:txBody>
                    <a:bodyPr/>
                    <a:lstStyle/>
                    <a:p>
                      <a:endParaRPr lang="en-GB"/>
                    </a:p>
                  </a:txBody>
                  <a:tcPr/>
                </a:tc>
                <a:extLst>
                  <a:ext uri="{0D108BD9-81ED-4DB2-BD59-A6C34878D82A}">
                    <a16:rowId xmlns:a16="http://schemas.microsoft.com/office/drawing/2014/main" val="3832579571"/>
                  </a:ext>
                </a:extLst>
              </a:tr>
              <a:tr h="464847">
                <a:tc gridSpan="2">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2. ....Vous ou l'un des membres de votre ménage n'avez pas pu manger les aliments que vous préfériez en raison d'un manque de ressources ?</a:t>
                      </a:r>
                    </a:p>
                  </a:txBody>
                  <a:tcPr/>
                </a:tc>
                <a:tc hMerge="1">
                  <a:txBody>
                    <a:bodyPr/>
                    <a:lstStyle/>
                    <a:p>
                      <a:endParaRPr lang="en-GB"/>
                    </a:p>
                  </a:txBody>
                  <a:tcPr/>
                </a:tc>
                <a:extLst>
                  <a:ext uri="{0D108BD9-81ED-4DB2-BD59-A6C34878D82A}">
                    <a16:rowId xmlns:a16="http://schemas.microsoft.com/office/drawing/2014/main" val="1629003339"/>
                  </a:ext>
                </a:extLst>
              </a:tr>
              <a:tr h="396661">
                <a:tc gridSpan="2">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3. </a:t>
                      </a:r>
                      <a:r>
                        <a:rPr lang="en-GB" sz="14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Avez-vous dû, vous ou un membre de votre ménage, manger une variété limitée d'aliments en raison d'un manque de ressources ?</a:t>
                      </a:r>
                    </a:p>
                  </a:txBody>
                  <a:tcPr/>
                </a:tc>
                <a:tc hMerge="1">
                  <a:txBody>
                    <a:bodyPr/>
                    <a:lstStyle/>
                    <a:p>
                      <a:endParaRPr lang="en-GB"/>
                    </a:p>
                  </a:txBody>
                  <a:tcPr/>
                </a:tc>
                <a:extLst>
                  <a:ext uri="{0D108BD9-81ED-4DB2-BD59-A6C34878D82A}">
                    <a16:rowId xmlns:a16="http://schemas.microsoft.com/office/drawing/2014/main" val="2303101251"/>
                  </a:ext>
                </a:extLst>
              </a:tr>
              <a:tr h="619444">
                <a:tc gridSpan="2">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4. </a:t>
                      </a:r>
                      <a:r>
                        <a:rPr lang="en-GB" sz="14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...avez-vous dû, vous ou un membre de votre ménage, manger des aliments que vous ne vouliez vraiment pas manger en raison d'un manque de ressources pour obtenir d'autres types d'aliments ?</a:t>
                      </a:r>
                    </a:p>
                  </a:txBody>
                  <a:tcPr/>
                </a:tc>
                <a:tc hMerge="1">
                  <a:txBody>
                    <a:bodyPr/>
                    <a:lstStyle/>
                    <a:p>
                      <a:endParaRPr lang="en-GB"/>
                    </a:p>
                  </a:txBody>
                  <a:tcPr/>
                </a:tc>
                <a:extLst>
                  <a:ext uri="{0D108BD9-81ED-4DB2-BD59-A6C34878D82A}">
                    <a16:rowId xmlns:a16="http://schemas.microsoft.com/office/drawing/2014/main" val="2351546482"/>
                  </a:ext>
                </a:extLst>
              </a:tr>
              <a:tr h="619444">
                <a:tc gridSpan="2">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5. </a:t>
                      </a:r>
                      <a:r>
                        <a:rPr lang="en-GB" sz="14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est-ce que vous ou un membre de votre ménage avez dû prendre un repas plus petit que ce dont vous pensiez avoir besoin parce qu'il n'y avait pas assez de nourriture ?</a:t>
                      </a:r>
                    </a:p>
                  </a:txBody>
                  <a:tcPr/>
                </a:tc>
                <a:tc hMerge="1">
                  <a:txBody>
                    <a:bodyPr/>
                    <a:lstStyle/>
                    <a:p>
                      <a:endParaRPr lang="en-GB"/>
                    </a:p>
                  </a:txBody>
                  <a:tcPr/>
                </a:tc>
                <a:extLst>
                  <a:ext uri="{0D108BD9-81ED-4DB2-BD59-A6C34878D82A}">
                    <a16:rowId xmlns:a16="http://schemas.microsoft.com/office/drawing/2014/main" val="1477969141"/>
                  </a:ext>
                </a:extLst>
              </a:tr>
              <a:tr h="396661">
                <a:tc gridSpan="2">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6. ...</a:t>
                      </a:r>
                      <a:r>
                        <a:rPr lang="en-GB" sz="14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est-ce que vous ou un membre de votre ménage avez dû prendre moins de repas par jour parce qu'il n'y avait pas assez de nourriture ?</a:t>
                      </a:r>
                    </a:p>
                  </a:txBody>
                  <a:tcPr/>
                </a:tc>
                <a:tc hMerge="1">
                  <a:txBody>
                    <a:bodyPr/>
                    <a:lstStyle/>
                    <a:p>
                      <a:endParaRPr lang="en-GB"/>
                    </a:p>
                  </a:txBody>
                  <a:tcPr/>
                </a:tc>
                <a:extLst>
                  <a:ext uri="{0D108BD9-81ED-4DB2-BD59-A6C34878D82A}">
                    <a16:rowId xmlns:a16="http://schemas.microsoft.com/office/drawing/2014/main" val="4162984029"/>
                  </a:ext>
                </a:extLst>
              </a:tr>
              <a:tr h="396661">
                <a:tc gridSpan="2">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7. </a:t>
                      </a:r>
                      <a:r>
                        <a:rPr lang="en-GB" sz="1400" b="1"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est-il arrivé que votre ménage soit privé de nourriture, quelle qu'elle soit, en raison du manque de ressources pour se procurer de la nourriture ?</a:t>
                      </a:r>
                    </a:p>
                  </a:txBody>
                  <a:tcPr/>
                </a:tc>
                <a:tc hMerge="1">
                  <a:txBody>
                    <a:bodyPr/>
                    <a:lstStyle/>
                    <a:p>
                      <a:endParaRPr lang="en-GB"/>
                    </a:p>
                  </a:txBody>
                  <a:tcPr/>
                </a:tc>
                <a:extLst>
                  <a:ext uri="{0D108BD9-81ED-4DB2-BD59-A6C34878D82A}">
                    <a16:rowId xmlns:a16="http://schemas.microsoft.com/office/drawing/2014/main" val="1480814235"/>
                  </a:ext>
                </a:extLst>
              </a:tr>
              <a:tr h="396661">
                <a:tc gridSpan="2">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8. ...</a:t>
                      </a:r>
                      <a:r>
                        <a:rPr lang="en-GB" sz="1400" b="1"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est-ce que vous ou l'un des membres du ménage vous êtes endormi le soir en ayant faim parce qu'il n'y avait pas assez de nourriture ?</a:t>
                      </a:r>
                    </a:p>
                  </a:txBody>
                  <a:tcPr/>
                </a:tc>
                <a:tc hMerge="1">
                  <a:txBody>
                    <a:bodyPr/>
                    <a:lstStyle/>
                    <a:p>
                      <a:endParaRPr lang="en-GB"/>
                    </a:p>
                  </a:txBody>
                  <a:tcPr/>
                </a:tc>
                <a:extLst>
                  <a:ext uri="{0D108BD9-81ED-4DB2-BD59-A6C34878D82A}">
                    <a16:rowId xmlns:a16="http://schemas.microsoft.com/office/drawing/2014/main" val="3112192742"/>
                  </a:ext>
                </a:extLst>
              </a:tr>
              <a:tr h="619444">
                <a:tc gridSpan="2">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9. </a:t>
                      </a:r>
                      <a:r>
                        <a:rPr lang="en-GB" sz="1400" b="1"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est-ce que vous ou l'un des membres de votre ménage avez passé un jour et une nuit entiers sans rien manger parce qu'il n'y avait pas assez de nourriture ?</a:t>
                      </a:r>
                    </a:p>
                  </a:txBody>
                  <a:tcPr/>
                </a:tc>
                <a:tc hMerge="1">
                  <a:txBody>
                    <a:bodyPr/>
                    <a:lstStyle/>
                    <a:p>
                      <a:endParaRPr lang="en-GB"/>
                    </a:p>
                  </a:txBody>
                  <a:tcPr/>
                </a:tc>
                <a:extLst>
                  <a:ext uri="{0D108BD9-81ED-4DB2-BD59-A6C34878D82A}">
                    <a16:rowId xmlns:a16="http://schemas.microsoft.com/office/drawing/2014/main" val="4164386883"/>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35414" y="122055"/>
            <a:ext cx="11052002" cy="662558"/>
          </a:xfrm>
        </p:spPr>
        <p:txBody>
          <a:bodyPr anchor="t" anchorCtr="0"/>
          <a:lstStyle/>
          <a:p>
            <a:r>
              <a:rPr lang="en-GB" sz="3600" b="0" kern="1400" spc="230">
                <a:solidFill>
                  <a:schemeClr val="tx1"/>
                </a:solidFill>
                <a:latin typeface="HALDEN SOLID" pitchFamily="2" charset="0"/>
              </a:rPr>
              <a:t>HFIAS et HHS : de quoi s'agit-il ?  </a:t>
            </a:r>
          </a:p>
        </p:txBody>
      </p:sp>
      <p:sp>
        <p:nvSpPr>
          <p:cNvPr id="4" name="Rectangle 3">
            <a:extLst>
              <a:ext uri="{FF2B5EF4-FFF2-40B4-BE49-F238E27FC236}">
                <a16:creationId xmlns:a16="http://schemas.microsoft.com/office/drawing/2014/main" id="{00B84C7E-6662-F55C-3039-DD9B1EAB8BEC}"/>
              </a:ext>
            </a:extLst>
          </p:cNvPr>
          <p:cNvSpPr/>
          <p:nvPr/>
        </p:nvSpPr>
        <p:spPr>
          <a:xfrm>
            <a:off x="269081" y="5158559"/>
            <a:ext cx="11673522" cy="1470030"/>
          </a:xfrm>
          <a:prstGeom prst="rect">
            <a:avLst/>
          </a:prstGeom>
          <a:solidFill>
            <a:schemeClr val="bg1">
              <a:lumMod val="20000"/>
              <a:lumOff val="80000"/>
              <a:alpha val="57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HHS - </a:t>
            </a:r>
            <a:r>
              <a:rPr lang="en-US" sz="4000" b="1" spc="600" err="1">
                <a:solidFill>
                  <a:schemeClr val="accent1"/>
                </a:solidFill>
                <a:effectLst>
                  <a:outerShdw blurRad="38100" dist="38100" dir="2700000" algn="tl">
                    <a:srgbClr val="000000">
                      <a:alpha val="43137"/>
                    </a:srgbClr>
                  </a:outerShdw>
                </a:effectLst>
                <a:latin typeface="Open Sans"/>
                <a:ea typeface="Open Sans"/>
                <a:cs typeface="Open Sans"/>
              </a:rPr>
              <a:t>parfois</a:t>
            </a: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 </a:t>
            </a:r>
            <a:r>
              <a:rPr lang="en-US" sz="4000" b="1" spc="600" err="1">
                <a:solidFill>
                  <a:schemeClr val="accent1"/>
                </a:solidFill>
                <a:effectLst>
                  <a:outerShdw blurRad="38100" dist="38100" dir="2700000" algn="tl">
                    <a:srgbClr val="000000">
                      <a:alpha val="43137"/>
                    </a:srgbClr>
                  </a:outerShdw>
                </a:effectLst>
                <a:latin typeface="Open Sans"/>
                <a:ea typeface="Open Sans"/>
                <a:cs typeface="Open Sans"/>
              </a:rPr>
              <a:t>utilisé</a:t>
            </a: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 dans les </a:t>
            </a:r>
            <a:r>
              <a:rPr lang="en-US" sz="4000" b="1" spc="600" err="1">
                <a:solidFill>
                  <a:schemeClr val="accent1"/>
                </a:solidFill>
                <a:effectLst>
                  <a:outerShdw blurRad="38100" dist="38100" dir="2700000" algn="tl">
                    <a:srgbClr val="000000">
                      <a:alpha val="43137"/>
                    </a:srgbClr>
                  </a:outerShdw>
                </a:effectLst>
                <a:latin typeface="Open Sans"/>
                <a:ea typeface="Open Sans"/>
                <a:cs typeface="Open Sans"/>
              </a:rPr>
              <a:t>évaluations</a:t>
            </a: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 du PAM</a:t>
            </a:r>
          </a:p>
        </p:txBody>
      </p:sp>
      <p:sp>
        <p:nvSpPr>
          <p:cNvPr id="5" name="TextBox 4">
            <a:extLst>
              <a:ext uri="{FF2B5EF4-FFF2-40B4-BE49-F238E27FC236}">
                <a16:creationId xmlns:a16="http://schemas.microsoft.com/office/drawing/2014/main" id="{AF8D6FF3-F25B-E016-A815-3B3BD5B21C52}"/>
              </a:ext>
            </a:extLst>
          </p:cNvPr>
          <p:cNvSpPr txBox="1"/>
          <p:nvPr/>
        </p:nvSpPr>
        <p:spPr>
          <a:xfrm>
            <a:off x="11646561" y="5340067"/>
            <a:ext cx="592085" cy="1314591"/>
          </a:xfrm>
          <a:prstGeom prst="rect">
            <a:avLst/>
          </a:prstGeom>
          <a:noFill/>
        </p:spPr>
        <p:txBody>
          <a:bodyPr vert="wordArtVert" wrap="none" rtlCol="0">
            <a:spAutoFit/>
          </a:bodyPr>
          <a:lstStyle/>
          <a:p>
            <a:r>
              <a:rPr lang="en-GB" sz="2000" b="1">
                <a:solidFill>
                  <a:srgbClr val="36B5C5"/>
                </a:solidFill>
                <a:latin typeface="Open Sans" panose="020B0606030504020204" pitchFamily="34" charset="0"/>
                <a:ea typeface="Open Sans" panose="020B0606030504020204" pitchFamily="34" charset="0"/>
                <a:cs typeface="Open Sans" panose="020B0606030504020204" pitchFamily="34" charset="0"/>
              </a:rPr>
              <a:t>HHS</a:t>
            </a:r>
          </a:p>
        </p:txBody>
      </p:sp>
      <p:sp>
        <p:nvSpPr>
          <p:cNvPr id="3" name="Rectangle 2">
            <a:extLst>
              <a:ext uri="{FF2B5EF4-FFF2-40B4-BE49-F238E27FC236}">
                <a16:creationId xmlns:a16="http://schemas.microsoft.com/office/drawing/2014/main" id="{F0EFE983-744F-2BAF-A58C-AF486D0C54A6}"/>
              </a:ext>
            </a:extLst>
          </p:cNvPr>
          <p:cNvSpPr/>
          <p:nvPr/>
        </p:nvSpPr>
        <p:spPr>
          <a:xfrm>
            <a:off x="355414" y="2158511"/>
            <a:ext cx="11660372" cy="2850277"/>
          </a:xfrm>
          <a:prstGeom prst="rect">
            <a:avLst/>
          </a:prstGeom>
          <a:solidFill>
            <a:schemeClr val="accent3">
              <a:alpha val="57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HFIAS - NON utilisé habituellement dans les évaluations du PAM</a:t>
            </a:r>
          </a:p>
        </p:txBody>
      </p:sp>
    </p:spTree>
    <p:extLst>
      <p:ext uri="{BB962C8B-B14F-4D97-AF65-F5344CB8AC3E}">
        <p14:creationId xmlns:p14="http://schemas.microsoft.com/office/powerpoint/2010/main" val="31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3B1EB9E-9E72-EFDD-F3CA-8F37D958B4CB}"/>
              </a:ext>
            </a:extLst>
          </p:cNvPr>
          <p:cNvGraphicFramePr>
            <a:graphicFrameLocks noGrp="1"/>
          </p:cNvGraphicFramePr>
          <p:nvPr>
            <p:ph idx="1"/>
            <p:extLst>
              <p:ext uri="{D42A27DB-BD31-4B8C-83A1-F6EECF244321}">
                <p14:modId xmlns:p14="http://schemas.microsoft.com/office/powerpoint/2010/main" val="1199339578"/>
              </p:ext>
            </p:extLst>
          </p:nvPr>
        </p:nvGraphicFramePr>
        <p:xfrm>
          <a:off x="160020" y="1474470"/>
          <a:ext cx="1192149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433646" y="548066"/>
            <a:ext cx="11052002" cy="662558"/>
          </a:xfrm>
        </p:spPr>
        <p:txBody>
          <a:bodyPr anchor="t" anchorCtr="0"/>
          <a:lstStyle/>
          <a:p>
            <a:r>
              <a:rPr lang="en-GB" sz="3600" b="0" kern="1400" spc="230">
                <a:solidFill>
                  <a:schemeClr val="tx1"/>
                </a:solidFill>
                <a:latin typeface="HALDEN SOLID" pitchFamily="2" charset="0"/>
              </a:rPr>
              <a:t>HFIAS et HHS : de quoi s'agit-il ? </a:t>
            </a:r>
          </a:p>
        </p:txBody>
      </p:sp>
      <p:sp>
        <p:nvSpPr>
          <p:cNvPr id="4" name="Rectangle 3">
            <a:extLst>
              <a:ext uri="{FF2B5EF4-FFF2-40B4-BE49-F238E27FC236}">
                <a16:creationId xmlns:a16="http://schemas.microsoft.com/office/drawing/2014/main" id="{A6EEE2CA-21A1-9E34-0C92-B54A1F96AEB6}"/>
              </a:ext>
            </a:extLst>
          </p:cNvPr>
          <p:cNvSpPr/>
          <p:nvPr/>
        </p:nvSpPr>
        <p:spPr>
          <a:xfrm>
            <a:off x="7246620" y="449179"/>
            <a:ext cx="3874770" cy="5220101"/>
          </a:xfrm>
          <a:prstGeom prst="rect">
            <a:avLst/>
          </a:prstGeom>
          <a:solidFill>
            <a:schemeClr val="accent6">
              <a:lumMod val="20000"/>
              <a:lumOff val="80000"/>
              <a:alpha val="2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9F01BA8-691D-9152-DBF4-716F88D84537}"/>
              </a:ext>
            </a:extLst>
          </p:cNvPr>
          <p:cNvSpPr txBox="1"/>
          <p:nvPr/>
        </p:nvSpPr>
        <p:spPr>
          <a:xfrm>
            <a:off x="10378440" y="5269587"/>
            <a:ext cx="585417" cy="369332"/>
          </a:xfrm>
          <a:prstGeom prst="rect">
            <a:avLst/>
          </a:prstGeom>
          <a:noFill/>
        </p:spPr>
        <p:txBody>
          <a:bodyPr wrap="none" rtlCol="0">
            <a:spAutoFit/>
          </a:bodyPr>
          <a:lstStyle/>
          <a:p>
            <a:r>
              <a:rPr lang="en-GB" b="1"/>
              <a:t>HHS</a:t>
            </a:r>
          </a:p>
        </p:txBody>
      </p:sp>
    </p:spTree>
    <p:extLst>
      <p:ext uri="{BB962C8B-B14F-4D97-AF65-F5344CB8AC3E}">
        <p14:creationId xmlns:p14="http://schemas.microsoft.com/office/powerpoint/2010/main" val="19637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Conception du module</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00" y="1285612"/>
            <a:ext cx="11574683" cy="5572388"/>
          </a:xfrm>
          <a:solidFill>
            <a:srgbClr val="FFFFFE"/>
          </a:solidFill>
        </p:spPr>
        <p:txBody>
          <a:bodyPr vert="horz" lIns="91440" tIns="45720" rIns="91440" bIns="45720" rtlCol="0" anchor="t">
            <a:noAutofit/>
          </a:bodyPr>
          <a:lstStyle/>
          <a:p>
            <a:r>
              <a:rPr lang="fr-FR" sz="1800">
                <a:latin typeface="Open Sans"/>
                <a:ea typeface="Open Sans"/>
                <a:cs typeface="Open Sans"/>
              </a:rPr>
              <a:t>Lors de la conception de votre questionnaire, y compris le </a:t>
            </a:r>
            <a:r>
              <a:rPr lang="fr-FR" sz="1800" b="1">
                <a:latin typeface="Open Sans"/>
                <a:ea typeface="Open Sans"/>
                <a:cs typeface="Open Sans"/>
              </a:rPr>
              <a:t>module HHS</a:t>
            </a:r>
            <a:r>
              <a:rPr lang="fr-FR" sz="1800">
                <a:latin typeface="Open Sans"/>
                <a:ea typeface="Open Sans"/>
                <a:cs typeface="Open Sans"/>
              </a:rPr>
              <a:t>, veuillez-vous référer au </a:t>
            </a:r>
            <a:r>
              <a:rPr lang="fr-FR" sz="1800" b="1">
                <a:latin typeface="Open Sans"/>
                <a:ea typeface="Open Sans"/>
                <a:cs typeface="Open Sans"/>
              </a:rPr>
              <a:t>Survey Designer</a:t>
            </a:r>
            <a:r>
              <a:rPr lang="fr-FR" sz="1800">
                <a:latin typeface="Open Sans"/>
                <a:ea typeface="Open Sans"/>
                <a:cs typeface="Open Sans"/>
              </a:rPr>
              <a:t>, qui propose les </a:t>
            </a:r>
            <a:r>
              <a:rPr lang="fr-FR" sz="1800" b="1">
                <a:latin typeface="Open Sans"/>
                <a:ea typeface="Open Sans"/>
                <a:cs typeface="Open Sans"/>
              </a:rPr>
              <a:t>modules standard du PAM</a:t>
            </a:r>
            <a:r>
              <a:rPr lang="fr-FR" sz="1800">
                <a:latin typeface="Open Sans"/>
                <a:ea typeface="Open Sans"/>
                <a:cs typeface="Open Sans"/>
              </a:rPr>
              <a:t> aux formats </a:t>
            </a:r>
            <a:r>
              <a:rPr lang="fr-FR" sz="1800" b="1" err="1">
                <a:latin typeface="Open Sans"/>
                <a:ea typeface="Open Sans"/>
                <a:cs typeface="Open Sans"/>
              </a:rPr>
              <a:t>XLSForm</a:t>
            </a:r>
            <a:r>
              <a:rPr lang="fr-FR" sz="1800" b="1">
                <a:latin typeface="Open Sans"/>
                <a:ea typeface="Open Sans"/>
                <a:cs typeface="Open Sans"/>
              </a:rPr>
              <a:t> et Word</a:t>
            </a:r>
            <a:r>
              <a:rPr lang="fr-FR" sz="1800">
                <a:latin typeface="Open Sans"/>
                <a:ea typeface="Open Sans"/>
                <a:cs typeface="Open Sans"/>
              </a:rPr>
              <a:t>.</a:t>
            </a:r>
          </a:p>
          <a:p>
            <a:r>
              <a:rPr lang="fr-FR" sz="1800"/>
              <a:t>Il est </a:t>
            </a:r>
            <a:r>
              <a:rPr lang="fr-FR" sz="1800" b="1"/>
              <a:t>essentiel</a:t>
            </a:r>
            <a:r>
              <a:rPr lang="fr-FR" sz="1800"/>
              <a:t> que le module HHS complet inclue :</a:t>
            </a:r>
          </a:p>
          <a:p>
            <a:pPr lvl="1">
              <a:buFont typeface="Courier New" panose="020B0604020202020204" pitchFamily="34" charset="0"/>
              <a:buChar char="o"/>
            </a:pPr>
            <a:r>
              <a:rPr lang="fr-FR" sz="1600" b="1">
                <a:latin typeface="Open Sans"/>
                <a:ea typeface="Open Sans"/>
                <a:cs typeface="Open Sans"/>
              </a:rPr>
              <a:t>Les trois questions principales</a:t>
            </a:r>
            <a:endParaRPr lang="fr-FR" sz="1600">
              <a:latin typeface="Open Sans"/>
              <a:ea typeface="Open Sans"/>
              <a:cs typeface="Open Sans"/>
            </a:endParaRPr>
          </a:p>
          <a:p>
            <a:pPr lvl="1">
              <a:buFont typeface="Courier New" panose="020B0604020202020204" pitchFamily="34" charset="0"/>
              <a:buChar char="o"/>
            </a:pPr>
            <a:r>
              <a:rPr lang="fr-FR" sz="1600" b="1">
                <a:latin typeface="Open Sans"/>
                <a:ea typeface="Open Sans"/>
                <a:cs typeface="Open Sans"/>
              </a:rPr>
              <a:t>Les trois questions sur la fréquence d’occurrence</a:t>
            </a:r>
            <a:endParaRPr lang="fr-FR" sz="1600">
              <a:latin typeface="Open Sans"/>
              <a:ea typeface="Open Sans"/>
              <a:cs typeface="Open Sans"/>
            </a:endParaRPr>
          </a:p>
          <a:p>
            <a:pPr lvl="1">
              <a:buFont typeface="Courier New" charset="0"/>
              <a:buChar char="o"/>
            </a:pPr>
            <a:r>
              <a:rPr lang="fr-FR" sz="1600">
                <a:latin typeface="Open Sans"/>
                <a:ea typeface="Open Sans"/>
                <a:cs typeface="Open Sans"/>
              </a:rPr>
              <a:t>Il </a:t>
            </a:r>
            <a:r>
              <a:rPr lang="fr-FR" sz="1600" b="1">
                <a:latin typeface="Open Sans"/>
                <a:ea typeface="Open Sans"/>
                <a:cs typeface="Open Sans"/>
              </a:rPr>
              <a:t>n’est pas possible</a:t>
            </a:r>
            <a:r>
              <a:rPr lang="fr-FR" sz="1600">
                <a:latin typeface="Open Sans"/>
                <a:ea typeface="Open Sans"/>
                <a:cs typeface="Open Sans"/>
              </a:rPr>
              <a:t> de </a:t>
            </a:r>
            <a:r>
              <a:rPr lang="fr-FR" sz="1600" b="1">
                <a:latin typeface="Open Sans"/>
                <a:ea typeface="Open Sans"/>
                <a:cs typeface="Open Sans"/>
              </a:rPr>
              <a:t>sélectionner uniquement certaines questions</a:t>
            </a:r>
            <a:r>
              <a:rPr lang="fr-FR" sz="1600">
                <a:latin typeface="Open Sans"/>
                <a:ea typeface="Open Sans"/>
                <a:cs typeface="Open Sans"/>
              </a:rPr>
              <a:t> du module : elles doivent toutes être posées.</a:t>
            </a:r>
          </a:p>
          <a:p>
            <a:r>
              <a:rPr lang="fr-FR" sz="1800">
                <a:latin typeface="Open Sans"/>
                <a:ea typeface="Open Sans"/>
                <a:cs typeface="Open Sans"/>
              </a:rPr>
              <a:t>Pour les évaluations du PAM, on recommande que le module standard applique une période de rappel </a:t>
            </a:r>
            <a:r>
              <a:rPr lang="fr-FR" sz="1800" b="1">
                <a:latin typeface="Open Sans"/>
                <a:ea typeface="Open Sans"/>
                <a:cs typeface="Open Sans"/>
              </a:rPr>
              <a:t>de 30 jours.</a:t>
            </a:r>
            <a:endParaRPr lang="fr-FR" sz="1800">
              <a:latin typeface="Open Sans"/>
              <a:ea typeface="Open Sans"/>
              <a:cs typeface="Open Sans"/>
            </a:endParaRPr>
          </a:p>
          <a:p>
            <a:r>
              <a:rPr lang="fr-FR" sz="1800"/>
              <a:t>Si vous utilisez des </a:t>
            </a:r>
            <a:r>
              <a:rPr lang="fr-FR" sz="1800" b="1"/>
              <a:t>outils ou plateformes de collecte de données qui ne prennent pas en charge les </a:t>
            </a:r>
            <a:r>
              <a:rPr lang="fr-FR" sz="1800" b="1" err="1"/>
              <a:t>XLSForms</a:t>
            </a:r>
            <a:r>
              <a:rPr lang="fr-FR" sz="1800"/>
              <a:t>, vous devez </a:t>
            </a:r>
            <a:r>
              <a:rPr lang="fr-FR" sz="1800" b="1"/>
              <a:t>reproduire fidèlement le module standard</a:t>
            </a:r>
            <a:r>
              <a:rPr lang="fr-FR" sz="1800"/>
              <a:t>, y compris les </a:t>
            </a:r>
            <a:r>
              <a:rPr lang="fr-FR" sz="1800" b="1"/>
              <a:t>contraintes de visibilité et de validation</a:t>
            </a:r>
            <a:r>
              <a:rPr lang="fr-FR" sz="1800"/>
              <a:t>.</a:t>
            </a:r>
          </a:p>
          <a:p>
            <a:pPr>
              <a:lnSpc>
                <a:spcPct val="150000"/>
              </a:lnSpc>
              <a:buFont typeface="Wingdings" panose="05000000000000000000" pitchFamily="2" charset="2"/>
              <a:buChar char="v"/>
            </a:pPr>
            <a:endParaRPr lang="en-GB" sz="1800" spc="60"/>
          </a:p>
          <a:p>
            <a:pPr>
              <a:lnSpc>
                <a:spcPts val="2700"/>
              </a:lnSpc>
              <a:buClr>
                <a:srgbClr val="0070BA"/>
              </a:buClr>
              <a:buFont typeface="Wingdings" panose="05000000000000000000" pitchFamily="2" charset="2"/>
              <a:buChar char="v"/>
            </a:pPr>
            <a:endParaRPr lang="en-GB" sz="1800" spc="60"/>
          </a:p>
          <a:p>
            <a:pPr marL="0" indent="0">
              <a:lnSpc>
                <a:spcPts val="2700"/>
              </a:lnSpc>
              <a:buClr>
                <a:srgbClr val="0070BA"/>
              </a:buClr>
              <a:buNone/>
            </a:pPr>
            <a:endParaRPr lang="en-GB" sz="1800" spc="60"/>
          </a:p>
          <a:p>
            <a:pPr>
              <a:buFont typeface="Wingdings" panose="05000000000000000000" pitchFamily="2" charset="2"/>
              <a:buChar char="v"/>
            </a:pPr>
            <a:endParaRPr lang="en-GB" sz="18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Conception du module HHS</a:t>
            </a:r>
          </a:p>
        </p:txBody>
      </p:sp>
    </p:spTree>
    <p:extLst>
      <p:ext uri="{BB962C8B-B14F-4D97-AF65-F5344CB8AC3E}">
        <p14:creationId xmlns:p14="http://schemas.microsoft.com/office/powerpoint/2010/main" val="422553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HHS : Survey Designer</a:t>
            </a:r>
          </a:p>
        </p:txBody>
      </p:sp>
      <p:sp>
        <p:nvSpPr>
          <p:cNvPr id="6" name="TextBox 5">
            <a:extLst>
              <a:ext uri="{FF2B5EF4-FFF2-40B4-BE49-F238E27FC236}">
                <a16:creationId xmlns:a16="http://schemas.microsoft.com/office/drawing/2014/main" id="{A2BED8FA-5D6A-4507-95F4-A5723A663FC6}"/>
              </a:ext>
            </a:extLst>
          </p:cNvPr>
          <p:cNvSpPr txBox="1"/>
          <p:nvPr/>
        </p:nvSpPr>
        <p:spPr>
          <a:xfrm>
            <a:off x="7570379" y="716415"/>
            <a:ext cx="3330699" cy="338554"/>
          </a:xfrm>
          <a:prstGeom prst="rect">
            <a:avLst/>
          </a:prstGeom>
          <a:noFill/>
        </p:spPr>
        <p:txBody>
          <a:bodyPr wrap="square" lIns="91440" tIns="45720" rIns="91440" bIns="45720" anchor="t">
            <a:spAutoFit/>
          </a:bodyPr>
          <a:lstStyle/>
          <a:p>
            <a:pPr algn="ctr"/>
            <a:r>
              <a:rPr lang="en-GB" sz="1600">
                <a:solidFill>
                  <a:srgbClr val="0070BA"/>
                </a:solidFill>
                <a:latin typeface="Open Sans"/>
                <a:ea typeface="Open Sans"/>
                <a:cs typeface="Open Sans"/>
                <a:hlinkClick r:id="rId3">
                  <a:extLst>
                    <a:ext uri="{A12FA001-AC4F-418D-AE19-62706E023703}">
                      <ahyp:hlinkClr xmlns:ahyp="http://schemas.microsoft.com/office/drawing/2018/hyperlinkcolor" val="tx"/>
                    </a:ext>
                  </a:extLst>
                </a:hlinkClick>
              </a:rPr>
              <a:t>Code HHS (survey designer)</a:t>
            </a:r>
            <a:endParaRPr lang="en-GB" sz="1600">
              <a:solidFill>
                <a:srgbClr val="0070BA"/>
              </a:solidFill>
              <a:latin typeface="Open Sans"/>
              <a:ea typeface="Open Sans"/>
              <a:cs typeface="Open Sans"/>
            </a:endParaRPr>
          </a:p>
        </p:txBody>
      </p:sp>
      <p:pic>
        <p:nvPicPr>
          <p:cNvPr id="7" name="Picture 6">
            <a:extLst>
              <a:ext uri="{FF2B5EF4-FFF2-40B4-BE49-F238E27FC236}">
                <a16:creationId xmlns:a16="http://schemas.microsoft.com/office/drawing/2014/main" id="{E9DA76E9-7EB8-4E11-8593-ADCD2ACC9A05}"/>
              </a:ext>
            </a:extLst>
          </p:cNvPr>
          <p:cNvPicPr>
            <a:picLocks noChangeAspect="1"/>
          </p:cNvPicPr>
          <p:nvPr/>
        </p:nvPicPr>
        <p:blipFill>
          <a:blip r:embed="rId4"/>
          <a:stretch>
            <a:fillRect/>
          </a:stretch>
        </p:blipFill>
        <p:spPr>
          <a:xfrm>
            <a:off x="717181" y="1685260"/>
            <a:ext cx="5475123" cy="3487479"/>
          </a:xfrm>
          <a:prstGeom prst="rect">
            <a:avLst/>
          </a:prstGeom>
        </p:spPr>
      </p:pic>
      <p:pic>
        <p:nvPicPr>
          <p:cNvPr id="2" name="Picture 3" descr="A screenshot of a computer&#10;&#10;Description automatically generated">
            <a:extLst>
              <a:ext uri="{FF2B5EF4-FFF2-40B4-BE49-F238E27FC236}">
                <a16:creationId xmlns:a16="http://schemas.microsoft.com/office/drawing/2014/main" id="{7101E39E-3604-855F-A116-08E3677B918E}"/>
              </a:ext>
            </a:extLst>
          </p:cNvPr>
          <p:cNvPicPr>
            <a:picLocks noChangeAspect="1"/>
          </p:cNvPicPr>
          <p:nvPr/>
        </p:nvPicPr>
        <p:blipFill>
          <a:blip r:embed="rId5"/>
          <a:stretch>
            <a:fillRect/>
          </a:stretch>
        </p:blipFill>
        <p:spPr>
          <a:xfrm>
            <a:off x="6350000" y="2331958"/>
            <a:ext cx="5300133" cy="3955153"/>
          </a:xfrm>
          <a:prstGeom prst="rect">
            <a:avLst/>
          </a:prstGeom>
        </p:spPr>
      </p:pic>
      <p:cxnSp>
        <p:nvCxnSpPr>
          <p:cNvPr id="3" name="Straight Arrow Connector 2">
            <a:extLst>
              <a:ext uri="{FF2B5EF4-FFF2-40B4-BE49-F238E27FC236}">
                <a16:creationId xmlns:a16="http://schemas.microsoft.com/office/drawing/2014/main" id="{3E48D480-8F33-4344-9F87-A17A145CF98A}"/>
              </a:ext>
            </a:extLst>
          </p:cNvPr>
          <p:cNvCxnSpPr/>
          <p:nvPr/>
        </p:nvCxnSpPr>
        <p:spPr>
          <a:xfrm flipH="1">
            <a:off x="9295661" y="4653341"/>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survey designer</a:t>
            </a:r>
          </a:p>
        </p:txBody>
      </p:sp>
      <p:sp>
        <p:nvSpPr>
          <p:cNvPr id="6" name="TextBox 5">
            <a:extLst>
              <a:ext uri="{FF2B5EF4-FFF2-40B4-BE49-F238E27FC236}">
                <a16:creationId xmlns:a16="http://schemas.microsoft.com/office/drawing/2014/main" id="{7FA3692C-3546-4E12-A391-AAD190AB0C22}"/>
              </a:ext>
            </a:extLst>
          </p:cNvPr>
          <p:cNvSpPr txBox="1"/>
          <p:nvPr/>
        </p:nvSpPr>
        <p:spPr>
          <a:xfrm>
            <a:off x="10081690" y="6270622"/>
            <a:ext cx="2110310"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15A31D97-CB4F-4C42-BCF2-92B088EEC0B2}"/>
              </a:ext>
            </a:extLst>
          </p:cNvPr>
          <p:cNvCxnSpPr>
            <a:cxnSpLocks/>
          </p:cNvCxnSpPr>
          <p:nvPr/>
        </p:nvCxnSpPr>
        <p:spPr>
          <a:xfrm>
            <a:off x="7868148" y="6609176"/>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6338871-EC55-46E3-AE4B-322D9E3BB2D6}"/>
              </a:ext>
            </a:extLst>
          </p:cNvPr>
          <p:cNvSpPr txBox="1"/>
          <p:nvPr/>
        </p:nvSpPr>
        <p:spPr>
          <a:xfrm>
            <a:off x="3082248" y="6270622"/>
            <a:ext cx="5315290"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rPr>
              <a:t>Retrouvez le dernier module standard HHS en </a:t>
            </a:r>
            <a:r>
              <a:rPr lang="en-US" sz="1600" err="1">
                <a:solidFill>
                  <a:schemeClr val="tx1">
                    <a:lumMod val="75000"/>
                  </a:schemeClr>
                </a:solidFill>
                <a:latin typeface="Open Sans"/>
                <a:ea typeface="Open Sans"/>
                <a:cs typeface="Open Sans"/>
              </a:rPr>
              <a:t>XLSform </a:t>
            </a:r>
            <a:r>
              <a:rPr lang="en-US" sz="1600">
                <a:solidFill>
                  <a:schemeClr val="tx1">
                    <a:lumMod val="75000"/>
                  </a:schemeClr>
                </a:solidFill>
                <a:latin typeface="Open Sans"/>
                <a:ea typeface="Open Sans"/>
                <a:cs typeface="Open Sans"/>
              </a:rPr>
              <a:t>sur </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0B991C9-7C1B-FA31-8281-772B6F610B60}"/>
              </a:ext>
            </a:extLst>
          </p:cNvPr>
          <p:cNvPicPr>
            <a:picLocks noChangeAspect="1"/>
          </p:cNvPicPr>
          <p:nvPr/>
        </p:nvPicPr>
        <p:blipFill>
          <a:blip r:embed="rId4"/>
          <a:stretch>
            <a:fillRect/>
          </a:stretch>
        </p:blipFill>
        <p:spPr>
          <a:xfrm>
            <a:off x="0" y="3357560"/>
            <a:ext cx="12192000" cy="1305991"/>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416503" y="3084821"/>
            <a:ext cx="2167072" cy="178685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9643C2-79D4-0175-DCC7-729B5ADBCDB1}"/>
              </a:ext>
            </a:extLst>
          </p:cNvPr>
          <p:cNvSpPr/>
          <p:nvPr/>
        </p:nvSpPr>
        <p:spPr>
          <a:xfrm>
            <a:off x="3082248" y="3725714"/>
            <a:ext cx="836609" cy="140086"/>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lumMod val="50000"/>
                  </a:schemeClr>
                </a:solidFill>
                <a:latin typeface="+mj-lt"/>
              </a:rPr>
              <a:t>30 jours</a:t>
            </a:r>
          </a:p>
        </p:txBody>
      </p:sp>
      <p:sp>
        <p:nvSpPr>
          <p:cNvPr id="3" name="Rectangle 2">
            <a:extLst>
              <a:ext uri="{FF2B5EF4-FFF2-40B4-BE49-F238E27FC236}">
                <a16:creationId xmlns:a16="http://schemas.microsoft.com/office/drawing/2014/main" id="{D4C2E265-8462-47B2-933D-C271EC449250}"/>
              </a:ext>
            </a:extLst>
          </p:cNvPr>
          <p:cNvSpPr/>
          <p:nvPr/>
        </p:nvSpPr>
        <p:spPr>
          <a:xfrm>
            <a:off x="3081734" y="3998453"/>
            <a:ext cx="836609" cy="140086"/>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lumMod val="50000"/>
                  </a:schemeClr>
                </a:solidFill>
                <a:latin typeface="+mj-lt"/>
              </a:rPr>
              <a:t>30 jours</a:t>
            </a:r>
          </a:p>
        </p:txBody>
      </p:sp>
      <p:sp>
        <p:nvSpPr>
          <p:cNvPr id="11" name="Rectangle 10">
            <a:extLst>
              <a:ext uri="{FF2B5EF4-FFF2-40B4-BE49-F238E27FC236}">
                <a16:creationId xmlns:a16="http://schemas.microsoft.com/office/drawing/2014/main" id="{154B10D8-117F-4736-1A66-7591CF8EDD3F}"/>
              </a:ext>
            </a:extLst>
          </p:cNvPr>
          <p:cNvSpPr/>
          <p:nvPr/>
        </p:nvSpPr>
        <p:spPr>
          <a:xfrm>
            <a:off x="3081734" y="4341235"/>
            <a:ext cx="836609" cy="140086"/>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lumMod val="50000"/>
                  </a:schemeClr>
                </a:solidFill>
                <a:latin typeface="+mj-lt"/>
              </a:rPr>
              <a:t>30 jours</a:t>
            </a:r>
          </a:p>
        </p:txBody>
      </p:sp>
    </p:spTree>
    <p:extLst>
      <p:ext uri="{BB962C8B-B14F-4D97-AF65-F5344CB8AC3E}">
        <p14:creationId xmlns:p14="http://schemas.microsoft.com/office/powerpoint/2010/main" val="292492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Comment calculer le HHS ?</a:t>
            </a:r>
            <a:endParaRPr lang="en-GB" b="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CALCUL</a:t>
            </a:r>
          </a:p>
        </p:txBody>
      </p:sp>
      <p:sp>
        <p:nvSpPr>
          <p:cNvPr id="22" name="TextBox 21">
            <a:extLst>
              <a:ext uri="{FF2B5EF4-FFF2-40B4-BE49-F238E27FC236}">
                <a16:creationId xmlns:a16="http://schemas.microsoft.com/office/drawing/2014/main" id="{845AE3E5-9674-445E-B4FF-AE4477728629}"/>
              </a:ext>
            </a:extLst>
          </p:cNvPr>
          <p:cNvSpPr txBox="1"/>
          <p:nvPr/>
        </p:nvSpPr>
        <p:spPr>
          <a:xfrm>
            <a:off x="717181" y="1378973"/>
            <a:ext cx="11052002" cy="4840299"/>
          </a:xfrm>
          <a:prstGeom prst="rect">
            <a:avLst/>
          </a:prstGeom>
          <a:noFill/>
        </p:spPr>
        <p:txBody>
          <a:bodyPr wrap="square" lIns="91440" tIns="45720" rIns="91440" bIns="45720" anchor="t">
            <a:spAutoFit/>
          </a:bodyPr>
          <a:lstStyle/>
          <a:p>
            <a:pPr>
              <a:lnSpc>
                <a:spcPct val="90000"/>
              </a:lnSpc>
              <a:spcBef>
                <a:spcPts val="1000"/>
              </a:spcBef>
            </a:pPr>
            <a:r>
              <a:rPr lang="en-US" sz="2000" spc="60">
                <a:latin typeface="Open Sans" panose="020B0606030504020204" pitchFamily="34" charset="0"/>
                <a:ea typeface="Open Sans" panose="020B0606030504020204" pitchFamily="34" charset="0"/>
                <a:cs typeface="Open Sans" panose="020B0606030504020204" pitchFamily="34" charset="0"/>
              </a:rPr>
              <a:t>Étape 1. </a:t>
            </a:r>
            <a:r>
              <a:rPr lang="en-US" sz="2000" spc="60" err="1">
                <a:latin typeface="Open Sans" panose="020B0606030504020204" pitchFamily="34" charset="0"/>
                <a:ea typeface="Open Sans" panose="020B0606030504020204" pitchFamily="34" charset="0"/>
                <a:cs typeface="Open Sans" panose="020B0606030504020204" pitchFamily="34" charset="0"/>
              </a:rPr>
              <a:t>Recodez</a:t>
            </a:r>
            <a:r>
              <a:rPr lang="en-US" sz="2000" spc="60">
                <a:latin typeface="Open Sans" panose="020B0606030504020204" pitchFamily="34" charset="0"/>
                <a:ea typeface="Open Sans" panose="020B0606030504020204" pitchFamily="34" charset="0"/>
                <a:cs typeface="Open Sans" panose="020B0606030504020204" pitchFamily="34" charset="0"/>
              </a:rPr>
              <a:t> les réponses de 3 ("rarement", "parfois" et "souvent") en 2 catégories de fréquence ("rarement ou parfois" et "souvent"). </a:t>
            </a:r>
          </a:p>
          <a:p>
            <a:pPr marL="342900" indent="-342900">
              <a:lnSpc>
                <a:spcPct val="90000"/>
              </a:lnSpc>
              <a:spcBef>
                <a:spcPts val="1000"/>
              </a:spcBef>
              <a:buFont typeface="Wingdings" panose="05000000000000000000" pitchFamily="2" charset="2"/>
              <a:buChar char="à"/>
            </a:pPr>
            <a:r>
              <a:rPr lang="en-US" sz="2000" spc="60">
                <a:latin typeface="Open Sans" panose="020B0606030504020204" pitchFamily="34" charset="0"/>
                <a:ea typeface="Open Sans" panose="020B0606030504020204" pitchFamily="34" charset="0"/>
                <a:cs typeface="Open Sans" panose="020B0606030504020204" pitchFamily="34" charset="0"/>
              </a:rPr>
              <a:t>Créez une nouvelle variable pour chaque question de fréquence d'occurrence - HHSQ1 HHSQ2 HHSQ3.</a:t>
            </a:r>
          </a:p>
          <a:p>
            <a:pPr>
              <a:lnSpc>
                <a:spcPct val="90000"/>
              </a:lnSpc>
              <a:spcBef>
                <a:spcPts val="1000"/>
              </a:spcBef>
            </a:pPr>
            <a:endParaRPr lang="en-US" sz="2000" spc="6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sz="2000" spc="60">
                <a:latin typeface="Open Sans"/>
                <a:ea typeface="Open Sans"/>
                <a:cs typeface="Open Sans"/>
              </a:rPr>
              <a:t>Étape 2. </a:t>
            </a:r>
            <a:r>
              <a:rPr lang="en-US" sz="2000">
                <a:solidFill>
                  <a:srgbClr val="000000"/>
                </a:solidFill>
                <a:highlight>
                  <a:srgbClr val="C0C0C0"/>
                </a:highlight>
                <a:latin typeface="Open Sans"/>
                <a:ea typeface="Open Sans"/>
                <a:cs typeface="Open Sans"/>
              </a:rPr>
              <a:t>RECODE </a:t>
            </a:r>
            <a:r>
              <a:rPr lang="en-US" sz="2000" err="1">
                <a:solidFill>
                  <a:srgbClr val="000000"/>
                </a:solidFill>
                <a:highlight>
                  <a:srgbClr val="C0C0C0"/>
                </a:highlight>
                <a:latin typeface="Open Sans"/>
                <a:ea typeface="Open Sans"/>
                <a:cs typeface="Open Sans"/>
              </a:rPr>
              <a:t>HHSNoFood_FR</a:t>
            </a:r>
            <a:r>
              <a:rPr lang="en-US" sz="2000">
                <a:solidFill>
                  <a:srgbClr val="000000"/>
                </a:solidFill>
                <a:highlight>
                  <a:srgbClr val="C0C0C0"/>
                </a:highlight>
                <a:latin typeface="Open Sans"/>
                <a:ea typeface="Open Sans"/>
                <a:cs typeface="Open Sans"/>
              </a:rPr>
              <a:t> </a:t>
            </a:r>
            <a:r>
              <a:rPr lang="en-US" sz="2000" err="1">
                <a:solidFill>
                  <a:srgbClr val="000000"/>
                </a:solidFill>
                <a:highlight>
                  <a:srgbClr val="C0C0C0"/>
                </a:highlight>
                <a:latin typeface="Open Sans"/>
                <a:ea typeface="Open Sans"/>
                <a:cs typeface="Open Sans"/>
              </a:rPr>
              <a:t>HHSBedHung_FR</a:t>
            </a:r>
            <a:r>
              <a:rPr lang="en-US" sz="2000">
                <a:solidFill>
                  <a:srgbClr val="000000"/>
                </a:solidFill>
                <a:highlight>
                  <a:srgbClr val="C0C0C0"/>
                </a:highlight>
                <a:latin typeface="Open Sans"/>
                <a:ea typeface="Open Sans"/>
                <a:cs typeface="Open Sans"/>
              </a:rPr>
              <a:t> </a:t>
            </a:r>
            <a:r>
              <a:rPr lang="en-US" sz="2000" err="1">
                <a:solidFill>
                  <a:srgbClr val="000000"/>
                </a:solidFill>
                <a:highlight>
                  <a:srgbClr val="C0C0C0"/>
                </a:highlight>
                <a:latin typeface="Open Sans"/>
                <a:ea typeface="Open Sans"/>
                <a:cs typeface="Open Sans"/>
              </a:rPr>
              <a:t>HHSNotEat_FR</a:t>
            </a:r>
            <a:r>
              <a:rPr lang="en-US" sz="2000">
                <a:solidFill>
                  <a:srgbClr val="000000"/>
                </a:solidFill>
                <a:highlight>
                  <a:srgbClr val="C0C0C0"/>
                </a:highlight>
                <a:latin typeface="Open Sans"/>
                <a:ea typeface="Open Sans"/>
                <a:cs typeface="Open Sans"/>
              </a:rPr>
              <a:t> (1=1) (2=1) (3=2) (ELSE=0) INTO HHSQ1 HHSQ2 HHSQ3</a:t>
            </a:r>
            <a:r>
              <a:rPr lang="en-US" sz="2000" spc="60">
                <a:latin typeface="Open Sans"/>
                <a:ea typeface="Open Sans"/>
                <a:cs typeface="Open Sans"/>
              </a:rPr>
              <a:t>.  Maintenant, tous les HH devraient avoir une valeur de 0, 1 ou 2.</a:t>
            </a:r>
          </a:p>
          <a:p>
            <a:pPr marL="342900" indent="-342900">
              <a:lnSpc>
                <a:spcPct val="90000"/>
              </a:lnSpc>
              <a:spcBef>
                <a:spcPts val="1000"/>
              </a:spcBef>
              <a:buFont typeface="Wingdings" panose="05000000000000000000" pitchFamily="2" charset="2"/>
              <a:buChar char="à"/>
            </a:pPr>
            <a:endParaRPr lang="en-US" sz="2000" spc="6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sz="2000" spc="60">
                <a:latin typeface="Open Sans" panose="020B0606030504020204" pitchFamily="34" charset="0"/>
                <a:ea typeface="Open Sans" panose="020B0606030504020204" pitchFamily="34" charset="0"/>
                <a:cs typeface="Open Sans" panose="020B0606030504020204" pitchFamily="34" charset="0"/>
              </a:rPr>
              <a:t>Étape 3. Les valeurs des nouvelles variables sont ensuite additionnées pour chaque ménage afin de calculer le score HHS. </a:t>
            </a:r>
            <a:r>
              <a:rPr lang="en-US" sz="2000" b="0" i="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CALCULER HHS=HHSQ1 + HHSQ2 + HHSQ3</a:t>
            </a:r>
            <a:r>
              <a:rPr lang="en-US" sz="20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spc="60">
                <a:latin typeface="Open Sans" panose="020B0606030504020204" pitchFamily="34" charset="0"/>
                <a:ea typeface="Open Sans" panose="020B0606030504020204" pitchFamily="34" charset="0"/>
                <a:cs typeface="Open Sans" panose="020B0606030504020204" pitchFamily="34" charset="0"/>
              </a:rPr>
              <a:t>Chaque ménage doit avoir un score HHS compris entre 0 et 6. </a:t>
            </a:r>
          </a:p>
          <a:p>
            <a:pPr marL="342900" indent="-342900">
              <a:lnSpc>
                <a:spcPct val="90000"/>
              </a:lnSpc>
              <a:spcBef>
                <a:spcPts val="1000"/>
              </a:spcBef>
              <a:buFont typeface="Wingdings" panose="05000000000000000000" pitchFamily="2" charset="2"/>
              <a:buChar char="à"/>
            </a:pPr>
            <a:r>
              <a:rPr lang="en-US" sz="2000" spc="60">
                <a:latin typeface="Open Sans"/>
                <a:ea typeface="Open Sans"/>
                <a:cs typeface="Open Sans"/>
              </a:rPr>
              <a:t>Ces scores sont </a:t>
            </a:r>
            <a:r>
              <a:rPr lang="en-US" sz="2000" spc="60" err="1">
                <a:latin typeface="Open Sans"/>
                <a:ea typeface="Open Sans"/>
                <a:cs typeface="Open Sans"/>
              </a:rPr>
              <a:t>utilisés</a:t>
            </a:r>
            <a:r>
              <a:rPr lang="en-US" sz="2000" spc="60">
                <a:latin typeface="Open Sans"/>
                <a:ea typeface="Open Sans"/>
                <a:cs typeface="Open Sans"/>
              </a:rPr>
              <a:t> pour </a:t>
            </a:r>
            <a:r>
              <a:rPr lang="en-US" sz="2000" spc="60" err="1">
                <a:latin typeface="Open Sans"/>
                <a:ea typeface="Open Sans"/>
                <a:cs typeface="Open Sans"/>
              </a:rPr>
              <a:t>générer</a:t>
            </a:r>
            <a:r>
              <a:rPr lang="en-US" sz="2000" spc="60">
                <a:latin typeface="Open Sans"/>
                <a:ea typeface="Open Sans"/>
                <a:cs typeface="Open Sans"/>
              </a:rPr>
              <a:t> </a:t>
            </a:r>
            <a:r>
              <a:rPr lang="en-US" sz="2000" spc="60" err="1">
                <a:latin typeface="Open Sans"/>
                <a:ea typeface="Open Sans"/>
                <a:cs typeface="Open Sans"/>
              </a:rPr>
              <a:t>l’indicateur</a:t>
            </a:r>
            <a:r>
              <a:rPr lang="en-US" sz="2000" spc="60">
                <a:latin typeface="Open Sans"/>
                <a:ea typeface="Open Sans"/>
                <a:cs typeface="Open Sans"/>
              </a:rPr>
              <a:t> HHS.</a:t>
            </a:r>
          </a:p>
          <a:p>
            <a:pPr>
              <a:lnSpc>
                <a:spcPct val="90000"/>
              </a:lnSpc>
              <a:spcBef>
                <a:spcPts val="1000"/>
              </a:spcBef>
            </a:pPr>
            <a:endParaRPr lang="en-US" spc="60">
              <a:latin typeface="Open Sans" charset="0"/>
              <a:ea typeface="Open Sans" charset="0"/>
              <a:cs typeface="Open Sans" charset="0"/>
            </a:endParaRPr>
          </a:p>
        </p:txBody>
      </p:sp>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CALCUL(s)</a:t>
            </a:r>
          </a:p>
        </p:txBody>
      </p:sp>
      <p:graphicFrame>
        <p:nvGraphicFramePr>
          <p:cNvPr id="2" name="Table 2">
            <a:extLst>
              <a:ext uri="{FF2B5EF4-FFF2-40B4-BE49-F238E27FC236}">
                <a16:creationId xmlns:a16="http://schemas.microsoft.com/office/drawing/2014/main" id="{59A4B2AD-0190-8953-755B-8366A4FC5569}"/>
              </a:ext>
            </a:extLst>
          </p:cNvPr>
          <p:cNvGraphicFramePr>
            <a:graphicFrameLocks noGrp="1"/>
          </p:cNvGraphicFramePr>
          <p:nvPr>
            <p:extLst>
              <p:ext uri="{D42A27DB-BD31-4B8C-83A1-F6EECF244321}">
                <p14:modId xmlns:p14="http://schemas.microsoft.com/office/powerpoint/2010/main" val="3092167736"/>
              </p:ext>
            </p:extLst>
          </p:nvPr>
        </p:nvGraphicFramePr>
        <p:xfrm>
          <a:off x="717181" y="1938814"/>
          <a:ext cx="8568333" cy="1909032"/>
        </p:xfrm>
        <a:graphic>
          <a:graphicData uri="http://schemas.openxmlformats.org/drawingml/2006/table">
            <a:tbl>
              <a:tblPr firstRow="1" bandRow="1">
                <a:tableStyleId>{5C22544A-7EE6-4342-B048-85BDC9FD1C3A}</a:tableStyleId>
              </a:tblPr>
              <a:tblGrid>
                <a:gridCol w="2751837">
                  <a:extLst>
                    <a:ext uri="{9D8B030D-6E8A-4147-A177-3AD203B41FA5}">
                      <a16:colId xmlns:a16="http://schemas.microsoft.com/office/drawing/2014/main" val="3205859336"/>
                    </a:ext>
                  </a:extLst>
                </a:gridCol>
                <a:gridCol w="5816496">
                  <a:extLst>
                    <a:ext uri="{9D8B030D-6E8A-4147-A177-3AD203B41FA5}">
                      <a16:colId xmlns:a16="http://schemas.microsoft.com/office/drawing/2014/main" val="2226702451"/>
                    </a:ext>
                  </a:extLst>
                </a:gridCol>
              </a:tblGrid>
              <a:tr h="643811">
                <a:tc>
                  <a:txBody>
                    <a:bodyPr/>
                    <a:lstStyle/>
                    <a:p>
                      <a:r>
                        <a:rPr lang="fr-FR" sz="2000">
                          <a:latin typeface="Open Sans"/>
                          <a:ea typeface="Open Sans"/>
                          <a:cs typeface="Open Sans"/>
                        </a:rPr>
                        <a:t>Echelle de faim des ménages</a:t>
                      </a:r>
                    </a:p>
                  </a:txBody>
                  <a:tcPr/>
                </a:tc>
                <a:tc>
                  <a:txBody>
                    <a:bodyPr/>
                    <a:lstStyle/>
                    <a:p>
                      <a:r>
                        <a:rPr lang="en-GB" sz="2000" err="1">
                          <a:latin typeface="Open Sans"/>
                          <a:ea typeface="Open Sans"/>
                          <a:cs typeface="Open Sans"/>
                        </a:rPr>
                        <a:t>Catégories</a:t>
                      </a:r>
                      <a:r>
                        <a:rPr lang="en-GB" sz="2000">
                          <a:latin typeface="Open Sans"/>
                          <a:ea typeface="Open Sans"/>
                          <a:cs typeface="Open Sans"/>
                        </a:rPr>
                        <a:t> </a:t>
                      </a:r>
                      <a:r>
                        <a:rPr lang="en-GB" sz="2000" err="1">
                          <a:latin typeface="Open Sans"/>
                          <a:ea typeface="Open Sans"/>
                          <a:cs typeface="Open Sans"/>
                        </a:rPr>
                        <a:t>échelle</a:t>
                      </a:r>
                      <a:r>
                        <a:rPr lang="en-GB" sz="2000">
                          <a:latin typeface="Open Sans"/>
                          <a:ea typeface="Open Sans"/>
                          <a:cs typeface="Open Sans"/>
                        </a:rPr>
                        <a:t> de</a:t>
                      </a:r>
                      <a:r>
                        <a:rPr lang="fr-FR" sz="2000">
                          <a:latin typeface="Open Sans"/>
                          <a:ea typeface="Open Sans"/>
                          <a:cs typeface="Open Sans"/>
                        </a:rPr>
                        <a:t> faim des ménages </a:t>
                      </a:r>
                      <a:r>
                        <a:rPr lang="en-GB" sz="2000">
                          <a:latin typeface="Open Sans"/>
                          <a:ea typeface="Open Sans"/>
                          <a:cs typeface="Open Sans"/>
                        </a:rPr>
                        <a:t>(standard)</a:t>
                      </a:r>
                    </a:p>
                  </a:txBody>
                  <a:tcPr/>
                </a:tc>
                <a:extLst>
                  <a:ext uri="{0D108BD9-81ED-4DB2-BD59-A6C34878D82A}">
                    <a16:rowId xmlns:a16="http://schemas.microsoft.com/office/drawing/2014/main" val="3757974657"/>
                  </a:ext>
                </a:extLst>
              </a:tr>
              <a:tr h="402664">
                <a:tc>
                  <a:txBody>
                    <a:bodyPr/>
                    <a:lstStyle/>
                    <a:p>
                      <a:r>
                        <a:rPr lang="en-GB" sz="2000">
                          <a:latin typeface="Open Sans"/>
                          <a:ea typeface="Open Sans"/>
                          <a:cs typeface="Open Sans"/>
                        </a:rPr>
                        <a:t>0-1</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Peu </a:t>
                      </a:r>
                      <a:r>
                        <a:rPr lang="en-GB" sz="2000" err="1">
                          <a:latin typeface="Open Sans" panose="020B0606030504020204" pitchFamily="34" charset="0"/>
                          <a:ea typeface="Open Sans" panose="020B0606030504020204" pitchFamily="34" charset="0"/>
                          <a:cs typeface="Open Sans" panose="020B0606030504020204" pitchFamily="34" charset="0"/>
                        </a:rPr>
                        <a:t>ou</a:t>
                      </a:r>
                      <a:r>
                        <a:rPr lang="en-GB" sz="2000">
                          <a:latin typeface="Open Sans" panose="020B0606030504020204" pitchFamily="34" charset="0"/>
                          <a:ea typeface="Open Sans" panose="020B0606030504020204" pitchFamily="34" charset="0"/>
                          <a:cs typeface="Open Sans" panose="020B0606030504020204" pitchFamily="34" charset="0"/>
                        </a:rPr>
                        <a:t> pas de </a:t>
                      </a:r>
                      <a:r>
                        <a:rPr lang="en-GB" sz="2000" err="1">
                          <a:latin typeface="Open Sans" panose="020B0606030504020204" pitchFamily="34" charset="0"/>
                          <a:ea typeface="Open Sans" panose="020B0606030504020204" pitchFamily="34" charset="0"/>
                          <a:cs typeface="Open Sans" panose="020B0606030504020204" pitchFamily="34" charset="0"/>
                        </a:rPr>
                        <a:t>faim</a:t>
                      </a:r>
                      <a:r>
                        <a:rPr lang="en-GB" sz="2000">
                          <a:latin typeface="Open Sans" panose="020B0606030504020204" pitchFamily="34" charset="0"/>
                          <a:ea typeface="Open Sans" panose="020B0606030504020204" pitchFamily="34" charset="0"/>
                          <a:cs typeface="Open Sans" panose="020B0606030504020204" pitchFamily="34" charset="0"/>
                        </a:rPr>
                        <a:t> dans le ménage</a:t>
                      </a:r>
                    </a:p>
                  </a:txBody>
                  <a:tcPr/>
                </a:tc>
                <a:extLst>
                  <a:ext uri="{0D108BD9-81ED-4DB2-BD59-A6C34878D82A}">
                    <a16:rowId xmlns:a16="http://schemas.microsoft.com/office/drawing/2014/main" val="2809969434"/>
                  </a:ext>
                </a:extLst>
              </a:tr>
              <a:tr h="402664">
                <a:tc>
                  <a:txBody>
                    <a:bodyPr/>
                    <a:lstStyle/>
                    <a:p>
                      <a:r>
                        <a:rPr lang="en-GB" sz="2000">
                          <a:latin typeface="Open Sans"/>
                          <a:ea typeface="Open Sans"/>
                          <a:cs typeface="Open Sans"/>
                        </a:rPr>
                        <a:t>2-3</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Faim modérée dans le ménage</a:t>
                      </a:r>
                    </a:p>
                  </a:txBody>
                  <a:tcPr/>
                </a:tc>
                <a:extLst>
                  <a:ext uri="{0D108BD9-81ED-4DB2-BD59-A6C34878D82A}">
                    <a16:rowId xmlns:a16="http://schemas.microsoft.com/office/drawing/2014/main" val="3215225366"/>
                  </a:ext>
                </a:extLst>
              </a:tr>
              <a:tr h="402664">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4-6</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Faim sévère dans le ménage</a:t>
                      </a:r>
                    </a:p>
                  </a:txBody>
                  <a:tcPr/>
                </a:tc>
                <a:extLst>
                  <a:ext uri="{0D108BD9-81ED-4DB2-BD59-A6C34878D82A}">
                    <a16:rowId xmlns:a16="http://schemas.microsoft.com/office/drawing/2014/main" val="2143743343"/>
                  </a:ext>
                </a:extLst>
              </a:tr>
            </a:tbl>
          </a:graphicData>
        </a:graphic>
      </p:graphicFrame>
      <p:graphicFrame>
        <p:nvGraphicFramePr>
          <p:cNvPr id="3" name="Table 2">
            <a:extLst>
              <a:ext uri="{FF2B5EF4-FFF2-40B4-BE49-F238E27FC236}">
                <a16:creationId xmlns:a16="http://schemas.microsoft.com/office/drawing/2014/main" id="{9E8431C9-1896-A20C-E2F4-8AF89DC3251B}"/>
              </a:ext>
            </a:extLst>
          </p:cNvPr>
          <p:cNvGraphicFramePr>
            <a:graphicFrameLocks noGrp="1"/>
          </p:cNvGraphicFramePr>
          <p:nvPr>
            <p:extLst>
              <p:ext uri="{D42A27DB-BD31-4B8C-83A1-F6EECF244321}">
                <p14:modId xmlns:p14="http://schemas.microsoft.com/office/powerpoint/2010/main" val="1393696958"/>
              </p:ext>
            </p:extLst>
          </p:nvPr>
        </p:nvGraphicFramePr>
        <p:xfrm>
          <a:off x="3577389" y="3943073"/>
          <a:ext cx="8404338" cy="2932275"/>
        </p:xfrm>
        <a:graphic>
          <a:graphicData uri="http://schemas.openxmlformats.org/drawingml/2006/table">
            <a:tbl>
              <a:tblPr firstRow="1" bandRow="1">
                <a:tableStyleId>{5C22544A-7EE6-4342-B048-85BDC9FD1C3A}</a:tableStyleId>
              </a:tblPr>
              <a:tblGrid>
                <a:gridCol w="2699168">
                  <a:extLst>
                    <a:ext uri="{9D8B030D-6E8A-4147-A177-3AD203B41FA5}">
                      <a16:colId xmlns:a16="http://schemas.microsoft.com/office/drawing/2014/main" val="3205859336"/>
                    </a:ext>
                  </a:extLst>
                </a:gridCol>
                <a:gridCol w="5705170">
                  <a:extLst>
                    <a:ext uri="{9D8B030D-6E8A-4147-A177-3AD203B41FA5}">
                      <a16:colId xmlns:a16="http://schemas.microsoft.com/office/drawing/2014/main" val="2226702451"/>
                    </a:ext>
                  </a:extLst>
                </a:gridCol>
              </a:tblGrid>
              <a:tr h="725180">
                <a:tc>
                  <a:txBody>
                    <a:bodyPr/>
                    <a:lstStyle/>
                    <a:p>
                      <a:r>
                        <a:rPr lang="fr-FR" sz="2000">
                          <a:latin typeface="Open Sans" panose="020B0606030504020204" pitchFamily="34" charset="0"/>
                          <a:ea typeface="Open Sans" panose="020B0606030504020204" pitchFamily="34" charset="0"/>
                          <a:cs typeface="Open Sans" panose="020B0606030504020204" pitchFamily="34" charset="0"/>
                        </a:rPr>
                        <a:t>Indice domestique de la faim </a:t>
                      </a:r>
                      <a:endParaRPr lang="en-GB" sz="20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2000" err="1">
                          <a:latin typeface="Open Sans" panose="020B0606030504020204" pitchFamily="34" charset="0"/>
                          <a:ea typeface="Open Sans" panose="020B0606030504020204" pitchFamily="34" charset="0"/>
                          <a:cs typeface="Open Sans" panose="020B0606030504020204" pitchFamily="34" charset="0"/>
                        </a:rPr>
                        <a:t>Catégories</a:t>
                      </a:r>
                      <a:r>
                        <a:rPr lang="en-GB" sz="2000">
                          <a:latin typeface="Open Sans" panose="020B0606030504020204" pitchFamily="34" charset="0"/>
                          <a:ea typeface="Open Sans" panose="020B0606030504020204" pitchFamily="34" charset="0"/>
                          <a:cs typeface="Open Sans" panose="020B0606030504020204" pitchFamily="34" charset="0"/>
                        </a:rPr>
                        <a:t> </a:t>
                      </a:r>
                      <a:r>
                        <a:rPr lang="fr-FR" sz="2000">
                          <a:latin typeface="Open Sans" panose="020B0606030504020204" pitchFamily="34" charset="0"/>
                          <a:ea typeface="Open Sans" panose="020B0606030504020204" pitchFamily="34" charset="0"/>
                          <a:cs typeface="Open Sans" panose="020B0606030504020204" pitchFamily="34" charset="0"/>
                        </a:rPr>
                        <a:t>indice domestique de la faim </a:t>
                      </a:r>
                      <a:r>
                        <a:rPr lang="en-GB" sz="2000">
                          <a:latin typeface="Open Sans" panose="020B0606030504020204" pitchFamily="34" charset="0"/>
                          <a:ea typeface="Open Sans" panose="020B0606030504020204" pitchFamily="34" charset="0"/>
                          <a:cs typeface="Open Sans" panose="020B0606030504020204" pitchFamily="34" charset="0"/>
                        </a:rPr>
                        <a:t>(IPC)</a:t>
                      </a:r>
                    </a:p>
                  </a:txBody>
                  <a:tcPr/>
                </a:tc>
                <a:extLst>
                  <a:ext uri="{0D108BD9-81ED-4DB2-BD59-A6C34878D82A}">
                    <a16:rowId xmlns:a16="http://schemas.microsoft.com/office/drawing/2014/main" val="3757974657"/>
                  </a:ext>
                </a:extLst>
              </a:tr>
              <a:tr h="441419">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0</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Pas de faim dans le ménage</a:t>
                      </a:r>
                    </a:p>
                  </a:txBody>
                  <a:tcPr/>
                </a:tc>
                <a:extLst>
                  <a:ext uri="{0D108BD9-81ED-4DB2-BD59-A6C34878D82A}">
                    <a16:rowId xmlns:a16="http://schemas.microsoft.com/office/drawing/2014/main" val="3931860474"/>
                  </a:ext>
                </a:extLst>
              </a:tr>
              <a:tr h="441419">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1</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Peu de faim dans le ménage</a:t>
                      </a:r>
                    </a:p>
                  </a:txBody>
                  <a:tcPr/>
                </a:tc>
                <a:extLst>
                  <a:ext uri="{0D108BD9-81ED-4DB2-BD59-A6C34878D82A}">
                    <a16:rowId xmlns:a16="http://schemas.microsoft.com/office/drawing/2014/main" val="2809969434"/>
                  </a:ext>
                </a:extLst>
              </a:tr>
              <a:tr h="441419">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2-3</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Faim modérée dans le ménage</a:t>
                      </a:r>
                    </a:p>
                  </a:txBody>
                  <a:tcPr/>
                </a:tc>
                <a:extLst>
                  <a:ext uri="{0D108BD9-81ED-4DB2-BD59-A6C34878D82A}">
                    <a16:rowId xmlns:a16="http://schemas.microsoft.com/office/drawing/2014/main" val="3215225366"/>
                  </a:ext>
                </a:extLst>
              </a:tr>
              <a:tr h="441419">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Open Sans" panose="020B0606030504020204" pitchFamily="34" charset="0"/>
                          <a:ea typeface="Open Sans" panose="020B0606030504020204" pitchFamily="34" charset="0"/>
                          <a:cs typeface="Open Sans" panose="020B0606030504020204" pitchFamily="34" charset="0"/>
                        </a:rPr>
                        <a:t>Faim sévère dans le ménage</a:t>
                      </a:r>
                    </a:p>
                  </a:txBody>
                  <a:tcPr/>
                </a:tc>
                <a:extLst>
                  <a:ext uri="{0D108BD9-81ED-4DB2-BD59-A6C34878D82A}">
                    <a16:rowId xmlns:a16="http://schemas.microsoft.com/office/drawing/2014/main" val="1376183223"/>
                  </a:ext>
                </a:extLst>
              </a:tr>
              <a:tr h="441419">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5+</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Faim très sévère dans le ménage</a:t>
                      </a:r>
                    </a:p>
                  </a:txBody>
                  <a:tcPr/>
                </a:tc>
                <a:extLst>
                  <a:ext uri="{0D108BD9-81ED-4DB2-BD59-A6C34878D82A}">
                    <a16:rowId xmlns:a16="http://schemas.microsoft.com/office/drawing/2014/main" val="2143743343"/>
                  </a:ext>
                </a:extLst>
              </a:tr>
            </a:tbl>
          </a:graphicData>
        </a:graphic>
      </p:graphicFrame>
      <p:sp>
        <p:nvSpPr>
          <p:cNvPr id="4" name="Speech Bubble: Oval 3">
            <a:extLst>
              <a:ext uri="{FF2B5EF4-FFF2-40B4-BE49-F238E27FC236}">
                <a16:creationId xmlns:a16="http://schemas.microsoft.com/office/drawing/2014/main" id="{A3AC9F76-3B98-7C6C-B290-6CA37E3434A0}"/>
              </a:ext>
            </a:extLst>
          </p:cNvPr>
          <p:cNvSpPr/>
          <p:nvPr/>
        </p:nvSpPr>
        <p:spPr>
          <a:xfrm rot="20565905">
            <a:off x="-276946" y="4866275"/>
            <a:ext cx="3916682" cy="1225504"/>
          </a:xfrm>
          <a:prstGeom prst="wedgeEllipseCallout">
            <a:avLst>
              <a:gd name="adj1" fmla="val 44121"/>
              <a:gd name="adj2" fmla="val 9522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err="1">
                <a:solidFill>
                  <a:srgbClr val="FFFFFE"/>
                </a:solidFill>
                <a:latin typeface="Open Sans"/>
                <a:ea typeface="Open Sans"/>
                <a:cs typeface="Open Sans"/>
              </a:rPr>
              <a:t>Notez</a:t>
            </a:r>
            <a:r>
              <a:rPr lang="en-US" sz="1600" b="1" dirty="0">
                <a:solidFill>
                  <a:srgbClr val="FFFFFE"/>
                </a:solidFill>
                <a:latin typeface="Open Sans"/>
                <a:ea typeface="Open Sans"/>
                <a:cs typeface="Open Sans"/>
              </a:rPr>
              <a:t> que </a:t>
            </a:r>
            <a:r>
              <a:rPr lang="en-US" sz="1600" b="1" dirty="0" err="1">
                <a:solidFill>
                  <a:srgbClr val="FFFFFE"/>
                </a:solidFill>
                <a:latin typeface="Open Sans"/>
                <a:ea typeface="Open Sans"/>
                <a:cs typeface="Open Sans"/>
              </a:rPr>
              <a:t>l’IPC</a:t>
            </a:r>
            <a:r>
              <a:rPr lang="en-US" sz="1600" b="1" dirty="0">
                <a:solidFill>
                  <a:srgbClr val="FFFFFE"/>
                </a:solidFill>
                <a:latin typeface="Open Sans"/>
                <a:ea typeface="Open Sans"/>
                <a:cs typeface="Open Sans"/>
              </a:rPr>
              <a:t> et le CH </a:t>
            </a:r>
            <a:r>
              <a:rPr lang="en-US" sz="1600" b="1" dirty="0" err="1">
                <a:solidFill>
                  <a:srgbClr val="FFFFFE"/>
                </a:solidFill>
                <a:latin typeface="Open Sans"/>
                <a:ea typeface="Open Sans"/>
                <a:cs typeface="Open Sans"/>
              </a:rPr>
              <a:t>utilisent</a:t>
            </a:r>
            <a:r>
              <a:rPr lang="en-US" sz="1600" b="1" dirty="0">
                <a:solidFill>
                  <a:srgbClr val="FFFFFE"/>
                </a:solidFill>
                <a:latin typeface="Open Sans"/>
                <a:ea typeface="Open Sans"/>
                <a:cs typeface="Open Sans"/>
              </a:rPr>
              <a:t> 5 </a:t>
            </a:r>
            <a:r>
              <a:rPr lang="en-US" sz="1600" b="1" dirty="0" err="1">
                <a:solidFill>
                  <a:srgbClr val="FFFFFE"/>
                </a:solidFill>
                <a:latin typeface="Open Sans"/>
                <a:ea typeface="Open Sans"/>
                <a:cs typeface="Open Sans"/>
              </a:rPr>
              <a:t>catégories</a:t>
            </a:r>
            <a:r>
              <a:rPr lang="en-US" sz="1600" b="1" dirty="0">
                <a:solidFill>
                  <a:srgbClr val="FFFFFE"/>
                </a:solidFill>
                <a:latin typeface="Open Sans"/>
                <a:ea typeface="Open Sans"/>
                <a:cs typeface="Open Sans"/>
              </a:rPr>
              <a:t> </a:t>
            </a:r>
          </a:p>
          <a:p>
            <a:pPr algn="ctr"/>
            <a:r>
              <a:rPr lang="en-US" sz="1600" b="1" dirty="0">
                <a:solidFill>
                  <a:srgbClr val="FFFFFE"/>
                </a:solidFill>
                <a:latin typeface="Open Sans"/>
                <a:ea typeface="Open Sans"/>
                <a:cs typeface="Open Sans"/>
              </a:rPr>
              <a:t>(0, 1, 2-3, 4, 5+)</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0EE19B5D-9B5E-4D4D-BF71-247F489F805D}"/>
              </a:ext>
            </a:extLst>
          </p:cNvPr>
          <p:cNvSpPr txBox="1"/>
          <p:nvPr/>
        </p:nvSpPr>
        <p:spPr>
          <a:xfrm>
            <a:off x="717181" y="1378973"/>
            <a:ext cx="12692745" cy="464614"/>
          </a:xfrm>
          <a:prstGeom prst="rect">
            <a:avLst/>
          </a:prstGeom>
          <a:noFill/>
        </p:spPr>
        <p:txBody>
          <a:bodyPr wrap="square">
            <a:spAutoFit/>
          </a:bodyPr>
          <a:lstStyle/>
          <a:p>
            <a:pPr>
              <a:lnSpc>
                <a:spcPct val="150000"/>
              </a:lnSpc>
            </a:pPr>
            <a:r>
              <a:rPr lang="en-GB" spc="60">
                <a:latin typeface="Open Sans"/>
                <a:ea typeface="Open Sans"/>
                <a:cs typeface="Open Sans"/>
              </a:rPr>
              <a:t>Il s'agit de la version standard qui doit être utilisée dans tous les cas, sauf pour les rapports IPC.</a:t>
            </a:r>
            <a:endParaRPr lang="fr-FR"/>
          </a:p>
        </p:txBody>
      </p:sp>
    </p:spTree>
    <p:extLst>
      <p:ext uri="{BB962C8B-B14F-4D97-AF65-F5344CB8AC3E}">
        <p14:creationId xmlns:p14="http://schemas.microsoft.com/office/powerpoint/2010/main" val="2849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924217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a:ea typeface="Open Sans Extrabold"/>
                <a:cs typeface="Open Sans Extrabold"/>
              </a:rPr>
              <a:t>Introduction</a:t>
            </a: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9178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Médiane</a:t>
            </a:r>
          </a:p>
        </p:txBody>
      </p:sp>
      <p:sp>
        <p:nvSpPr>
          <p:cNvPr id="3" name="TextBox 2">
            <a:extLst>
              <a:ext uri="{FF2B5EF4-FFF2-40B4-BE49-F238E27FC236}">
                <a16:creationId xmlns:a16="http://schemas.microsoft.com/office/drawing/2014/main" id="{466B4856-4EE0-8814-2130-339BB741320B}"/>
              </a:ext>
            </a:extLst>
          </p:cNvPr>
          <p:cNvSpPr txBox="1"/>
          <p:nvPr/>
        </p:nvSpPr>
        <p:spPr>
          <a:xfrm>
            <a:off x="833377" y="1655179"/>
            <a:ext cx="10683433" cy="1015663"/>
          </a:xfrm>
          <a:prstGeom prst="rect">
            <a:avLst/>
          </a:prstGeom>
          <a:noFill/>
        </p:spPr>
        <p:txBody>
          <a:bodyPr wrap="square" lIns="91440" tIns="45720" rIns="91440" bIns="45720" rtlCol="0" anchor="t">
            <a:spAutoFit/>
          </a:bodyPr>
          <a:lstStyle/>
          <a:p>
            <a:pPr>
              <a:spcBef>
                <a:spcPts val="1000"/>
              </a:spcBef>
              <a:buClr>
                <a:srgbClr val="0070BA"/>
              </a:buClr>
            </a:pPr>
            <a:r>
              <a:rPr lang="fr-FR" sz="2000" spc="60">
                <a:latin typeface="Open Sans"/>
                <a:ea typeface="Open Sans"/>
                <a:cs typeface="Open Sans"/>
              </a:rPr>
              <a:t>Étant donné que le score HHS n’est généralement pas distribué de manière normale, il n’est pas recommandé de rapporter ou d’utiliser la moyenne du score HHS pour l’analyse. Il est préférable d’utiliser la médiane.</a:t>
            </a:r>
            <a:endParaRPr lang="en-GB" sz="2000" spc="60">
              <a:latin typeface="Open Sans"/>
              <a:ea typeface="Open Sans"/>
              <a:cs typeface="Open Sans"/>
            </a:endParaRPr>
          </a:p>
        </p:txBody>
      </p:sp>
      <p:sp>
        <p:nvSpPr>
          <p:cNvPr id="5" name="TextBox 4">
            <a:extLst>
              <a:ext uri="{FF2B5EF4-FFF2-40B4-BE49-F238E27FC236}">
                <a16:creationId xmlns:a16="http://schemas.microsoft.com/office/drawing/2014/main" id="{C802DDA9-2F9D-0E88-75FE-CD4B4013550B}"/>
              </a:ext>
            </a:extLst>
          </p:cNvPr>
          <p:cNvSpPr txBox="1"/>
          <p:nvPr/>
        </p:nvSpPr>
        <p:spPr>
          <a:xfrm>
            <a:off x="833377" y="2950980"/>
            <a:ext cx="10232020" cy="2308324"/>
          </a:xfrm>
          <a:prstGeom prst="rect">
            <a:avLst/>
          </a:prstGeom>
          <a:solidFill>
            <a:schemeClr val="bg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fontAlgn="base"/>
            <a:r>
              <a:rPr lang="en-US">
                <a:latin typeface="Open Sans" panose="020B0606030504020204" pitchFamily="34" charset="0"/>
                <a:ea typeface="Open Sans" panose="020B0606030504020204" pitchFamily="34" charset="0"/>
                <a:cs typeface="Open Sans" panose="020B0606030504020204" pitchFamily="34" charset="0"/>
              </a:rPr>
              <a:t>FREQUENCIES VARIABLES=HHS </a:t>
            </a:r>
          </a:p>
          <a:p>
            <a:pPr fontAlgn="base"/>
            <a:r>
              <a:rPr lang="en-US">
                <a:latin typeface="Open Sans" panose="020B0606030504020204" pitchFamily="34" charset="0"/>
                <a:ea typeface="Open Sans" panose="020B0606030504020204" pitchFamily="34" charset="0"/>
                <a:cs typeface="Open Sans" panose="020B0606030504020204" pitchFamily="34" charset="0"/>
              </a:rPr>
              <a:t>  /STATISTICS=MEAN MEDIAN MINIMUM MAXIMUM </a:t>
            </a:r>
          </a:p>
          <a:p>
            <a:pPr fontAlgn="base"/>
            <a:r>
              <a:rPr lang="en-US">
                <a:latin typeface="Open Sans" panose="020B0606030504020204" pitchFamily="34" charset="0"/>
                <a:ea typeface="Open Sans" panose="020B0606030504020204" pitchFamily="34" charset="0"/>
                <a:cs typeface="Open Sans" panose="020B0606030504020204" pitchFamily="34" charset="0"/>
              </a:rPr>
              <a:t>  /ORDER=ANALYSIS. </a:t>
            </a:r>
          </a:p>
          <a:p>
            <a:pPr fontAlgn="base"/>
            <a:r>
              <a:rPr lang="en-US">
                <a:latin typeface="Open Sans"/>
                <a:ea typeface="Open Sans"/>
                <a:cs typeface="Open Sans"/>
              </a:rPr>
              <a:t>**</a:t>
            </a:r>
            <a:r>
              <a:rPr lang="en-US">
                <a:latin typeface="Open Sans"/>
                <a:ea typeface="+mn-lt"/>
                <a:cs typeface="+mn-lt"/>
              </a:rPr>
              <a:t>Pour </a:t>
            </a:r>
            <a:r>
              <a:rPr lang="en-US" err="1">
                <a:latin typeface="Open Sans"/>
                <a:ea typeface="+mn-lt"/>
                <a:cs typeface="+mn-lt"/>
              </a:rPr>
              <a:t>tabuler</a:t>
            </a:r>
            <a:r>
              <a:rPr lang="en-US">
                <a:latin typeface="Open Sans"/>
                <a:ea typeface="+mn-lt"/>
                <a:cs typeface="+mn-lt"/>
              </a:rPr>
              <a:t> </a:t>
            </a:r>
            <a:r>
              <a:rPr lang="en-US" err="1">
                <a:latin typeface="Open Sans"/>
                <a:ea typeface="+mn-lt"/>
                <a:cs typeface="+mn-lt"/>
              </a:rPr>
              <a:t>l'indicateur</a:t>
            </a:r>
            <a:r>
              <a:rPr lang="en-US">
                <a:latin typeface="Open Sans"/>
                <a:ea typeface="+mn-lt"/>
                <a:cs typeface="+mn-lt"/>
              </a:rPr>
              <a:t> HHS </a:t>
            </a:r>
            <a:r>
              <a:rPr lang="en-US" err="1">
                <a:latin typeface="Open Sans"/>
                <a:ea typeface="+mn-lt"/>
                <a:cs typeface="+mn-lt"/>
              </a:rPr>
              <a:t>catégoriel</a:t>
            </a:r>
            <a:r>
              <a:rPr lang="en-US">
                <a:latin typeface="Open Sans"/>
                <a:ea typeface="+mn-lt"/>
                <a:cs typeface="+mn-lt"/>
              </a:rPr>
              <a:t>, deux </a:t>
            </a:r>
            <a:r>
              <a:rPr lang="en-US" err="1">
                <a:latin typeface="Open Sans"/>
                <a:ea typeface="+mn-lt"/>
                <a:cs typeface="+mn-lt"/>
              </a:rPr>
              <a:t>valeurs</a:t>
            </a:r>
            <a:r>
              <a:rPr lang="en-US">
                <a:latin typeface="Open Sans"/>
                <a:ea typeface="+mn-lt"/>
                <a:cs typeface="+mn-lt"/>
              </a:rPr>
              <a:t> </a:t>
            </a:r>
            <a:r>
              <a:rPr lang="en-US" err="1">
                <a:latin typeface="Open Sans"/>
                <a:ea typeface="+mn-lt"/>
                <a:cs typeface="+mn-lt"/>
              </a:rPr>
              <a:t>limites</a:t>
            </a:r>
            <a:r>
              <a:rPr lang="en-US">
                <a:latin typeface="Open Sans"/>
                <a:ea typeface="+mn-lt"/>
                <a:cs typeface="+mn-lt"/>
              </a:rPr>
              <a:t> </a:t>
            </a:r>
            <a:r>
              <a:rPr lang="en-US" err="1">
                <a:latin typeface="Open Sans"/>
                <a:ea typeface="+mn-lt"/>
                <a:cs typeface="+mn-lt"/>
              </a:rPr>
              <a:t>différentes</a:t>
            </a:r>
            <a:r>
              <a:rPr lang="en-US">
                <a:latin typeface="Open Sans"/>
                <a:ea typeface="+mn-lt"/>
                <a:cs typeface="+mn-lt"/>
              </a:rPr>
              <a:t> (&gt; 1 et &gt; 3) </a:t>
            </a:r>
            <a:r>
              <a:rPr lang="en-US" err="1">
                <a:latin typeface="Open Sans"/>
                <a:ea typeface="+mn-lt"/>
                <a:cs typeface="+mn-lt"/>
              </a:rPr>
              <a:t>sont</a:t>
            </a:r>
            <a:r>
              <a:rPr lang="en-US">
                <a:latin typeface="Open Sans"/>
                <a:ea typeface="+mn-lt"/>
                <a:cs typeface="+mn-lt"/>
              </a:rPr>
              <a:t> </a:t>
            </a:r>
            <a:r>
              <a:rPr lang="en-US" err="1">
                <a:latin typeface="Open Sans"/>
                <a:ea typeface="+mn-lt"/>
                <a:cs typeface="+mn-lt"/>
              </a:rPr>
              <a:t>appliquées</a:t>
            </a:r>
            <a:r>
              <a:rPr lang="en-US">
                <a:latin typeface="Open Sans"/>
                <a:ea typeface="+mn-lt"/>
                <a:cs typeface="+mn-lt"/>
              </a:rPr>
              <a:t> aux scores HHS qui </a:t>
            </a:r>
            <a:r>
              <a:rPr lang="en-US" err="1">
                <a:latin typeface="Open Sans"/>
                <a:ea typeface="+mn-lt"/>
                <a:cs typeface="+mn-lt"/>
              </a:rPr>
              <a:t>ont</a:t>
            </a:r>
            <a:r>
              <a:rPr lang="en-US">
                <a:latin typeface="Open Sans"/>
                <a:ea typeface="+mn-lt"/>
                <a:cs typeface="+mn-lt"/>
              </a:rPr>
              <a:t> </a:t>
            </a:r>
            <a:r>
              <a:rPr lang="en-US" err="1">
                <a:latin typeface="Open Sans"/>
                <a:ea typeface="+mn-lt"/>
                <a:cs typeface="+mn-lt"/>
              </a:rPr>
              <a:t>été</a:t>
            </a:r>
            <a:r>
              <a:rPr lang="en-US">
                <a:latin typeface="Open Sans"/>
                <a:ea typeface="+mn-lt"/>
                <a:cs typeface="+mn-lt"/>
              </a:rPr>
              <a:t> </a:t>
            </a:r>
            <a:r>
              <a:rPr lang="en-US" err="1">
                <a:latin typeface="Open Sans"/>
                <a:ea typeface="+mn-lt"/>
                <a:cs typeface="+mn-lt"/>
              </a:rPr>
              <a:t>générés</a:t>
            </a:r>
            <a:r>
              <a:rPr lang="en-US">
                <a:latin typeface="Open Sans"/>
                <a:ea typeface="+mn-lt"/>
                <a:cs typeface="+mn-lt"/>
              </a:rPr>
              <a:t> à </a:t>
            </a:r>
            <a:r>
              <a:rPr lang="en-US" err="1">
                <a:latin typeface="Open Sans"/>
                <a:ea typeface="+mn-lt"/>
                <a:cs typeface="+mn-lt"/>
              </a:rPr>
              <a:t>l'étape</a:t>
            </a:r>
            <a:r>
              <a:rPr lang="en-US">
                <a:latin typeface="Open Sans"/>
                <a:ea typeface="+mn-lt"/>
                <a:cs typeface="+mn-lt"/>
              </a:rPr>
              <a:t> 3 ci-dessus</a:t>
            </a:r>
            <a:r>
              <a:rPr lang="en-US">
                <a:latin typeface="Open Sans"/>
                <a:ea typeface="Open Sans"/>
                <a:cs typeface="Open Sans"/>
              </a:rPr>
              <a:t>** </a:t>
            </a:r>
          </a:p>
          <a:p>
            <a:pPr fontAlgn="base"/>
            <a:r>
              <a:rPr lang="en-US">
                <a:latin typeface="Open Sans" panose="020B0606030504020204" pitchFamily="34" charset="0"/>
                <a:ea typeface="Open Sans" panose="020B0606030504020204" pitchFamily="34" charset="0"/>
                <a:cs typeface="Open Sans" panose="020B0606030504020204" pitchFamily="34" charset="0"/>
              </a:rPr>
              <a:t>RECODE HHS (0 thru 1=1) (2 thru 3=2) (4 thru Highest=3) INTO </a:t>
            </a:r>
            <a:r>
              <a:rPr lang="en-US" err="1">
                <a:latin typeface="Open Sans" panose="020B0606030504020204" pitchFamily="34" charset="0"/>
                <a:ea typeface="Open Sans" panose="020B0606030504020204" pitchFamily="34" charset="0"/>
                <a:cs typeface="Open Sans" panose="020B0606030504020204" pitchFamily="34" charset="0"/>
              </a:rPr>
              <a:t>HHSCat</a:t>
            </a:r>
            <a:r>
              <a:rPr lang="en-US">
                <a:latin typeface="Open Sans" panose="020B0606030504020204" pitchFamily="34" charset="0"/>
                <a:ea typeface="Open Sans" panose="020B0606030504020204" pitchFamily="34" charset="0"/>
                <a:cs typeface="Open Sans" panose="020B0606030504020204" pitchFamily="34" charset="0"/>
              </a:rPr>
              <a:t>. </a:t>
            </a:r>
          </a:p>
          <a:p>
            <a:pPr fontAlgn="base"/>
            <a:r>
              <a:rPr lang="en-US">
                <a:latin typeface="Open Sans" panose="020B0606030504020204" pitchFamily="34" charset="0"/>
                <a:ea typeface="Open Sans" panose="020B0606030504020204" pitchFamily="34" charset="0"/>
                <a:cs typeface="Open Sans" panose="020B0606030504020204" pitchFamily="34" charset="0"/>
              </a:rPr>
              <a:t>variable labels </a:t>
            </a:r>
            <a:r>
              <a:rPr lang="en-US" err="1">
                <a:latin typeface="Open Sans" panose="020B0606030504020204" pitchFamily="34" charset="0"/>
                <a:ea typeface="Open Sans" panose="020B0606030504020204" pitchFamily="34" charset="0"/>
                <a:cs typeface="Open Sans" panose="020B0606030504020204" pitchFamily="34" charset="0"/>
              </a:rPr>
              <a:t>HHSCat</a:t>
            </a:r>
            <a:r>
              <a:rPr lang="en-US">
                <a:latin typeface="Open Sans" panose="020B0606030504020204" pitchFamily="34" charset="0"/>
                <a:ea typeface="Open Sans" panose="020B0606030504020204" pitchFamily="34" charset="0"/>
                <a:cs typeface="Open Sans" panose="020B0606030504020204" pitchFamily="34" charset="0"/>
              </a:rPr>
              <a:t> 'Household Hunger Score Categories'. </a:t>
            </a:r>
          </a:p>
          <a:p>
            <a:pPr fontAlgn="base"/>
            <a:r>
              <a:rPr lang="en-US">
                <a:latin typeface="Open Sans" panose="020B0606030504020204" pitchFamily="34" charset="0"/>
                <a:ea typeface="Open Sans" panose="020B0606030504020204" pitchFamily="34" charset="0"/>
                <a:cs typeface="Open Sans" panose="020B0606030504020204" pitchFamily="34" charset="0"/>
              </a:rPr>
              <a:t>EXECUTE. </a:t>
            </a:r>
          </a:p>
        </p:txBody>
      </p:sp>
      <p:sp>
        <p:nvSpPr>
          <p:cNvPr id="4" name="TextBox 3">
            <a:extLst>
              <a:ext uri="{FF2B5EF4-FFF2-40B4-BE49-F238E27FC236}">
                <a16:creationId xmlns:a16="http://schemas.microsoft.com/office/drawing/2014/main" id="{1464935C-4E91-4B4B-0F05-083A99B26ABF}"/>
              </a:ext>
            </a:extLst>
          </p:cNvPr>
          <p:cNvSpPr txBox="1"/>
          <p:nvPr/>
        </p:nvSpPr>
        <p:spPr>
          <a:xfrm>
            <a:off x="7538829" y="5029200"/>
            <a:ext cx="4470671" cy="1655179"/>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defRPr>
                <a:effectLst/>
                <a:latin typeface="Segoe UI" panose="020B0502040204020203" pitchFamily="34" charset="0"/>
              </a:defRPr>
            </a:lvl1pPr>
          </a:lstStyle>
          <a:p>
            <a:r>
              <a:rPr lang="en-US"/>
              <a:t> </a:t>
            </a:r>
          </a:p>
          <a:p>
            <a:r>
              <a:rPr lang="en-US"/>
              <a:t>***define labels </a:t>
            </a:r>
          </a:p>
          <a:p>
            <a:r>
              <a:rPr lang="en-US"/>
              <a:t>Value labels </a:t>
            </a:r>
            <a:r>
              <a:rPr lang="en-US" err="1"/>
              <a:t>HHSCat</a:t>
            </a:r>
            <a:r>
              <a:rPr lang="en-US"/>
              <a:t>  </a:t>
            </a:r>
          </a:p>
          <a:p>
            <a:r>
              <a:rPr lang="en-US"/>
              <a:t>1 "Pas ou peu de faim dans le ménage". </a:t>
            </a:r>
          </a:p>
          <a:p>
            <a:r>
              <a:rPr lang="en-US"/>
              <a:t>2 "Faim modérée dans le ménage".</a:t>
            </a:r>
          </a:p>
          <a:p>
            <a:r>
              <a:rPr lang="en-US"/>
              <a:t>3 "Faim sévère dans le ménage". </a:t>
            </a:r>
          </a:p>
        </p:txBody>
      </p:sp>
    </p:spTree>
    <p:extLst>
      <p:ext uri="{BB962C8B-B14F-4D97-AF65-F5344CB8AC3E}">
        <p14:creationId xmlns:p14="http://schemas.microsoft.com/office/powerpoint/2010/main" val="246900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Analyse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GITHUB</a:t>
            </a:r>
          </a:p>
        </p:txBody>
      </p:sp>
      <p:sp>
        <p:nvSpPr>
          <p:cNvPr id="6" name="TextBox 5">
            <a:extLst>
              <a:ext uri="{FF2B5EF4-FFF2-40B4-BE49-F238E27FC236}">
                <a16:creationId xmlns:a16="http://schemas.microsoft.com/office/drawing/2014/main" id="{EB9ACE82-5EB1-4EF7-A52A-9658BDC06B8F}"/>
              </a:ext>
            </a:extLst>
          </p:cNvPr>
          <p:cNvSpPr txBox="1"/>
          <p:nvPr/>
        </p:nvSpPr>
        <p:spPr>
          <a:xfrm>
            <a:off x="10234596" y="6363943"/>
            <a:ext cx="195740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PAM </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RAM </a:t>
            </a:r>
          </a:p>
        </p:txBody>
      </p:sp>
      <p:cxnSp>
        <p:nvCxnSpPr>
          <p:cNvPr id="7" name="Straight Arrow Connector 6">
            <a:extLst>
              <a:ext uri="{FF2B5EF4-FFF2-40B4-BE49-F238E27FC236}">
                <a16:creationId xmlns:a16="http://schemas.microsoft.com/office/drawing/2014/main" id="{B263832D-551F-4C8F-A76F-E6BFD8B6F8F3}"/>
              </a:ext>
            </a:extLst>
          </p:cNvPr>
          <p:cNvCxnSpPr>
            <a:cxnSpLocks/>
          </p:cNvCxnSpPr>
          <p:nvPr/>
        </p:nvCxnSpPr>
        <p:spPr>
          <a:xfrm>
            <a:off x="8533735" y="658443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B1C4202-C9D2-4169-922D-3A369043400C}"/>
              </a:ext>
            </a:extLst>
          </p:cNvPr>
          <p:cNvSpPr txBox="1"/>
          <p:nvPr/>
        </p:nvSpPr>
        <p:spPr>
          <a:xfrm>
            <a:off x="4848447" y="6377055"/>
            <a:ext cx="3685289" cy="307777"/>
          </a:xfrm>
          <a:prstGeom prst="rect">
            <a:avLst/>
          </a:prstGeom>
          <a:noFill/>
        </p:spPr>
        <p:txBody>
          <a:bodyPr wrap="square">
            <a:spAutoFit/>
          </a:bodyPr>
          <a:lstStyle/>
          <a:p>
            <a:r>
              <a:rPr lang="en-US" sz="14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a:t>
            </a:r>
            <a:r>
              <a:rPr lang="en-US" sz="14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les scripts SPSS, STATA et R sur </a:t>
            </a:r>
          </a:p>
        </p:txBody>
      </p:sp>
      <p:pic>
        <p:nvPicPr>
          <p:cNvPr id="3" name="Picture 2">
            <a:extLst>
              <a:ext uri="{FF2B5EF4-FFF2-40B4-BE49-F238E27FC236}">
                <a16:creationId xmlns:a16="http://schemas.microsoft.com/office/drawing/2014/main" id="{99018F22-DB0C-5261-1636-87F06D034591}"/>
              </a:ext>
            </a:extLst>
          </p:cNvPr>
          <p:cNvPicPr>
            <a:picLocks noChangeAspect="1"/>
          </p:cNvPicPr>
          <p:nvPr/>
        </p:nvPicPr>
        <p:blipFill>
          <a:blip r:embed="rId4"/>
          <a:stretch>
            <a:fillRect/>
          </a:stretch>
        </p:blipFill>
        <p:spPr>
          <a:xfrm>
            <a:off x="1497725" y="1296167"/>
            <a:ext cx="7352361" cy="4584491"/>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1827074" y="1832592"/>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8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Rapports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EXEMPLE DE RAPPORT </a:t>
            </a:r>
          </a:p>
        </p:txBody>
      </p:sp>
      <p:sp>
        <p:nvSpPr>
          <p:cNvPr id="2" name="TextBox 1">
            <a:extLst>
              <a:ext uri="{FF2B5EF4-FFF2-40B4-BE49-F238E27FC236}">
                <a16:creationId xmlns:a16="http://schemas.microsoft.com/office/drawing/2014/main" id="{ED2807B1-491D-F081-9C57-BDCB7AFC8ED3}"/>
              </a:ext>
            </a:extLst>
          </p:cNvPr>
          <p:cNvSpPr txBox="1"/>
          <p:nvPr/>
        </p:nvSpPr>
        <p:spPr>
          <a:xfrm>
            <a:off x="717180" y="1606828"/>
            <a:ext cx="5237753" cy="3170099"/>
          </a:xfrm>
          <a:prstGeom prst="rect">
            <a:avLst/>
          </a:prstGeom>
          <a:noFill/>
        </p:spPr>
        <p:txBody>
          <a:bodyPr wrap="square" lIns="91440" tIns="45720" rIns="91440" bIns="45720" rtlCol="0" anchor="t">
            <a:spAutoFit/>
          </a:bodyPr>
          <a:lstStyle/>
          <a:p>
            <a:r>
              <a:rPr lang="fr-FR" sz="2000">
                <a:latin typeface="Open Sans"/>
                <a:ea typeface="Open Sans"/>
                <a:cs typeface="Open Sans"/>
              </a:rPr>
              <a:t>La proportion de ménages déclarant une faim sévère lors de l'étude de référence a diminué de 10 points de pourcentage, </a:t>
            </a:r>
            <a:r>
              <a:rPr lang="en-GB" sz="2000">
                <a:latin typeface="Open Sans"/>
                <a:ea typeface="Open Sans"/>
                <a:cs typeface="Open Sans"/>
              </a:rPr>
              <a:t>passant de 15 % dans </a:t>
            </a:r>
            <a:r>
              <a:rPr lang="en-GB" sz="2000" err="1">
                <a:latin typeface="Open Sans"/>
                <a:ea typeface="Open Sans"/>
                <a:cs typeface="Open Sans"/>
              </a:rPr>
              <a:t>l'enquête</a:t>
            </a:r>
            <a:r>
              <a:rPr lang="en-GB" sz="2000">
                <a:latin typeface="Open Sans"/>
                <a:ea typeface="Open Sans"/>
                <a:cs typeface="Open Sans"/>
              </a:rPr>
              <a:t> de </a:t>
            </a:r>
            <a:r>
              <a:rPr lang="en-GB" sz="2000" err="1">
                <a:latin typeface="Open Sans"/>
                <a:ea typeface="Open Sans"/>
                <a:cs typeface="Open Sans"/>
              </a:rPr>
              <a:t>référence</a:t>
            </a:r>
            <a:r>
              <a:rPr lang="en-GB" sz="2000">
                <a:latin typeface="Open Sans"/>
                <a:ea typeface="Open Sans"/>
                <a:cs typeface="Open Sans"/>
              </a:rPr>
              <a:t> à 5 % dans </a:t>
            </a:r>
            <a:r>
              <a:rPr lang="en-GB" sz="2000" err="1">
                <a:latin typeface="Open Sans"/>
                <a:ea typeface="Open Sans"/>
                <a:cs typeface="Open Sans"/>
              </a:rPr>
              <a:t>l'enquête</a:t>
            </a:r>
            <a:r>
              <a:rPr lang="en-GB" sz="2000">
                <a:latin typeface="Open Sans"/>
                <a:ea typeface="Open Sans"/>
                <a:cs typeface="Open Sans"/>
              </a:rPr>
              <a:t> finale. </a:t>
            </a:r>
          </a:p>
          <a:p>
            <a:endParaRPr lang="en-GB" sz="2000">
              <a:latin typeface="Open Sans" panose="020B0606030504020204" pitchFamily="34" charset="0"/>
              <a:ea typeface="Open Sans" panose="020B0606030504020204" pitchFamily="34" charset="0"/>
              <a:cs typeface="Open Sans" panose="020B0606030504020204" pitchFamily="34" charset="0"/>
            </a:endParaRPr>
          </a:p>
          <a:p>
            <a:r>
              <a:rPr lang="en-GB" sz="2000">
                <a:latin typeface="Open Sans"/>
                <a:ea typeface="Open Sans"/>
                <a:cs typeface="Open Sans"/>
              </a:rPr>
              <a:t>Le </a:t>
            </a:r>
            <a:r>
              <a:rPr lang="en-GB" sz="2000" err="1">
                <a:latin typeface="Open Sans"/>
                <a:ea typeface="Open Sans"/>
                <a:cs typeface="Open Sans"/>
              </a:rPr>
              <a:t>nombre</a:t>
            </a:r>
            <a:r>
              <a:rPr lang="en-GB" sz="2000">
                <a:latin typeface="Open Sans"/>
                <a:ea typeface="Open Sans"/>
                <a:cs typeface="Open Sans"/>
              </a:rPr>
              <a:t> de ménages </a:t>
            </a:r>
            <a:r>
              <a:rPr lang="en-GB" sz="2000" err="1">
                <a:latin typeface="Open Sans"/>
                <a:ea typeface="Open Sans"/>
                <a:cs typeface="Open Sans"/>
              </a:rPr>
              <a:t>souffrant</a:t>
            </a:r>
            <a:r>
              <a:rPr lang="en-GB" sz="2000">
                <a:latin typeface="Open Sans"/>
                <a:ea typeface="Open Sans"/>
                <a:cs typeface="Open Sans"/>
              </a:rPr>
              <a:t> de peu </a:t>
            </a:r>
            <a:r>
              <a:rPr lang="en-GB" sz="2000" err="1">
                <a:latin typeface="Open Sans"/>
                <a:ea typeface="Open Sans"/>
                <a:cs typeface="Open Sans"/>
              </a:rPr>
              <a:t>ou</a:t>
            </a:r>
            <a:r>
              <a:rPr lang="en-GB" sz="2000">
                <a:latin typeface="Open Sans"/>
                <a:ea typeface="Open Sans"/>
                <a:cs typeface="Open Sans"/>
              </a:rPr>
              <a:t> pas du tout de la faim a augmenté, passant de 54 % dans l'enquête de référence à 73 % dans l'enquête finale.  </a:t>
            </a:r>
            <a:endParaRPr lang="fr-FR" sz="2000">
              <a:latin typeface="Open Sans"/>
              <a:ea typeface="Open Sans"/>
              <a:cs typeface="Open Sans"/>
            </a:endParaRPr>
          </a:p>
        </p:txBody>
      </p:sp>
      <p:graphicFrame>
        <p:nvGraphicFramePr>
          <p:cNvPr id="3" name="Chart 2">
            <a:extLst>
              <a:ext uri="{FF2B5EF4-FFF2-40B4-BE49-F238E27FC236}">
                <a16:creationId xmlns:a16="http://schemas.microsoft.com/office/drawing/2014/main" id="{BC43713D-AEA1-41E4-F392-0C32CA327A56}"/>
              </a:ext>
            </a:extLst>
          </p:cNvPr>
          <p:cNvGraphicFramePr>
            <a:graphicFrameLocks/>
          </p:cNvGraphicFramePr>
          <p:nvPr>
            <p:extLst>
              <p:ext uri="{D42A27DB-BD31-4B8C-83A1-F6EECF244321}">
                <p14:modId xmlns:p14="http://schemas.microsoft.com/office/powerpoint/2010/main" val="3193445225"/>
              </p:ext>
            </p:extLst>
          </p:nvPr>
        </p:nvGraphicFramePr>
        <p:xfrm>
          <a:off x="6531430" y="1047693"/>
          <a:ext cx="5237754" cy="5287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Ressources disponibles </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Centre de ressources VAM </a:t>
            </a:r>
          </a:p>
        </p:txBody>
      </p:sp>
      <p:sp>
        <p:nvSpPr>
          <p:cNvPr id="5" name="TextBox 4">
            <a:extLst>
              <a:ext uri="{FF2B5EF4-FFF2-40B4-BE49-F238E27FC236}">
                <a16:creationId xmlns:a16="http://schemas.microsoft.com/office/drawing/2014/main" id="{814B5D5B-B545-4179-BFA2-2D9C4887A466}"/>
              </a:ext>
            </a:extLst>
          </p:cNvPr>
          <p:cNvSpPr txBox="1"/>
          <p:nvPr/>
        </p:nvSpPr>
        <p:spPr>
          <a:xfrm>
            <a:off x="9048692" y="5996472"/>
            <a:ext cx="2955369" cy="338554"/>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HHS (Centre de ressources)</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E3A2678-3AC2-4C1F-828E-8E0D19B55491}"/>
              </a:ext>
            </a:extLst>
          </p:cNvPr>
          <p:cNvSpPr txBox="1"/>
          <p:nvPr/>
        </p:nvSpPr>
        <p:spPr>
          <a:xfrm>
            <a:off x="3143310" y="5965526"/>
            <a:ext cx="4706062"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Pour plus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d'informations</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et de conseils,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voyez</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7" name="Straight Arrow Connector 6">
            <a:extLst>
              <a:ext uri="{FF2B5EF4-FFF2-40B4-BE49-F238E27FC236}">
                <a16:creationId xmlns:a16="http://schemas.microsoft.com/office/drawing/2014/main" id="{6E6E3362-664F-4B56-BC75-F663D2E445C9}"/>
              </a:ext>
            </a:extLst>
          </p:cNvPr>
          <p:cNvCxnSpPr>
            <a:cxnSpLocks/>
          </p:cNvCxnSpPr>
          <p:nvPr/>
        </p:nvCxnSpPr>
        <p:spPr>
          <a:xfrm>
            <a:off x="7721911" y="6165749"/>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2" name="Picture 1">
            <a:extLst>
              <a:ext uri="{FF2B5EF4-FFF2-40B4-BE49-F238E27FC236}">
                <a16:creationId xmlns:a16="http://schemas.microsoft.com/office/drawing/2014/main" id="{BC1B2386-A073-FA0A-A0F5-032A209FAB6F}"/>
              </a:ext>
            </a:extLst>
          </p:cNvPr>
          <p:cNvPicPr>
            <a:picLocks noChangeAspect="1"/>
          </p:cNvPicPr>
          <p:nvPr/>
        </p:nvPicPr>
        <p:blipFill>
          <a:blip r:embed="rId4"/>
          <a:stretch>
            <a:fillRect/>
          </a:stretch>
        </p:blipFill>
        <p:spPr>
          <a:xfrm>
            <a:off x="717181" y="1278651"/>
            <a:ext cx="11033340" cy="4408161"/>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b="0">
                <a:solidFill>
                  <a:srgbClr val="FFFFFE"/>
                </a:solidFill>
                <a:latin typeface="HALDEN SOLID" pitchFamily="2" charset="0"/>
                <a:ea typeface="Open Sans Extrabold" panose="020B0606030504020204" pitchFamily="34" charset="0"/>
                <a:cs typeface="Open Sans Extrabold" panose="020B0606030504020204" pitchFamily="34" charset="0"/>
              </a:rPr>
              <a:t>Merci de votre attention !</a:t>
            </a:r>
            <a:endParaRPr lang="en-GB" b="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err="1">
                <a:latin typeface="Open Sans"/>
                <a:ea typeface="Open Sans"/>
                <a:cs typeface="Open Sans"/>
              </a:rPr>
              <a:t>Discutez</a:t>
            </a:r>
            <a:r>
              <a:rPr lang="en-US" sz="2400" spc="60">
                <a:latin typeface="Open Sans"/>
                <a:ea typeface="Open Sans"/>
                <a:cs typeface="Open Sans"/>
              </a:rPr>
              <a:t> des </a:t>
            </a:r>
            <a:r>
              <a:rPr lang="en-US" sz="2400" spc="60" err="1">
                <a:latin typeface="Open Sans"/>
                <a:ea typeface="Open Sans"/>
                <a:cs typeface="Open Sans"/>
              </a:rPr>
              <a:t>objectifs</a:t>
            </a:r>
            <a:r>
              <a:rPr lang="en-US" sz="2400" spc="60">
                <a:latin typeface="Open Sans"/>
                <a:ea typeface="Open Sans"/>
                <a:cs typeface="Open Sans"/>
              </a:rPr>
              <a:t> du module: </a:t>
            </a:r>
            <a:r>
              <a:rPr lang="en-US" sz="2400" spc="60" err="1">
                <a:latin typeface="Open Sans"/>
                <a:ea typeface="Open Sans"/>
                <a:cs typeface="Open Sans"/>
              </a:rPr>
              <a:t>obtenir</a:t>
            </a:r>
            <a:r>
              <a:rPr lang="en-US" sz="2400" spc="60">
                <a:latin typeface="Open Sans"/>
                <a:ea typeface="Open Sans"/>
                <a:cs typeface="Open Sans"/>
              </a:rPr>
              <a:t> </a:t>
            </a:r>
            <a:r>
              <a:rPr lang="fr-FR" sz="2400" spc="60">
                <a:latin typeface="Open Sans"/>
                <a:ea typeface="Open Sans"/>
                <a:cs typeface="Open Sans"/>
              </a:rPr>
              <a:t>des informations sur les comportements et expériences liés aux difficultés d’accès à l’alimentation au sein de la population ciblée et évaluer l’accès des ménages à la nourriture.</a:t>
            </a:r>
            <a:endParaRPr lang="en-GB" sz="2400" spc="60">
              <a:latin typeface="Open Sans"/>
              <a:ea typeface="Open Sans"/>
              <a:cs typeface="Open Sans"/>
            </a:endParaRPr>
          </a:p>
          <a:p>
            <a:pPr marL="0" indent="0">
              <a:lnSpc>
                <a:spcPct val="90000"/>
              </a:lnSpc>
              <a:buNone/>
            </a:pPr>
            <a:endParaRPr lang="en-US" sz="2400" spc="60">
              <a:latin typeface="Open Sans"/>
              <a:ea typeface="Open Sans"/>
              <a:cs typeface="Open Sans"/>
            </a:endParaRPr>
          </a:p>
          <a:p>
            <a:pPr marL="0" indent="0">
              <a:lnSpc>
                <a:spcPct val="90000"/>
              </a:lnSpc>
              <a:buNone/>
            </a:pPr>
            <a:r>
              <a:rPr lang="fr-FR" sz="2400" spc="60">
                <a:latin typeface="Open Sans"/>
                <a:ea typeface="Open Sans"/>
                <a:cs typeface="Open Sans"/>
              </a:rPr>
              <a:t>Expliquez le rôle de cet indicateur dans l’analyse de l’insécurité alimentaire et l’utilisation des données collectées, tant en interne qu’en externe. </a:t>
            </a:r>
            <a:r>
              <a:rPr lang="en-US" sz="2400" spc="60">
                <a:latin typeface="Open Sans"/>
                <a:ea typeface="Open Sans"/>
                <a:cs typeface="Open Sans"/>
              </a:rPr>
              <a:t>Cela </a:t>
            </a:r>
            <a:r>
              <a:rPr lang="en-US" sz="2400" spc="60" err="1">
                <a:latin typeface="Open Sans"/>
                <a:ea typeface="Open Sans"/>
                <a:cs typeface="Open Sans"/>
              </a:rPr>
              <a:t>permet</a:t>
            </a:r>
            <a:r>
              <a:rPr lang="en-US" sz="2400" spc="60">
                <a:latin typeface="Open Sans"/>
                <a:ea typeface="Open Sans"/>
                <a:cs typeface="Open Sans"/>
              </a:rPr>
              <a:t> aux </a:t>
            </a:r>
            <a:r>
              <a:rPr lang="en-US" sz="2400" spc="60" err="1">
                <a:latin typeface="Open Sans"/>
                <a:ea typeface="Open Sans"/>
                <a:cs typeface="Open Sans"/>
              </a:rPr>
              <a:t>enquêteurs</a:t>
            </a:r>
            <a:r>
              <a:rPr lang="en-US" sz="2400" spc="60">
                <a:latin typeface="Open Sans"/>
                <a:ea typeface="Open Sans"/>
                <a:cs typeface="Open Sans"/>
              </a:rPr>
              <a:t> de bien </a:t>
            </a:r>
            <a:r>
              <a:rPr lang="en-US" sz="2400" spc="60" err="1">
                <a:latin typeface="Open Sans"/>
                <a:ea typeface="Open Sans"/>
                <a:cs typeface="Open Sans"/>
              </a:rPr>
              <a:t>comprendre</a:t>
            </a:r>
            <a:r>
              <a:rPr lang="en-US" sz="2400" spc="60">
                <a:latin typeface="Open Sans"/>
                <a:ea typeface="Open Sans"/>
                <a:cs typeface="Open Sans"/>
              </a:rPr>
              <a:t> </a:t>
            </a:r>
            <a:r>
              <a:rPr lang="en-US" sz="2400" spc="60" err="1">
                <a:latin typeface="Open Sans"/>
                <a:ea typeface="Open Sans"/>
                <a:cs typeface="Open Sans"/>
              </a:rPr>
              <a:t>l'importance</a:t>
            </a:r>
            <a:r>
              <a:rPr lang="en-US" sz="2400" spc="60">
                <a:latin typeface="Open Sans"/>
                <a:ea typeface="Open Sans"/>
                <a:cs typeface="Open Sans"/>
              </a:rPr>
              <a:t> des données </a:t>
            </a:r>
            <a:r>
              <a:rPr lang="en-US" sz="2400" spc="60" err="1">
                <a:latin typeface="Open Sans"/>
                <a:ea typeface="Open Sans"/>
                <a:cs typeface="Open Sans"/>
              </a:rPr>
              <a:t>qu'ils</a:t>
            </a:r>
            <a:r>
              <a:rPr lang="en-US" sz="2400" spc="60">
                <a:latin typeface="Open Sans"/>
                <a:ea typeface="Open Sans"/>
                <a:cs typeface="Open Sans"/>
              </a:rPr>
              <a:t> </a:t>
            </a:r>
            <a:r>
              <a:rPr lang="en-US" sz="2400" spc="60" err="1">
                <a:latin typeface="Open Sans"/>
                <a:ea typeface="Open Sans"/>
                <a:cs typeface="Open Sans"/>
              </a:rPr>
              <a:t>vont</a:t>
            </a:r>
            <a:r>
              <a:rPr lang="en-US" sz="2400" spc="60">
                <a:latin typeface="Open Sans"/>
                <a:ea typeface="Open Sans"/>
                <a:cs typeface="Open Sans"/>
              </a:rPr>
              <a:t> </a:t>
            </a:r>
            <a:r>
              <a:rPr lang="en-US" sz="2400" spc="60" err="1">
                <a:latin typeface="Open Sans"/>
                <a:ea typeface="Open Sans"/>
                <a:cs typeface="Open Sans"/>
              </a:rPr>
              <a:t>bientôt</a:t>
            </a:r>
            <a:r>
              <a:rPr lang="en-US" sz="2400" spc="60">
                <a:latin typeface="Open Sans"/>
                <a:ea typeface="Open Sans"/>
                <a:cs typeface="Open Sans"/>
              </a:rPr>
              <a:t> </a:t>
            </a:r>
            <a:r>
              <a:rPr lang="en-US" sz="2400" spc="60" err="1">
                <a:latin typeface="Open Sans"/>
                <a:ea typeface="Open Sans"/>
                <a:cs typeface="Open Sans"/>
              </a:rPr>
              <a:t>collectées</a:t>
            </a:r>
            <a:r>
              <a:rPr lang="en-US" sz="2400" spc="60">
                <a:latin typeface="Open Sans"/>
                <a:ea typeface="Open Sans"/>
                <a:cs typeface="Open Sans"/>
              </a:rPr>
              <a:t>.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instructions de formation 1</a:t>
            </a:r>
          </a:p>
        </p:txBody>
      </p:sp>
    </p:spTree>
    <p:extLst>
      <p:ext uri="{BB962C8B-B14F-4D97-AF65-F5344CB8AC3E}">
        <p14:creationId xmlns:p14="http://schemas.microsoft.com/office/powerpoint/2010/main" val="20639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147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fr-FR" b="1" spc="60">
                <a:latin typeface="Open Sans"/>
                <a:ea typeface="Open Sans"/>
                <a:cs typeface="Open Sans"/>
              </a:rPr>
              <a:t>Echelle de Faim des Ménages </a:t>
            </a:r>
            <a:r>
              <a:rPr lang="en-GB" b="1" spc="60">
                <a:latin typeface="Open Sans"/>
                <a:ea typeface="Open Sans"/>
                <a:cs typeface="Open Sans"/>
              </a:rPr>
              <a:t>(HHS) </a:t>
            </a:r>
            <a:r>
              <a:rPr lang="en-GB" spc="60" err="1">
                <a:latin typeface="Open Sans"/>
                <a:ea typeface="Open Sans"/>
                <a:cs typeface="Open Sans"/>
              </a:rPr>
              <a:t>est</a:t>
            </a:r>
            <a:r>
              <a:rPr lang="en-GB" spc="60">
                <a:latin typeface="Open Sans"/>
                <a:ea typeface="Open Sans"/>
                <a:cs typeface="Open Sans"/>
              </a:rPr>
              <a:t> un </a:t>
            </a:r>
            <a:r>
              <a:rPr lang="en-GB" spc="60" err="1">
                <a:latin typeface="Open Sans"/>
                <a:ea typeface="Open Sans"/>
                <a:cs typeface="Open Sans"/>
              </a:rPr>
              <a:t>indicateur</a:t>
            </a:r>
            <a:r>
              <a:rPr lang="en-GB" spc="60">
                <a:latin typeface="Open Sans"/>
                <a:ea typeface="Open Sans"/>
                <a:cs typeface="Open Sans"/>
              </a:rPr>
              <a:t> développé par le projet d'assistance technique de l'USAID pour l'alimentation et la nutrition (FANTA). </a:t>
            </a:r>
          </a:p>
          <a:p>
            <a:pPr>
              <a:lnSpc>
                <a:spcPct val="150000"/>
              </a:lnSpc>
              <a:buFont typeface="Wingdings" panose="05000000000000000000" pitchFamily="2" charset="2"/>
              <a:buChar char="v"/>
            </a:pPr>
            <a:r>
              <a:rPr lang="en-GB" spc="60">
                <a:latin typeface="Open Sans"/>
                <a:ea typeface="Open Sans"/>
                <a:cs typeface="Open Sans"/>
              </a:rPr>
              <a:t>Il </a:t>
            </a:r>
            <a:r>
              <a:rPr lang="en-GB" spc="60" err="1">
                <a:latin typeface="Open Sans"/>
                <a:ea typeface="Open Sans"/>
                <a:cs typeface="Open Sans"/>
              </a:rPr>
              <a:t>s'agit</a:t>
            </a:r>
            <a:r>
              <a:rPr lang="en-GB" spc="60">
                <a:latin typeface="Open Sans"/>
                <a:ea typeface="Open Sans"/>
                <a:cs typeface="Open Sans"/>
              </a:rPr>
              <a:t> d'un sous-ensemble de questions de </a:t>
            </a:r>
            <a:r>
              <a:rPr lang="en-GB" spc="60" err="1">
                <a:latin typeface="Open Sans"/>
                <a:ea typeface="Open Sans"/>
                <a:cs typeface="Open Sans"/>
              </a:rPr>
              <a:t>l’indice</a:t>
            </a:r>
            <a:r>
              <a:rPr lang="fr-FR" spc="60">
                <a:latin typeface="Open Sans"/>
                <a:ea typeface="Open Sans"/>
                <a:cs typeface="Open Sans"/>
              </a:rPr>
              <a:t> de l’accès déterminant l’insécurité alimentaire des ménages </a:t>
            </a:r>
            <a:r>
              <a:rPr lang="en-GB" spc="60">
                <a:latin typeface="Open Sans"/>
                <a:ea typeface="Open Sans"/>
                <a:cs typeface="Open Sans"/>
              </a:rPr>
              <a:t>(</a:t>
            </a:r>
            <a:r>
              <a:rPr lang="en-GB" b="1" spc="60">
                <a:latin typeface="Open Sans"/>
                <a:ea typeface="Open Sans"/>
                <a:cs typeface="Open Sans"/>
              </a:rPr>
              <a:t>HFIAS</a:t>
            </a:r>
            <a:r>
              <a:rPr lang="en-GB" spc="60">
                <a:latin typeface="Open Sans"/>
                <a:ea typeface="Open Sans"/>
                <a:cs typeface="Open Sans"/>
              </a:rPr>
              <a:t>), qui n'est pas couramment utilisée dans les évaluations de la sécurité alimentaire du PAM.</a:t>
            </a:r>
            <a:endParaRPr lang="en-GB" b="1" spc="60">
              <a:latin typeface="Open Sans"/>
              <a:ea typeface="Open Sans"/>
              <a:cs typeface="Open Sans"/>
            </a:endParaRPr>
          </a:p>
          <a:p>
            <a:pPr>
              <a:lnSpc>
                <a:spcPct val="150000"/>
              </a:lnSpc>
              <a:buFont typeface="Wingdings" panose="05000000000000000000" pitchFamily="2" charset="2"/>
              <a:buChar char="v"/>
            </a:pPr>
            <a:endParaRPr lang="en-GB" b="1" spc="60">
              <a:latin typeface="Open Sans"/>
              <a:ea typeface="Open Sans"/>
              <a:cs typeface="Open Sans"/>
            </a:endParaRPr>
          </a:p>
          <a:p>
            <a:pPr>
              <a:lnSpc>
                <a:spcPct val="150000"/>
              </a:lnSpc>
              <a:buFont typeface="Wingdings" panose="05000000000000000000" pitchFamily="2" charset="2"/>
              <a:buChar char="v"/>
            </a:pPr>
            <a:endParaRPr lang="en-GB" b="1" spc="60">
              <a:latin typeface="Open Sans"/>
              <a:ea typeface="Open Sans"/>
              <a:cs typeface="Open Sans"/>
            </a:endParaRPr>
          </a:p>
          <a:p>
            <a:pPr>
              <a:lnSpc>
                <a:spcPct val="150000"/>
              </a:lnSpc>
              <a:buFont typeface="Wingdings" panose="05000000000000000000" pitchFamily="2" charset="2"/>
              <a:buChar char="v"/>
            </a:pPr>
            <a:r>
              <a:rPr lang="en-GB" spc="60">
                <a:latin typeface="Open Sans"/>
                <a:ea typeface="Open Sans"/>
                <a:cs typeface="Open Sans"/>
              </a:rPr>
              <a:t>Cette présentation a été préparée sur la base de l'intégralité des </a:t>
            </a:r>
            <a:r>
              <a:rPr lang="en-GB" b="1" spc="60">
                <a:latin typeface="Open Sans"/>
                <a:ea typeface="Open Sans"/>
                <a:cs typeface="Open Sans"/>
                <a:hlinkClick r:id="rId3">
                  <a:extLst>
                    <a:ext uri="{A12FA001-AC4F-418D-AE19-62706E023703}">
                      <ahyp:hlinkClr xmlns:ahyp="http://schemas.microsoft.com/office/drawing/2018/hyperlinkcolor" val="tx"/>
                    </a:ext>
                  </a:extLst>
                </a:hlinkClick>
              </a:rPr>
              <a:t>lignes directrices de FANTA</a:t>
            </a:r>
            <a:r>
              <a:rPr lang="en-GB" spc="60">
                <a:latin typeface="Open Sans"/>
                <a:ea typeface="Open Sans"/>
                <a:cs typeface="Open Sans"/>
              </a:rPr>
              <a:t>, disponibles sur le </a:t>
            </a:r>
            <a:r>
              <a:rPr lang="en-GB" spc="60">
                <a:latin typeface="Open Sans"/>
                <a:ea typeface="Open Sans"/>
                <a:cs typeface="Open Sans"/>
                <a:hlinkClick r:id="rId4">
                  <a:extLst>
                    <a:ext uri="{A12FA001-AC4F-418D-AE19-62706E023703}">
                      <ahyp:hlinkClr xmlns:ahyp="http://schemas.microsoft.com/office/drawing/2018/hyperlinkcolor" val="tx"/>
                    </a:ext>
                  </a:extLst>
                </a:hlinkClick>
              </a:rPr>
              <a:t>VAM Centre de Ressources.</a:t>
            </a:r>
            <a:endParaRPr lang="en-GB" sz="1000"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Qu'est-ce que c'est ? </a:t>
            </a:r>
          </a:p>
        </p:txBody>
      </p:sp>
      <p:sp>
        <p:nvSpPr>
          <p:cNvPr id="2" name="Speech Bubble: Oval 1">
            <a:extLst>
              <a:ext uri="{FF2B5EF4-FFF2-40B4-BE49-F238E27FC236}">
                <a16:creationId xmlns:a16="http://schemas.microsoft.com/office/drawing/2014/main" id="{43A341EE-4A68-2847-3E6E-3C967DDA989E}"/>
              </a:ext>
            </a:extLst>
          </p:cNvPr>
          <p:cNvSpPr/>
          <p:nvPr/>
        </p:nvSpPr>
        <p:spPr>
          <a:xfrm>
            <a:off x="7828547" y="3479746"/>
            <a:ext cx="3753407" cy="1863490"/>
          </a:xfrm>
          <a:prstGeom prst="wedgeEllipseCallout">
            <a:avLst>
              <a:gd name="adj1" fmla="val -65649"/>
              <a:gd name="adj2" fmla="val -2997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err="1">
                <a:solidFill>
                  <a:srgbClr val="FFFFFE"/>
                </a:solidFill>
                <a:latin typeface="Open Sans"/>
                <a:ea typeface="Open Sans"/>
                <a:cs typeface="Open Sans"/>
              </a:rPr>
              <a:t>Notez</a:t>
            </a:r>
            <a:r>
              <a:rPr lang="en-US" sz="1600" b="1">
                <a:solidFill>
                  <a:srgbClr val="FFFFFE"/>
                </a:solidFill>
                <a:latin typeface="Open Sans"/>
                <a:ea typeface="Open Sans"/>
                <a:cs typeface="Open Sans"/>
              </a:rPr>
              <a:t> </a:t>
            </a:r>
            <a:r>
              <a:rPr lang="en-US" sz="1600" b="1" err="1">
                <a:solidFill>
                  <a:srgbClr val="FFFFFE"/>
                </a:solidFill>
                <a:latin typeface="Open Sans"/>
                <a:ea typeface="Open Sans"/>
                <a:cs typeface="Open Sans"/>
              </a:rPr>
              <a:t>toutefois</a:t>
            </a:r>
            <a:r>
              <a:rPr lang="en-US" sz="1600" b="1">
                <a:solidFill>
                  <a:srgbClr val="FFFFFE"/>
                </a:solidFill>
                <a:latin typeface="Open Sans"/>
                <a:ea typeface="Open Sans"/>
                <a:cs typeface="Open Sans"/>
              </a:rPr>
              <a:t> que le PAM </a:t>
            </a:r>
            <a:r>
              <a:rPr lang="en-US" sz="1600" b="1" err="1">
                <a:solidFill>
                  <a:srgbClr val="FFFFFE"/>
                </a:solidFill>
                <a:latin typeface="Open Sans"/>
                <a:ea typeface="Open Sans"/>
                <a:cs typeface="Open Sans"/>
              </a:rPr>
              <a:t>collecte</a:t>
            </a:r>
            <a:r>
              <a:rPr lang="en-US" sz="1600" b="1">
                <a:solidFill>
                  <a:srgbClr val="FFFFFE"/>
                </a:solidFill>
                <a:latin typeface="Open Sans"/>
                <a:ea typeface="Open Sans"/>
                <a:cs typeface="Open Sans"/>
              </a:rPr>
              <a:t> que le  HHS, </a:t>
            </a:r>
            <a:r>
              <a:rPr lang="en-US" sz="1600" b="1" err="1">
                <a:solidFill>
                  <a:srgbClr val="FFFFFE"/>
                </a:solidFill>
                <a:latin typeface="Open Sans"/>
                <a:ea typeface="Open Sans"/>
                <a:cs typeface="Open Sans"/>
              </a:rPr>
              <a:t>rarement</a:t>
            </a:r>
            <a:r>
              <a:rPr lang="en-US" sz="1600" b="1">
                <a:solidFill>
                  <a:srgbClr val="FFFFFE"/>
                </a:solidFill>
                <a:latin typeface="Open Sans"/>
                <a:ea typeface="Open Sans"/>
                <a:cs typeface="Open Sans"/>
              </a:rPr>
              <a:t> le HFIAS.</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67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147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fr-FR" spc="60">
                <a:latin typeface="Open Sans"/>
                <a:ea typeface="Open Sans"/>
                <a:cs typeface="Open Sans"/>
              </a:rPr>
              <a:t>L’Echelle de Faim des Ménages</a:t>
            </a:r>
            <a:r>
              <a:rPr lang="en-GB" spc="60">
                <a:latin typeface="Open Sans"/>
                <a:ea typeface="Open Sans"/>
                <a:cs typeface="Open Sans"/>
              </a:rPr>
              <a:t> (HHS) </a:t>
            </a:r>
            <a:r>
              <a:rPr lang="en-GB" spc="60" err="1">
                <a:latin typeface="Open Sans"/>
                <a:ea typeface="Open Sans"/>
                <a:cs typeface="Open Sans"/>
              </a:rPr>
              <a:t>est</a:t>
            </a:r>
            <a:r>
              <a:rPr lang="en-GB" spc="60">
                <a:latin typeface="Open Sans"/>
                <a:ea typeface="Open Sans"/>
                <a:cs typeface="Open Sans"/>
              </a:rPr>
              <a:t> </a:t>
            </a:r>
            <a:r>
              <a:rPr lang="en-GB" spc="60" err="1">
                <a:latin typeface="Open Sans"/>
                <a:ea typeface="Open Sans"/>
                <a:cs typeface="Open Sans"/>
              </a:rPr>
              <a:t>une</a:t>
            </a:r>
            <a:r>
              <a:rPr lang="en-GB" spc="60">
                <a:latin typeface="Open Sans"/>
                <a:ea typeface="Open Sans"/>
                <a:cs typeface="Open Sans"/>
              </a:rPr>
              <a:t> </a:t>
            </a:r>
            <a:r>
              <a:rPr lang="en-GB" b="1" spc="60" err="1">
                <a:latin typeface="Open Sans"/>
                <a:ea typeface="Open Sans"/>
                <a:cs typeface="Open Sans"/>
              </a:rPr>
              <a:t>mesure</a:t>
            </a:r>
            <a:r>
              <a:rPr lang="en-GB" b="1" spc="60">
                <a:latin typeface="Open Sans"/>
                <a:ea typeface="Open Sans"/>
                <a:cs typeface="Open Sans"/>
              </a:rPr>
              <a:t> de privation alimentaire des ménages</a:t>
            </a:r>
            <a:r>
              <a:rPr lang="en-GB" spc="60">
                <a:latin typeface="Open Sans"/>
                <a:ea typeface="Open Sans"/>
                <a:cs typeface="Open Sans"/>
              </a:rPr>
              <a:t>.</a:t>
            </a:r>
          </a:p>
          <a:p>
            <a:pPr>
              <a:lnSpc>
                <a:spcPct val="150000"/>
              </a:lnSpc>
              <a:buFont typeface="Wingdings" panose="05000000000000000000" pitchFamily="2" charset="2"/>
              <a:buChar char="v"/>
            </a:pPr>
            <a:r>
              <a:rPr lang="fr-FR" spc="60">
                <a:latin typeface="Open Sans"/>
                <a:ea typeface="Open Sans"/>
                <a:cs typeface="Open Sans"/>
              </a:rPr>
              <a:t>Elle repose sur une collecte de données basées sur </a:t>
            </a:r>
            <a:r>
              <a:rPr lang="fr-FR" b="1" spc="60">
                <a:latin typeface="Open Sans"/>
                <a:ea typeface="Open Sans"/>
                <a:cs typeface="Open Sans"/>
              </a:rPr>
              <a:t>l’expérience</a:t>
            </a:r>
            <a:r>
              <a:rPr lang="fr-FR" spc="60">
                <a:latin typeface="Open Sans"/>
                <a:ea typeface="Open Sans"/>
                <a:cs typeface="Open Sans"/>
              </a:rPr>
              <a:t> ou la </a:t>
            </a:r>
            <a:r>
              <a:rPr lang="fr-FR" b="1" spc="60">
                <a:latin typeface="Open Sans"/>
                <a:ea typeface="Open Sans"/>
                <a:cs typeface="Open Sans"/>
              </a:rPr>
              <a:t>perception</a:t>
            </a:r>
            <a:r>
              <a:rPr lang="fr-FR" spc="60">
                <a:latin typeface="Open Sans"/>
                <a:ea typeface="Open Sans"/>
                <a:cs typeface="Open Sans"/>
              </a:rPr>
              <a:t>.</a:t>
            </a:r>
          </a:p>
          <a:p>
            <a:pPr>
              <a:lnSpc>
                <a:spcPct val="150000"/>
              </a:lnSpc>
              <a:buFont typeface="Wingdings" panose="05000000000000000000" pitchFamily="2" charset="2"/>
              <a:buChar char="v"/>
            </a:pPr>
            <a:r>
              <a:rPr lang="en-GB" spc="60">
                <a:latin typeface="Open Sans"/>
                <a:ea typeface="Open Sans"/>
                <a:cs typeface="Open Sans"/>
              </a:rPr>
              <a:t>Elle </a:t>
            </a:r>
            <a:r>
              <a:rPr lang="en-GB" spc="60" err="1">
                <a:latin typeface="Open Sans"/>
                <a:ea typeface="Open Sans"/>
                <a:cs typeface="Open Sans"/>
              </a:rPr>
              <a:t>s'appuie</a:t>
            </a:r>
            <a:r>
              <a:rPr lang="en-GB" spc="60">
                <a:latin typeface="Open Sans"/>
                <a:ea typeface="Open Sans"/>
                <a:cs typeface="Open Sans"/>
              </a:rPr>
              <a:t> sur les </a:t>
            </a:r>
            <a:r>
              <a:rPr lang="en-GB" b="1" spc="60" err="1">
                <a:latin typeface="Open Sans"/>
                <a:ea typeface="Open Sans"/>
                <a:cs typeface="Open Sans"/>
              </a:rPr>
              <a:t>informations</a:t>
            </a:r>
            <a:r>
              <a:rPr lang="en-GB" b="1" spc="60">
                <a:latin typeface="Open Sans"/>
                <a:ea typeface="Open Sans"/>
                <a:cs typeface="Open Sans"/>
              </a:rPr>
              <a:t> </a:t>
            </a:r>
            <a:r>
              <a:rPr lang="en-GB" b="1" spc="60" err="1">
                <a:latin typeface="Open Sans"/>
                <a:ea typeface="Open Sans"/>
                <a:cs typeface="Open Sans"/>
              </a:rPr>
              <a:t>autodéclarées</a:t>
            </a:r>
            <a:r>
              <a:rPr lang="en-GB" b="1" spc="60">
                <a:latin typeface="Open Sans"/>
                <a:ea typeface="Open Sans"/>
                <a:cs typeface="Open Sans"/>
              </a:rPr>
              <a:t> </a:t>
            </a:r>
            <a:r>
              <a:rPr lang="en-GB" spc="60">
                <a:latin typeface="Open Sans"/>
                <a:ea typeface="Open Sans"/>
                <a:cs typeface="Open Sans"/>
              </a:rPr>
              <a:t>par les ménages.</a:t>
            </a:r>
          </a:p>
          <a:p>
            <a:pPr>
              <a:lnSpc>
                <a:spcPct val="150000"/>
              </a:lnSpc>
              <a:buFont typeface="Wingdings" panose="05000000000000000000" pitchFamily="2" charset="2"/>
              <a:buChar char="v"/>
            </a:pPr>
            <a:r>
              <a:rPr lang="en-GB" spc="60">
                <a:latin typeface="Open Sans"/>
                <a:ea typeface="Open Sans"/>
                <a:cs typeface="Open Sans"/>
              </a:rPr>
              <a:t>Elle </a:t>
            </a:r>
            <a:r>
              <a:rPr lang="en-GB" spc="60" err="1">
                <a:latin typeface="Open Sans"/>
                <a:ea typeface="Open Sans"/>
                <a:cs typeface="Open Sans"/>
              </a:rPr>
              <a:t>évalue</a:t>
            </a:r>
            <a:r>
              <a:rPr lang="en-GB" spc="60">
                <a:latin typeface="Open Sans"/>
                <a:ea typeface="Open Sans"/>
                <a:cs typeface="Open Sans"/>
              </a:rPr>
              <a:t> </a:t>
            </a:r>
            <a:r>
              <a:rPr lang="en-GB" spc="60" err="1">
                <a:latin typeface="Open Sans"/>
                <a:ea typeface="Open Sans"/>
                <a:cs typeface="Open Sans"/>
              </a:rPr>
              <a:t>si</a:t>
            </a:r>
            <a:r>
              <a:rPr lang="en-GB" spc="60">
                <a:latin typeface="Open Sans"/>
                <a:ea typeface="Open Sans"/>
                <a:cs typeface="Open Sans"/>
              </a:rPr>
              <a:t> les ménages </a:t>
            </a:r>
            <a:r>
              <a:rPr lang="en-GB" spc="60" err="1">
                <a:latin typeface="Open Sans"/>
                <a:ea typeface="Open Sans"/>
                <a:cs typeface="Open Sans"/>
              </a:rPr>
              <a:t>ont</a:t>
            </a:r>
            <a:r>
              <a:rPr lang="en-GB" spc="60">
                <a:latin typeface="Open Sans"/>
                <a:ea typeface="Open Sans"/>
                <a:cs typeface="Open Sans"/>
              </a:rPr>
              <a:t> </a:t>
            </a:r>
            <a:r>
              <a:rPr lang="en-GB" b="1" spc="60" err="1">
                <a:latin typeface="Open Sans"/>
                <a:ea typeface="Open Sans"/>
                <a:cs typeface="Open Sans"/>
              </a:rPr>
              <a:t>rencontré</a:t>
            </a:r>
            <a:r>
              <a:rPr lang="en-GB" b="1" spc="60">
                <a:latin typeface="Open Sans"/>
                <a:ea typeface="Open Sans"/>
                <a:cs typeface="Open Sans"/>
              </a:rPr>
              <a:t> des </a:t>
            </a:r>
            <a:r>
              <a:rPr lang="en-GB" b="1" spc="60" err="1">
                <a:latin typeface="Open Sans"/>
                <a:ea typeface="Open Sans"/>
                <a:cs typeface="Open Sans"/>
              </a:rPr>
              <a:t>problèmes</a:t>
            </a:r>
            <a:r>
              <a:rPr lang="en-GB" b="1" spc="60">
                <a:latin typeface="Open Sans"/>
                <a:ea typeface="Open Sans"/>
                <a:cs typeface="Open Sans"/>
              </a:rPr>
              <a:t> </a:t>
            </a:r>
            <a:r>
              <a:rPr lang="en-GB" b="1" spc="60" err="1">
                <a:latin typeface="Open Sans"/>
                <a:ea typeface="Open Sans"/>
                <a:cs typeface="Open Sans"/>
              </a:rPr>
              <a:t>d'accès</a:t>
            </a:r>
            <a:r>
              <a:rPr lang="en-GB" b="1" spc="60">
                <a:latin typeface="Open Sans"/>
                <a:ea typeface="Open Sans"/>
                <a:cs typeface="Open Sans"/>
              </a:rPr>
              <a:t> à la </a:t>
            </a:r>
            <a:r>
              <a:rPr lang="en-GB" b="1" spc="60" err="1">
                <a:latin typeface="Open Sans"/>
                <a:ea typeface="Open Sans"/>
                <a:cs typeface="Open Sans"/>
              </a:rPr>
              <a:t>nourriture</a:t>
            </a:r>
            <a:r>
              <a:rPr lang="en-GB" b="1" spc="60">
                <a:latin typeface="Open Sans"/>
                <a:ea typeface="Open Sans"/>
                <a:cs typeface="Open Sans"/>
              </a:rPr>
              <a:t> </a:t>
            </a:r>
            <a:r>
              <a:rPr lang="en-GB" spc="60">
                <a:latin typeface="Open Sans"/>
                <a:ea typeface="Open Sans"/>
                <a:cs typeface="Open Sans"/>
              </a:rPr>
              <a:t>au </a:t>
            </a:r>
            <a:r>
              <a:rPr lang="en-GB" spc="60" err="1">
                <a:latin typeface="Open Sans"/>
                <a:ea typeface="Open Sans"/>
                <a:cs typeface="Open Sans"/>
              </a:rPr>
              <a:t>cours</a:t>
            </a:r>
            <a:r>
              <a:rPr lang="en-GB" spc="60">
                <a:latin typeface="Open Sans"/>
                <a:ea typeface="Open Sans"/>
                <a:cs typeface="Open Sans"/>
              </a:rPr>
              <a:t> des 30 </a:t>
            </a:r>
            <a:r>
              <a:rPr lang="en-GB" spc="60" err="1">
                <a:latin typeface="Open Sans"/>
                <a:ea typeface="Open Sans"/>
                <a:cs typeface="Open Sans"/>
              </a:rPr>
              <a:t>derniers</a:t>
            </a:r>
            <a:r>
              <a:rPr lang="en-GB" spc="60">
                <a:latin typeface="Open Sans"/>
                <a:ea typeface="Open Sans"/>
                <a:cs typeface="Open Sans"/>
              </a:rPr>
              <a:t> </a:t>
            </a:r>
            <a:r>
              <a:rPr lang="en-GB" spc="60" err="1">
                <a:latin typeface="Open Sans"/>
                <a:ea typeface="Open Sans"/>
                <a:cs typeface="Open Sans"/>
              </a:rPr>
              <a:t>jours</a:t>
            </a:r>
            <a:r>
              <a:rPr lang="en-GB" spc="60">
                <a:latin typeface="Open Sans"/>
                <a:ea typeface="Open Sans"/>
                <a:cs typeface="Open Sans"/>
              </a:rPr>
              <a:t>.</a:t>
            </a:r>
          </a:p>
          <a:p>
            <a:pPr>
              <a:lnSpc>
                <a:spcPct val="150000"/>
              </a:lnSpc>
              <a:buFont typeface="Wingdings" panose="05000000000000000000" pitchFamily="2" charset="2"/>
              <a:buChar char="v"/>
            </a:pPr>
            <a:r>
              <a:rPr lang="en-GB" spc="60">
                <a:latin typeface="Open Sans"/>
                <a:ea typeface="Open Sans"/>
                <a:cs typeface="Open Sans"/>
              </a:rPr>
              <a:t>Elle </a:t>
            </a:r>
            <a:r>
              <a:rPr lang="en-GB" spc="60" err="1">
                <a:latin typeface="Open Sans"/>
                <a:ea typeface="Open Sans"/>
                <a:cs typeface="Open Sans"/>
              </a:rPr>
              <a:t>permet</a:t>
            </a:r>
            <a:r>
              <a:rPr lang="en-GB" spc="60">
                <a:latin typeface="Open Sans"/>
                <a:ea typeface="Open Sans"/>
                <a:cs typeface="Open Sans"/>
              </a:rPr>
              <a:t> de </a:t>
            </a:r>
            <a:r>
              <a:rPr lang="en-GB" b="1" spc="60">
                <a:latin typeface="Open Sans"/>
                <a:ea typeface="Open Sans"/>
                <a:cs typeface="Open Sans"/>
              </a:rPr>
              <a:t>classer la </a:t>
            </a:r>
            <a:r>
              <a:rPr lang="en-GB" b="1" spc="60" err="1">
                <a:latin typeface="Open Sans"/>
                <a:ea typeface="Open Sans"/>
                <a:cs typeface="Open Sans"/>
              </a:rPr>
              <a:t>gravité</a:t>
            </a:r>
            <a:r>
              <a:rPr lang="en-GB" b="1" spc="60">
                <a:latin typeface="Open Sans"/>
                <a:ea typeface="Open Sans"/>
                <a:cs typeface="Open Sans"/>
              </a:rPr>
              <a:t> de </a:t>
            </a:r>
            <a:r>
              <a:rPr lang="en-GB" b="1" spc="60" err="1">
                <a:latin typeface="Open Sans"/>
                <a:ea typeface="Open Sans"/>
                <a:cs typeface="Open Sans"/>
              </a:rPr>
              <a:t>l'insécurité</a:t>
            </a:r>
            <a:r>
              <a:rPr lang="en-GB" b="1" spc="60">
                <a:latin typeface="Open Sans"/>
                <a:ea typeface="Open Sans"/>
                <a:cs typeface="Open Sans"/>
              </a:rPr>
              <a:t> </a:t>
            </a:r>
            <a:r>
              <a:rPr lang="en-GB" b="1" spc="60" err="1">
                <a:latin typeface="Open Sans"/>
                <a:ea typeface="Open Sans"/>
                <a:cs typeface="Open Sans"/>
              </a:rPr>
              <a:t>alimentaire</a:t>
            </a:r>
            <a:r>
              <a:rPr lang="en-GB" b="1" spc="60">
                <a:latin typeface="Open Sans"/>
                <a:ea typeface="Open Sans"/>
                <a:cs typeface="Open Sans"/>
              </a:rPr>
              <a:t> </a:t>
            </a:r>
            <a:r>
              <a:rPr lang="en-GB" spc="60" err="1">
                <a:latin typeface="Open Sans"/>
                <a:ea typeface="Open Sans"/>
                <a:cs typeface="Open Sans"/>
              </a:rPr>
              <a:t>durant</a:t>
            </a:r>
            <a:r>
              <a:rPr lang="en-GB" spc="60">
                <a:latin typeface="Open Sans"/>
                <a:ea typeface="Open Sans"/>
                <a:cs typeface="Open Sans"/>
              </a:rPr>
              <a:t> </a:t>
            </a:r>
            <a:r>
              <a:rPr lang="en-GB" spc="60" err="1">
                <a:latin typeface="Open Sans"/>
                <a:ea typeface="Open Sans"/>
                <a:cs typeface="Open Sans"/>
              </a:rPr>
              <a:t>cette</a:t>
            </a:r>
            <a:r>
              <a:rPr lang="en-GB" spc="60">
                <a:latin typeface="Open Sans"/>
                <a:ea typeface="Open Sans"/>
                <a:cs typeface="Open Sans"/>
              </a:rPr>
              <a:t> </a:t>
            </a:r>
            <a:r>
              <a:rPr lang="en-GB" spc="60" err="1">
                <a:latin typeface="Open Sans"/>
                <a:ea typeface="Open Sans"/>
                <a:cs typeface="Open Sans"/>
              </a:rPr>
              <a:t>période</a:t>
            </a:r>
            <a:r>
              <a:rPr lang="en-GB" spc="60">
                <a:latin typeface="Open Sans"/>
                <a:ea typeface="Open Sans"/>
                <a:cs typeface="Open Sans"/>
              </a:rPr>
              <a:t>. </a:t>
            </a:r>
          </a:p>
          <a:p>
            <a:pPr>
              <a:lnSpc>
                <a:spcPct val="150000"/>
              </a:lnSpc>
              <a:buFont typeface="Wingdings" panose="05000000000000000000" pitchFamily="2" charset="2"/>
              <a:buChar char="v"/>
            </a:pPr>
            <a:r>
              <a:rPr lang="en-GB" spc="60">
                <a:latin typeface="Open Sans"/>
                <a:ea typeface="Open Sans"/>
                <a:cs typeface="Open Sans"/>
              </a:rPr>
              <a:t>Elle </a:t>
            </a:r>
            <a:r>
              <a:rPr lang="en-GB" b="1" spc="60">
                <a:latin typeface="Open Sans"/>
                <a:ea typeface="Open Sans"/>
                <a:cs typeface="Open Sans"/>
              </a:rPr>
              <a:t>évalue les stratégies de consommation alimentaire </a:t>
            </a:r>
            <a:r>
              <a:rPr lang="en-GB" spc="60">
                <a:latin typeface="Open Sans"/>
                <a:ea typeface="Open Sans"/>
                <a:cs typeface="Open Sans"/>
              </a:rPr>
              <a:t>adoptées par les ménages confrontés à un manque d'accès à la nourriture.</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HHS : Qu'est-ce que c'est ?  </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209794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314" y="1430224"/>
            <a:ext cx="11052000" cy="4100053"/>
          </a:xfrm>
        </p:spPr>
        <p:txBody>
          <a:bodyPr vert="horz" lIns="91440" tIns="45720" rIns="91440" bIns="45720" rtlCol="0" anchor="t">
            <a:noAutofit/>
          </a:bodyPr>
          <a:lstStyle/>
          <a:p>
            <a:pPr>
              <a:buFont typeface="Wingdings" panose="05000000000000000000" pitchFamily="2" charset="2"/>
              <a:buChar char="v"/>
            </a:pPr>
            <a:r>
              <a:rPr lang="fr-FR" sz="1600">
                <a:latin typeface="Open Sans"/>
                <a:ea typeface="Open Sans"/>
                <a:cs typeface="Open Sans"/>
              </a:rPr>
              <a:t>L’</a:t>
            </a:r>
            <a:r>
              <a:rPr lang="fr-FR" sz="1600" b="1">
                <a:latin typeface="Open Sans"/>
                <a:ea typeface="Open Sans"/>
                <a:cs typeface="Open Sans"/>
              </a:rPr>
              <a:t>Echelle de Faim des Ménages (HHS)</a:t>
            </a:r>
            <a:r>
              <a:rPr lang="fr-FR" sz="1600">
                <a:latin typeface="Open Sans"/>
                <a:ea typeface="Open Sans"/>
                <a:cs typeface="Open Sans"/>
              </a:rPr>
              <a:t> est particulièrement adaptée aux zones confrontées à une </a:t>
            </a:r>
            <a:r>
              <a:rPr lang="fr-FR" sz="1600" b="1">
                <a:latin typeface="Open Sans"/>
                <a:ea typeface="Open Sans"/>
                <a:cs typeface="Open Sans"/>
              </a:rPr>
              <a:t>insécurité alimentaire aiguë</a:t>
            </a:r>
            <a:r>
              <a:rPr lang="fr-FR" sz="1600">
                <a:latin typeface="Open Sans"/>
                <a:ea typeface="Open Sans"/>
                <a:cs typeface="Open Sans"/>
              </a:rPr>
              <a:t> et est recommandé en cas de </a:t>
            </a:r>
            <a:r>
              <a:rPr lang="fr-FR" sz="1600" b="1">
                <a:latin typeface="Open Sans"/>
                <a:ea typeface="Open Sans"/>
                <a:cs typeface="Open Sans"/>
              </a:rPr>
              <a:t>chocs</a:t>
            </a:r>
            <a:endParaRPr lang="en-US" sz="1600" spc="60">
              <a:latin typeface="Open Sans"/>
              <a:ea typeface="Open Sans"/>
              <a:cs typeface="Open Sans"/>
            </a:endParaRPr>
          </a:p>
          <a:p>
            <a:pPr>
              <a:buFont typeface="Wingdings" panose="05000000000000000000" pitchFamily="2" charset="2"/>
              <a:buChar char="v"/>
            </a:pPr>
            <a:r>
              <a:rPr lang="en-US" sz="1600" spc="60">
                <a:latin typeface="Open Sans"/>
                <a:ea typeface="Open Sans"/>
                <a:cs typeface="Open Sans"/>
              </a:rPr>
              <a:t>Elle </a:t>
            </a:r>
            <a:r>
              <a:rPr lang="en-US" sz="1600" spc="60" err="1">
                <a:latin typeface="Open Sans"/>
                <a:ea typeface="Open Sans"/>
                <a:cs typeface="Open Sans"/>
              </a:rPr>
              <a:t>peut</a:t>
            </a:r>
            <a:r>
              <a:rPr lang="en-US" sz="1600" spc="60">
                <a:latin typeface="Open Sans"/>
                <a:ea typeface="Open Sans"/>
                <a:cs typeface="Open Sans"/>
              </a:rPr>
              <a:t> </a:t>
            </a:r>
            <a:r>
              <a:rPr lang="en-US" sz="1600" spc="60" err="1">
                <a:latin typeface="Open Sans"/>
                <a:ea typeface="Open Sans"/>
                <a:cs typeface="Open Sans"/>
              </a:rPr>
              <a:t>être</a:t>
            </a:r>
            <a:r>
              <a:rPr lang="en-US" sz="1600" spc="60">
                <a:latin typeface="Open Sans"/>
                <a:ea typeface="Open Sans"/>
                <a:cs typeface="Open Sans"/>
              </a:rPr>
              <a:t> </a:t>
            </a:r>
            <a:r>
              <a:rPr lang="en-US" sz="1600" spc="60" err="1">
                <a:latin typeface="Open Sans"/>
                <a:ea typeface="Open Sans"/>
                <a:cs typeface="Open Sans"/>
              </a:rPr>
              <a:t>utilisée</a:t>
            </a:r>
            <a:r>
              <a:rPr lang="en-US" sz="1600" spc="60">
                <a:latin typeface="Open Sans"/>
                <a:ea typeface="Open Sans"/>
                <a:cs typeface="Open Sans"/>
              </a:rPr>
              <a:t> pour :</a:t>
            </a:r>
          </a:p>
          <a:p>
            <a:pPr lvl="1">
              <a:buFont typeface="Wingdings" panose="05000000000000000000" pitchFamily="2" charset="2"/>
              <a:buChar char="v"/>
            </a:pPr>
            <a:r>
              <a:rPr lang="en-US" sz="1600" spc="60">
                <a:latin typeface="Open Sans"/>
                <a:ea typeface="Open Sans"/>
                <a:cs typeface="Open Sans"/>
              </a:rPr>
              <a:t>Suivre l'évolution de la prévalence de la faim dans les pays ou les régions.</a:t>
            </a:r>
          </a:p>
          <a:p>
            <a:pPr lvl="1">
              <a:buFont typeface="Wingdings" panose="05000000000000000000" pitchFamily="2" charset="2"/>
              <a:buChar char="v"/>
            </a:pPr>
            <a:r>
              <a:rPr lang="en-US" sz="1600" spc="60">
                <a:latin typeface="Open Sans"/>
                <a:ea typeface="Open Sans"/>
                <a:cs typeface="Open Sans"/>
              </a:rPr>
              <a:t>Évaluer la situation de la sécurité alimentaire dans un pays ou une région.</a:t>
            </a:r>
          </a:p>
          <a:p>
            <a:pPr lvl="1">
              <a:buFont typeface="Wingdings" panose="05000000000000000000" pitchFamily="2" charset="2"/>
              <a:buChar char="v"/>
            </a:pPr>
            <a:r>
              <a:rPr lang="en-US" sz="1600" spc="60">
                <a:latin typeface="Open Sans"/>
                <a:ea typeface="Open Sans"/>
                <a:cs typeface="Open Sans"/>
              </a:rPr>
              <a:t>Contrôler et évaluer l'impact des politiques et des programmes.</a:t>
            </a:r>
          </a:p>
          <a:p>
            <a:pPr lvl="1">
              <a:buFont typeface="Wingdings" panose="05000000000000000000" pitchFamily="2" charset="2"/>
              <a:buChar char="v"/>
            </a:pPr>
            <a:r>
              <a:rPr lang="en-US" sz="1600" spc="60" err="1">
                <a:latin typeface="Open Sans"/>
                <a:ea typeface="Open Sans"/>
                <a:cs typeface="Open Sans"/>
              </a:rPr>
              <a:t>Fournir</a:t>
            </a:r>
            <a:r>
              <a:rPr lang="en-US" sz="1600" spc="60">
                <a:latin typeface="Open Sans"/>
                <a:ea typeface="Open Sans"/>
                <a:cs typeface="Open Sans"/>
              </a:rPr>
              <a:t> des </a:t>
            </a:r>
            <a:r>
              <a:rPr lang="en-US" sz="1600" spc="60" err="1">
                <a:latin typeface="Open Sans"/>
                <a:ea typeface="Open Sans"/>
                <a:cs typeface="Open Sans"/>
              </a:rPr>
              <a:t>informations</a:t>
            </a:r>
            <a:r>
              <a:rPr lang="en-US" sz="1600" spc="60">
                <a:latin typeface="Open Sans"/>
                <a:ea typeface="Open Sans"/>
                <a:cs typeface="Open Sans"/>
              </a:rPr>
              <a:t> </a:t>
            </a:r>
            <a:r>
              <a:rPr lang="en-US" sz="1600" spc="60" err="1">
                <a:latin typeface="Open Sans"/>
                <a:ea typeface="Open Sans"/>
                <a:cs typeface="Open Sans"/>
              </a:rPr>
              <a:t>d'alerte</a:t>
            </a:r>
            <a:r>
              <a:rPr lang="en-US" sz="1600" spc="60">
                <a:latin typeface="Open Sans"/>
                <a:ea typeface="Open Sans"/>
                <a:cs typeface="Open Sans"/>
              </a:rPr>
              <a:t> </a:t>
            </a:r>
            <a:r>
              <a:rPr lang="en-US" sz="1600" spc="60" err="1">
                <a:latin typeface="Open Sans"/>
                <a:ea typeface="Open Sans"/>
                <a:cs typeface="Open Sans"/>
              </a:rPr>
              <a:t>précoce</a:t>
            </a:r>
            <a:r>
              <a:rPr lang="en-US" sz="1600" spc="60">
                <a:latin typeface="Open Sans"/>
                <a:ea typeface="Open Sans"/>
                <a:cs typeface="Open Sans"/>
              </a:rPr>
              <a:t> pour le </a:t>
            </a:r>
            <a:r>
              <a:rPr lang="en-US" sz="1600" spc="60" err="1">
                <a:latin typeface="Open Sans"/>
                <a:ea typeface="Open Sans"/>
                <a:cs typeface="Open Sans"/>
              </a:rPr>
              <a:t>suivi</a:t>
            </a:r>
            <a:r>
              <a:rPr lang="en-US" sz="1600" spc="60">
                <a:latin typeface="Open Sans"/>
                <a:ea typeface="Open Sans"/>
                <a:cs typeface="Open Sans"/>
              </a:rPr>
              <a:t> de </a:t>
            </a:r>
            <a:r>
              <a:rPr lang="en-US" sz="1600" spc="60" err="1">
                <a:latin typeface="Open Sans"/>
                <a:ea typeface="Open Sans"/>
                <a:cs typeface="Open Sans"/>
              </a:rPr>
              <a:t>l'alimentation</a:t>
            </a:r>
            <a:r>
              <a:rPr lang="en-US" sz="1600" spc="60">
                <a:latin typeface="Open Sans"/>
                <a:ea typeface="Open Sans"/>
                <a:cs typeface="Open Sans"/>
              </a:rPr>
              <a:t> et de la nutrition.</a:t>
            </a:r>
            <a:endParaRPr lang="en-GB" sz="1600" spc="60">
              <a:latin typeface="Open Sans"/>
              <a:ea typeface="Open Sans"/>
              <a:cs typeface="Open Sans"/>
            </a:endParaRPr>
          </a:p>
          <a:p>
            <a:pPr>
              <a:buFont typeface="Wingdings" panose="05000000000000000000" pitchFamily="2" charset="2"/>
              <a:buChar char="v"/>
            </a:pPr>
            <a:r>
              <a:rPr lang="en-GB" sz="1600" spc="60">
                <a:latin typeface="Open Sans"/>
                <a:ea typeface="Open Sans"/>
                <a:cs typeface="Open Sans"/>
              </a:rPr>
              <a:t>Il ne s'agit pas d'une mesure autonome de l'insécurité alimentaire et elle doit être utilisée parallèlement à d'autres mesures, telles </a:t>
            </a:r>
            <a:r>
              <a:rPr lang="en-GB" sz="1600" spc="60">
                <a:solidFill>
                  <a:schemeClr val="accent2"/>
                </a:solidFill>
                <a:latin typeface="Open Sans"/>
                <a:ea typeface="Open Sans"/>
                <a:cs typeface="Open Sans"/>
              </a:rPr>
              <a:t>que la consommation alimentaire, les stratégies de survie, la diversité alimentaire, les données anthropométriques, les revenus et les dépenses des ménages</a:t>
            </a:r>
            <a:r>
              <a:rPr lang="en-GB" sz="1600" spc="60">
                <a:latin typeface="Open Sans"/>
                <a:ea typeface="Open Sans"/>
                <a:cs typeface="Open Sans"/>
              </a:rPr>
              <a:t>. </a:t>
            </a:r>
          </a:p>
          <a:p>
            <a:pPr>
              <a:buFont typeface="Wingdings" panose="05000000000000000000" pitchFamily="2" charset="2"/>
              <a:buChar char="v"/>
            </a:pPr>
            <a:r>
              <a:rPr lang="fr-FR" sz="1600" spc="60">
                <a:latin typeface="Open Sans"/>
                <a:ea typeface="Open Sans"/>
                <a:cs typeface="Open Sans"/>
              </a:rPr>
              <a:t>Le HHS fait partie des indicateurs de résultats en matière de sécurité alimentaire figurant dans le tableau de référence de l’insécurité alimentaire aiguë du Cadre intégré de classification de la sécurité alimentaire (IPC).</a:t>
            </a:r>
            <a:endParaRPr lang="en-GB" sz="1600" spc="60">
              <a:latin typeface="Open Sans"/>
              <a:ea typeface="Open Sans"/>
              <a:cs typeface="Open Sans"/>
            </a:endParaRPr>
          </a:p>
          <a:p>
            <a:pPr>
              <a:buFont typeface="Wingdings" panose="05000000000000000000" pitchFamily="2" charset="2"/>
              <a:buChar char="v"/>
            </a:pPr>
            <a:endParaRPr lang="en-US" sz="1600"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UTILISATIONS DE CET INDICATEUR</a:t>
            </a:r>
          </a:p>
        </p:txBody>
      </p:sp>
      <p:grpSp>
        <p:nvGrpSpPr>
          <p:cNvPr id="2" name="Group 1">
            <a:extLst>
              <a:ext uri="{FF2B5EF4-FFF2-40B4-BE49-F238E27FC236}">
                <a16:creationId xmlns:a16="http://schemas.microsoft.com/office/drawing/2014/main" id="{AA5A4F85-BF0A-996B-4F9A-DC5D20950D07}"/>
              </a:ext>
            </a:extLst>
          </p:cNvPr>
          <p:cNvGrpSpPr/>
          <p:nvPr/>
        </p:nvGrpSpPr>
        <p:grpSpPr>
          <a:xfrm>
            <a:off x="1011668" y="4491200"/>
            <a:ext cx="11180332" cy="1100354"/>
            <a:chOff x="920427" y="4109506"/>
            <a:chExt cx="11180332" cy="1100353"/>
          </a:xfrm>
        </p:grpSpPr>
        <p:sp>
          <p:nvSpPr>
            <p:cNvPr id="4" name="Rectangle 3">
              <a:extLst>
                <a:ext uri="{FF2B5EF4-FFF2-40B4-BE49-F238E27FC236}">
                  <a16:creationId xmlns:a16="http://schemas.microsoft.com/office/drawing/2014/main" id="{11180AFF-23D9-212F-C526-3E25948291D3}"/>
                </a:ext>
              </a:extLst>
            </p:cNvPr>
            <p:cNvSpPr/>
            <p:nvPr/>
          </p:nvSpPr>
          <p:spPr>
            <a:xfrm>
              <a:off x="920427" y="4109506"/>
              <a:ext cx="10678014" cy="823289"/>
            </a:xfrm>
            <a:prstGeom prst="rect">
              <a:avLst/>
            </a:prstGeom>
            <a:solidFill>
              <a:schemeClr val="accent2">
                <a:lumMod val="20000"/>
                <a:lumOff val="80000"/>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c 4" descr="Warning with solid fill">
              <a:extLst>
                <a:ext uri="{FF2B5EF4-FFF2-40B4-BE49-F238E27FC236}">
                  <a16:creationId xmlns:a16="http://schemas.microsoft.com/office/drawing/2014/main" id="{64541E86-E26E-7410-AF6F-276CBA2798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6859" y="4485960"/>
              <a:ext cx="723900" cy="723899"/>
            </a:xfrm>
            <a:prstGeom prst="rect">
              <a:avLst/>
            </a:prstGeom>
          </p:spPr>
        </p:pic>
      </p:grpSp>
      <p:sp>
        <p:nvSpPr>
          <p:cNvPr id="6" name="Speech Bubble: Oval 5">
            <a:extLst>
              <a:ext uri="{FF2B5EF4-FFF2-40B4-BE49-F238E27FC236}">
                <a16:creationId xmlns:a16="http://schemas.microsoft.com/office/drawing/2014/main" id="{CA588140-4A48-E07F-0A21-B289B07D79DB}"/>
              </a:ext>
            </a:extLst>
          </p:cNvPr>
          <p:cNvSpPr/>
          <p:nvPr/>
        </p:nvSpPr>
        <p:spPr>
          <a:xfrm rot="699065">
            <a:off x="8352167" y="184306"/>
            <a:ext cx="3852276" cy="2021461"/>
          </a:xfrm>
          <a:prstGeom prst="wedgeEllipseCallout">
            <a:avLst>
              <a:gd name="adj1" fmla="val -68262"/>
              <a:gd name="adj2" fmla="val 6126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err="1">
                <a:solidFill>
                  <a:srgbClr val="FFFFFE"/>
                </a:solidFill>
                <a:latin typeface="Open Sans"/>
                <a:ea typeface="Open Sans"/>
                <a:cs typeface="Open Sans"/>
              </a:rPr>
              <a:t>Notez</a:t>
            </a:r>
            <a:r>
              <a:rPr lang="en-US" sz="1600" b="1">
                <a:solidFill>
                  <a:srgbClr val="FFFFFE"/>
                </a:solidFill>
                <a:latin typeface="Open Sans"/>
                <a:ea typeface="Open Sans"/>
                <a:cs typeface="Open Sans"/>
              </a:rPr>
              <a:t> que le HHS est recommandé pour les situations de sécurité alimentaire aiguë et qu'il est moins utile pour mesurer l'insécurité alimentaire chronique.</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57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471440"/>
            <a:ext cx="11052000" cy="4100053"/>
          </a:xfrm>
        </p:spPr>
        <p:txBody>
          <a:bodyPr vert="horz" lIns="91440" tIns="45720" rIns="91440" bIns="45720" rtlCol="0" anchor="t">
            <a:noAutofit/>
          </a:bodyPr>
          <a:lstStyle/>
          <a:p>
            <a:pPr>
              <a:lnSpc>
                <a:spcPct val="150000"/>
              </a:lnSpc>
              <a:buFont typeface="Wingdings" panose="05000000000000000000" pitchFamily="2" charset="2"/>
              <a:buChar char="v"/>
            </a:pPr>
            <a:r>
              <a:rPr lang="en-US" sz="2300" spc="60">
                <a:latin typeface="Open Sans"/>
                <a:ea typeface="Open Sans"/>
                <a:cs typeface="Open Sans"/>
              </a:rPr>
              <a:t>Notez la formulation de la question principale pour les 3 questions : </a:t>
            </a:r>
            <a:r>
              <a:rPr lang="en-GB" sz="2300" spc="60">
                <a:latin typeface="Open Sans"/>
                <a:ea typeface="Open Sans"/>
                <a:cs typeface="Open Sans"/>
              </a:rPr>
              <a:t>"Au cours des 30 derniers jours, est-ce que vous ou un membre du ménage..."</a:t>
            </a:r>
          </a:p>
          <a:p>
            <a:pPr algn="l" rtl="0" fontAlgn="base"/>
            <a:r>
              <a:rPr lang="en-GB" sz="2300" spc="60">
                <a:latin typeface="Open Sans"/>
                <a:ea typeface="Open Sans"/>
                <a:cs typeface="Open Sans"/>
              </a:rPr>
              <a:t>Dans l'affirmative, posez la question de la fréquence : "Combien de fois cela s'est-il produit au cours des 30 derniers jours..." : </a:t>
            </a:r>
          </a:p>
          <a:p>
            <a:pPr fontAlgn="base"/>
            <a:r>
              <a:rPr lang="en-GB" sz="2300" spc="60">
                <a:latin typeface="Open Sans"/>
                <a:ea typeface="Open Sans"/>
                <a:cs typeface="Open Sans"/>
              </a:rPr>
              <a:t>Les options de </a:t>
            </a:r>
            <a:r>
              <a:rPr lang="en-GB" sz="2300" spc="60" err="1">
                <a:latin typeface="Open Sans"/>
                <a:ea typeface="Open Sans"/>
                <a:cs typeface="Open Sans"/>
              </a:rPr>
              <a:t>réponse</a:t>
            </a:r>
            <a:r>
              <a:rPr lang="en-GB" sz="2300" spc="60">
                <a:latin typeface="Open Sans"/>
                <a:ea typeface="Open Sans"/>
                <a:cs typeface="Open Sans"/>
              </a:rPr>
              <a:t> </a:t>
            </a:r>
            <a:r>
              <a:rPr lang="en-GB" sz="2300" spc="60" err="1">
                <a:latin typeface="Open Sans"/>
                <a:ea typeface="Open Sans"/>
                <a:cs typeface="Open Sans"/>
              </a:rPr>
              <a:t>sont</a:t>
            </a:r>
            <a:r>
              <a:rPr lang="en-GB" sz="2300" spc="60">
                <a:latin typeface="Open Sans"/>
                <a:ea typeface="Open Sans"/>
                <a:cs typeface="Open Sans"/>
              </a:rPr>
              <a:t> les </a:t>
            </a:r>
            <a:r>
              <a:rPr lang="en-GB" sz="2300" spc="60" err="1">
                <a:latin typeface="Open Sans"/>
                <a:ea typeface="Open Sans"/>
                <a:cs typeface="Open Sans"/>
              </a:rPr>
              <a:t>suivantes</a:t>
            </a:r>
            <a:r>
              <a:rPr lang="en-GB" sz="2300" spc="60">
                <a:latin typeface="Open Sans"/>
                <a:ea typeface="Open Sans"/>
                <a:cs typeface="Open Sans"/>
              </a:rPr>
              <a:t> : </a:t>
            </a:r>
          </a:p>
          <a:p>
            <a:pPr lvl="1" fontAlgn="base"/>
            <a:r>
              <a:rPr lang="en-GB" sz="2200" b="0" i="0">
                <a:effectLst/>
                <a:latin typeface="Open Sans"/>
                <a:ea typeface="Open Sans"/>
                <a:cs typeface="Open Sans"/>
              </a:rPr>
              <a:t>1 = Rarement (1 à 2 fois), </a:t>
            </a:r>
          </a:p>
          <a:p>
            <a:pPr lvl="1" fontAlgn="base"/>
            <a:r>
              <a:rPr lang="en-GB" sz="2200" b="0" i="0">
                <a:effectLst/>
                <a:latin typeface="Open Sans"/>
                <a:ea typeface="Open Sans"/>
                <a:cs typeface="Open Sans"/>
              </a:rPr>
              <a:t>2 = Parfois (3 à 10 fois), ou </a:t>
            </a:r>
          </a:p>
          <a:p>
            <a:pPr lvl="1" fontAlgn="base"/>
            <a:r>
              <a:rPr lang="en-GB"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5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GB" sz="2300" spc="6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HHS : instructions de formation 2</a:t>
            </a: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MODULE HHS : Quoi demander ? (1)</a:t>
            </a:r>
          </a:p>
        </p:txBody>
      </p:sp>
      <p:graphicFrame>
        <p:nvGraphicFramePr>
          <p:cNvPr id="2" name="Table 1">
            <a:extLst>
              <a:ext uri="{FF2B5EF4-FFF2-40B4-BE49-F238E27FC236}">
                <a16:creationId xmlns:a16="http://schemas.microsoft.com/office/drawing/2014/main" id="{3364FE98-3928-674A-229D-93319112A520}"/>
              </a:ext>
            </a:extLst>
          </p:cNvPr>
          <p:cNvGraphicFramePr>
            <a:graphicFrameLocks noGrp="1"/>
          </p:cNvGraphicFramePr>
          <p:nvPr>
            <p:extLst>
              <p:ext uri="{D42A27DB-BD31-4B8C-83A1-F6EECF244321}">
                <p14:modId xmlns:p14="http://schemas.microsoft.com/office/powerpoint/2010/main" val="3346096342"/>
              </p:ext>
            </p:extLst>
          </p:nvPr>
        </p:nvGraphicFramePr>
        <p:xfrm>
          <a:off x="125506" y="1283509"/>
          <a:ext cx="11921923" cy="5544774"/>
        </p:xfrm>
        <a:graphic>
          <a:graphicData uri="http://schemas.openxmlformats.org/drawingml/2006/table">
            <a:tbl>
              <a:tblPr/>
              <a:tblGrid>
                <a:gridCol w="1754057">
                  <a:extLst>
                    <a:ext uri="{9D8B030D-6E8A-4147-A177-3AD203B41FA5}">
                      <a16:colId xmlns:a16="http://schemas.microsoft.com/office/drawing/2014/main" val="96945040"/>
                    </a:ext>
                  </a:extLst>
                </a:gridCol>
                <a:gridCol w="6215652">
                  <a:extLst>
                    <a:ext uri="{9D8B030D-6E8A-4147-A177-3AD203B41FA5}">
                      <a16:colId xmlns:a16="http://schemas.microsoft.com/office/drawing/2014/main" val="3702616012"/>
                    </a:ext>
                  </a:extLst>
                </a:gridCol>
                <a:gridCol w="2908455">
                  <a:extLst>
                    <a:ext uri="{9D8B030D-6E8A-4147-A177-3AD203B41FA5}">
                      <a16:colId xmlns:a16="http://schemas.microsoft.com/office/drawing/2014/main" val="1030648524"/>
                    </a:ext>
                  </a:extLst>
                </a:gridCol>
                <a:gridCol w="1043759">
                  <a:extLst>
                    <a:ext uri="{9D8B030D-6E8A-4147-A177-3AD203B41FA5}">
                      <a16:colId xmlns:a16="http://schemas.microsoft.com/office/drawing/2014/main" val="2167728422"/>
                    </a:ext>
                  </a:extLst>
                </a:gridCol>
              </a:tblGrid>
              <a:tr h="537700">
                <a:tc>
                  <a:txBody>
                    <a:bodyPr/>
                    <a:lstStyle/>
                    <a:p>
                      <a:pP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Nom de la variable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Question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Option de réponse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Code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0560255"/>
                  </a:ext>
                </a:extLst>
              </a:tr>
              <a:tr h="727304">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30 derniers jours, y a-t-il eu un moment où il n'y avait aucun aliment à manger à la maison à cause du manque de ressources pour en acheter ?</a:t>
                      </a: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Non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(passer à </a:t>
                      </a:r>
                      <a:r>
                        <a:rPr lang="en-GB" sz="12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 = </a:t>
                      </a:r>
                      <a:r>
                        <a:rPr lang="en-GB" sz="1200" b="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Oui</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909507219"/>
                  </a:ext>
                </a:extLst>
              </a:tr>
              <a:tr h="841729">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Combien de fois est-ce arrivé au cours des 30 derniers jours?</a:t>
                      </a:r>
                    </a:p>
                    <a:p>
                      <a:pPr algn="l" rtl="0" fontAlgn="base"/>
                      <a:endPar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Rarement (1 à 2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Parfois (3-10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3185208148"/>
                  </a:ext>
                </a:extLst>
              </a:tr>
              <a:tr h="886720">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30 derniers jours, avez-vous été, ou tout membre de votre ménage a-t-il été obligé d'aller dormir en ayant faim le soir parce qu’il n’y avait pas assez de nourriture ?</a:t>
                      </a:r>
                    </a:p>
                    <a:p>
                      <a:pPr algn="l" rtl="0" fontAlgn="base"/>
                      <a:r>
                        <a:rPr lang="en-GB" sz="14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Non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(passer à HHSNotEat</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Oui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4272715640"/>
                  </a:ext>
                </a:extLst>
              </a:tr>
              <a:tr h="841729">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HHSBedHung_FR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Combien de fois est-ce arrivé au cours des 30 derniers jours?</a:t>
                      </a:r>
                    </a:p>
                    <a:p>
                      <a:pPr algn="l" rtl="0" fontAlgn="base"/>
                      <a:endPar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Rarement (1 à 2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Parfois (3-10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062029599"/>
                  </a:ext>
                </a:extLst>
              </a:tr>
              <a:tr h="592561">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Au cours des 30 derniers jours, avez-vous, ou tout membre de votre ménage a-t-il passé un jour et une nuit entière sans rien manger parce qu’il n’y avait pas assez de nourriture ?</a:t>
                      </a: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Non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passer à la section </a:t>
                      </a:r>
                      <a:r>
                        <a:rPr lang="en-GB" sz="12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suivante</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a:t>
                      </a:r>
                      <a:r>
                        <a:rPr lang="en-GB" sz="1200" b="0"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Oui</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941607191"/>
                  </a:ext>
                </a:extLst>
              </a:tr>
              <a:tr h="710588">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HHSNotEat_FR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fr-FR" sz="14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Combien de fois est-ce arrivé au cours des 30 derniers jours?</a:t>
                      </a: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Rarement (1 à 2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Parfois (3-10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Souvent (plus de 10 fois)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514524551"/>
                  </a:ext>
                </a:extLst>
              </a:tr>
            </a:tbl>
          </a:graphicData>
        </a:graphic>
      </p:graphicFrame>
      <p:grpSp>
        <p:nvGrpSpPr>
          <p:cNvPr id="3" name="Group 2">
            <a:extLst>
              <a:ext uri="{FF2B5EF4-FFF2-40B4-BE49-F238E27FC236}">
                <a16:creationId xmlns:a16="http://schemas.microsoft.com/office/drawing/2014/main" id="{94C0FC49-5B62-44E3-57D7-F8D1666EEADE}"/>
              </a:ext>
            </a:extLst>
          </p:cNvPr>
          <p:cNvGrpSpPr/>
          <p:nvPr/>
        </p:nvGrpSpPr>
        <p:grpSpPr>
          <a:xfrm>
            <a:off x="101045" y="1115297"/>
            <a:ext cx="11930932" cy="2444864"/>
            <a:chOff x="101045" y="1126085"/>
            <a:chExt cx="11930932" cy="2516646"/>
          </a:xfrm>
        </p:grpSpPr>
        <p:sp>
          <p:nvSpPr>
            <p:cNvPr id="4" name="Rectangle 3">
              <a:extLst>
                <a:ext uri="{FF2B5EF4-FFF2-40B4-BE49-F238E27FC236}">
                  <a16:creationId xmlns:a16="http://schemas.microsoft.com/office/drawing/2014/main" id="{C3D5D33D-02DD-DF5E-D93E-3A25C5A56BF9}"/>
                </a:ext>
              </a:extLst>
            </p:cNvPr>
            <p:cNvSpPr/>
            <p:nvPr/>
          </p:nvSpPr>
          <p:spPr>
            <a:xfrm>
              <a:off x="160022" y="1240870"/>
              <a:ext cx="11871955" cy="2401861"/>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a:extLst>
                <a:ext uri="{FF2B5EF4-FFF2-40B4-BE49-F238E27FC236}">
                  <a16:creationId xmlns:a16="http://schemas.microsoft.com/office/drawing/2014/main" id="{4EFF275B-C44E-C574-EFB8-642BF678939E}"/>
                </a:ext>
              </a:extLst>
            </p:cNvPr>
            <p:cNvSpPr/>
            <p:nvPr/>
          </p:nvSpPr>
          <p:spPr>
            <a:xfrm>
              <a:off x="101045" y="1126085"/>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FFFFFE"/>
                  </a:solidFill>
                  <a:latin typeface="Open Sans" panose="020B0606030504020204" pitchFamily="34" charset="0"/>
                  <a:ea typeface="Open Sans" panose="020B0606030504020204" pitchFamily="34" charset="0"/>
                  <a:cs typeface="Open Sans" panose="020B0606030504020204" pitchFamily="34" charset="0"/>
                </a:rPr>
                <a:t>1</a:t>
              </a:r>
              <a:endParaRPr lang="fr-FR"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9">
            <a:extLst>
              <a:ext uri="{FF2B5EF4-FFF2-40B4-BE49-F238E27FC236}">
                <a16:creationId xmlns:a16="http://schemas.microsoft.com/office/drawing/2014/main" id="{7B36127E-6544-B47B-2C69-2803E0DCE4F2}"/>
              </a:ext>
            </a:extLst>
          </p:cNvPr>
          <p:cNvGrpSpPr/>
          <p:nvPr/>
        </p:nvGrpSpPr>
        <p:grpSpPr>
          <a:xfrm>
            <a:off x="21040" y="5315213"/>
            <a:ext cx="12010034" cy="1468193"/>
            <a:chOff x="21943" y="1559412"/>
            <a:chExt cx="12010034" cy="1511299"/>
          </a:xfrm>
        </p:grpSpPr>
        <p:sp>
          <p:nvSpPr>
            <p:cNvPr id="11" name="Rectangle 10">
              <a:extLst>
                <a:ext uri="{FF2B5EF4-FFF2-40B4-BE49-F238E27FC236}">
                  <a16:creationId xmlns:a16="http://schemas.microsoft.com/office/drawing/2014/main" id="{31365134-7239-5D63-629E-64D2894889CF}"/>
                </a:ext>
              </a:extLst>
            </p:cNvPr>
            <p:cNvSpPr/>
            <p:nvPr/>
          </p:nvSpPr>
          <p:spPr>
            <a:xfrm>
              <a:off x="160022" y="1559412"/>
              <a:ext cx="11871955" cy="1511299"/>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val 11">
              <a:extLst>
                <a:ext uri="{FF2B5EF4-FFF2-40B4-BE49-F238E27FC236}">
                  <a16:creationId xmlns:a16="http://schemas.microsoft.com/office/drawing/2014/main" id="{C99088F1-D82F-D7C1-18BA-BF42298AD675}"/>
                </a:ext>
              </a:extLst>
            </p:cNvPr>
            <p:cNvSpPr/>
            <p:nvPr/>
          </p:nvSpPr>
          <p:spPr>
            <a:xfrm>
              <a:off x="21943" y="1617779"/>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FFFFFE"/>
                  </a:solidFill>
                  <a:latin typeface="Open Sans" panose="020B0606030504020204" pitchFamily="34" charset="0"/>
                  <a:ea typeface="Open Sans" panose="020B0606030504020204" pitchFamily="34" charset="0"/>
                  <a:cs typeface="Open Sans" panose="020B0606030504020204" pitchFamily="34" charset="0"/>
                </a:rPr>
                <a:t>3</a:t>
              </a:r>
              <a:endParaRPr lang="fr-FR"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13">
            <a:extLst>
              <a:ext uri="{FF2B5EF4-FFF2-40B4-BE49-F238E27FC236}">
                <a16:creationId xmlns:a16="http://schemas.microsoft.com/office/drawing/2014/main" id="{77993657-D42B-21E8-41CE-0CE379047D1E}"/>
              </a:ext>
            </a:extLst>
          </p:cNvPr>
          <p:cNvGrpSpPr/>
          <p:nvPr/>
        </p:nvGrpSpPr>
        <p:grpSpPr>
          <a:xfrm>
            <a:off x="73638" y="3682303"/>
            <a:ext cx="11958339" cy="1621136"/>
            <a:chOff x="73638" y="1565274"/>
            <a:chExt cx="11958339" cy="1668732"/>
          </a:xfrm>
        </p:grpSpPr>
        <p:sp>
          <p:nvSpPr>
            <p:cNvPr id="15" name="Rectangle 14">
              <a:extLst>
                <a:ext uri="{FF2B5EF4-FFF2-40B4-BE49-F238E27FC236}">
                  <a16:creationId xmlns:a16="http://schemas.microsoft.com/office/drawing/2014/main" id="{205FD8A1-67AE-A185-7FC7-67B535A2D3EA}"/>
                </a:ext>
              </a:extLst>
            </p:cNvPr>
            <p:cNvSpPr/>
            <p:nvPr/>
          </p:nvSpPr>
          <p:spPr>
            <a:xfrm>
              <a:off x="160022" y="1565274"/>
              <a:ext cx="11871955" cy="166873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a:extLst>
                <a:ext uri="{FF2B5EF4-FFF2-40B4-BE49-F238E27FC236}">
                  <a16:creationId xmlns:a16="http://schemas.microsoft.com/office/drawing/2014/main" id="{2B901236-AAC7-DDF6-2A05-3246720DB8F9}"/>
                </a:ext>
              </a:extLst>
            </p:cNvPr>
            <p:cNvSpPr/>
            <p:nvPr/>
          </p:nvSpPr>
          <p:spPr>
            <a:xfrm>
              <a:off x="73638" y="1574460"/>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FFFFFE"/>
                  </a:solidFill>
                  <a:latin typeface="Open Sans" panose="020B0606030504020204" pitchFamily="34" charset="0"/>
                  <a:ea typeface="Open Sans" panose="020B0606030504020204" pitchFamily="34" charset="0"/>
                  <a:cs typeface="Open Sans" panose="020B0606030504020204" pitchFamily="34" charset="0"/>
                </a:rPr>
                <a:t>2</a:t>
              </a:r>
              <a:endParaRPr lang="fr-FR"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Arrow: Curved Left 16">
            <a:extLst>
              <a:ext uri="{FF2B5EF4-FFF2-40B4-BE49-F238E27FC236}">
                <a16:creationId xmlns:a16="http://schemas.microsoft.com/office/drawing/2014/main" id="{B7D28EA0-F475-037E-393E-83C17F633F4E}"/>
              </a:ext>
            </a:extLst>
          </p:cNvPr>
          <p:cNvSpPr/>
          <p:nvPr/>
        </p:nvSpPr>
        <p:spPr>
          <a:xfrm>
            <a:off x="11483466" y="2176044"/>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Arrow: Curved Left 17">
            <a:extLst>
              <a:ext uri="{FF2B5EF4-FFF2-40B4-BE49-F238E27FC236}">
                <a16:creationId xmlns:a16="http://schemas.microsoft.com/office/drawing/2014/main" id="{99F18AE9-5614-3F4D-A884-2097E37E042F}"/>
              </a:ext>
            </a:extLst>
          </p:cNvPr>
          <p:cNvSpPr/>
          <p:nvPr/>
        </p:nvSpPr>
        <p:spPr>
          <a:xfrm>
            <a:off x="11531600" y="3563269"/>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Arrow: Curved Left 20">
            <a:extLst>
              <a:ext uri="{FF2B5EF4-FFF2-40B4-BE49-F238E27FC236}">
                <a16:creationId xmlns:a16="http://schemas.microsoft.com/office/drawing/2014/main" id="{540B4DFE-B60A-5236-5CA2-52A8A5A7A1AC}"/>
              </a:ext>
            </a:extLst>
          </p:cNvPr>
          <p:cNvSpPr/>
          <p:nvPr/>
        </p:nvSpPr>
        <p:spPr>
          <a:xfrm>
            <a:off x="11510204" y="5334650"/>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358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43cac7850c215b99b189dd42ff5381b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7f3b09dd81f609e653ddad0159f4af65"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Notes xmlns="49256dcf-74b5-4e0f-b2ab-e17546be8a80" xsi:nil="true"/>
  </documentManagement>
</p:properties>
</file>

<file path=customXml/itemProps1.xml><?xml version="1.0" encoding="utf-8"?>
<ds:datastoreItem xmlns:ds="http://schemas.openxmlformats.org/officeDocument/2006/customXml" ds:itemID="{71DDEA80-9EA7-4E83-B83A-FEC20477B348}">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3.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TotalTime>
  <Words>4108</Words>
  <Application>Microsoft Office PowerPoint</Application>
  <PresentationFormat>Widescreen</PresentationFormat>
  <Paragraphs>396</Paragraphs>
  <Slides>37</Slides>
  <Notes>28</Notes>
  <HiddenSlides>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Courier New</vt:lpstr>
      <vt:lpstr>HALDEN SOLID</vt:lpstr>
      <vt:lpstr>Open Sans</vt:lpstr>
      <vt:lpstr>Open Sans Extrabold</vt:lpstr>
      <vt:lpstr>Wingdings</vt:lpstr>
      <vt:lpstr>Theme2</vt:lpstr>
      <vt:lpstr>PowerPoint Presentation</vt:lpstr>
      <vt:lpstr>public</vt:lpstr>
      <vt:lpstr>PowerPoint Presentation</vt:lpstr>
      <vt:lpstr>HHS : instructions de formation 1</vt:lpstr>
      <vt:lpstr>HHS : Qu'est-ce que c'est ? </vt:lpstr>
      <vt:lpstr>HHS : Qu'est-ce que c'est ?  </vt:lpstr>
      <vt:lpstr>HHS : UTILISATIONS DE CET INDICATEUR</vt:lpstr>
      <vt:lpstr>HHS : instructions de formation 2</vt:lpstr>
      <vt:lpstr>MODULE HHS : Quoi demander ? (1)</vt:lpstr>
      <vt:lpstr>MODULE HHS : Quoi demander ? (2)</vt:lpstr>
      <vt:lpstr>Conception du module HHS</vt:lpstr>
      <vt:lpstr>HHS : CONDITION 1: Exemple de questionnement approfondi (Probing) </vt:lpstr>
      <vt:lpstr>Conception du module HHS</vt:lpstr>
      <vt:lpstr>HHS : Condition 2 Exemple de questionnement approfondi (Probing) </vt:lpstr>
      <vt:lpstr>Conception du module HHS</vt:lpstr>
      <vt:lpstr>HHS : Condition 3 Exemple de questionnement approfondi (Probing) </vt:lpstr>
      <vt:lpstr>HHS : Clarification</vt:lpstr>
      <vt:lpstr>MODULE HHS : QuOI demander ?</vt:lpstr>
      <vt:lpstr>PowerPoint Presentation</vt:lpstr>
      <vt:lpstr>HFIAS : Qu'est-ce que c'est ? </vt:lpstr>
      <vt:lpstr>HFIAS et HHS : de quoi s'agit-il ?  </vt:lpstr>
      <vt:lpstr>HFIAS et HHS : de quoi s'agit-il ? </vt:lpstr>
      <vt:lpstr>PowerPoint Presentation</vt:lpstr>
      <vt:lpstr>Conception du module HHS</vt:lpstr>
      <vt:lpstr>HHS : Survey Designer</vt:lpstr>
      <vt:lpstr>HHS : survey designer</vt:lpstr>
      <vt:lpstr>PowerPoint Presentation</vt:lpstr>
      <vt:lpstr>HHS : CALCUL</vt:lpstr>
      <vt:lpstr>HHS : CALCUL(s)</vt:lpstr>
      <vt:lpstr>HHS : Médiane</vt:lpstr>
      <vt:lpstr>PowerPoint Presentation</vt:lpstr>
      <vt:lpstr>HHS : GITHUB</vt:lpstr>
      <vt:lpstr>PowerPoint Presentation</vt:lpstr>
      <vt:lpstr>HHS : EXEMPLE DE RAPPORT </vt:lpstr>
      <vt:lpstr>PowerPoint Presentation</vt:lpstr>
      <vt:lpstr>HHS : Centre de ressources VAM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keywords>, docId:D9DAECDBA180351E77AB5D6A7143759D</cp:keywords>
  <cp:lastModifiedBy>Odai SALEH</cp:lastModifiedBy>
  <cp:revision>3</cp:revision>
  <dcterms:created xsi:type="dcterms:W3CDTF">2018-08-20T09:35:59Z</dcterms:created>
  <dcterms:modified xsi:type="dcterms:W3CDTF">2025-07-22T10:33:08Z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2025-01-29T07:46:02Z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e0c7d7b9-3c9c-474f-918e-b0649821797c</vt:lpwstr>
  </property>
  <property fmtid="{D5CDD505-2E9C-101B-9397-08002B2CF9AE}" pid="10" name="MSIP_Label_2a3a108f-898d-4589-9ebc-7ee3b46df9b8_ContentBits">
    <vt:lpwstr>0</vt:lpwstr>
  </property>
</Properties>
</file>