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48"/>
  </p:notesMasterIdLst>
  <p:handoutMasterIdLst>
    <p:handoutMasterId r:id="rId49"/>
  </p:handoutMasterIdLst>
  <p:sldIdLst>
    <p:sldId id="261" r:id="rId5"/>
    <p:sldId id="327" r:id="rId6"/>
    <p:sldId id="274" r:id="rId7"/>
    <p:sldId id="268" r:id="rId8"/>
    <p:sldId id="291" r:id="rId9"/>
    <p:sldId id="332" r:id="rId10"/>
    <p:sldId id="306" r:id="rId11"/>
    <p:sldId id="292" r:id="rId12"/>
    <p:sldId id="277" r:id="rId13"/>
    <p:sldId id="281" r:id="rId14"/>
    <p:sldId id="338" r:id="rId15"/>
    <p:sldId id="349" r:id="rId16"/>
    <p:sldId id="334" r:id="rId17"/>
    <p:sldId id="353" r:id="rId18"/>
    <p:sldId id="350" r:id="rId19"/>
    <p:sldId id="335" r:id="rId20"/>
    <p:sldId id="319" r:id="rId21"/>
    <p:sldId id="351" r:id="rId22"/>
    <p:sldId id="336" r:id="rId23"/>
    <p:sldId id="354" r:id="rId24"/>
    <p:sldId id="352" r:id="rId25"/>
    <p:sldId id="337" r:id="rId26"/>
    <p:sldId id="355" r:id="rId27"/>
    <p:sldId id="356" r:id="rId28"/>
    <p:sldId id="307" r:id="rId29"/>
    <p:sldId id="329" r:id="rId30"/>
    <p:sldId id="309" r:id="rId31"/>
    <p:sldId id="293" r:id="rId32"/>
    <p:sldId id="318" r:id="rId33"/>
    <p:sldId id="328" r:id="rId34"/>
    <p:sldId id="322" r:id="rId35"/>
    <p:sldId id="297" r:id="rId36"/>
    <p:sldId id="298" r:id="rId37"/>
    <p:sldId id="331" r:id="rId38"/>
    <p:sldId id="324" r:id="rId39"/>
    <p:sldId id="323" r:id="rId40"/>
    <p:sldId id="441" r:id="rId41"/>
    <p:sldId id="311" r:id="rId42"/>
    <p:sldId id="301" r:id="rId43"/>
    <p:sldId id="317" r:id="rId44"/>
    <p:sldId id="313" r:id="rId45"/>
    <p:sldId id="440" r:id="rId46"/>
    <p:sldId id="333"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Lst>
        </p14:section>
        <p14:section name="Relevance: both" id="{B8D5A308-6A34-47A9-9898-8C8385DF4400}">
          <p14:sldIdLst>
            <p14:sldId id="274"/>
            <p14:sldId id="268"/>
            <p14:sldId id="291"/>
            <p14:sldId id="332"/>
            <p14:sldId id="306"/>
            <p14:sldId id="292"/>
            <p14:sldId id="277"/>
            <p14:sldId id="281"/>
            <p14:sldId id="338"/>
            <p14:sldId id="349"/>
            <p14:sldId id="334"/>
            <p14:sldId id="353"/>
            <p14:sldId id="350"/>
            <p14:sldId id="335"/>
            <p14:sldId id="319"/>
            <p14:sldId id="351"/>
            <p14:sldId id="336"/>
            <p14:sldId id="354"/>
            <p14:sldId id="352"/>
            <p14:sldId id="337"/>
            <p14:sldId id="355"/>
            <p14:sldId id="356"/>
            <p14:sldId id="307"/>
            <p14:sldId id="329"/>
            <p14:sldId id="309"/>
            <p14:sldId id="293"/>
            <p14:sldId id="318"/>
            <p14:sldId id="328"/>
          </p14:sldIdLst>
        </p14:section>
        <p14:section name="Relevance: Analyst training" id="{ADA42E1E-067A-4161-B943-799BD9EB83DE}">
          <p14:sldIdLst>
            <p14:sldId id="322"/>
            <p14:sldId id="297"/>
            <p14:sldId id="298"/>
            <p14:sldId id="331"/>
            <p14:sldId id="324"/>
            <p14:sldId id="323"/>
            <p14:sldId id="441"/>
            <p14:sldId id="311"/>
            <p14:sldId id="301"/>
            <p14:sldId id="317"/>
          </p14:sldIdLst>
        </p14:section>
        <p14:section name="Relevance: both" id="{E0808810-59EE-43FB-BE83-B5C8A393D4A5}">
          <p14:sldIdLst>
            <p14:sldId id="313"/>
            <p14:sldId id="440"/>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C568D035-A8CE-EDC6-548F-818610344834}" name="Ali ASSI" initials="AA" userId="S::ali.assi@wfp.org::0d89753e-1b8d-4a82-b52c-79927cf7aaa5" providerId="AD"/>
  <p188:author id="{46429D9C-8177-114B-BEF0-D76BAE32C891}" name="Isra WISHAH" initials="IW" userId="S::isra.wishah@wfp.org::72089144-da43-4082-a6aa-d77401d50d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B2B2B2"/>
    <a:srgbClr val="007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96ECE-C6AC-4547-97FA-DA3D42955F5D}" v="2" dt="2025-04-30T08:21:41.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wfp.sharepoint.com/sites/NeedsAssessmentsTeam/Shared%20Documents/General/11.%20Standardization/2.%20rCSI/rCSI%20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r>
              <a:rPr lang="fr-FR" sz="1400" b="0" i="0" u="none" strike="noStrike" baseline="0"/>
              <a:t>Stratégies d’adaptation  appliquées en raison d'un manque de nourriture ou d'argent pour acheter de la nourriture.</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FFFFFE"/>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Sheet1!$B$4:$B$8</c:f>
              <c:strCache>
                <c:ptCount val="5"/>
                <c:pt idx="0">
                  <c:v>Less preferred and less expensive food</c:v>
                </c:pt>
                <c:pt idx="1">
                  <c:v>Borrowed food or help from relatives/friends</c:v>
                </c:pt>
                <c:pt idx="2">
                  <c:v>Limited portion size of meals</c:v>
                </c:pt>
                <c:pt idx="3">
                  <c:v>Restricted consumption by adults for children</c:v>
                </c:pt>
                <c:pt idx="4">
                  <c:v>Reduced the number of meals per day</c:v>
                </c:pt>
              </c:strCache>
            </c:strRef>
          </c:cat>
          <c:val>
            <c:numRef>
              <c:f>Sheet1!$C$4:$C$8</c:f>
              <c:numCache>
                <c:formatCode>0%</c:formatCode>
                <c:ptCount val="5"/>
                <c:pt idx="0">
                  <c:v>0.63</c:v>
                </c:pt>
                <c:pt idx="1">
                  <c:v>0.63</c:v>
                </c:pt>
                <c:pt idx="2">
                  <c:v>0.78</c:v>
                </c:pt>
                <c:pt idx="3">
                  <c:v>0.59</c:v>
                </c:pt>
                <c:pt idx="4">
                  <c:v>0.42</c:v>
                </c:pt>
              </c:numCache>
            </c:numRef>
          </c:val>
          <c:extLst>
            <c:ext xmlns:c16="http://schemas.microsoft.com/office/drawing/2014/chart" uri="{C3380CC4-5D6E-409C-BE32-E72D297353CC}">
              <c16:uniqueId val="{00000000-FFCF-406E-8E7E-F714E023C4D5}"/>
            </c:ext>
          </c:extLst>
        </c:ser>
        <c:dLbls>
          <c:showLegendKey val="0"/>
          <c:showVal val="0"/>
          <c:showCatName val="0"/>
          <c:showSerName val="0"/>
          <c:showPercent val="0"/>
          <c:showBubbleSize val="0"/>
        </c:dLbls>
        <c:gapWidth val="219"/>
        <c:overlap val="-27"/>
        <c:axId val="800132863"/>
        <c:axId val="1012924383"/>
      </c:barChart>
      <c:catAx>
        <c:axId val="800132863"/>
        <c:scaling>
          <c:orientation val="minMax"/>
        </c:scaling>
        <c:delete val="1"/>
        <c:axPos val="b"/>
        <c:numFmt formatCode="General" sourceLinked="1"/>
        <c:majorTickMark val="none"/>
        <c:minorTickMark val="none"/>
        <c:tickLblPos val="nextTo"/>
        <c:crossAx val="1012924383"/>
        <c:crosses val="autoZero"/>
        <c:auto val="1"/>
        <c:lblAlgn val="ctr"/>
        <c:lblOffset val="100"/>
        <c:noMultiLvlLbl val="0"/>
      </c:catAx>
      <c:valAx>
        <c:axId val="1012924383"/>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8001328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60" b="0" i="0" u="none" strike="noStrike" kern="1200" spc="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r>
              <a:rPr lang="fr-FR"/>
              <a:t>Tendances</a:t>
            </a:r>
            <a:r>
              <a:rPr lang="fr-FR" baseline="0"/>
              <a:t> moyennes du </a:t>
            </a:r>
            <a:r>
              <a:rPr lang="fr-FR" baseline="0" err="1"/>
              <a:t>rCSI</a:t>
            </a:r>
            <a:endParaRPr lang="fr-F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title>
    <c:autoTitleDeleted val="0"/>
    <c:plotArea>
      <c:layout/>
      <c:lineChart>
        <c:grouping val="standard"/>
        <c:varyColors val="0"/>
        <c:ser>
          <c:idx val="0"/>
          <c:order val="0"/>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05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Sheet1!$B$12:$B$16</c:f>
              <c:strCache>
                <c:ptCount val="5"/>
                <c:pt idx="0">
                  <c:v>Baseline (pre-assistance) March 2023</c:v>
                </c:pt>
                <c:pt idx="1">
                  <c:v>1st follow-up June 2023</c:v>
                </c:pt>
                <c:pt idx="2">
                  <c:v>2nd follow-up Sept 2023</c:v>
                </c:pt>
                <c:pt idx="3">
                  <c:v>3rd follow-up Dec 2023</c:v>
                </c:pt>
                <c:pt idx="4">
                  <c:v>4th follow-up Mar 2024</c:v>
                </c:pt>
              </c:strCache>
            </c:strRef>
          </c:cat>
          <c:val>
            <c:numRef>
              <c:f>Sheet1!$C$12:$C$16</c:f>
              <c:numCache>
                <c:formatCode>General</c:formatCode>
                <c:ptCount val="5"/>
                <c:pt idx="0">
                  <c:v>12</c:v>
                </c:pt>
                <c:pt idx="1">
                  <c:v>14</c:v>
                </c:pt>
                <c:pt idx="2">
                  <c:v>11</c:v>
                </c:pt>
                <c:pt idx="3">
                  <c:v>5</c:v>
                </c:pt>
                <c:pt idx="4">
                  <c:v>4</c:v>
                </c:pt>
              </c:numCache>
            </c:numRef>
          </c:val>
          <c:smooth val="0"/>
          <c:extLst>
            <c:ext xmlns:c16="http://schemas.microsoft.com/office/drawing/2014/chart" uri="{C3380CC4-5D6E-409C-BE32-E72D297353CC}">
              <c16:uniqueId val="{00000000-99EA-4DA3-87AD-C53144134739}"/>
            </c:ext>
          </c:extLst>
        </c:ser>
        <c:dLbls>
          <c:showLegendKey val="0"/>
          <c:showVal val="0"/>
          <c:showCatName val="0"/>
          <c:showSerName val="0"/>
          <c:showPercent val="0"/>
          <c:showBubbleSize val="0"/>
        </c:dLbls>
        <c:marker val="1"/>
        <c:smooth val="0"/>
        <c:axId val="1002653471"/>
        <c:axId val="1126984687"/>
      </c:lineChart>
      <c:catAx>
        <c:axId val="1002653471"/>
        <c:scaling>
          <c:orientation val="minMax"/>
        </c:scaling>
        <c:delete val="1"/>
        <c:axPos val="b"/>
        <c:numFmt formatCode="General" sourceLinked="1"/>
        <c:majorTickMark val="none"/>
        <c:minorTickMark val="none"/>
        <c:tickLblPos val="nextTo"/>
        <c:crossAx val="1126984687"/>
        <c:crosses val="autoZero"/>
        <c:auto val="1"/>
        <c:lblAlgn val="ctr"/>
        <c:lblOffset val="100"/>
        <c:noMultiLvlLbl val="0"/>
      </c:catAx>
      <c:valAx>
        <c:axId val="112698468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026534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04/05/2026</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04/05/2026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2317682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rationing strategy in which most household members consume fewer meals in the day to manage the shortfall of food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4062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3605458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always useful to prob a question after asking the main question, for example, what is the usual number of meals a day does the household eat? If the respondent answers with 2 meals a day, then the first example should NOT be considered as used strategy.</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773213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rationing strategy in which the amount of food eaten at a meal is reduced in order to manage the shortfall of food.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19</a:t>
            </a:fld>
            <a:endParaRPr lang="it-IT"/>
          </a:p>
        </p:txBody>
      </p:sp>
    </p:spTree>
    <p:extLst>
      <p:ext uri="{BB962C8B-B14F-4D97-AF65-F5344CB8AC3E}">
        <p14:creationId xmlns:p14="http://schemas.microsoft.com/office/powerpoint/2010/main" val="239029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is a common practice – especially among mothers. </a:t>
            </a:r>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1754055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707021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rationing strategy in which the food consumption of adults is restricted so that small children will have to eat. </a:t>
            </a:r>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3023853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is a common practice – especially among mothers. </a:t>
            </a:r>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2811043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263680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2597635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28</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3835487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2257185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this opportunity is missed during the data cleaning phase, data analysts must ensure data quality through the triangulation of responses. Refer to the data quality assurance guidance note for more information. </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3233210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39</a:t>
            </a:fld>
            <a:endParaRPr lang="it-IT"/>
          </a:p>
        </p:txBody>
      </p:sp>
    </p:spTree>
    <p:extLst>
      <p:ext uri="{BB962C8B-B14F-4D97-AF65-F5344CB8AC3E}">
        <p14:creationId xmlns:p14="http://schemas.microsoft.com/office/powerpoint/2010/main" val="918295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36373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higher the stress, the higher the </a:t>
            </a:r>
            <a:r>
              <a:rPr lang="en-US" err="1"/>
              <a:t>behavioural</a:t>
            </a:r>
            <a:r>
              <a:rPr lang="en-US"/>
              <a:t> responses and the index.</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9A6DD-2E17-9EEB-4E66-CD37E29D1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76D77-A9C8-E3CA-37DC-8EF61EDF3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07FA4A-1DBB-596E-9899-BDC77D9693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043C6C-BBF8-0F13-F327-F1F99275D8C1}"/>
              </a:ext>
            </a:extLst>
          </p:cNvPr>
          <p:cNvSpPr>
            <a:spLocks noGrp="1"/>
          </p:cNvSpPr>
          <p:nvPr>
            <p:ph type="sldNum" sz="quarter" idx="5"/>
          </p:nvPr>
        </p:nvSpPr>
        <p:spPr/>
        <p:txBody>
          <a:bodyPr/>
          <a:lstStyle/>
          <a:p>
            <a:fld id="{C227884D-8063-894A-9B96-2E8B250142EB}" type="slidenum">
              <a:rPr lang="it-IT" smtClean="0"/>
              <a:t>42</a:t>
            </a:fld>
            <a:endParaRPr lang="it-IT"/>
          </a:p>
        </p:txBody>
      </p:sp>
    </p:spTree>
    <p:extLst>
      <p:ext uri="{BB962C8B-B14F-4D97-AF65-F5344CB8AC3E}">
        <p14:creationId xmlns:p14="http://schemas.microsoft.com/office/powerpoint/2010/main" val="306028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Household makes changes to type of food consumed in order to manage the shortfall of food. This question is concerned with the types of foods consumed rather than the quantities consumed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44027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possible that this strategy has become common practice – especially in prolonged and repetitive crises. Enumerators and respondents must understand the question and timeframe and refer to the most recent shock. E.g., Lebanon has been exposed to the economic crisis of 2019, then the COVID-19 pandemic in 2020, Beirut’s port explosion, and then the collapse of the financial/banking system. </a:t>
            </a:r>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401695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Household increases the short-term food availability by relying on help from friends or relatives in the form of food or money to buy food.</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228006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406741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surveydesigner.vam.wfp.org/design/surve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surveydesigner.vam.wfp.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github.com/WFP-VAM/RAMResourcesScripts/blob/main/Indicators/Reduced-coping-strategy-index/rCSI-indicator.sp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vamresources.manuals.wfp.org/docs/reduced-coping-strategies-inde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resources.vam.wfp.org/data-analysis/quantitative/food-security/food-consumption-score-nutritional-quality-analysi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cs.wfp.org/api/documents/WFP-0000134704/downloa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pcinfo.org/ipc-manual-interactive/ipc-acute-food-insecurity-protocols/function-2-classify-severity-and-identify-key-drivers/protocol-22-compare-evidence-against-the-ipc-acute-food-insecurity-reference-table/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EDBCFF-3705-48FB-AAE7-711FBB17B8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458"/>
          <a:stretch/>
        </p:blipFill>
        <p:spPr bwMode="auto">
          <a:xfrm>
            <a:off x="0" y="-1"/>
            <a:ext cx="12192000" cy="4839629"/>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832484" cy="1005042"/>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fr-FR" sz="3400">
                <a:solidFill>
                  <a:schemeClr val="tx1"/>
                </a:solidFill>
                <a:latin typeface="Open Sans Extrabold"/>
                <a:ea typeface="Open Sans Extrabold"/>
                <a:cs typeface="Open Sans Extrabold"/>
              </a:rPr>
              <a:t>Indice Réduit des Stratégies d’Adaptation (</a:t>
            </a:r>
            <a:r>
              <a:rPr lang="fr-FR" sz="3400" err="1">
                <a:solidFill>
                  <a:schemeClr val="tx1"/>
                </a:solidFill>
                <a:latin typeface="Open Sans Extrabold"/>
                <a:ea typeface="Open Sans Extrabold"/>
                <a:cs typeface="Open Sans Extrabold"/>
              </a:rPr>
              <a:t>rCSI</a:t>
            </a:r>
            <a:r>
              <a:rPr lang="fr-FR" sz="3400">
                <a:solidFill>
                  <a:schemeClr val="tx1"/>
                </a:solidFill>
                <a:latin typeface="Open Sans Extrabold"/>
                <a:ea typeface="Open Sans Extrabold"/>
                <a:cs typeface="Open Sans Extrabold"/>
              </a:rPr>
              <a:t>)</a:t>
            </a:r>
            <a:br>
              <a:rPr lang="en-GB">
                <a:latin typeface="Open Sans Extrabold" panose="020B0606030504020204" pitchFamily="34" charset="0"/>
                <a:ea typeface="Open Sans Extrabold" panose="020B0606030504020204" pitchFamily="34" charset="0"/>
                <a:cs typeface="Open Sans Extrabold" panose="020B0606030504020204" pitchFamily="34" charset="0"/>
              </a:rPr>
            </a:br>
            <a:r>
              <a:rPr lang="fr-FR" sz="2900" b="0">
                <a:solidFill>
                  <a:schemeClr val="tx1"/>
                </a:solidFill>
                <a:latin typeface="Open Sans"/>
                <a:ea typeface="Open Sans"/>
                <a:cs typeface="Open Sans"/>
              </a:rPr>
              <a:t>Unité d'évaluation des besoins et de ciblage</a:t>
            </a:r>
            <a:endParaRPr lang="en-GB" sz="2900" b="0">
              <a:solidFill>
                <a:schemeClr val="tx1"/>
              </a:solidFill>
              <a:latin typeface="Open Sans"/>
              <a:ea typeface="Open Sans"/>
              <a:cs typeface="Open Sans"/>
            </a:endParaRP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err="1">
                <a:latin typeface="Open Sans" panose="020B0606030504020204" pitchFamily="34" charset="0"/>
                <a:ea typeface="Open Sans" panose="020B0606030504020204" pitchFamily="34" charset="0"/>
                <a:cs typeface="Open Sans" panose="020B0606030504020204" pitchFamily="34" charset="0"/>
              </a:rPr>
              <a:t>Juin</a:t>
            </a:r>
            <a:r>
              <a:rPr lang="en-GB" sz="1600" b="1">
                <a:latin typeface="Open Sans" panose="020B0606030504020204" pitchFamily="34" charset="0"/>
                <a:ea typeface="Open Sans" panose="020B0606030504020204" pitchFamily="34" charset="0"/>
                <a:cs typeface="Open Sans" panose="020B0606030504020204" pitchFamily="34" charset="0"/>
              </a:rPr>
              <a:t> 2024</a:t>
            </a: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3C40F50-4E4B-042A-4BF0-52C35B66AB19}"/>
              </a:ext>
            </a:extLst>
          </p:cNvPr>
          <p:cNvGraphicFramePr>
            <a:graphicFrameLocks noGrp="1"/>
          </p:cNvGraphicFramePr>
          <p:nvPr>
            <p:extLst>
              <p:ext uri="{D42A27DB-BD31-4B8C-83A1-F6EECF244321}">
                <p14:modId xmlns:p14="http://schemas.microsoft.com/office/powerpoint/2010/main" val="1071833710"/>
              </p:ext>
            </p:extLst>
          </p:nvPr>
        </p:nvGraphicFramePr>
        <p:xfrm>
          <a:off x="1586627" y="2597692"/>
          <a:ext cx="9157574" cy="2770594"/>
        </p:xfrm>
        <a:graphic>
          <a:graphicData uri="http://schemas.openxmlformats.org/drawingml/2006/table">
            <a:tbl>
              <a:tblPr firstRow="1" firstCol="1" bandRow="1"/>
              <a:tblGrid>
                <a:gridCol w="6133166">
                  <a:extLst>
                    <a:ext uri="{9D8B030D-6E8A-4147-A177-3AD203B41FA5}">
                      <a16:colId xmlns:a16="http://schemas.microsoft.com/office/drawing/2014/main" val="1860531358"/>
                    </a:ext>
                  </a:extLst>
                </a:gridCol>
                <a:gridCol w="1512204">
                  <a:extLst>
                    <a:ext uri="{9D8B030D-6E8A-4147-A177-3AD203B41FA5}">
                      <a16:colId xmlns:a16="http://schemas.microsoft.com/office/drawing/2014/main" val="900236458"/>
                    </a:ext>
                  </a:extLst>
                </a:gridCol>
                <a:gridCol w="1512204">
                  <a:extLst>
                    <a:ext uri="{9D8B030D-6E8A-4147-A177-3AD203B41FA5}">
                      <a16:colId xmlns:a16="http://schemas.microsoft.com/office/drawing/2014/main" val="4253259206"/>
                    </a:ext>
                  </a:extLst>
                </a:gridCol>
              </a:tblGrid>
              <a:tr h="1276790">
                <a:tc>
                  <a:txBody>
                    <a:bodyPr/>
                    <a:lstStyle/>
                    <a:p>
                      <a:pPr marL="0" marR="0" algn="l">
                        <a:lnSpc>
                          <a:spcPct val="115000"/>
                        </a:lnSpc>
                        <a:spcBef>
                          <a:spcPts val="0"/>
                        </a:spcBef>
                        <a:spcAft>
                          <a:spcPts val="0"/>
                        </a:spcAft>
                      </a:pPr>
                      <a:r>
                        <a:rPr lang="fr-FR" sz="1200">
                          <a:solidFill>
                            <a:schemeClr val="accent1"/>
                          </a:solidFill>
                          <a:effectLst/>
                          <a:latin typeface="Open Sans"/>
                          <a:ea typeface="Open Sans"/>
                          <a:cs typeface="Open Sans"/>
                        </a:rPr>
                        <a:t>Pendant les </a:t>
                      </a:r>
                      <a:r>
                        <a:rPr lang="fr-FR" sz="1200" b="1" u="sng">
                          <a:solidFill>
                            <a:schemeClr val="accent1"/>
                          </a:solidFill>
                          <a:effectLst/>
                          <a:latin typeface="Open Sans"/>
                          <a:ea typeface="Open Sans"/>
                          <a:cs typeface="Open Sans"/>
                        </a:rPr>
                        <a:t>7 derniers jours</a:t>
                      </a:r>
                      <a:r>
                        <a:rPr lang="fr-FR" sz="1200">
                          <a:solidFill>
                            <a:schemeClr val="accent1"/>
                          </a:solidFill>
                          <a:effectLst/>
                          <a:latin typeface="Open Sans"/>
                          <a:ea typeface="Open Sans"/>
                          <a:cs typeface="Open Sans"/>
                        </a:rPr>
                        <a:t>, y a-t-il eu des jours (et si oui, combien) où votre ménage a dû recourir aux  stratégies suivantes pour faire face à un manque de nourriture ou d'argent pour l’acheter ?</a:t>
                      </a:r>
                    </a:p>
                    <a:p>
                      <a:pPr marL="0" marR="0" algn="l">
                        <a:lnSpc>
                          <a:spcPct val="115000"/>
                        </a:lnSpc>
                        <a:spcBef>
                          <a:spcPts val="0"/>
                        </a:spcBef>
                        <a:spcAft>
                          <a:spcPts val="0"/>
                        </a:spcAft>
                      </a:pP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p>
                      <a:pPr marL="360680" marR="0" indent="-360680" algn="ctr">
                        <a:lnSpc>
                          <a:spcPct val="115000"/>
                        </a:lnSpc>
                        <a:spcBef>
                          <a:spcPts val="0"/>
                        </a:spcBef>
                        <a:spcAft>
                          <a:spcPts val="0"/>
                        </a:spcAft>
                      </a:pPr>
                      <a:r>
                        <a:rPr lang="fr-FR" sz="900" b="1">
                          <a:solidFill>
                            <a:schemeClr val="accent1"/>
                          </a:solidFill>
                          <a:effectLst/>
                          <a:latin typeface="Open Sans"/>
                          <a:ea typeface="Open Sans"/>
                          <a:cs typeface="Open Sans"/>
                        </a:rPr>
                        <a:t>Lire les stratégies</a:t>
                      </a: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en-GB" sz="1400" kern="1200">
                          <a:solidFill>
                            <a:schemeClr val="accent1"/>
                          </a:solidFill>
                          <a:effectLst/>
                          <a:latin typeface="Open Sans"/>
                          <a:ea typeface="Open Sans"/>
                          <a:cs typeface="Open Sans"/>
                        </a:rPr>
                        <a:t>  </a:t>
                      </a: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fr-FR" sz="1200" kern="1200">
                          <a:solidFill>
                            <a:schemeClr val="accent1"/>
                          </a:solidFill>
                          <a:effectLst/>
                          <a:latin typeface="Open Sans"/>
                          <a:ea typeface="Open Sans"/>
                          <a:cs typeface="Open Sans"/>
                        </a:rPr>
                        <a:t>Fréquence (nombre de jours de 0 à 7)</a:t>
                      </a:r>
                      <a:endParaRPr lang="es-ES" sz="12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rtl="0" eaLnBrk="1" latinLnBrk="0" hangingPunct="1">
                        <a:lnSpc>
                          <a:spcPct val="115000"/>
                        </a:lnSpc>
                        <a:spcBef>
                          <a:spcPts val="0"/>
                        </a:spcBef>
                        <a:spcAft>
                          <a:spcPts val="0"/>
                        </a:spcAft>
                      </a:pPr>
                      <a:r>
                        <a:rPr lang="en-GB" sz="1200" kern="1200" err="1">
                          <a:solidFill>
                            <a:schemeClr val="accent1"/>
                          </a:solidFill>
                          <a:effectLst/>
                          <a:latin typeface="Open Sans"/>
                          <a:ea typeface="Open Sans"/>
                          <a:cs typeface="Open Sans"/>
                        </a:rPr>
                        <a:t>rCSI</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2623158"/>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1. </a:t>
                      </a:r>
                      <a:r>
                        <a:rPr lang="fr-FR" sz="1200" kern="1200">
                          <a:solidFill>
                            <a:schemeClr val="accent1"/>
                          </a:solidFill>
                          <a:effectLst/>
                          <a:latin typeface="Open Sans"/>
                          <a:ea typeface="Open Sans"/>
                          <a:cs typeface="Open Sans"/>
                        </a:rPr>
                        <a:t>A eu recours à des aliments moins préférés et moins chers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CSILessQlty</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144209"/>
                  </a:ext>
                </a:extLst>
              </a:tr>
              <a:tr h="396586">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2. </a:t>
                      </a:r>
                      <a:r>
                        <a:rPr lang="fr-FR" sz="1200" kern="1200">
                          <a:solidFill>
                            <a:schemeClr val="accent1"/>
                          </a:solidFill>
                          <a:effectLst/>
                          <a:latin typeface="Open Sans"/>
                          <a:ea typeface="Open Sans"/>
                          <a:cs typeface="Open Sans"/>
                        </a:rPr>
                        <a:t>A emprunté de la nourriture ou s'est appuyé sur l'aide d'amis ou de proches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CSIBorrow</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83166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3. </a:t>
                      </a:r>
                      <a:r>
                        <a:rPr lang="fr-FR" sz="1200" kern="1200">
                          <a:solidFill>
                            <a:schemeClr val="accent1"/>
                          </a:solidFill>
                          <a:effectLst/>
                          <a:latin typeface="Open Sans"/>
                          <a:ea typeface="Open Sans"/>
                          <a:cs typeface="Open Sans"/>
                        </a:rPr>
                        <a:t>A réduit le nombre de repas consommés par jour</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CSIMealNb</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36354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4. </a:t>
                      </a:r>
                      <a:r>
                        <a:rPr lang="fr-FR" sz="1200" kern="1200">
                          <a:solidFill>
                            <a:schemeClr val="accent1"/>
                          </a:solidFill>
                          <a:effectLst/>
                          <a:latin typeface="Open Sans"/>
                          <a:ea typeface="Open Sans"/>
                          <a:cs typeface="Open Sans"/>
                        </a:rPr>
                        <a:t>A réduit la taille des portions des repas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CSIMealSize</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709094"/>
                  </a:ext>
                </a:extLst>
              </a:tr>
              <a:tr h="396586">
                <a:tc>
                  <a:txBody>
                    <a:bodyPr/>
                    <a:lstStyle/>
                    <a:p>
                      <a:pPr marL="0" marR="0" lvl="0" indent="0" algn="l"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5. </a:t>
                      </a:r>
                      <a:r>
                        <a:rPr lang="fr-FR" sz="1200" kern="1200">
                          <a:solidFill>
                            <a:schemeClr val="accent1"/>
                          </a:solidFill>
                          <a:effectLst/>
                          <a:latin typeface="Open Sans"/>
                          <a:ea typeface="Open Sans"/>
                          <a:cs typeface="Open Sans"/>
                        </a:rPr>
                        <a:t>A restreint la consommation des adultes pour permettre aux jeunes enfants de manger</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CSIMealAdult</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575519"/>
                  </a:ext>
                </a:extLst>
              </a:tr>
            </a:tbl>
          </a:graphicData>
        </a:graphic>
      </p:graphicFrame>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 STRATÉGIE 1</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pc="60">
                <a:latin typeface="Open Sans"/>
                <a:ea typeface="Open Sans"/>
                <a:cs typeface="Open Sans"/>
              </a:rPr>
              <a:t>Après avoir subi un choc, les ménages peuvent modifier leur alimentation. Par exemple, ils peuvent passer d'aliments plus appréciés à des substituts moins chers et moins préférés.</a:t>
            </a:r>
            <a:endParaRPr lang="en-US" sz="1800" spc="60"/>
          </a:p>
          <a:p>
            <a:pPr marL="0" indent="0">
              <a:buNone/>
            </a:pPr>
            <a:endParaRPr lang="en-GB" sz="1800">
              <a:latin typeface="Open Sans" panose="020B0606030504020204" pitchFamily="34" charset="0"/>
              <a:ea typeface="Calibri" panose="020F0502020204030204" pitchFamily="34" charset="0"/>
            </a:endParaRPr>
          </a:p>
        </p:txBody>
      </p:sp>
      <p:cxnSp>
        <p:nvCxnSpPr>
          <p:cNvPr id="9" name="Straight Arrow Connector 8">
            <a:extLst>
              <a:ext uri="{FF2B5EF4-FFF2-40B4-BE49-F238E27FC236}">
                <a16:creationId xmlns:a16="http://schemas.microsoft.com/office/drawing/2014/main" id="{9FDEDA0A-F2B4-43FC-BB15-8CDE44877846}"/>
              </a:ext>
            </a:extLst>
          </p:cNvPr>
          <p:cNvCxnSpPr>
            <a:cxnSpLocks/>
          </p:cNvCxnSpPr>
          <p:nvPr/>
        </p:nvCxnSpPr>
        <p:spPr>
          <a:xfrm>
            <a:off x="139112" y="3977574"/>
            <a:ext cx="119817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92DAB5B-7A72-476C-AA59-5E2C82CBEE62}"/>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CHANGEMENT ALIMENTAIRE</a:t>
            </a:r>
          </a:p>
        </p:txBody>
      </p:sp>
      <p:sp>
        <p:nvSpPr>
          <p:cNvPr id="10" name="Rectangle 9">
            <a:extLst>
              <a:ext uri="{FF2B5EF4-FFF2-40B4-BE49-F238E27FC236}">
                <a16:creationId xmlns:a16="http://schemas.microsoft.com/office/drawing/2014/main" id="{E723EC2E-E3E4-433C-B9C6-FF4FC9E2EA81}"/>
              </a:ext>
            </a:extLst>
          </p:cNvPr>
          <p:cNvSpPr/>
          <p:nvPr/>
        </p:nvSpPr>
        <p:spPr>
          <a:xfrm>
            <a:off x="1593270" y="3837483"/>
            <a:ext cx="9226987" cy="280181"/>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30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dirty="0" err="1">
                <a:solidFill>
                  <a:schemeClr val="tx1"/>
                </a:solidFill>
                <a:latin typeface="Open Sans ExtraBold" panose="020B0906030804020204" pitchFamily="34" charset="0"/>
              </a:rPr>
              <a:t>rCSI</a:t>
            </a:r>
            <a:r>
              <a:rPr lang="fr-FR" sz="3600" b="0" kern="1400" spc="230" dirty="0">
                <a:solidFill>
                  <a:schemeClr val="tx1"/>
                </a:solidFill>
                <a:latin typeface="Open Sans ExtraBold" panose="020B0906030804020204" pitchFamily="34" charset="0"/>
              </a:rPr>
              <a:t> : stratégie 1 </a:t>
            </a:r>
            <a:r>
              <a:rPr lang="en-GB" sz="3600" b="0" kern="1400" spc="230" dirty="0">
                <a:solidFill>
                  <a:schemeClr val="tx1"/>
                </a:solidFill>
                <a:latin typeface="Open Sans ExtraBold" panose="020B0906030804020204" pitchFamily="34" charset="0"/>
              </a:rPr>
              <a:t>Comment </a:t>
            </a:r>
            <a:r>
              <a:rPr lang="en-GB" sz="3600" b="0" kern="1400" spc="230" dirty="0" err="1">
                <a:solidFill>
                  <a:schemeClr val="tx1"/>
                </a:solidFill>
                <a:latin typeface="Open Sans ExtraBold" panose="020B0906030804020204" pitchFamily="34" charset="0"/>
              </a:rPr>
              <a:t>vérifier</a:t>
            </a:r>
            <a:endParaRPr lang="en-GB" sz="3600" b="0" kern="1400" spc="230" dirty="0">
              <a:solidFill>
                <a:schemeClr val="tx1"/>
              </a:solidFill>
              <a:latin typeface="Open Sans ExtraBold" panose="020B0906030804020204" pitchFamily="34"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pc="60">
                <a:latin typeface="Open Sans"/>
                <a:ea typeface="Open Sans"/>
                <a:cs typeface="Open Sans"/>
              </a:rPr>
              <a:t>Des </a:t>
            </a:r>
            <a:r>
              <a:rPr lang="fr-FR" spc="60"/>
              <a:t>questions d'approfondissement </a:t>
            </a:r>
            <a:r>
              <a:rPr lang="fr-FR" spc="60">
                <a:latin typeface="Open Sans"/>
                <a:ea typeface="Open Sans"/>
                <a:cs typeface="Open Sans"/>
              </a:rPr>
              <a:t>doivent être posées lors des entretiens pour mieux comprendre les comportements </a:t>
            </a:r>
            <a:r>
              <a:rPr lang="fr-FR" spc="60"/>
              <a:t>d'adaptation</a:t>
            </a:r>
            <a:r>
              <a:rPr lang="fr-FR" spc="60">
                <a:latin typeface="Open Sans"/>
                <a:ea typeface="Open Sans"/>
                <a:cs typeface="Open Sans"/>
              </a:rPr>
              <a:t> inhabituels des ménages.</a:t>
            </a:r>
          </a:p>
          <a:p>
            <a:pPr marL="0" indent="0">
              <a:buNone/>
            </a:pPr>
            <a:r>
              <a:rPr lang="fr-FR" spc="60">
                <a:latin typeface="Open Sans"/>
                <a:ea typeface="Open Sans"/>
                <a:cs typeface="Open Sans"/>
              </a:rPr>
              <a:t>Par exemple, si un ménage a déclaré avoir recours quotidiennement à des aliments moins préférés et moins chers au cours des 7 derniers jours, alors approfondissez avec :</a:t>
            </a:r>
          </a:p>
          <a:p>
            <a:pPr marL="0" indent="0">
              <a:buNone/>
            </a:pPr>
            <a:endParaRPr lang="en-US" sz="1800" spc="60"/>
          </a:p>
          <a:p>
            <a:pPr marL="0" indent="0" algn="ctr">
              <a:buNone/>
            </a:pPr>
            <a:r>
              <a:rPr lang="fr-FR" b="1" spc="60">
                <a:solidFill>
                  <a:schemeClr val="accent2"/>
                </a:solidFill>
                <a:latin typeface="Open Sans"/>
                <a:ea typeface="Open Sans"/>
                <a:cs typeface="Open Sans"/>
              </a:rPr>
              <a:t>« Est-ce une pratique courante dans votre ménage ? »</a:t>
            </a:r>
          </a:p>
          <a:p>
            <a:pPr marL="0" indent="0" algn="ctr">
              <a:buNone/>
            </a:pPr>
            <a:r>
              <a:rPr lang="fr-FR" b="1" spc="60">
                <a:solidFill>
                  <a:schemeClr val="accent2"/>
                </a:solidFill>
                <a:latin typeface="Open Sans"/>
                <a:ea typeface="Open Sans"/>
                <a:cs typeface="Open Sans"/>
              </a:rPr>
              <a:t>« Et comment cela se compare-t-il avec le choc le plus récent ? »</a:t>
            </a:r>
            <a:endParaRPr lang="en-US" b="1" spc="60">
              <a:solidFill>
                <a:schemeClr val="accent2"/>
              </a:solidFill>
            </a:endParaRPr>
          </a:p>
        </p:txBody>
      </p:sp>
      <p:sp>
        <p:nvSpPr>
          <p:cNvPr id="2" name="Rectangle 1">
            <a:extLst>
              <a:ext uri="{FF2B5EF4-FFF2-40B4-BE49-F238E27FC236}">
                <a16:creationId xmlns:a16="http://schemas.microsoft.com/office/drawing/2014/main" id="{41C3C601-26F3-689E-DF3D-6C64AA5570FA}"/>
              </a:ext>
            </a:extLst>
          </p:cNvPr>
          <p:cNvSpPr/>
          <p:nvPr/>
        </p:nvSpPr>
        <p:spPr>
          <a:xfrm>
            <a:off x="6677118" y="5856266"/>
            <a:ext cx="7444686" cy="646331"/>
          </a:xfrm>
          <a:prstGeom prst="rect">
            <a:avLst/>
          </a:prstGeom>
        </p:spPr>
        <p:txBody>
          <a:bodyPr wrap="square">
            <a:spAutoFit/>
          </a:bodyPr>
          <a:lstStyle/>
          <a:p>
            <a:r>
              <a:rPr lang="en-GB">
                <a:latin typeface="Open Sans" panose="020B0606030504020204" pitchFamily="34" charset="0"/>
                <a:ea typeface="Open Sans" panose="020B0606030504020204" pitchFamily="34" charset="0"/>
                <a:cs typeface="Open Sans" panose="020B0606030504020204" pitchFamily="34" charset="0"/>
              </a:rPr>
              <a:t>Ne pas </a:t>
            </a:r>
            <a:r>
              <a:rPr lang="en-GB" err="1">
                <a:latin typeface="Open Sans" panose="020B0606030504020204" pitchFamily="34" charset="0"/>
                <a:ea typeface="Open Sans" panose="020B0606030504020204" pitchFamily="34" charset="0"/>
                <a:cs typeface="Open Sans" panose="020B0606030504020204" pitchFamily="34" charset="0"/>
              </a:rPr>
              <a:t>enregistrer</a:t>
            </a:r>
            <a:r>
              <a:rPr lang="en-GB">
                <a:latin typeface="Open Sans" panose="020B0606030504020204" pitchFamily="34" charset="0"/>
                <a:ea typeface="Open Sans" panose="020B0606030504020204" pitchFamily="34" charset="0"/>
                <a:cs typeface="Open Sans" panose="020B0606030504020204" pitchFamily="34" charset="0"/>
              </a:rPr>
              <a:t> les </a:t>
            </a:r>
            <a:r>
              <a:rPr lang="en-GB" err="1">
                <a:latin typeface="Open Sans" panose="020B0606030504020204" pitchFamily="34" charset="0"/>
                <a:ea typeface="Open Sans" panose="020B0606030504020204" pitchFamily="34" charset="0"/>
                <a:cs typeface="Open Sans" panose="020B0606030504020204" pitchFamily="34" charset="0"/>
              </a:rPr>
              <a:t>comportements</a:t>
            </a:r>
            <a:r>
              <a:rPr lang="en-GB">
                <a:latin typeface="Open Sans" panose="020B0606030504020204" pitchFamily="34" charset="0"/>
                <a:ea typeface="Open Sans" panose="020B0606030504020204" pitchFamily="34" charset="0"/>
                <a:cs typeface="Open Sans" panose="020B0606030504020204" pitchFamily="34" charset="0"/>
              </a:rPr>
              <a:t> courants</a:t>
            </a:r>
          </a:p>
          <a:p>
            <a:r>
              <a:rPr lang="en-GB">
                <a:latin typeface="Open Sans" panose="020B0606030504020204" pitchFamily="34" charset="0"/>
                <a:ea typeface="Open Sans" panose="020B0606030504020204" pitchFamily="34" charset="0"/>
                <a:cs typeface="Open Sans" panose="020B0606030504020204" pitchFamily="34" charset="0"/>
              </a:rPr>
              <a:t>Se </a:t>
            </a:r>
            <a:r>
              <a:rPr lang="en-GB" err="1">
                <a:latin typeface="Open Sans" panose="020B0606030504020204" pitchFamily="34" charset="0"/>
                <a:ea typeface="Open Sans" panose="020B0606030504020204" pitchFamily="34" charset="0"/>
                <a:cs typeface="Open Sans" panose="020B0606030504020204" pitchFamily="34" charset="0"/>
              </a:rPr>
              <a:t>référer</a:t>
            </a:r>
            <a:r>
              <a:rPr lang="en-GB">
                <a:latin typeface="Open Sans" panose="020B0606030504020204" pitchFamily="34" charset="0"/>
                <a:ea typeface="Open Sans" panose="020B0606030504020204" pitchFamily="34" charset="0"/>
                <a:cs typeface="Open Sans" panose="020B0606030504020204" pitchFamily="34" charset="0"/>
              </a:rPr>
              <a:t> au choc le plus </a:t>
            </a:r>
            <a:r>
              <a:rPr lang="en-GB" err="1">
                <a:latin typeface="Open Sans" panose="020B0606030504020204" pitchFamily="34" charset="0"/>
                <a:ea typeface="Open Sans" panose="020B0606030504020204" pitchFamily="34" charset="0"/>
                <a:cs typeface="Open Sans" panose="020B0606030504020204" pitchFamily="34" charset="0"/>
              </a:rPr>
              <a:t>récent</a:t>
            </a:r>
            <a:r>
              <a:rPr lang="en-GB">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370966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 </a:t>
            </a:r>
            <a:r>
              <a:rPr lang="en-GB" sz="3600" b="0" kern="1400" spc="230" dirty="0" err="1">
                <a:solidFill>
                  <a:schemeClr val="tx1"/>
                </a:solidFill>
                <a:latin typeface="Open Sans ExtraBold" panose="020B0906030804020204" pitchFamily="34" charset="0"/>
              </a:rPr>
              <a:t>stratégie</a:t>
            </a:r>
            <a:r>
              <a:rPr lang="en-GB" sz="3600" b="0" kern="1400" spc="230" dirty="0">
                <a:solidFill>
                  <a:schemeClr val="tx1"/>
                </a:solidFill>
                <a:latin typeface="Open Sans ExtraBold" panose="020B0906030804020204" pitchFamily="34" charset="0"/>
              </a:rPr>
              <a:t> 1 (SUITE)</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200" spc="60">
                <a:latin typeface="Open Sans"/>
                <a:ea typeface="Open Sans"/>
                <a:cs typeface="Open Sans"/>
              </a:rPr>
              <a:t> </a:t>
            </a:r>
            <a:r>
              <a:rPr lang="fr-FR" sz="2200" spc="60">
                <a:latin typeface="Open Sans"/>
                <a:ea typeface="Open Sans"/>
                <a:cs typeface="Open Sans"/>
              </a:rPr>
              <a:t>Si un ménage est habitué à acheter une certaine qualité d’aliments, comme des légumes et des fruits, mais qu'en raison d'un manque d'argent, il a dû acheter des substituts moins frais ou de moins bonne qualité car ils sont généralement moins chers, cette stratégie peut être considérée comme appliquée.</a:t>
            </a:r>
          </a:p>
          <a:p>
            <a:pPr>
              <a:buFont typeface="Wingdings" panose="05000000000000000000" pitchFamily="2" charset="2"/>
              <a:buChar char="v"/>
            </a:pPr>
            <a:r>
              <a:rPr lang="fr-FR" sz="2200" spc="60">
                <a:latin typeface="Open Sans"/>
                <a:ea typeface="Open Sans"/>
                <a:cs typeface="Open Sans"/>
              </a:rPr>
              <a:t>Si un ménage n'apprécie pas un type spécifique de nourriture et n'aime pas du tout en manger, mais est contraint de le faire en raison d'un manque de nourriture ou d'argent, alors cette stratégie peut être considérée comme appliquée.</a:t>
            </a:r>
          </a:p>
          <a:p>
            <a:pPr>
              <a:buFont typeface="Wingdings" panose="05000000000000000000" pitchFamily="2" charset="2"/>
              <a:buChar char="v"/>
            </a:pPr>
            <a:r>
              <a:rPr lang="fr-FR" sz="2200" spc="60">
                <a:latin typeface="Open Sans"/>
                <a:ea typeface="Open Sans"/>
                <a:cs typeface="Open Sans"/>
              </a:rPr>
              <a:t>Si un ménage achète des aliments moins chers ou de moindre qualité par habitude ou par manque de connaissance sur les habitudes saines (et non à cause de pénuries alimentaires), alors cela </a:t>
            </a:r>
            <a:r>
              <a:rPr lang="fr-FR" sz="2200" b="1" spc="60">
                <a:latin typeface="Open Sans"/>
                <a:ea typeface="Open Sans"/>
                <a:cs typeface="Open Sans"/>
              </a:rPr>
              <a:t>NE compte PAS </a:t>
            </a:r>
            <a:r>
              <a:rPr lang="fr-FR" sz="2200" spc="60">
                <a:latin typeface="Open Sans"/>
                <a:ea typeface="Open Sans"/>
                <a:cs typeface="Open Sans"/>
              </a:rPr>
              <a:t>comme une stratégie appliquée.</a:t>
            </a:r>
            <a:endParaRPr lang="en-US" sz="2200" spc="60"/>
          </a:p>
          <a:p>
            <a:pPr marL="0" indent="0">
              <a:buNone/>
            </a:pPr>
            <a:endParaRPr lang="en-US" sz="1800" spc="60"/>
          </a:p>
          <a:p>
            <a:pPr marL="0" indent="0">
              <a:buNone/>
            </a:pPr>
            <a:endParaRPr lang="en-GB" sz="1800">
              <a:latin typeface="Open Sans" panose="020B06060305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92DAB5B-7A72-476C-AA59-5E2C82CBEE62}"/>
              </a:ext>
            </a:extLst>
          </p:cNvPr>
          <p:cNvSpPr txBox="1"/>
          <p:nvPr/>
        </p:nvSpPr>
        <p:spPr>
          <a:xfrm>
            <a:off x="8753708" y="447070"/>
            <a:ext cx="2721112" cy="646331"/>
          </a:xfrm>
          <a:prstGeom prst="rect">
            <a:avLst/>
          </a:prstGeom>
          <a:noFill/>
          <a:ln w="57150">
            <a:solidFill>
              <a:schemeClr val="bg1">
                <a:lumMod val="50000"/>
              </a:schemeClr>
            </a:solidFill>
          </a:ln>
        </p:spPr>
        <p:txBody>
          <a:bodyPr wrap="square" lIns="91440" tIns="45720" rIns="91440" bIns="45720" rtlCol="0" anchor="t">
            <a:spAutoFit/>
          </a:bodyPr>
          <a:lstStyle/>
          <a:p>
            <a:pPr algn="ctr"/>
            <a:r>
              <a:rPr lang="en-US" b="1"/>
              <a:t>CHANGEMENT ALIMENTAIRE</a:t>
            </a:r>
          </a:p>
        </p:txBody>
      </p:sp>
    </p:spTree>
    <p:extLst>
      <p:ext uri="{BB962C8B-B14F-4D97-AF65-F5344CB8AC3E}">
        <p14:creationId xmlns:p14="http://schemas.microsoft.com/office/powerpoint/2010/main" val="25751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 </a:t>
            </a:r>
            <a:r>
              <a:rPr lang="en-GB" sz="3600" b="0" kern="1400" spc="230" dirty="0" err="1">
                <a:solidFill>
                  <a:schemeClr val="tx1"/>
                </a:solidFill>
                <a:latin typeface="Open Sans ExtraBold" panose="020B0906030804020204" pitchFamily="34" charset="0"/>
              </a:rPr>
              <a:t>stratégie</a:t>
            </a:r>
            <a:r>
              <a:rPr lang="en-GB" sz="3600" b="0" kern="1400" spc="230" dirty="0">
                <a:solidFill>
                  <a:schemeClr val="tx1"/>
                </a:solidFill>
                <a:latin typeface="Open Sans ExtraBold" panose="020B0906030804020204" pitchFamily="34" charset="0"/>
              </a:rPr>
              <a:t> 2</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1293964"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a:t>Deuxièmement, un ménage peut tenter d'augmenter ses réserves alimentaires en utilisant des stratégies à court terme qui ne sont pas durables sur le long terme. Des exemples typiques incluent l'emprunt ou l'achat à crédit.</a:t>
            </a:r>
            <a:endParaRPr lang="en-GB">
              <a:latin typeface="Open Sans" panose="020B0606030504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5AE59C65-CFE2-487B-9A92-87FDD2F5D4D7}"/>
              </a:ext>
            </a:extLst>
          </p:cNvPr>
          <p:cNvSpPr txBox="1"/>
          <p:nvPr/>
        </p:nvSpPr>
        <p:spPr>
          <a:xfrm>
            <a:off x="8753708" y="447070"/>
            <a:ext cx="2721112" cy="923330"/>
          </a:xfrm>
          <a:prstGeom prst="rect">
            <a:avLst/>
          </a:prstGeom>
          <a:noFill/>
          <a:ln w="57150">
            <a:solidFill>
              <a:schemeClr val="bg1">
                <a:lumMod val="50000"/>
              </a:schemeClr>
            </a:solidFill>
          </a:ln>
        </p:spPr>
        <p:txBody>
          <a:bodyPr wrap="square" rtlCol="0">
            <a:spAutoFit/>
          </a:bodyPr>
          <a:lstStyle/>
          <a:p>
            <a:pPr algn="ctr"/>
            <a:r>
              <a:rPr lang="en-US" b="1"/>
              <a:t>AUGMENTER LA DISPONIBILITÉ ALIMENTAIRE</a:t>
            </a:r>
          </a:p>
        </p:txBody>
      </p:sp>
      <p:cxnSp>
        <p:nvCxnSpPr>
          <p:cNvPr id="3" name="Straight Arrow Connector 2">
            <a:extLst>
              <a:ext uri="{FF2B5EF4-FFF2-40B4-BE49-F238E27FC236}">
                <a16:creationId xmlns:a16="http://schemas.microsoft.com/office/drawing/2014/main" id="{F86FA9E1-46C8-7C46-BC4C-F3EF37418D13}"/>
              </a:ext>
            </a:extLst>
          </p:cNvPr>
          <p:cNvCxnSpPr>
            <a:cxnSpLocks/>
          </p:cNvCxnSpPr>
          <p:nvPr/>
        </p:nvCxnSpPr>
        <p:spPr>
          <a:xfrm>
            <a:off x="139112" y="4310949"/>
            <a:ext cx="119817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5EF5D8E-B683-B361-9786-018CA72544C1}"/>
              </a:ext>
            </a:extLst>
          </p:cNvPr>
          <p:cNvSpPr/>
          <p:nvPr/>
        </p:nvSpPr>
        <p:spPr>
          <a:xfrm>
            <a:off x="1447800" y="4158470"/>
            <a:ext cx="9157574" cy="36216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24BDBDE0-0DB4-DD7D-65DB-C19560523BF4}"/>
              </a:ext>
            </a:extLst>
          </p:cNvPr>
          <p:cNvGraphicFramePr>
            <a:graphicFrameLocks noGrp="1"/>
          </p:cNvGraphicFramePr>
          <p:nvPr>
            <p:extLst>
              <p:ext uri="{D42A27DB-BD31-4B8C-83A1-F6EECF244321}">
                <p14:modId xmlns:p14="http://schemas.microsoft.com/office/powerpoint/2010/main" val="3669010457"/>
              </p:ext>
            </p:extLst>
          </p:nvPr>
        </p:nvGraphicFramePr>
        <p:xfrm>
          <a:off x="1447799" y="2625883"/>
          <a:ext cx="9157574" cy="2770594"/>
        </p:xfrm>
        <a:graphic>
          <a:graphicData uri="http://schemas.openxmlformats.org/drawingml/2006/table">
            <a:tbl>
              <a:tblPr firstRow="1" firstCol="1" bandRow="1"/>
              <a:tblGrid>
                <a:gridCol w="6133166">
                  <a:extLst>
                    <a:ext uri="{9D8B030D-6E8A-4147-A177-3AD203B41FA5}">
                      <a16:colId xmlns:a16="http://schemas.microsoft.com/office/drawing/2014/main" val="1860531358"/>
                    </a:ext>
                  </a:extLst>
                </a:gridCol>
                <a:gridCol w="1512204">
                  <a:extLst>
                    <a:ext uri="{9D8B030D-6E8A-4147-A177-3AD203B41FA5}">
                      <a16:colId xmlns:a16="http://schemas.microsoft.com/office/drawing/2014/main" val="900236458"/>
                    </a:ext>
                  </a:extLst>
                </a:gridCol>
                <a:gridCol w="1512204">
                  <a:extLst>
                    <a:ext uri="{9D8B030D-6E8A-4147-A177-3AD203B41FA5}">
                      <a16:colId xmlns:a16="http://schemas.microsoft.com/office/drawing/2014/main" val="4253259206"/>
                    </a:ext>
                  </a:extLst>
                </a:gridCol>
              </a:tblGrid>
              <a:tr h="1276790">
                <a:tc>
                  <a:txBody>
                    <a:bodyPr/>
                    <a:lstStyle/>
                    <a:p>
                      <a:pPr marL="0" marR="0" algn="l">
                        <a:lnSpc>
                          <a:spcPct val="115000"/>
                        </a:lnSpc>
                        <a:spcBef>
                          <a:spcPts val="0"/>
                        </a:spcBef>
                        <a:spcAft>
                          <a:spcPts val="0"/>
                        </a:spcAft>
                      </a:pPr>
                      <a:r>
                        <a:rPr lang="fr-FR" sz="1200">
                          <a:solidFill>
                            <a:schemeClr val="accent1"/>
                          </a:solidFill>
                          <a:effectLst/>
                          <a:latin typeface="Open Sans"/>
                          <a:ea typeface="Open Sans"/>
                          <a:cs typeface="Open Sans"/>
                        </a:rPr>
                        <a:t>Pendant les </a:t>
                      </a:r>
                      <a:r>
                        <a:rPr lang="fr-FR" sz="1200" b="1" u="sng">
                          <a:solidFill>
                            <a:schemeClr val="accent1"/>
                          </a:solidFill>
                          <a:effectLst/>
                          <a:latin typeface="Open Sans"/>
                          <a:ea typeface="Open Sans"/>
                          <a:cs typeface="Open Sans"/>
                        </a:rPr>
                        <a:t>7 derniers jours</a:t>
                      </a:r>
                      <a:r>
                        <a:rPr lang="fr-FR" sz="1200">
                          <a:solidFill>
                            <a:schemeClr val="accent1"/>
                          </a:solidFill>
                          <a:effectLst/>
                          <a:latin typeface="Open Sans"/>
                          <a:ea typeface="Open Sans"/>
                          <a:cs typeface="Open Sans"/>
                        </a:rPr>
                        <a:t>, y a-t-il eu des jours (et si oui, combien) où votre ménage a dû recourir aux  stratégies suivantes pour faire face à un manque de nourriture ou d'argent pour l’acheter ?</a:t>
                      </a:r>
                    </a:p>
                    <a:p>
                      <a:pPr marL="0" marR="0" algn="l">
                        <a:lnSpc>
                          <a:spcPct val="115000"/>
                        </a:lnSpc>
                        <a:spcBef>
                          <a:spcPts val="0"/>
                        </a:spcBef>
                        <a:spcAft>
                          <a:spcPts val="0"/>
                        </a:spcAft>
                      </a:pP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p>
                      <a:pPr marL="360680" marR="0" indent="-360680" algn="ctr">
                        <a:lnSpc>
                          <a:spcPct val="115000"/>
                        </a:lnSpc>
                        <a:spcBef>
                          <a:spcPts val="0"/>
                        </a:spcBef>
                        <a:spcAft>
                          <a:spcPts val="0"/>
                        </a:spcAft>
                      </a:pPr>
                      <a:r>
                        <a:rPr lang="fr-FR" sz="900" b="1">
                          <a:solidFill>
                            <a:schemeClr val="accent1"/>
                          </a:solidFill>
                          <a:effectLst/>
                          <a:latin typeface="Open Sans"/>
                          <a:ea typeface="Open Sans"/>
                          <a:cs typeface="Open Sans"/>
                        </a:rPr>
                        <a:t>Lire les stratégies</a:t>
                      </a: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en-GB" sz="1400" kern="1200">
                          <a:solidFill>
                            <a:schemeClr val="accent1"/>
                          </a:solidFill>
                          <a:effectLst/>
                          <a:latin typeface="Open Sans"/>
                          <a:ea typeface="Open Sans"/>
                          <a:cs typeface="Open Sans"/>
                        </a:rPr>
                        <a:t>  </a:t>
                      </a: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fr-FR" sz="1200" kern="1200">
                          <a:solidFill>
                            <a:schemeClr val="accent1"/>
                          </a:solidFill>
                          <a:effectLst/>
                          <a:latin typeface="Open Sans"/>
                          <a:ea typeface="Open Sans"/>
                          <a:cs typeface="Open Sans"/>
                        </a:rPr>
                        <a:t>Fréquence (nombre de jours de 0 à 7)</a:t>
                      </a:r>
                      <a:endParaRPr lang="es-ES" sz="12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rtl="0" eaLnBrk="1" latinLnBrk="0" hangingPunct="1">
                        <a:lnSpc>
                          <a:spcPct val="115000"/>
                        </a:lnSpc>
                        <a:spcBef>
                          <a:spcPts val="0"/>
                        </a:spcBef>
                        <a:spcAft>
                          <a:spcPts val="0"/>
                        </a:spcAft>
                      </a:pPr>
                      <a:r>
                        <a:rPr lang="en-GB" sz="1200" kern="1200" err="1">
                          <a:solidFill>
                            <a:schemeClr val="accent1"/>
                          </a:solidFill>
                          <a:effectLst/>
                          <a:latin typeface="Open Sans"/>
                          <a:ea typeface="Open Sans"/>
                          <a:cs typeface="Open Sans"/>
                        </a:rPr>
                        <a:t>rCSI</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2623158"/>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1. </a:t>
                      </a:r>
                      <a:r>
                        <a:rPr lang="fr-FR" sz="1200" kern="1200">
                          <a:solidFill>
                            <a:schemeClr val="accent1"/>
                          </a:solidFill>
                          <a:effectLst/>
                          <a:latin typeface="Open Sans"/>
                          <a:ea typeface="Open Sans"/>
                          <a:cs typeface="Open Sans"/>
                        </a:rPr>
                        <a:t>A eu recours à des aliments moins préférés et moins chers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CSILessQlty</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144209"/>
                  </a:ext>
                </a:extLst>
              </a:tr>
              <a:tr h="396586">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2. </a:t>
                      </a:r>
                      <a:r>
                        <a:rPr lang="fr-FR" sz="1200" kern="1200">
                          <a:solidFill>
                            <a:schemeClr val="accent1"/>
                          </a:solidFill>
                          <a:effectLst/>
                          <a:latin typeface="Open Sans"/>
                          <a:ea typeface="Open Sans"/>
                          <a:cs typeface="Open Sans"/>
                        </a:rPr>
                        <a:t>A emprunté de la nourriture ou s'est appuyé sur l'aide d'amis ou de proches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CSIBorrow</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83166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3. </a:t>
                      </a:r>
                      <a:r>
                        <a:rPr lang="fr-FR" sz="1200" kern="1200">
                          <a:solidFill>
                            <a:schemeClr val="accent1"/>
                          </a:solidFill>
                          <a:effectLst/>
                          <a:latin typeface="Open Sans"/>
                          <a:ea typeface="Open Sans"/>
                          <a:cs typeface="Open Sans"/>
                        </a:rPr>
                        <a:t>A réduit le nombre de repas consommés par jour</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CSIMealNb</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36354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4. </a:t>
                      </a:r>
                      <a:r>
                        <a:rPr lang="fr-FR" sz="1200" kern="1200">
                          <a:solidFill>
                            <a:schemeClr val="accent1"/>
                          </a:solidFill>
                          <a:effectLst/>
                          <a:latin typeface="Open Sans"/>
                          <a:ea typeface="Open Sans"/>
                          <a:cs typeface="Open Sans"/>
                        </a:rPr>
                        <a:t>A réduit la taille des portions des repas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CSIMealSize</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709094"/>
                  </a:ext>
                </a:extLst>
              </a:tr>
              <a:tr h="96091">
                <a:tc>
                  <a:txBody>
                    <a:bodyPr/>
                    <a:lstStyle/>
                    <a:p>
                      <a:pPr marL="0" marR="0" lvl="0" indent="0" algn="l"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5. </a:t>
                      </a:r>
                      <a:r>
                        <a:rPr lang="fr-FR" sz="1200" kern="1200">
                          <a:solidFill>
                            <a:schemeClr val="accent1"/>
                          </a:solidFill>
                          <a:effectLst/>
                          <a:latin typeface="Open Sans"/>
                          <a:ea typeface="Open Sans"/>
                          <a:cs typeface="Open Sans"/>
                        </a:rPr>
                        <a:t>A restreint la consommation des adultes pour permettre aux jeunes enfants de manger</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CSIMealAdult</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575519"/>
                  </a:ext>
                </a:extLst>
              </a:tr>
            </a:tbl>
          </a:graphicData>
        </a:graphic>
      </p:graphicFrame>
    </p:spTree>
    <p:extLst>
      <p:ext uri="{BB962C8B-B14F-4D97-AF65-F5344CB8AC3E}">
        <p14:creationId xmlns:p14="http://schemas.microsoft.com/office/powerpoint/2010/main" val="119002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0" y="716415"/>
            <a:ext cx="11293309" cy="662558"/>
          </a:xfrm>
        </p:spPr>
        <p:txBody>
          <a:bodyPr anchor="t" anchorCtr="0"/>
          <a:lstStyle/>
          <a:p>
            <a:r>
              <a:rPr lang="fr-FR" sz="3600" b="0" kern="1400" spc="230" dirty="0" err="1">
                <a:solidFill>
                  <a:schemeClr val="tx1"/>
                </a:solidFill>
                <a:latin typeface="Open Sans ExtraBold" panose="020B0906030804020204" pitchFamily="34" charset="0"/>
              </a:rPr>
              <a:t>rCSI</a:t>
            </a:r>
            <a:r>
              <a:rPr lang="fr-FR" sz="3600" b="0" kern="1400" spc="230" dirty="0">
                <a:solidFill>
                  <a:schemeClr val="tx1"/>
                </a:solidFill>
                <a:latin typeface="Open Sans ExtraBold" panose="020B0906030804020204" pitchFamily="34" charset="0"/>
              </a:rPr>
              <a:t> : stratégie 2 </a:t>
            </a:r>
            <a:r>
              <a:rPr lang="en-GB" sz="3600" b="0" kern="1400" spc="230" dirty="0">
                <a:solidFill>
                  <a:schemeClr val="tx1"/>
                </a:solidFill>
                <a:latin typeface="Open Sans ExtraBold" panose="020B0906030804020204" pitchFamily="34" charset="0"/>
              </a:rPr>
              <a:t>Comment </a:t>
            </a:r>
            <a:r>
              <a:rPr lang="en-GB" sz="3600" b="0" kern="1400" spc="230" dirty="0" err="1">
                <a:solidFill>
                  <a:schemeClr val="tx1"/>
                </a:solidFill>
                <a:latin typeface="Open Sans ExtraBold" panose="020B0906030804020204" pitchFamily="34" charset="0"/>
              </a:rPr>
              <a:t>vérifier</a:t>
            </a:r>
            <a:endParaRPr lang="en-GB" sz="3600" b="0" kern="1400" spc="230" dirty="0">
              <a:solidFill>
                <a:schemeClr val="tx1"/>
              </a:solidFill>
              <a:latin typeface="Open Sans ExtraBold" panose="020B0906030804020204" pitchFamily="34"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pc="60">
                <a:latin typeface="Open Sans"/>
                <a:ea typeface="Open Sans"/>
                <a:cs typeface="Open Sans"/>
              </a:rPr>
              <a:t>Si un ménage a déclaré avoir emprunté de la nourriture ou s'être appuyé sur l'aide d'amis ou de proches au cours des 7 derniers jours, alors approfondissez avec :</a:t>
            </a:r>
            <a:endParaRPr lang="en-US" sz="1800" b="1" spc="60">
              <a:solidFill>
                <a:schemeClr val="accent2"/>
              </a:solidFill>
            </a:endParaRPr>
          </a:p>
          <a:p>
            <a:pPr marL="0" indent="0">
              <a:buFont typeface="Arial"/>
              <a:buNone/>
            </a:pPr>
            <a:endParaRPr lang="en-US" sz="1800" b="1" spc="60">
              <a:solidFill>
                <a:schemeClr val="accent2"/>
              </a:solidFill>
            </a:endParaRPr>
          </a:p>
          <a:p>
            <a:pPr marL="0" indent="0" algn="ctr">
              <a:buFont typeface="Arial"/>
              <a:buNone/>
            </a:pPr>
            <a:r>
              <a:rPr lang="fr-FR" b="1" spc="60">
                <a:solidFill>
                  <a:schemeClr val="accent2"/>
                </a:solidFill>
                <a:latin typeface="Open Sans"/>
                <a:ea typeface="Open Sans"/>
                <a:cs typeface="Open Sans"/>
              </a:rPr>
              <a:t>« Quelle était la principale raison de cela ? »</a:t>
            </a:r>
          </a:p>
          <a:p>
            <a:pPr marL="0" indent="0" algn="ctr">
              <a:buFont typeface="Arial"/>
              <a:buNone/>
            </a:pPr>
            <a:endParaRPr lang="fr-FR" b="1" spc="60">
              <a:solidFill>
                <a:schemeClr val="accent2"/>
              </a:solidFill>
              <a:latin typeface="Open Sans"/>
              <a:ea typeface="Open Sans"/>
              <a:cs typeface="Open Sans"/>
            </a:endParaRPr>
          </a:p>
          <a:p>
            <a:pPr marL="0" indent="0" algn="ctr">
              <a:buFont typeface="Arial"/>
              <a:buNone/>
            </a:pPr>
            <a:r>
              <a:rPr lang="fr-FR" b="1" spc="60">
                <a:solidFill>
                  <a:schemeClr val="accent2"/>
                </a:solidFill>
                <a:latin typeface="Open Sans"/>
                <a:ea typeface="Open Sans"/>
                <a:cs typeface="Open Sans"/>
              </a:rPr>
              <a:t>« Est-ce une pratique courante dans votre ménage ? »</a:t>
            </a:r>
            <a:endParaRPr lang="en-US"/>
          </a:p>
        </p:txBody>
      </p:sp>
    </p:spTree>
    <p:extLst>
      <p:ext uri="{BB962C8B-B14F-4D97-AF65-F5344CB8AC3E}">
        <p14:creationId xmlns:p14="http://schemas.microsoft.com/office/powerpoint/2010/main" val="173824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 </a:t>
            </a:r>
            <a:r>
              <a:rPr lang="en-GB" sz="3600" b="0" kern="1400" spc="230" dirty="0" err="1">
                <a:solidFill>
                  <a:schemeClr val="tx1"/>
                </a:solidFill>
                <a:latin typeface="Open Sans ExtraBold" panose="020B0906030804020204" pitchFamily="34" charset="0"/>
              </a:rPr>
              <a:t>stratégie</a:t>
            </a:r>
            <a:r>
              <a:rPr lang="en-GB" sz="3600" b="0" kern="1400" spc="230" dirty="0">
                <a:solidFill>
                  <a:schemeClr val="tx1"/>
                </a:solidFill>
                <a:latin typeface="Open Sans ExtraBold" panose="020B0906030804020204" pitchFamily="34" charset="0"/>
              </a:rPr>
              <a:t> 2 (SUITE)</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fr-FR" sz="2200" spc="60">
                <a:latin typeface="Open Sans"/>
                <a:ea typeface="Open Sans"/>
                <a:cs typeface="Open Sans"/>
              </a:rPr>
              <a:t>Si un ménage a déclaré avoir dû recourir à cette stratégie au cours des 7 derniers jours en raison de son incapacité à acquérir de la nourriture pendant cette période, alors ce ménage a effectivement eu recours à cette stratégie.</a:t>
            </a:r>
          </a:p>
          <a:p>
            <a:pPr>
              <a:buFont typeface="Wingdings" panose="05000000000000000000" pitchFamily="2" charset="2"/>
              <a:buChar char="v"/>
            </a:pPr>
            <a:endParaRPr lang="fr-FR" sz="2200" spc="60">
              <a:latin typeface="Open Sans"/>
              <a:ea typeface="Open Sans"/>
              <a:cs typeface="Open Sans"/>
            </a:endParaRPr>
          </a:p>
          <a:p>
            <a:pPr>
              <a:buFont typeface="Wingdings" panose="05000000000000000000" pitchFamily="2" charset="2"/>
              <a:buChar char="v"/>
            </a:pPr>
            <a:r>
              <a:rPr lang="fr-FR" sz="2200" spc="60">
                <a:latin typeface="Open Sans"/>
                <a:ea typeface="Open Sans"/>
                <a:cs typeface="Open Sans"/>
              </a:rPr>
              <a:t>Cependant, si un ménage a dû emprunter des légumes à un voisin ou à un ami parce qu'il avait oublié de les acheter au marché, alors cela n'est </a:t>
            </a:r>
            <a:r>
              <a:rPr lang="fr-FR" sz="2200" b="1" spc="60">
                <a:latin typeface="Open Sans"/>
                <a:ea typeface="Open Sans"/>
                <a:cs typeface="Open Sans"/>
              </a:rPr>
              <a:t>PAS</a:t>
            </a:r>
            <a:r>
              <a:rPr lang="fr-FR" sz="2200" spc="60">
                <a:latin typeface="Open Sans"/>
                <a:ea typeface="Open Sans"/>
                <a:cs typeface="Open Sans"/>
              </a:rPr>
              <a:t> considéré comme une stratégie (car ce n'était pas dû à un manque d'argent pour les acheter).</a:t>
            </a:r>
            <a:endParaRPr lang="en-GB" sz="1800">
              <a:latin typeface="Open Sans" panose="020B0606030504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92DAB5B-7A72-476C-AA59-5E2C82CBEE62}"/>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CHANGEMENT ALIMENTAIRE</a:t>
            </a:r>
          </a:p>
        </p:txBody>
      </p:sp>
    </p:spTree>
    <p:extLst>
      <p:ext uri="{BB962C8B-B14F-4D97-AF65-F5344CB8AC3E}">
        <p14:creationId xmlns:p14="http://schemas.microsoft.com/office/powerpoint/2010/main" val="227193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 </a:t>
            </a:r>
            <a:r>
              <a:rPr lang="en-GB" sz="3600" b="0" kern="1400" spc="230" dirty="0" err="1">
                <a:solidFill>
                  <a:schemeClr val="tx1"/>
                </a:solidFill>
                <a:latin typeface="Open Sans ExtraBold" panose="020B0906030804020204" pitchFamily="34" charset="0"/>
              </a:rPr>
              <a:t>stratégie</a:t>
            </a:r>
            <a:r>
              <a:rPr lang="en-GB" sz="3600" b="0" kern="1400" spc="230" dirty="0">
                <a:solidFill>
                  <a:schemeClr val="tx1"/>
                </a:solidFill>
                <a:latin typeface="Open Sans ExtraBold" panose="020B0906030804020204" pitchFamily="34" charset="0"/>
              </a:rPr>
              <a:t> 3</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129396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a:latin typeface="Open Sans"/>
                <a:ea typeface="Open Sans"/>
                <a:cs typeface="Open Sans"/>
              </a:rPr>
              <a:t>Troisièmement, si la nourriture disponible reste insuffisante pour répondre aux besoins, les ménages peuvent essayer de réduire le nombre de repas consommés par jour. Par exemple, sauter le petit-déjeuner afin de prendre deux repas au lieu de trois par jour.</a:t>
            </a:r>
            <a:endParaRPr lang="en-GB">
              <a:latin typeface="Open Sans" panose="020B0606030504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5B13D0A2-8DF9-42F3-A750-A259B74E0EBA}"/>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GESTION DES ALIMENTS DISPONIBLES</a:t>
            </a:r>
          </a:p>
        </p:txBody>
      </p:sp>
      <p:cxnSp>
        <p:nvCxnSpPr>
          <p:cNvPr id="3" name="Straight Arrow Connector 2">
            <a:extLst>
              <a:ext uri="{FF2B5EF4-FFF2-40B4-BE49-F238E27FC236}">
                <a16:creationId xmlns:a16="http://schemas.microsoft.com/office/drawing/2014/main" id="{A7256D28-A5C1-047D-E3DF-CC663B068B7F}"/>
              </a:ext>
            </a:extLst>
          </p:cNvPr>
          <p:cNvCxnSpPr>
            <a:cxnSpLocks/>
          </p:cNvCxnSpPr>
          <p:nvPr/>
        </p:nvCxnSpPr>
        <p:spPr>
          <a:xfrm>
            <a:off x="144589" y="4839530"/>
            <a:ext cx="119817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583EE78-AA81-EE0C-ABBF-733C621CB0C5}"/>
              </a:ext>
            </a:extLst>
          </p:cNvPr>
          <p:cNvSpPr/>
          <p:nvPr/>
        </p:nvSpPr>
        <p:spPr>
          <a:xfrm>
            <a:off x="1453276" y="4746661"/>
            <a:ext cx="9152097" cy="215757"/>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5384032F-B11F-DD1A-A01C-349210E2D642}"/>
              </a:ext>
            </a:extLst>
          </p:cNvPr>
          <p:cNvGraphicFramePr>
            <a:graphicFrameLocks noGrp="1"/>
          </p:cNvGraphicFramePr>
          <p:nvPr>
            <p:extLst>
              <p:ext uri="{D42A27DB-BD31-4B8C-83A1-F6EECF244321}">
                <p14:modId xmlns:p14="http://schemas.microsoft.com/office/powerpoint/2010/main" val="1557804402"/>
              </p:ext>
            </p:extLst>
          </p:nvPr>
        </p:nvGraphicFramePr>
        <p:xfrm>
          <a:off x="1447799" y="2851911"/>
          <a:ext cx="9157574" cy="2770594"/>
        </p:xfrm>
        <a:graphic>
          <a:graphicData uri="http://schemas.openxmlformats.org/drawingml/2006/table">
            <a:tbl>
              <a:tblPr firstRow="1" firstCol="1" bandRow="1"/>
              <a:tblGrid>
                <a:gridCol w="6133166">
                  <a:extLst>
                    <a:ext uri="{9D8B030D-6E8A-4147-A177-3AD203B41FA5}">
                      <a16:colId xmlns:a16="http://schemas.microsoft.com/office/drawing/2014/main" val="1860531358"/>
                    </a:ext>
                  </a:extLst>
                </a:gridCol>
                <a:gridCol w="1512204">
                  <a:extLst>
                    <a:ext uri="{9D8B030D-6E8A-4147-A177-3AD203B41FA5}">
                      <a16:colId xmlns:a16="http://schemas.microsoft.com/office/drawing/2014/main" val="900236458"/>
                    </a:ext>
                  </a:extLst>
                </a:gridCol>
                <a:gridCol w="1512204">
                  <a:extLst>
                    <a:ext uri="{9D8B030D-6E8A-4147-A177-3AD203B41FA5}">
                      <a16:colId xmlns:a16="http://schemas.microsoft.com/office/drawing/2014/main" val="4253259206"/>
                    </a:ext>
                  </a:extLst>
                </a:gridCol>
              </a:tblGrid>
              <a:tr h="1276790">
                <a:tc>
                  <a:txBody>
                    <a:bodyPr/>
                    <a:lstStyle/>
                    <a:p>
                      <a:pPr marL="0" marR="0" algn="l">
                        <a:lnSpc>
                          <a:spcPct val="115000"/>
                        </a:lnSpc>
                        <a:spcBef>
                          <a:spcPts val="0"/>
                        </a:spcBef>
                        <a:spcAft>
                          <a:spcPts val="0"/>
                        </a:spcAft>
                      </a:pPr>
                      <a:r>
                        <a:rPr lang="fr-FR" sz="1200">
                          <a:solidFill>
                            <a:schemeClr val="accent1"/>
                          </a:solidFill>
                          <a:effectLst/>
                          <a:latin typeface="Open Sans"/>
                          <a:ea typeface="Open Sans"/>
                          <a:cs typeface="Open Sans"/>
                        </a:rPr>
                        <a:t>Pendant les </a:t>
                      </a:r>
                      <a:r>
                        <a:rPr lang="fr-FR" sz="1200" b="1" u="sng">
                          <a:solidFill>
                            <a:schemeClr val="accent1"/>
                          </a:solidFill>
                          <a:effectLst/>
                          <a:latin typeface="Open Sans"/>
                          <a:ea typeface="Open Sans"/>
                          <a:cs typeface="Open Sans"/>
                        </a:rPr>
                        <a:t>7 derniers jours</a:t>
                      </a:r>
                      <a:r>
                        <a:rPr lang="fr-FR" sz="1200">
                          <a:solidFill>
                            <a:schemeClr val="accent1"/>
                          </a:solidFill>
                          <a:effectLst/>
                          <a:latin typeface="Open Sans"/>
                          <a:ea typeface="Open Sans"/>
                          <a:cs typeface="Open Sans"/>
                        </a:rPr>
                        <a:t>, y a-t-il eu des jours (et si oui, combien) où votre ménage a dû recourir aux  stratégies suivantes pour faire face à un manque de nourriture ou d'argent pour l’acheter ?</a:t>
                      </a:r>
                    </a:p>
                    <a:p>
                      <a:pPr marL="0" marR="0" algn="l">
                        <a:lnSpc>
                          <a:spcPct val="115000"/>
                        </a:lnSpc>
                        <a:spcBef>
                          <a:spcPts val="0"/>
                        </a:spcBef>
                        <a:spcAft>
                          <a:spcPts val="0"/>
                        </a:spcAft>
                      </a:pP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p>
                      <a:pPr marL="360680" marR="0" indent="-360680" algn="ctr">
                        <a:lnSpc>
                          <a:spcPct val="115000"/>
                        </a:lnSpc>
                        <a:spcBef>
                          <a:spcPts val="0"/>
                        </a:spcBef>
                        <a:spcAft>
                          <a:spcPts val="0"/>
                        </a:spcAft>
                      </a:pPr>
                      <a:r>
                        <a:rPr lang="fr-FR" sz="900" b="1">
                          <a:solidFill>
                            <a:schemeClr val="accent1"/>
                          </a:solidFill>
                          <a:effectLst/>
                          <a:latin typeface="Open Sans"/>
                          <a:ea typeface="Open Sans"/>
                          <a:cs typeface="Open Sans"/>
                        </a:rPr>
                        <a:t>Lire les stratégies</a:t>
                      </a: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en-GB" sz="1400" kern="1200">
                          <a:solidFill>
                            <a:schemeClr val="accent1"/>
                          </a:solidFill>
                          <a:effectLst/>
                          <a:latin typeface="Open Sans"/>
                          <a:ea typeface="Open Sans"/>
                          <a:cs typeface="Open Sans"/>
                        </a:rPr>
                        <a:t>  </a:t>
                      </a: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fr-FR" sz="1200" kern="1200">
                          <a:solidFill>
                            <a:schemeClr val="accent1"/>
                          </a:solidFill>
                          <a:effectLst/>
                          <a:latin typeface="Open Sans"/>
                          <a:ea typeface="Open Sans"/>
                          <a:cs typeface="Open Sans"/>
                        </a:rPr>
                        <a:t>Fréquence (nombre de jours de 0 à 7)</a:t>
                      </a:r>
                      <a:endParaRPr lang="es-ES" sz="12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rtl="0" eaLnBrk="1" latinLnBrk="0" hangingPunct="1">
                        <a:lnSpc>
                          <a:spcPct val="115000"/>
                        </a:lnSpc>
                        <a:spcBef>
                          <a:spcPts val="0"/>
                        </a:spcBef>
                        <a:spcAft>
                          <a:spcPts val="0"/>
                        </a:spcAft>
                      </a:pPr>
                      <a:r>
                        <a:rPr lang="en-GB" sz="1200" kern="1200" err="1">
                          <a:solidFill>
                            <a:schemeClr val="accent1"/>
                          </a:solidFill>
                          <a:effectLst/>
                          <a:latin typeface="Open Sans"/>
                          <a:ea typeface="Open Sans"/>
                          <a:cs typeface="Open Sans"/>
                        </a:rPr>
                        <a:t>rCSI</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2623158"/>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1. </a:t>
                      </a:r>
                      <a:r>
                        <a:rPr lang="fr-FR" sz="1200" kern="1200">
                          <a:solidFill>
                            <a:schemeClr val="accent1"/>
                          </a:solidFill>
                          <a:effectLst/>
                          <a:latin typeface="Open Sans"/>
                          <a:ea typeface="Open Sans"/>
                          <a:cs typeface="Open Sans"/>
                        </a:rPr>
                        <a:t>A eu recours à des aliments moins préférés et moins chers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CSILessQlty</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144209"/>
                  </a:ext>
                </a:extLst>
              </a:tr>
              <a:tr h="396586">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2. </a:t>
                      </a:r>
                      <a:r>
                        <a:rPr lang="fr-FR" sz="1200" kern="1200">
                          <a:solidFill>
                            <a:schemeClr val="accent1"/>
                          </a:solidFill>
                          <a:effectLst/>
                          <a:latin typeface="Open Sans"/>
                          <a:ea typeface="Open Sans"/>
                          <a:cs typeface="Open Sans"/>
                        </a:rPr>
                        <a:t>A emprunté de la nourriture ou s'est appuyé sur l'aide d'amis ou de proches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CSIBorrow</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83166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3. </a:t>
                      </a:r>
                      <a:r>
                        <a:rPr lang="fr-FR" sz="1200" kern="1200">
                          <a:solidFill>
                            <a:schemeClr val="accent1"/>
                          </a:solidFill>
                          <a:effectLst/>
                          <a:latin typeface="Open Sans"/>
                          <a:ea typeface="Open Sans"/>
                          <a:cs typeface="Open Sans"/>
                        </a:rPr>
                        <a:t>A réduit le nombre de repas consommés par jour</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CSIMealNb</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36354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4. </a:t>
                      </a:r>
                      <a:r>
                        <a:rPr lang="fr-FR" sz="1200" kern="1200">
                          <a:solidFill>
                            <a:schemeClr val="accent1"/>
                          </a:solidFill>
                          <a:effectLst/>
                          <a:latin typeface="Open Sans"/>
                          <a:ea typeface="Open Sans"/>
                          <a:cs typeface="Open Sans"/>
                        </a:rPr>
                        <a:t>A réduit la taille des portions des repas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CSIMealSize</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709094"/>
                  </a:ext>
                </a:extLst>
              </a:tr>
              <a:tr h="96091">
                <a:tc>
                  <a:txBody>
                    <a:bodyPr/>
                    <a:lstStyle/>
                    <a:p>
                      <a:pPr marL="0" marR="0" lvl="0" indent="0" algn="l"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5. </a:t>
                      </a:r>
                      <a:r>
                        <a:rPr lang="fr-FR" sz="1200" kern="1200">
                          <a:solidFill>
                            <a:schemeClr val="accent1"/>
                          </a:solidFill>
                          <a:effectLst/>
                          <a:latin typeface="Open Sans"/>
                          <a:ea typeface="Open Sans"/>
                          <a:cs typeface="Open Sans"/>
                        </a:rPr>
                        <a:t>A restreint la consommation des adultes pour permettre aux jeunes enfants de manger</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CSIMealAdult</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575519"/>
                  </a:ext>
                </a:extLst>
              </a:tr>
            </a:tbl>
          </a:graphicData>
        </a:graphic>
      </p:graphicFrame>
    </p:spTree>
    <p:extLst>
      <p:ext uri="{BB962C8B-B14F-4D97-AF65-F5344CB8AC3E}">
        <p14:creationId xmlns:p14="http://schemas.microsoft.com/office/powerpoint/2010/main" val="365989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dirty="0" err="1">
                <a:solidFill>
                  <a:schemeClr val="tx1"/>
                </a:solidFill>
                <a:latin typeface="Open Sans ExtraBold" panose="020B0906030804020204" pitchFamily="34" charset="0"/>
              </a:rPr>
              <a:t>rCSI</a:t>
            </a:r>
            <a:r>
              <a:rPr lang="fr-FR" sz="3600" b="0" kern="1400" spc="230" dirty="0">
                <a:solidFill>
                  <a:schemeClr val="tx1"/>
                </a:solidFill>
                <a:latin typeface="Open Sans ExtraBold" panose="020B0906030804020204" pitchFamily="34" charset="0"/>
              </a:rPr>
              <a:t> : stratégie 3 </a:t>
            </a:r>
            <a:r>
              <a:rPr lang="en-GB" sz="3600" b="0" kern="1400" spc="230" dirty="0">
                <a:solidFill>
                  <a:schemeClr val="tx1"/>
                </a:solidFill>
                <a:latin typeface="Open Sans ExtraBold" panose="020B0906030804020204" pitchFamily="34" charset="0"/>
              </a:rPr>
              <a:t>Comment </a:t>
            </a:r>
            <a:r>
              <a:rPr lang="en-GB" sz="3600" b="0" kern="1400" spc="230" dirty="0" err="1">
                <a:solidFill>
                  <a:schemeClr val="tx1"/>
                </a:solidFill>
                <a:latin typeface="Open Sans ExtraBold" panose="020B0906030804020204" pitchFamily="34" charset="0"/>
              </a:rPr>
              <a:t>vérifier</a:t>
            </a:r>
            <a:endParaRPr lang="en-GB" sz="3600" b="0" kern="1400" spc="230" dirty="0">
              <a:solidFill>
                <a:schemeClr val="tx1"/>
              </a:solidFill>
              <a:latin typeface="Open Sans ExtraBold" panose="020B0906030804020204" pitchFamily="34"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pc="60">
                <a:latin typeface="Open Sans"/>
                <a:ea typeface="Open Sans"/>
                <a:cs typeface="Open Sans"/>
              </a:rPr>
              <a:t>Si un ménage a déclaré avoir réduit le nombre de repas au cours des 7 derniers jours, alors approfondissez avec :</a:t>
            </a:r>
            <a:endParaRPr lang="en-US" sz="1800" spc="60"/>
          </a:p>
          <a:p>
            <a:pPr marL="0" indent="0">
              <a:buFont typeface="Arial"/>
              <a:buNone/>
            </a:pPr>
            <a:endParaRPr lang="en-US" sz="1800" spc="60"/>
          </a:p>
          <a:p>
            <a:pPr marL="0" indent="0" algn="ctr">
              <a:buNone/>
            </a:pPr>
            <a:r>
              <a:rPr lang="fr-FR" b="1" spc="60">
                <a:solidFill>
                  <a:schemeClr val="accent2"/>
                </a:solidFill>
                <a:latin typeface="Open Sans"/>
                <a:ea typeface="Open Sans"/>
                <a:cs typeface="Open Sans"/>
              </a:rPr>
              <a:t>« Combien de repas votre ménage consomme-t-il normalement ? »</a:t>
            </a:r>
          </a:p>
          <a:p>
            <a:pPr marL="0" indent="0" algn="ctr">
              <a:buNone/>
            </a:pPr>
            <a:endParaRPr lang="fr-FR" b="1" spc="60">
              <a:solidFill>
                <a:schemeClr val="accent2"/>
              </a:solidFill>
              <a:latin typeface="Open Sans"/>
              <a:ea typeface="Open Sans"/>
              <a:cs typeface="Open Sans"/>
            </a:endParaRPr>
          </a:p>
          <a:p>
            <a:pPr marL="0" indent="0" algn="ctr">
              <a:buNone/>
            </a:pPr>
            <a:r>
              <a:rPr lang="fr-FR" b="1" spc="60">
                <a:solidFill>
                  <a:schemeClr val="accent2"/>
                </a:solidFill>
                <a:latin typeface="Open Sans"/>
                <a:ea typeface="Open Sans"/>
                <a:cs typeface="Open Sans"/>
              </a:rPr>
              <a:t>« Pourquoi le ménage a-t-il mangé moins de repas cette semaine que d'habitude ? »</a:t>
            </a:r>
            <a:endParaRPr lang="en-US" b="1" spc="60">
              <a:solidFill>
                <a:schemeClr val="accent2"/>
              </a:solidFill>
            </a:endParaRPr>
          </a:p>
        </p:txBody>
      </p:sp>
    </p:spTree>
    <p:extLst>
      <p:ext uri="{BB962C8B-B14F-4D97-AF65-F5344CB8AC3E}">
        <p14:creationId xmlns:p14="http://schemas.microsoft.com/office/powerpoint/2010/main" val="2798188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 </a:t>
            </a:r>
            <a:r>
              <a:rPr lang="en-GB" sz="3600" b="0" kern="1400" spc="230" dirty="0" err="1">
                <a:solidFill>
                  <a:schemeClr val="tx1"/>
                </a:solidFill>
                <a:latin typeface="Open Sans ExtraBold" panose="020B0906030804020204" pitchFamily="34" charset="0"/>
              </a:rPr>
              <a:t>stratégie</a:t>
            </a:r>
            <a:r>
              <a:rPr lang="en-GB" sz="3600" b="0" kern="1400" spc="230" dirty="0">
                <a:solidFill>
                  <a:schemeClr val="tx1"/>
                </a:solidFill>
                <a:latin typeface="Open Sans ExtraBold" panose="020B0906030804020204" pitchFamily="34" charset="0"/>
              </a:rPr>
              <a:t> 3 (SUITE)</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fr-FR" sz="2200" spc="60" dirty="0">
                <a:latin typeface="Open Sans"/>
                <a:ea typeface="Open Sans"/>
                <a:cs typeface="Open Sans"/>
              </a:rPr>
              <a:t>Si un ménage avait l'habitude de manger 3 repas par jour récemment, mais qu'en raison d'un manque de nourriture ou d'argent, il a dû manger 1 ou 2 repas certains jours au cours des 7 derniers jours, alors cette stratégie a été appliquée.</a:t>
            </a:r>
          </a:p>
          <a:p>
            <a:pPr>
              <a:buFont typeface="Wingdings" panose="05000000000000000000" pitchFamily="2" charset="2"/>
              <a:buChar char="v"/>
            </a:pPr>
            <a:r>
              <a:rPr lang="fr-FR" sz="2200" spc="60" dirty="0">
                <a:latin typeface="Open Sans"/>
                <a:ea typeface="Open Sans"/>
                <a:cs typeface="Open Sans"/>
              </a:rPr>
              <a:t>Si un ménage a réduit le nombre de repas pour des raisons de santé ou de régime alimentaire, alors cette stratégie n'est </a:t>
            </a:r>
            <a:r>
              <a:rPr lang="fr-FR" sz="2200" b="1" spc="60" dirty="0">
                <a:latin typeface="Open Sans"/>
                <a:ea typeface="Open Sans"/>
                <a:cs typeface="Open Sans"/>
              </a:rPr>
              <a:t>PAS</a:t>
            </a:r>
            <a:r>
              <a:rPr lang="fr-FR" sz="2200" spc="60" dirty="0">
                <a:latin typeface="Open Sans"/>
                <a:ea typeface="Open Sans"/>
                <a:cs typeface="Open Sans"/>
              </a:rPr>
              <a:t> considérée comme appliquée.</a:t>
            </a:r>
          </a:p>
          <a:p>
            <a:pPr>
              <a:buFont typeface="Wingdings" panose="05000000000000000000" pitchFamily="2" charset="2"/>
              <a:buChar char="v"/>
            </a:pPr>
            <a:r>
              <a:rPr lang="fr-FR" sz="2200" spc="60" dirty="0">
                <a:latin typeface="Open Sans"/>
                <a:ea typeface="Open Sans"/>
                <a:cs typeface="Open Sans"/>
              </a:rPr>
              <a:t>Si un ménage a mangé moins de repas au cours des 7 derniers jours en raison d'une période de jeûne, et non en raison d'un manque de nourriture ou d'argent pour acheter de la nourriture, cela ne doit </a:t>
            </a:r>
            <a:r>
              <a:rPr lang="fr-FR" sz="2200" b="1" spc="60" dirty="0">
                <a:latin typeface="Open Sans"/>
                <a:ea typeface="Open Sans"/>
                <a:cs typeface="Open Sans"/>
              </a:rPr>
              <a:t>PAS </a:t>
            </a:r>
            <a:r>
              <a:rPr lang="fr-FR" sz="2200" spc="60" dirty="0">
                <a:latin typeface="Open Sans"/>
                <a:ea typeface="Open Sans"/>
                <a:cs typeface="Open Sans"/>
              </a:rPr>
              <a:t>être compté.</a:t>
            </a:r>
            <a:endParaRPr lang="en-GB" sz="1800" dirty="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GESTION DES ALIMENTS DISPONIBLES</a:t>
            </a:r>
          </a:p>
        </p:txBody>
      </p:sp>
    </p:spTree>
    <p:extLst>
      <p:ext uri="{BB962C8B-B14F-4D97-AF65-F5344CB8AC3E}">
        <p14:creationId xmlns:p14="http://schemas.microsoft.com/office/powerpoint/2010/main" val="1658346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 </a:t>
            </a:r>
            <a:r>
              <a:rPr lang="en-GB" sz="3600" b="0" kern="1400" spc="230" dirty="0" err="1">
                <a:solidFill>
                  <a:schemeClr val="tx1"/>
                </a:solidFill>
                <a:latin typeface="Open Sans ExtraBold" panose="020B0906030804020204" pitchFamily="34" charset="0"/>
              </a:rPr>
              <a:t>stratégie</a:t>
            </a:r>
            <a:r>
              <a:rPr lang="en-GB" sz="3600" b="0" kern="1400" spc="230" dirty="0">
                <a:solidFill>
                  <a:schemeClr val="tx1"/>
                </a:solidFill>
                <a:latin typeface="Open Sans ExtraBold" panose="020B0906030804020204" pitchFamily="34" charset="0"/>
              </a:rPr>
              <a:t> 4</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129396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a:latin typeface="Open Sans"/>
                <a:ea typeface="Open Sans"/>
                <a:cs typeface="Open Sans"/>
              </a:rPr>
              <a:t>Quatrièmement, les ménages peuvent tenter de gérer la pénurie en rationnant la nourriture disponible en réduisant la taille des portions des repas. </a:t>
            </a:r>
            <a:endParaRPr lang="en-GB">
              <a:latin typeface="Open Sans" panose="020B0606030504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5CF1207B-AC1B-4814-913C-077DF68BEDFC}"/>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GESTION DES ALIMENTS DISPONIBLES</a:t>
            </a:r>
          </a:p>
        </p:txBody>
      </p:sp>
      <p:cxnSp>
        <p:nvCxnSpPr>
          <p:cNvPr id="3" name="Straight Arrow Connector 2">
            <a:extLst>
              <a:ext uri="{FF2B5EF4-FFF2-40B4-BE49-F238E27FC236}">
                <a16:creationId xmlns:a16="http://schemas.microsoft.com/office/drawing/2014/main" id="{B79EDE04-9658-6D79-7FC6-A5CFA4575445}"/>
              </a:ext>
            </a:extLst>
          </p:cNvPr>
          <p:cNvCxnSpPr>
            <a:cxnSpLocks/>
          </p:cNvCxnSpPr>
          <p:nvPr/>
        </p:nvCxnSpPr>
        <p:spPr>
          <a:xfrm>
            <a:off x="208527" y="4872924"/>
            <a:ext cx="119817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85CBD00-349B-2B79-2889-21EA526D42BA}"/>
              </a:ext>
            </a:extLst>
          </p:cNvPr>
          <p:cNvSpPr/>
          <p:nvPr/>
        </p:nvSpPr>
        <p:spPr>
          <a:xfrm>
            <a:off x="1517215" y="4787757"/>
            <a:ext cx="9157572" cy="236306"/>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B6F83DAE-E134-44CB-8FF7-9E7E3970425E}"/>
              </a:ext>
            </a:extLst>
          </p:cNvPr>
          <p:cNvGraphicFramePr>
            <a:graphicFrameLocks noGrp="1"/>
          </p:cNvGraphicFramePr>
          <p:nvPr>
            <p:extLst>
              <p:ext uri="{D42A27DB-BD31-4B8C-83A1-F6EECF244321}">
                <p14:modId xmlns:p14="http://schemas.microsoft.com/office/powerpoint/2010/main" val="2457158013"/>
              </p:ext>
            </p:extLst>
          </p:nvPr>
        </p:nvGraphicFramePr>
        <p:xfrm>
          <a:off x="1517212" y="2636153"/>
          <a:ext cx="9157574" cy="2770594"/>
        </p:xfrm>
        <a:graphic>
          <a:graphicData uri="http://schemas.openxmlformats.org/drawingml/2006/table">
            <a:tbl>
              <a:tblPr firstRow="1" firstCol="1" bandRow="1"/>
              <a:tblGrid>
                <a:gridCol w="6133166">
                  <a:extLst>
                    <a:ext uri="{9D8B030D-6E8A-4147-A177-3AD203B41FA5}">
                      <a16:colId xmlns:a16="http://schemas.microsoft.com/office/drawing/2014/main" val="1860531358"/>
                    </a:ext>
                  </a:extLst>
                </a:gridCol>
                <a:gridCol w="1512204">
                  <a:extLst>
                    <a:ext uri="{9D8B030D-6E8A-4147-A177-3AD203B41FA5}">
                      <a16:colId xmlns:a16="http://schemas.microsoft.com/office/drawing/2014/main" val="900236458"/>
                    </a:ext>
                  </a:extLst>
                </a:gridCol>
                <a:gridCol w="1512204">
                  <a:extLst>
                    <a:ext uri="{9D8B030D-6E8A-4147-A177-3AD203B41FA5}">
                      <a16:colId xmlns:a16="http://schemas.microsoft.com/office/drawing/2014/main" val="4253259206"/>
                    </a:ext>
                  </a:extLst>
                </a:gridCol>
              </a:tblGrid>
              <a:tr h="1276790">
                <a:tc>
                  <a:txBody>
                    <a:bodyPr/>
                    <a:lstStyle/>
                    <a:p>
                      <a:pPr marL="0" marR="0" algn="l">
                        <a:lnSpc>
                          <a:spcPct val="115000"/>
                        </a:lnSpc>
                        <a:spcBef>
                          <a:spcPts val="0"/>
                        </a:spcBef>
                        <a:spcAft>
                          <a:spcPts val="0"/>
                        </a:spcAft>
                      </a:pPr>
                      <a:r>
                        <a:rPr lang="fr-FR" sz="1200">
                          <a:solidFill>
                            <a:schemeClr val="accent1"/>
                          </a:solidFill>
                          <a:effectLst/>
                          <a:latin typeface="Open Sans"/>
                          <a:ea typeface="Open Sans"/>
                          <a:cs typeface="Open Sans"/>
                        </a:rPr>
                        <a:t>Pendant les </a:t>
                      </a:r>
                      <a:r>
                        <a:rPr lang="fr-FR" sz="1200" b="1" u="sng">
                          <a:solidFill>
                            <a:schemeClr val="accent1"/>
                          </a:solidFill>
                          <a:effectLst/>
                          <a:latin typeface="Open Sans"/>
                          <a:ea typeface="Open Sans"/>
                          <a:cs typeface="Open Sans"/>
                        </a:rPr>
                        <a:t>7 derniers jours</a:t>
                      </a:r>
                      <a:r>
                        <a:rPr lang="fr-FR" sz="1200">
                          <a:solidFill>
                            <a:schemeClr val="accent1"/>
                          </a:solidFill>
                          <a:effectLst/>
                          <a:latin typeface="Open Sans"/>
                          <a:ea typeface="Open Sans"/>
                          <a:cs typeface="Open Sans"/>
                        </a:rPr>
                        <a:t>, y a-t-il eu des jours (et si oui, combien) où votre ménage a dû recourir aux  stratégies suivantes pour faire face à un manque de nourriture ou d'argent pour l’acheter ?</a:t>
                      </a:r>
                    </a:p>
                    <a:p>
                      <a:pPr marL="0" marR="0" algn="l">
                        <a:lnSpc>
                          <a:spcPct val="115000"/>
                        </a:lnSpc>
                        <a:spcBef>
                          <a:spcPts val="0"/>
                        </a:spcBef>
                        <a:spcAft>
                          <a:spcPts val="0"/>
                        </a:spcAft>
                      </a:pP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p>
                      <a:pPr marL="360680" marR="0" indent="-360680" algn="ctr">
                        <a:lnSpc>
                          <a:spcPct val="115000"/>
                        </a:lnSpc>
                        <a:spcBef>
                          <a:spcPts val="0"/>
                        </a:spcBef>
                        <a:spcAft>
                          <a:spcPts val="0"/>
                        </a:spcAft>
                      </a:pPr>
                      <a:r>
                        <a:rPr lang="fr-FR" sz="900" b="1">
                          <a:solidFill>
                            <a:schemeClr val="accent1"/>
                          </a:solidFill>
                          <a:effectLst/>
                          <a:latin typeface="Open Sans"/>
                          <a:ea typeface="Open Sans"/>
                          <a:cs typeface="Open Sans"/>
                        </a:rPr>
                        <a:t>Lire les stratégies</a:t>
                      </a: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en-GB" sz="1400" kern="1200">
                          <a:solidFill>
                            <a:schemeClr val="accent1"/>
                          </a:solidFill>
                          <a:effectLst/>
                          <a:latin typeface="Open Sans"/>
                          <a:ea typeface="Open Sans"/>
                          <a:cs typeface="Open Sans"/>
                        </a:rPr>
                        <a:t>  </a:t>
                      </a: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fr-FR" sz="1200" kern="1200">
                          <a:solidFill>
                            <a:schemeClr val="accent1"/>
                          </a:solidFill>
                          <a:effectLst/>
                          <a:latin typeface="Open Sans"/>
                          <a:ea typeface="Open Sans"/>
                          <a:cs typeface="Open Sans"/>
                        </a:rPr>
                        <a:t>Fréquence (nombre de jours de 0 à 7)</a:t>
                      </a:r>
                      <a:endParaRPr lang="es-ES" sz="12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rtl="0" eaLnBrk="1" latinLnBrk="0" hangingPunct="1">
                        <a:lnSpc>
                          <a:spcPct val="115000"/>
                        </a:lnSpc>
                        <a:spcBef>
                          <a:spcPts val="0"/>
                        </a:spcBef>
                        <a:spcAft>
                          <a:spcPts val="0"/>
                        </a:spcAft>
                      </a:pPr>
                      <a:r>
                        <a:rPr lang="en-GB" sz="1200" kern="1200" err="1">
                          <a:solidFill>
                            <a:schemeClr val="accent1"/>
                          </a:solidFill>
                          <a:effectLst/>
                          <a:latin typeface="Open Sans"/>
                          <a:ea typeface="Open Sans"/>
                          <a:cs typeface="Open Sans"/>
                        </a:rPr>
                        <a:t>rCSI</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2623158"/>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1. </a:t>
                      </a:r>
                      <a:r>
                        <a:rPr lang="fr-FR" sz="1200" kern="1200">
                          <a:solidFill>
                            <a:schemeClr val="accent1"/>
                          </a:solidFill>
                          <a:effectLst/>
                          <a:latin typeface="Open Sans"/>
                          <a:ea typeface="Open Sans"/>
                          <a:cs typeface="Open Sans"/>
                        </a:rPr>
                        <a:t>A eu recours à des aliments moins préférés et moins chers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CSILessQlty</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144209"/>
                  </a:ext>
                </a:extLst>
              </a:tr>
              <a:tr h="396586">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2. </a:t>
                      </a:r>
                      <a:r>
                        <a:rPr lang="fr-FR" sz="1200" kern="1200">
                          <a:solidFill>
                            <a:schemeClr val="accent1"/>
                          </a:solidFill>
                          <a:effectLst/>
                          <a:latin typeface="Open Sans"/>
                          <a:ea typeface="Open Sans"/>
                          <a:cs typeface="Open Sans"/>
                        </a:rPr>
                        <a:t>A emprunté de la nourriture ou s'est appuyé sur l'aide d'amis ou de proches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CSIBorrow</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83166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3. </a:t>
                      </a:r>
                      <a:r>
                        <a:rPr lang="fr-FR" sz="1200" kern="1200">
                          <a:solidFill>
                            <a:schemeClr val="accent1"/>
                          </a:solidFill>
                          <a:effectLst/>
                          <a:latin typeface="Open Sans"/>
                          <a:ea typeface="Open Sans"/>
                          <a:cs typeface="Open Sans"/>
                        </a:rPr>
                        <a:t>A réduit le nombre de repas consommés par jour</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CSIMealNb</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36354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4. </a:t>
                      </a:r>
                      <a:r>
                        <a:rPr lang="fr-FR" sz="1200" kern="1200">
                          <a:solidFill>
                            <a:schemeClr val="accent1"/>
                          </a:solidFill>
                          <a:effectLst/>
                          <a:latin typeface="Open Sans"/>
                          <a:ea typeface="Open Sans"/>
                          <a:cs typeface="Open Sans"/>
                        </a:rPr>
                        <a:t>A réduit la taille des portions des repas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CSIMealSize</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709094"/>
                  </a:ext>
                </a:extLst>
              </a:tr>
              <a:tr h="96091">
                <a:tc>
                  <a:txBody>
                    <a:bodyPr/>
                    <a:lstStyle/>
                    <a:p>
                      <a:pPr marL="0" marR="0" lvl="0" indent="0" algn="l"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5. </a:t>
                      </a:r>
                      <a:r>
                        <a:rPr lang="fr-FR" sz="1200" kern="1200">
                          <a:solidFill>
                            <a:schemeClr val="accent1"/>
                          </a:solidFill>
                          <a:effectLst/>
                          <a:latin typeface="Open Sans"/>
                          <a:ea typeface="Open Sans"/>
                          <a:cs typeface="Open Sans"/>
                        </a:rPr>
                        <a:t>A restreint la consommation des adultes pour permettre aux jeunes enfants de manger</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CSIMealAdult</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575519"/>
                  </a:ext>
                </a:extLst>
              </a:tr>
            </a:tbl>
          </a:graphicData>
        </a:graphic>
      </p:graphicFrame>
    </p:spTree>
    <p:extLst>
      <p:ext uri="{BB962C8B-B14F-4D97-AF65-F5344CB8AC3E}">
        <p14:creationId xmlns:p14="http://schemas.microsoft.com/office/powerpoint/2010/main" val="97360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nSpc>
                <a:spcPts val="2700"/>
              </a:lnSpc>
              <a:buNone/>
            </a:pPr>
            <a:r>
              <a:rPr lang="fr-FR" sz="2400" spc="60"/>
              <a:t>Le public de cette présentation peut inclure des enquêteurs, le personnel RAM et Programme dans divers bureaux. Elle peut également être utilisée pour la formation de partenaires ou de prestataires de services.</a:t>
            </a:r>
          </a:p>
          <a:p>
            <a:pPr marL="0" indent="0">
              <a:lnSpc>
                <a:spcPts val="2700"/>
              </a:lnSpc>
              <a:buNone/>
            </a:pPr>
            <a:endParaRPr lang="fr-FR" sz="2400" spc="60"/>
          </a:p>
          <a:p>
            <a:pPr marL="0" indent="0">
              <a:lnSpc>
                <a:spcPts val="2700"/>
              </a:lnSpc>
              <a:buNone/>
            </a:pPr>
            <a:r>
              <a:rPr lang="fr-FR" sz="2400" spc="60"/>
              <a:t>Des sections ont été insérées dans les diapositives pour faciliter la sélection de contenu.</a:t>
            </a:r>
            <a:endParaRPr lang="en-US"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dirty="0">
                <a:solidFill>
                  <a:schemeClr val="tx1"/>
                </a:solidFill>
                <a:latin typeface="Open Sans ExtraBold" panose="020B0906030804020204" pitchFamily="34" charset="0"/>
              </a:rPr>
              <a:t>PUBLIC</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0" y="716415"/>
            <a:ext cx="11293309" cy="662558"/>
          </a:xfrm>
        </p:spPr>
        <p:txBody>
          <a:bodyPr anchor="t" anchorCtr="0"/>
          <a:lstStyle/>
          <a:p>
            <a:r>
              <a:rPr lang="fr-FR" sz="3600" b="0" kern="1400" spc="230" dirty="0" err="1">
                <a:solidFill>
                  <a:schemeClr val="tx1"/>
                </a:solidFill>
                <a:latin typeface="Open Sans ExtraBold" panose="020B0906030804020204" pitchFamily="34" charset="0"/>
              </a:rPr>
              <a:t>rCSI</a:t>
            </a:r>
            <a:r>
              <a:rPr lang="fr-FR" sz="3600" b="0" kern="1400" spc="230" dirty="0">
                <a:solidFill>
                  <a:schemeClr val="tx1"/>
                </a:solidFill>
                <a:latin typeface="Open Sans ExtraBold" panose="020B0906030804020204" pitchFamily="34" charset="0"/>
              </a:rPr>
              <a:t> : stratégie 4 </a:t>
            </a:r>
            <a:r>
              <a:rPr lang="en-GB" sz="3600" b="0" kern="1400" spc="230" dirty="0">
                <a:solidFill>
                  <a:schemeClr val="tx1"/>
                </a:solidFill>
                <a:latin typeface="Open Sans ExtraBold" panose="020B0906030804020204" pitchFamily="34" charset="0"/>
              </a:rPr>
              <a:t>Comment </a:t>
            </a:r>
            <a:r>
              <a:rPr lang="en-GB" sz="3600" b="0" kern="1400" spc="230" dirty="0" err="1">
                <a:solidFill>
                  <a:schemeClr val="tx1"/>
                </a:solidFill>
                <a:latin typeface="Open Sans ExtraBold" panose="020B0906030804020204" pitchFamily="34" charset="0"/>
              </a:rPr>
              <a:t>vérifier</a:t>
            </a:r>
            <a:endParaRPr lang="en-GB" sz="3600" b="0" kern="1400" spc="230" dirty="0">
              <a:solidFill>
                <a:schemeClr val="tx1"/>
              </a:solidFill>
              <a:latin typeface="Open Sans ExtraBold" panose="020B0906030804020204" pitchFamily="34"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pc="60">
                <a:latin typeface="Open Sans"/>
                <a:ea typeface="Open Sans"/>
                <a:cs typeface="Open Sans"/>
              </a:rPr>
              <a:t>Par exemple, si un ménage a déclaré avoir réduit la taille des portions de repas au cours des 7 derniers jours, alors approfondissez avec :</a:t>
            </a:r>
          </a:p>
          <a:p>
            <a:pPr marL="0" indent="0">
              <a:buNone/>
            </a:pPr>
            <a:endParaRPr lang="en-US" sz="1800" spc="60"/>
          </a:p>
          <a:p>
            <a:pPr marL="0" indent="0" algn="ctr">
              <a:buNone/>
            </a:pPr>
            <a:r>
              <a:rPr lang="fr-FR" b="1" spc="60">
                <a:solidFill>
                  <a:schemeClr val="accent2"/>
                </a:solidFill>
                <a:latin typeface="Open Sans"/>
                <a:ea typeface="Open Sans"/>
                <a:cs typeface="Open Sans"/>
              </a:rPr>
              <a:t>« Est-ce la portion habituelle de nourriture que le ménage consommait ? »</a:t>
            </a:r>
          </a:p>
          <a:p>
            <a:pPr marL="0" indent="0" algn="ctr">
              <a:buNone/>
            </a:pPr>
            <a:endParaRPr lang="fr-FR" b="1" spc="60">
              <a:solidFill>
                <a:schemeClr val="accent2"/>
              </a:solidFill>
              <a:latin typeface="Open Sans"/>
              <a:ea typeface="Open Sans"/>
              <a:cs typeface="Open Sans"/>
            </a:endParaRPr>
          </a:p>
          <a:p>
            <a:pPr marL="0" indent="0" algn="ctr">
              <a:buNone/>
            </a:pPr>
            <a:r>
              <a:rPr lang="fr-FR" b="1" spc="60">
                <a:solidFill>
                  <a:schemeClr val="accent2"/>
                </a:solidFill>
                <a:latin typeface="Open Sans"/>
                <a:ea typeface="Open Sans"/>
                <a:cs typeface="Open Sans"/>
              </a:rPr>
              <a:t>« Pourquoi avez-vous réduit la portion de nourriture (était-ce en raison d'un manque de nourriture ou d'argent ?) »</a:t>
            </a:r>
            <a:endParaRPr lang="en-US" b="1" spc="60">
              <a:solidFill>
                <a:schemeClr val="accent2"/>
              </a:solidFill>
              <a:latin typeface="Open Sans"/>
              <a:ea typeface="Open Sans"/>
              <a:cs typeface="Open Sans"/>
            </a:endParaRPr>
          </a:p>
        </p:txBody>
      </p:sp>
    </p:spTree>
    <p:extLst>
      <p:ext uri="{BB962C8B-B14F-4D97-AF65-F5344CB8AC3E}">
        <p14:creationId xmlns:p14="http://schemas.microsoft.com/office/powerpoint/2010/main" val="236951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 </a:t>
            </a:r>
            <a:r>
              <a:rPr lang="en-GB" sz="3600" b="0" kern="1400" spc="230" dirty="0" err="1">
                <a:solidFill>
                  <a:schemeClr val="tx1"/>
                </a:solidFill>
                <a:latin typeface="Open Sans ExtraBold" panose="020B0906030804020204" pitchFamily="34" charset="0"/>
              </a:rPr>
              <a:t>stratégie</a:t>
            </a:r>
            <a:r>
              <a:rPr lang="en-GB" sz="3600" b="0" kern="1400" spc="230" dirty="0">
                <a:solidFill>
                  <a:schemeClr val="tx1"/>
                </a:solidFill>
                <a:latin typeface="Open Sans ExtraBold" panose="020B0906030804020204" pitchFamily="34" charset="0"/>
              </a:rPr>
              <a:t> 4 (SUITE)</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fr-FR" sz="2200" spc="60">
                <a:latin typeface="Open Sans"/>
                <a:ea typeface="Open Sans"/>
                <a:cs typeface="Open Sans"/>
              </a:rPr>
              <a:t>Si un ménage avait l'habitude de consommer 5 tasses de riz, mais qu'en raison d'un manque de nourriture ou d'argent, il a dû en consommer seulement 3 tasses, alors le ménage a appliqué cette stratégie d’adaptation.</a:t>
            </a:r>
          </a:p>
          <a:p>
            <a:pPr>
              <a:buFont typeface="Wingdings" panose="05000000000000000000" pitchFamily="2" charset="2"/>
              <a:buChar char="v"/>
            </a:pPr>
            <a:endParaRPr lang="fr-FR" sz="2200" spc="60">
              <a:latin typeface="Open Sans"/>
              <a:ea typeface="Open Sans"/>
              <a:cs typeface="Open Sans"/>
            </a:endParaRPr>
          </a:p>
          <a:p>
            <a:pPr>
              <a:buFont typeface="Wingdings" panose="05000000000000000000" pitchFamily="2" charset="2"/>
              <a:buChar char="v"/>
            </a:pPr>
            <a:r>
              <a:rPr lang="fr-FR" sz="2200" spc="60">
                <a:latin typeface="Open Sans"/>
                <a:ea typeface="Open Sans"/>
                <a:cs typeface="Open Sans"/>
              </a:rPr>
              <a:t>Si le ménage a réduit la portion d'aliments de base (ou de tout autre groupe alimentaire) pour des raisons de santé ou parce qu'il suit un régime, alors la stratégie n'est </a:t>
            </a:r>
            <a:r>
              <a:rPr lang="fr-FR" sz="2200" b="1" spc="60">
                <a:latin typeface="Open Sans"/>
                <a:ea typeface="Open Sans"/>
                <a:cs typeface="Open Sans"/>
              </a:rPr>
              <a:t>PAS</a:t>
            </a:r>
            <a:r>
              <a:rPr lang="fr-FR" sz="2200" spc="60">
                <a:latin typeface="Open Sans"/>
                <a:ea typeface="Open Sans"/>
                <a:cs typeface="Open Sans"/>
              </a:rPr>
              <a:t> considérée comme appliquée.</a:t>
            </a:r>
            <a:endParaRPr lang="en-GB" sz="180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GESTION DES ALIMENTS DISPONIBLES</a:t>
            </a:r>
          </a:p>
        </p:txBody>
      </p:sp>
    </p:spTree>
    <p:extLst>
      <p:ext uri="{BB962C8B-B14F-4D97-AF65-F5344CB8AC3E}">
        <p14:creationId xmlns:p14="http://schemas.microsoft.com/office/powerpoint/2010/main" val="1108756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 </a:t>
            </a:r>
            <a:r>
              <a:rPr lang="en-GB" sz="3600" b="0" kern="1400" spc="230" dirty="0" err="1">
                <a:solidFill>
                  <a:schemeClr val="tx1"/>
                </a:solidFill>
                <a:latin typeface="Open Sans ExtraBold" panose="020B0906030804020204" pitchFamily="34" charset="0"/>
              </a:rPr>
              <a:t>stratégie</a:t>
            </a:r>
            <a:r>
              <a:rPr lang="en-GB" sz="3600" b="0" kern="1400" spc="230" dirty="0">
                <a:solidFill>
                  <a:schemeClr val="tx1"/>
                </a:solidFill>
                <a:latin typeface="Open Sans ExtraBold" panose="020B0906030804020204" pitchFamily="34" charset="0"/>
              </a:rPr>
              <a:t> 5</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38202" y="1648318"/>
            <a:ext cx="1129396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a:latin typeface="Open Sans"/>
                <a:ea typeface="Open Sans"/>
                <a:cs typeface="Open Sans"/>
              </a:rPr>
              <a:t>Cinquièmement, et la plus grave de toutes les stratégies d’adaptation, est la réduction des quantités consommées par les adultes (souvent les mères) pour laisser suffisamment de nourriture aux enfants du ménage.</a:t>
            </a:r>
            <a:endParaRPr lang="en-GB">
              <a:latin typeface="Open Sans" panose="020B060603050402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693F6217-2952-4B7F-88A7-5381859E92BA}"/>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GESTION DES ALIMENTS DISPONIBLES</a:t>
            </a:r>
          </a:p>
        </p:txBody>
      </p:sp>
      <p:cxnSp>
        <p:nvCxnSpPr>
          <p:cNvPr id="3" name="Straight Arrow Connector 2">
            <a:extLst>
              <a:ext uri="{FF2B5EF4-FFF2-40B4-BE49-F238E27FC236}">
                <a16:creationId xmlns:a16="http://schemas.microsoft.com/office/drawing/2014/main" id="{1FDDD460-40AA-C97F-0029-7904262CA5AC}"/>
              </a:ext>
            </a:extLst>
          </p:cNvPr>
          <p:cNvCxnSpPr>
            <a:cxnSpLocks/>
          </p:cNvCxnSpPr>
          <p:nvPr/>
        </p:nvCxnSpPr>
        <p:spPr>
          <a:xfrm>
            <a:off x="159834" y="5240076"/>
            <a:ext cx="1198179"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6F9B6BA-8DBB-6869-42F0-8F92AD8143C4}"/>
              </a:ext>
            </a:extLst>
          </p:cNvPr>
          <p:cNvSpPr/>
          <p:nvPr/>
        </p:nvSpPr>
        <p:spPr>
          <a:xfrm>
            <a:off x="1517214" y="5075438"/>
            <a:ext cx="9157574" cy="37241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B52934EA-0E77-45EE-4E3E-7F8C086112AD}"/>
              </a:ext>
            </a:extLst>
          </p:cNvPr>
          <p:cNvGraphicFramePr>
            <a:graphicFrameLocks noGrp="1"/>
          </p:cNvGraphicFramePr>
          <p:nvPr>
            <p:extLst>
              <p:ext uri="{D42A27DB-BD31-4B8C-83A1-F6EECF244321}">
                <p14:modId xmlns:p14="http://schemas.microsoft.com/office/powerpoint/2010/main" val="2381854529"/>
              </p:ext>
            </p:extLst>
          </p:nvPr>
        </p:nvGraphicFramePr>
        <p:xfrm>
          <a:off x="1517213" y="2677254"/>
          <a:ext cx="9157574" cy="2770594"/>
        </p:xfrm>
        <a:graphic>
          <a:graphicData uri="http://schemas.openxmlformats.org/drawingml/2006/table">
            <a:tbl>
              <a:tblPr firstRow="1" firstCol="1" bandRow="1"/>
              <a:tblGrid>
                <a:gridCol w="6133166">
                  <a:extLst>
                    <a:ext uri="{9D8B030D-6E8A-4147-A177-3AD203B41FA5}">
                      <a16:colId xmlns:a16="http://schemas.microsoft.com/office/drawing/2014/main" val="1860531358"/>
                    </a:ext>
                  </a:extLst>
                </a:gridCol>
                <a:gridCol w="1512204">
                  <a:extLst>
                    <a:ext uri="{9D8B030D-6E8A-4147-A177-3AD203B41FA5}">
                      <a16:colId xmlns:a16="http://schemas.microsoft.com/office/drawing/2014/main" val="900236458"/>
                    </a:ext>
                  </a:extLst>
                </a:gridCol>
                <a:gridCol w="1512204">
                  <a:extLst>
                    <a:ext uri="{9D8B030D-6E8A-4147-A177-3AD203B41FA5}">
                      <a16:colId xmlns:a16="http://schemas.microsoft.com/office/drawing/2014/main" val="4253259206"/>
                    </a:ext>
                  </a:extLst>
                </a:gridCol>
              </a:tblGrid>
              <a:tr h="1276790">
                <a:tc>
                  <a:txBody>
                    <a:bodyPr/>
                    <a:lstStyle/>
                    <a:p>
                      <a:pPr marL="0" marR="0" algn="l">
                        <a:lnSpc>
                          <a:spcPct val="115000"/>
                        </a:lnSpc>
                        <a:spcBef>
                          <a:spcPts val="0"/>
                        </a:spcBef>
                        <a:spcAft>
                          <a:spcPts val="0"/>
                        </a:spcAft>
                      </a:pPr>
                      <a:r>
                        <a:rPr lang="fr-FR" sz="1200">
                          <a:solidFill>
                            <a:schemeClr val="accent1"/>
                          </a:solidFill>
                          <a:effectLst/>
                          <a:latin typeface="Open Sans"/>
                          <a:ea typeface="Open Sans"/>
                          <a:cs typeface="Open Sans"/>
                        </a:rPr>
                        <a:t>Pendant les </a:t>
                      </a:r>
                      <a:r>
                        <a:rPr lang="fr-FR" sz="1200" b="1" u="sng">
                          <a:solidFill>
                            <a:schemeClr val="accent1"/>
                          </a:solidFill>
                          <a:effectLst/>
                          <a:latin typeface="Open Sans"/>
                          <a:ea typeface="Open Sans"/>
                          <a:cs typeface="Open Sans"/>
                        </a:rPr>
                        <a:t>7 derniers jours</a:t>
                      </a:r>
                      <a:r>
                        <a:rPr lang="fr-FR" sz="1200">
                          <a:solidFill>
                            <a:schemeClr val="accent1"/>
                          </a:solidFill>
                          <a:effectLst/>
                          <a:latin typeface="Open Sans"/>
                          <a:ea typeface="Open Sans"/>
                          <a:cs typeface="Open Sans"/>
                        </a:rPr>
                        <a:t>, y a-t-il eu des jours (et si oui, combien) où votre ménage a dû recourir aux  stratégies suivantes pour faire face à un manque de nourriture ou d'argent pour l’acheter ?</a:t>
                      </a:r>
                    </a:p>
                    <a:p>
                      <a:pPr marL="0" marR="0" algn="l">
                        <a:lnSpc>
                          <a:spcPct val="115000"/>
                        </a:lnSpc>
                        <a:spcBef>
                          <a:spcPts val="0"/>
                        </a:spcBef>
                        <a:spcAft>
                          <a:spcPts val="0"/>
                        </a:spcAft>
                      </a:pP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p>
                      <a:pPr marL="360680" marR="0" indent="-360680" algn="ctr">
                        <a:lnSpc>
                          <a:spcPct val="115000"/>
                        </a:lnSpc>
                        <a:spcBef>
                          <a:spcPts val="0"/>
                        </a:spcBef>
                        <a:spcAft>
                          <a:spcPts val="0"/>
                        </a:spcAft>
                      </a:pPr>
                      <a:r>
                        <a:rPr lang="fr-FR" sz="900" b="1">
                          <a:solidFill>
                            <a:schemeClr val="accent1"/>
                          </a:solidFill>
                          <a:effectLst/>
                          <a:latin typeface="Open Sans"/>
                          <a:ea typeface="Open Sans"/>
                          <a:cs typeface="Open Sans"/>
                        </a:rPr>
                        <a:t>Lire les stratégies</a:t>
                      </a:r>
                      <a:endParaRPr lang="en-US" sz="10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en-GB" sz="1400" kern="1200">
                          <a:solidFill>
                            <a:schemeClr val="accent1"/>
                          </a:solidFill>
                          <a:effectLst/>
                          <a:latin typeface="Open Sans"/>
                          <a:ea typeface="Open Sans"/>
                          <a:cs typeface="Open Sans"/>
                        </a:rPr>
                        <a:t>  </a:t>
                      </a: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fr-FR" sz="1200" kern="1200">
                          <a:solidFill>
                            <a:schemeClr val="accent1"/>
                          </a:solidFill>
                          <a:effectLst/>
                          <a:latin typeface="Open Sans"/>
                          <a:ea typeface="Open Sans"/>
                          <a:cs typeface="Open Sans"/>
                        </a:rPr>
                        <a:t>Fréquence (nombre de jours de 0 à 7)</a:t>
                      </a:r>
                      <a:endParaRPr lang="es-ES" sz="12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a:solidFill>
                          <a:schemeClr val="accent1"/>
                        </a:solidFill>
                        <a:effectLst/>
                        <a:latin typeface="Open Sans"/>
                        <a:ea typeface="Open Sans"/>
                        <a:cs typeface="Open Sans"/>
                      </a:endParaRPr>
                    </a:p>
                    <a:p>
                      <a:pPr marL="0" marR="0" algn="l" rtl="0" eaLnBrk="1" latinLnBrk="0" hangingPunct="1">
                        <a:lnSpc>
                          <a:spcPct val="115000"/>
                        </a:lnSpc>
                        <a:spcBef>
                          <a:spcPts val="0"/>
                        </a:spcBef>
                        <a:spcAft>
                          <a:spcPts val="0"/>
                        </a:spcAft>
                      </a:pPr>
                      <a:r>
                        <a:rPr lang="en-GB" sz="1200" kern="1200" err="1">
                          <a:solidFill>
                            <a:schemeClr val="accent1"/>
                          </a:solidFill>
                          <a:effectLst/>
                          <a:latin typeface="Open Sans"/>
                          <a:ea typeface="Open Sans"/>
                          <a:cs typeface="Open Sans"/>
                        </a:rPr>
                        <a:t>rCSI</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2623158"/>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1. </a:t>
                      </a:r>
                      <a:r>
                        <a:rPr lang="fr-FR" sz="1200" kern="1200">
                          <a:solidFill>
                            <a:schemeClr val="accent1"/>
                          </a:solidFill>
                          <a:effectLst/>
                          <a:latin typeface="Open Sans"/>
                          <a:ea typeface="Open Sans"/>
                          <a:cs typeface="Open Sans"/>
                        </a:rPr>
                        <a:t>A eu recours à des aliments moins préférés et moins chers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CSILessQlty</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144209"/>
                  </a:ext>
                </a:extLst>
              </a:tr>
              <a:tr h="396586">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2. </a:t>
                      </a:r>
                      <a:r>
                        <a:rPr lang="fr-FR" sz="1200" kern="1200">
                          <a:solidFill>
                            <a:schemeClr val="accent1"/>
                          </a:solidFill>
                          <a:effectLst/>
                          <a:latin typeface="Open Sans"/>
                          <a:ea typeface="Open Sans"/>
                          <a:cs typeface="Open Sans"/>
                        </a:rPr>
                        <a:t>A emprunté de la nourriture ou s'est appuyé sur l'aide d'amis ou de proches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CSIBorrow</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83166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3. </a:t>
                      </a:r>
                      <a:r>
                        <a:rPr lang="fr-FR" sz="1200" kern="1200">
                          <a:solidFill>
                            <a:schemeClr val="accent1"/>
                          </a:solidFill>
                          <a:effectLst/>
                          <a:latin typeface="Open Sans"/>
                          <a:ea typeface="Open Sans"/>
                          <a:cs typeface="Open Sans"/>
                        </a:rPr>
                        <a:t>A réduit le nombre de repas consommés par jour</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CSIMealNb</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363543"/>
                  </a:ext>
                </a:extLst>
              </a:tr>
              <a:tr h="219665">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4. </a:t>
                      </a:r>
                      <a:r>
                        <a:rPr lang="fr-FR" sz="1200" kern="1200">
                          <a:solidFill>
                            <a:schemeClr val="accent1"/>
                          </a:solidFill>
                          <a:effectLst/>
                          <a:latin typeface="Open Sans"/>
                          <a:ea typeface="Open Sans"/>
                          <a:cs typeface="Open Sans"/>
                        </a:rPr>
                        <a:t>A réduit la taille des portions des repas</a:t>
                      </a:r>
                      <a:endParaRPr lang="en-US" sz="1200" kern="1200">
                        <a:solidFill>
                          <a:schemeClr val="accent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CSIMealSize</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709094"/>
                  </a:ext>
                </a:extLst>
              </a:tr>
              <a:tr h="96091">
                <a:tc>
                  <a:txBody>
                    <a:bodyPr/>
                    <a:lstStyle/>
                    <a:p>
                      <a:pPr marL="0" marR="0" lvl="0" indent="0" algn="l" rtl="0" eaLnBrk="1" latinLnBrk="0" hangingPunct="1">
                        <a:lnSpc>
                          <a:spcPct val="115000"/>
                        </a:lnSpc>
                        <a:spcBef>
                          <a:spcPts val="0"/>
                        </a:spcBef>
                        <a:spcAft>
                          <a:spcPts val="0"/>
                        </a:spcAft>
                        <a:buFont typeface="+mj-lt"/>
                        <a:buNone/>
                      </a:pPr>
                      <a:r>
                        <a:rPr lang="en-GB" sz="1200" kern="1200">
                          <a:solidFill>
                            <a:schemeClr val="accent1"/>
                          </a:solidFill>
                          <a:effectLst/>
                          <a:latin typeface="Open Sans"/>
                          <a:ea typeface="Open Sans"/>
                          <a:cs typeface="Open Sans"/>
                        </a:rPr>
                        <a:t>5. </a:t>
                      </a:r>
                      <a:r>
                        <a:rPr lang="fr-FR" sz="1200" kern="1200">
                          <a:solidFill>
                            <a:schemeClr val="accent1"/>
                          </a:solidFill>
                          <a:effectLst/>
                          <a:latin typeface="Open Sans"/>
                          <a:ea typeface="Open Sans"/>
                          <a:cs typeface="Open Sans"/>
                        </a:rPr>
                        <a:t>A restreint la consommation des adultes pour permettre aux jeunes enfants de manger</a:t>
                      </a:r>
                      <a:endParaRPr lang="en-US" sz="1200" kern="120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chemeClr val="accent1"/>
                          </a:solidFill>
                          <a:effectLst/>
                          <a:latin typeface="Open Sans"/>
                          <a:ea typeface="Open Sans"/>
                          <a:cs typeface="Open Sans"/>
                        </a:rPr>
                        <a:t>| __ |</a:t>
                      </a:r>
                      <a:endParaRPr lang="en-US" sz="14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a:solidFill>
                            <a:schemeClr val="accent1"/>
                          </a:solidFill>
                          <a:effectLst/>
                          <a:latin typeface="Open Sans"/>
                          <a:ea typeface="Open Sans"/>
                          <a:cs typeface="Open Sans"/>
                        </a:rPr>
                        <a:t>r</a:t>
                      </a:r>
                      <a:r>
                        <a:rPr lang="fr-FR" sz="1400" err="1">
                          <a:solidFill>
                            <a:schemeClr val="accent1"/>
                          </a:solidFill>
                          <a:effectLst/>
                          <a:latin typeface="Open Sans"/>
                          <a:ea typeface="Open Sans"/>
                          <a:cs typeface="Open Sans"/>
                        </a:rPr>
                        <a:t>CSIMealAdult</a:t>
                      </a:r>
                      <a:endParaRPr lang="en-US" sz="11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575519"/>
                  </a:ext>
                </a:extLst>
              </a:tr>
            </a:tbl>
          </a:graphicData>
        </a:graphic>
      </p:graphicFrame>
    </p:spTree>
    <p:extLst>
      <p:ext uri="{BB962C8B-B14F-4D97-AF65-F5344CB8AC3E}">
        <p14:creationId xmlns:p14="http://schemas.microsoft.com/office/powerpoint/2010/main" val="37171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dirty="0" err="1">
                <a:solidFill>
                  <a:schemeClr val="tx1"/>
                </a:solidFill>
                <a:latin typeface="Open Sans ExtraBold" panose="020B0906030804020204" pitchFamily="34" charset="0"/>
              </a:rPr>
              <a:t>rCSI</a:t>
            </a:r>
            <a:r>
              <a:rPr lang="fr-FR" sz="3600" b="0" kern="1400" spc="230" dirty="0">
                <a:solidFill>
                  <a:schemeClr val="tx1"/>
                </a:solidFill>
                <a:latin typeface="Open Sans ExtraBold" panose="020B0906030804020204" pitchFamily="34" charset="0"/>
              </a:rPr>
              <a:t> : stratégie 5 </a:t>
            </a:r>
            <a:r>
              <a:rPr lang="en-GB" sz="3600" b="0" kern="1400" spc="230" dirty="0">
                <a:solidFill>
                  <a:schemeClr val="tx1"/>
                </a:solidFill>
                <a:latin typeface="Open Sans ExtraBold" panose="020B0906030804020204" pitchFamily="34" charset="0"/>
              </a:rPr>
              <a:t>Comment </a:t>
            </a:r>
            <a:r>
              <a:rPr lang="en-GB" sz="3600" b="0" kern="1400" spc="230" dirty="0" err="1">
                <a:solidFill>
                  <a:schemeClr val="tx1"/>
                </a:solidFill>
                <a:latin typeface="Open Sans ExtraBold" panose="020B0906030804020204" pitchFamily="34" charset="0"/>
              </a:rPr>
              <a:t>vérifier</a:t>
            </a:r>
            <a:endParaRPr lang="en-GB" sz="3600" b="0" kern="1400" spc="230" dirty="0">
              <a:solidFill>
                <a:schemeClr val="tx1"/>
              </a:solidFill>
              <a:latin typeface="Open Sans ExtraBold" panose="020B0906030804020204" pitchFamily="34" charset="0"/>
            </a:endParaRPr>
          </a:p>
        </p:txBody>
      </p:sp>
      <p:pic>
        <p:nvPicPr>
          <p:cNvPr id="6" name="Picture 2">
            <a:extLst>
              <a:ext uri="{FF2B5EF4-FFF2-40B4-BE49-F238E27FC236}">
                <a16:creationId xmlns:a16="http://schemas.microsoft.com/office/drawing/2014/main" id="{B3817F12-5B82-427B-9598-4D7BF1E3250E}"/>
              </a:ext>
            </a:extLst>
          </p:cNvPr>
          <p:cNvPicPr>
            <a:picLocks noChangeAspect="1" noChangeArrowheads="1"/>
          </p:cNvPicPr>
          <p:nvPr/>
        </p:nvPicPr>
        <p:blipFill>
          <a:blip r:embed="rId3"/>
          <a:srcRect t="19369" b="19369"/>
          <a:stretch/>
        </p:blipFill>
        <p:spPr bwMode="auto">
          <a:xfrm>
            <a:off x="6710698" y="1648319"/>
            <a:ext cx="5165992" cy="34179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6387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pc="60">
                <a:latin typeface="Open Sans"/>
                <a:ea typeface="Open Sans"/>
                <a:cs typeface="Open Sans"/>
              </a:rPr>
              <a:t>Par exemple, si un ménage a déclaré que les adultes avaient restreint leur consommation au cours des 7 derniers jours pour permettre aux enfants de manger, alors approfondissez avec :</a:t>
            </a:r>
          </a:p>
          <a:p>
            <a:pPr marL="0" indent="0">
              <a:buNone/>
            </a:pPr>
            <a:endParaRPr lang="en-US" sz="1800" spc="60"/>
          </a:p>
          <a:p>
            <a:pPr marL="0" indent="0" algn="ctr">
              <a:buNone/>
            </a:pPr>
            <a:r>
              <a:rPr lang="fr-FR" b="1" spc="60">
                <a:solidFill>
                  <a:schemeClr val="accent2"/>
                </a:solidFill>
                <a:latin typeface="Open Sans"/>
                <a:ea typeface="Open Sans"/>
                <a:cs typeface="Open Sans"/>
              </a:rPr>
              <a:t>« Avez-vous des enfants dans votre ménage ? »</a:t>
            </a:r>
          </a:p>
          <a:p>
            <a:pPr marL="0" indent="0" algn="ctr">
              <a:buNone/>
            </a:pPr>
            <a:endParaRPr lang="fr-FR" b="1" spc="60">
              <a:solidFill>
                <a:schemeClr val="accent2"/>
              </a:solidFill>
              <a:latin typeface="Open Sans"/>
              <a:ea typeface="Open Sans"/>
              <a:cs typeface="Open Sans"/>
            </a:endParaRPr>
          </a:p>
          <a:p>
            <a:pPr marL="0" indent="0" algn="ctr">
              <a:buNone/>
            </a:pPr>
            <a:r>
              <a:rPr lang="fr-FR" b="1" spc="60">
                <a:solidFill>
                  <a:schemeClr val="accent2"/>
                </a:solidFill>
                <a:latin typeface="Open Sans"/>
                <a:ea typeface="Open Sans"/>
                <a:cs typeface="Open Sans"/>
              </a:rPr>
              <a:t>« Pourquoi les adultes du ménage ont-ils mangé moins au cours des 7 derniers jours ? »</a:t>
            </a:r>
            <a:endParaRPr lang="en-US" b="1" spc="60">
              <a:solidFill>
                <a:schemeClr val="accent2"/>
              </a:solidFill>
            </a:endParaRPr>
          </a:p>
        </p:txBody>
      </p:sp>
    </p:spTree>
    <p:extLst>
      <p:ext uri="{BB962C8B-B14F-4D97-AF65-F5344CB8AC3E}">
        <p14:creationId xmlns:p14="http://schemas.microsoft.com/office/powerpoint/2010/main" val="179533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 </a:t>
            </a:r>
            <a:r>
              <a:rPr lang="en-GB" sz="3600" b="0" kern="1400" spc="230" dirty="0" err="1">
                <a:solidFill>
                  <a:schemeClr val="tx1"/>
                </a:solidFill>
                <a:latin typeface="Open Sans ExtraBold" panose="020B0906030804020204" pitchFamily="34" charset="0"/>
              </a:rPr>
              <a:t>stratégie</a:t>
            </a:r>
            <a:r>
              <a:rPr lang="en-GB" sz="3600" b="0" kern="1400" spc="230" dirty="0">
                <a:solidFill>
                  <a:schemeClr val="tx1"/>
                </a:solidFill>
                <a:latin typeface="Open Sans ExtraBold" panose="020B0906030804020204" pitchFamily="34" charset="0"/>
              </a:rPr>
              <a:t> 5 (SUITE)</a:t>
            </a:r>
          </a:p>
        </p:txBody>
      </p:sp>
      <p:sp>
        <p:nvSpPr>
          <p:cNvPr id="7" name="Content Placeholder 2">
            <a:extLst>
              <a:ext uri="{FF2B5EF4-FFF2-40B4-BE49-F238E27FC236}">
                <a16:creationId xmlns:a16="http://schemas.microsoft.com/office/drawing/2014/main" id="{35A1684A-13C6-4B69-A1AD-2DFC13191A1F}"/>
              </a:ext>
            </a:extLst>
          </p:cNvPr>
          <p:cNvSpPr txBox="1">
            <a:spLocks/>
          </p:cNvSpPr>
          <p:nvPr/>
        </p:nvSpPr>
        <p:spPr>
          <a:xfrm>
            <a:off x="774619" y="1876918"/>
            <a:ext cx="10937125"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r>
              <a:rPr lang="fr-FR" sz="2200" spc="60">
                <a:latin typeface="Open Sans"/>
                <a:ea typeface="Open Sans"/>
                <a:cs typeface="Open Sans"/>
              </a:rPr>
              <a:t>Si le ménage n'a pas d'enfants, la réponse devrait être zéro.</a:t>
            </a:r>
          </a:p>
          <a:p>
            <a:pPr>
              <a:buFont typeface="Wingdings" panose="05000000000000000000" pitchFamily="2" charset="2"/>
              <a:buChar char="v"/>
            </a:pPr>
            <a:endParaRPr lang="fr-FR" sz="2200" spc="60">
              <a:latin typeface="Open Sans"/>
              <a:ea typeface="Open Sans"/>
              <a:cs typeface="Open Sans"/>
            </a:endParaRPr>
          </a:p>
          <a:p>
            <a:pPr>
              <a:buFont typeface="Wingdings" panose="05000000000000000000" pitchFamily="2" charset="2"/>
              <a:buChar char="v"/>
            </a:pPr>
            <a:r>
              <a:rPr lang="fr-FR" sz="2200" spc="60">
                <a:latin typeface="Open Sans"/>
                <a:ea typeface="Open Sans"/>
                <a:cs typeface="Open Sans"/>
              </a:rPr>
              <a:t>Si les adultes au sein du ménage, comme les mères, font cela en tant que pratique habituelle et n'ont pas manqué de nourriture, alors le ménage n'a </a:t>
            </a:r>
            <a:r>
              <a:rPr lang="fr-FR" sz="2200" b="1" spc="60">
                <a:latin typeface="Open Sans"/>
                <a:ea typeface="Open Sans"/>
                <a:cs typeface="Open Sans"/>
              </a:rPr>
              <a:t>PAS</a:t>
            </a:r>
            <a:r>
              <a:rPr lang="fr-FR" sz="2200" spc="60">
                <a:latin typeface="Open Sans"/>
                <a:ea typeface="Open Sans"/>
                <a:cs typeface="Open Sans"/>
              </a:rPr>
              <a:t> appliqué cette stratégie.</a:t>
            </a:r>
            <a:endParaRPr lang="en-GB" sz="1800">
              <a:latin typeface="Open Sans" panose="020B0606030504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1F6CEF7D-31D3-4093-86BA-34D26754D11C}"/>
              </a:ext>
            </a:extLst>
          </p:cNvPr>
          <p:cNvSpPr txBox="1"/>
          <p:nvPr/>
        </p:nvSpPr>
        <p:spPr>
          <a:xfrm>
            <a:off x="8753708" y="447070"/>
            <a:ext cx="2721112" cy="646331"/>
          </a:xfrm>
          <a:prstGeom prst="rect">
            <a:avLst/>
          </a:prstGeom>
          <a:noFill/>
          <a:ln w="57150">
            <a:solidFill>
              <a:schemeClr val="bg1">
                <a:lumMod val="50000"/>
              </a:schemeClr>
            </a:solidFill>
          </a:ln>
        </p:spPr>
        <p:txBody>
          <a:bodyPr wrap="square" rtlCol="0">
            <a:spAutoFit/>
          </a:bodyPr>
          <a:lstStyle/>
          <a:p>
            <a:pPr algn="ctr"/>
            <a:r>
              <a:rPr lang="en-US" b="1"/>
              <a:t>GESTION DES ALIMENTS DISPONIBLES</a:t>
            </a:r>
          </a:p>
        </p:txBody>
      </p:sp>
    </p:spTree>
    <p:extLst>
      <p:ext uri="{BB962C8B-B14F-4D97-AF65-F5344CB8AC3E}">
        <p14:creationId xmlns:p14="http://schemas.microsoft.com/office/powerpoint/2010/main" val="126477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POIDS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47266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 </a:t>
            </a:r>
            <a:r>
              <a:rPr lang="en-GB" sz="3600" b="0" kern="1400" spc="230" dirty="0" err="1">
                <a:solidFill>
                  <a:schemeClr val="tx1"/>
                </a:solidFill>
                <a:latin typeface="Open Sans ExtraBold" panose="020B0906030804020204" pitchFamily="34" charset="0"/>
              </a:rPr>
              <a:t>poids</a:t>
            </a:r>
            <a:r>
              <a:rPr lang="en-GB" sz="3600" b="0" kern="1400" spc="230" dirty="0">
                <a:solidFill>
                  <a:schemeClr val="tx1"/>
                </a:solidFill>
                <a:latin typeface="Open Sans ExtraBold" panose="020B0906030804020204" pitchFamily="34" charset="0"/>
              </a:rPr>
              <a:t> </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1030982"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pPr>
            <a:endParaRPr lang="en-US" sz="2400" spc="60">
              <a:latin typeface="Open Sans"/>
              <a:ea typeface="Open Sans"/>
              <a:cs typeface="Open Sans"/>
            </a:endParaRPr>
          </a:p>
          <a:p>
            <a:pPr>
              <a:buFont typeface="Wingdings" panose="05000000000000000000" pitchFamily="2" charset="2"/>
              <a:buChar char="v"/>
            </a:pPr>
            <a:r>
              <a:rPr lang="fr-FR" sz="2400" spc="60">
                <a:latin typeface="Open Sans"/>
                <a:ea typeface="Open Sans"/>
                <a:cs typeface="Open Sans"/>
              </a:rPr>
              <a:t>La fréquence de chaque stratégie est multipliée par les poids standards (basés sur la gravité de chaque comportement), et cela est additionné pour l'ensemble des comportements d’adaptation.</a:t>
            </a:r>
            <a:endParaRPr lang="en-GB" sz="2400" spc="60"/>
          </a:p>
          <a:p>
            <a:pPr marL="0" indent="0">
              <a:buNone/>
            </a:pPr>
            <a:endParaRPr lang="en-GB" sz="2400" spc="60"/>
          </a:p>
        </p:txBody>
      </p:sp>
    </p:spTree>
    <p:extLst>
      <p:ext uri="{BB962C8B-B14F-4D97-AF65-F5344CB8AC3E}">
        <p14:creationId xmlns:p14="http://schemas.microsoft.com/office/powerpoint/2010/main" val="3135403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Comment combiner tout cela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 CALCUL</a:t>
            </a:r>
          </a:p>
        </p:txBody>
      </p:sp>
      <p:sp>
        <p:nvSpPr>
          <p:cNvPr id="22" name="TextBox 21">
            <a:extLst>
              <a:ext uri="{FF2B5EF4-FFF2-40B4-BE49-F238E27FC236}">
                <a16:creationId xmlns:a16="http://schemas.microsoft.com/office/drawing/2014/main" id="{845AE3E5-9674-445E-B4FF-AE4477728629}"/>
              </a:ext>
            </a:extLst>
          </p:cNvPr>
          <p:cNvSpPr txBox="1"/>
          <p:nvPr/>
        </p:nvSpPr>
        <p:spPr>
          <a:xfrm>
            <a:off x="815791" y="1540157"/>
            <a:ext cx="11052002" cy="646331"/>
          </a:xfrm>
          <a:prstGeom prst="rect">
            <a:avLst/>
          </a:prstGeom>
          <a:noFill/>
        </p:spPr>
        <p:txBody>
          <a:bodyPr wrap="square">
            <a:spAutoFit/>
          </a:bodyPr>
          <a:lstStyle/>
          <a:p>
            <a:pPr>
              <a:lnSpc>
                <a:spcPct val="90000"/>
              </a:lnSpc>
              <a:spcBef>
                <a:spcPts val="1000"/>
              </a:spcBef>
            </a:pPr>
            <a:r>
              <a:rPr lang="fr-FR" sz="2000" spc="60">
                <a:latin typeface="Open Sans" charset="0"/>
                <a:ea typeface="Open Sans" charset="0"/>
                <a:cs typeface="Open Sans" charset="0"/>
              </a:rPr>
              <a:t>Multipliez la valeur obtenue pour chaque stratégie par son poids et additionnez les scores pondérés, créant ainsi l'Indice Réduit des Stratégies d’Adaptation.</a:t>
            </a:r>
            <a:endParaRPr lang="en-US" spc="60">
              <a:latin typeface="Open Sans" charset="0"/>
              <a:ea typeface="Open Sans" charset="0"/>
              <a:cs typeface="Open Sans" charset="0"/>
            </a:endParaRPr>
          </a:p>
        </p:txBody>
      </p:sp>
      <p:graphicFrame>
        <p:nvGraphicFramePr>
          <p:cNvPr id="6" name="Table 5">
            <a:extLst>
              <a:ext uri="{FF2B5EF4-FFF2-40B4-BE49-F238E27FC236}">
                <a16:creationId xmlns:a16="http://schemas.microsoft.com/office/drawing/2014/main" id="{A75C5E82-7CF6-4165-841F-5CB6A287A5C7}"/>
              </a:ext>
            </a:extLst>
          </p:cNvPr>
          <p:cNvGraphicFramePr>
            <a:graphicFrameLocks noGrp="1"/>
          </p:cNvGraphicFramePr>
          <p:nvPr>
            <p:extLst>
              <p:ext uri="{D42A27DB-BD31-4B8C-83A1-F6EECF244321}">
                <p14:modId xmlns:p14="http://schemas.microsoft.com/office/powerpoint/2010/main" val="30865179"/>
              </p:ext>
            </p:extLst>
          </p:nvPr>
        </p:nvGraphicFramePr>
        <p:xfrm>
          <a:off x="865096" y="2355340"/>
          <a:ext cx="10953392" cy="3316399"/>
        </p:xfrm>
        <a:graphic>
          <a:graphicData uri="http://schemas.openxmlformats.org/drawingml/2006/table">
            <a:tbl>
              <a:tblPr firstRow="1" firstCol="1" bandRow="1"/>
              <a:tblGrid>
                <a:gridCol w="6133166">
                  <a:extLst>
                    <a:ext uri="{9D8B030D-6E8A-4147-A177-3AD203B41FA5}">
                      <a16:colId xmlns:a16="http://schemas.microsoft.com/office/drawing/2014/main" val="1860531358"/>
                    </a:ext>
                  </a:extLst>
                </a:gridCol>
                <a:gridCol w="1795818">
                  <a:extLst>
                    <a:ext uri="{9D8B030D-6E8A-4147-A177-3AD203B41FA5}">
                      <a16:colId xmlns:a16="http://schemas.microsoft.com/office/drawing/2014/main" val="901740571"/>
                    </a:ext>
                  </a:extLst>
                </a:gridCol>
                <a:gridCol w="1512204">
                  <a:extLst>
                    <a:ext uri="{9D8B030D-6E8A-4147-A177-3AD203B41FA5}">
                      <a16:colId xmlns:a16="http://schemas.microsoft.com/office/drawing/2014/main" val="900236458"/>
                    </a:ext>
                  </a:extLst>
                </a:gridCol>
                <a:gridCol w="1512204">
                  <a:extLst>
                    <a:ext uri="{9D8B030D-6E8A-4147-A177-3AD203B41FA5}">
                      <a16:colId xmlns:a16="http://schemas.microsoft.com/office/drawing/2014/main" val="4253259206"/>
                    </a:ext>
                  </a:extLst>
                </a:gridCol>
              </a:tblGrid>
              <a:tr h="1336478">
                <a:tc>
                  <a:txBody>
                    <a:bodyPr/>
                    <a:lstStyle/>
                    <a:p>
                      <a:pPr marL="0" marR="0" algn="l">
                        <a:lnSpc>
                          <a:spcPct val="115000"/>
                        </a:lnSpc>
                        <a:spcBef>
                          <a:spcPts val="0"/>
                        </a:spcBef>
                        <a:spcAft>
                          <a:spcPts val="0"/>
                        </a:spcAft>
                      </a:pPr>
                      <a:r>
                        <a:rPr lang="fr-FR" sz="1200">
                          <a:effectLst/>
                          <a:latin typeface="Open Sans"/>
                          <a:ea typeface="Open Sans"/>
                          <a:cs typeface="Open Sans"/>
                        </a:rPr>
                        <a:t>Pendant les 7 derniers jours, y a-t-il eu des jours (et si oui, combien) où votre ménage a dû recourir aux  stratégies suivantes pour faire face à un manque de nourriture ou d'argent pour l’acheter ?</a:t>
                      </a:r>
                    </a:p>
                    <a:p>
                      <a:pPr marL="0" marR="0" algn="l">
                        <a:lnSpc>
                          <a:spcPct val="115000"/>
                        </a:lnSpc>
                        <a:spcBef>
                          <a:spcPts val="0"/>
                        </a:spcBef>
                        <a:spcAft>
                          <a:spcPts val="0"/>
                        </a:spcAft>
                      </a:pPr>
                      <a:endParaRPr lang="en-US" sz="1000">
                        <a:effectLst/>
                        <a:latin typeface="Open Sans" panose="020B0606030504020204" pitchFamily="34" charset="0"/>
                        <a:ea typeface="Open Sans" panose="020B0606030504020204" pitchFamily="34" charset="0"/>
                        <a:cs typeface="Open Sans" panose="020B0606030504020204" pitchFamily="34" charset="0"/>
                      </a:endParaRPr>
                    </a:p>
                    <a:p>
                      <a:pPr marL="360680" marR="0" indent="-360680" algn="ctr">
                        <a:lnSpc>
                          <a:spcPct val="115000"/>
                        </a:lnSpc>
                        <a:spcBef>
                          <a:spcPts val="0"/>
                        </a:spcBef>
                        <a:spcAft>
                          <a:spcPts val="0"/>
                        </a:spcAft>
                      </a:pPr>
                      <a:r>
                        <a:rPr lang="fr-FR" sz="900" b="1">
                          <a:effectLst/>
                          <a:latin typeface="Open Sans"/>
                          <a:ea typeface="Open Sans"/>
                          <a:cs typeface="Open Sans"/>
                        </a:rPr>
                        <a:t>Lire les stratégies</a:t>
                      </a:r>
                      <a:endParaRPr lang="en-US" sz="10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endParaRPr lang="en-US" sz="1200" kern="1200">
                        <a:solidFill>
                          <a:schemeClr val="tx1"/>
                        </a:solidFill>
                        <a:effectLst/>
                        <a:latin typeface="Open Sans"/>
                        <a:ea typeface="Open Sans"/>
                        <a:cs typeface="Open Sans"/>
                      </a:endParaRPr>
                    </a:p>
                    <a:p>
                      <a:pPr marL="0" marR="0" algn="ctr" defTabSz="914400" rtl="0" eaLnBrk="1" latinLnBrk="0" hangingPunct="1">
                        <a:lnSpc>
                          <a:spcPct val="115000"/>
                        </a:lnSpc>
                        <a:spcBef>
                          <a:spcPts val="0"/>
                        </a:spcBef>
                        <a:spcAft>
                          <a:spcPts val="0"/>
                        </a:spcAft>
                      </a:pPr>
                      <a:r>
                        <a:rPr lang="en-GB" sz="1200" kern="1200" err="1">
                          <a:solidFill>
                            <a:schemeClr val="tx1"/>
                          </a:solidFill>
                          <a:effectLst/>
                          <a:latin typeface="Open Sans"/>
                          <a:ea typeface="Open Sans"/>
                          <a:cs typeface="Open Sans"/>
                        </a:rPr>
                        <a:t>Poids</a:t>
                      </a:r>
                      <a:endParaRPr lang="en-US" sz="1200" kern="1200">
                        <a:solidFill>
                          <a:schemeClr val="tx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defTabSz="914400" rtl="0" eaLnBrk="1" latinLnBrk="0" hangingPunct="1">
                        <a:lnSpc>
                          <a:spcPct val="115000"/>
                        </a:lnSpc>
                        <a:spcBef>
                          <a:spcPts val="0"/>
                        </a:spcBef>
                        <a:spcAft>
                          <a:spcPts val="0"/>
                        </a:spcAft>
                      </a:pPr>
                      <a:endParaRPr lang="en-US" sz="1400" kern="1200">
                        <a:solidFill>
                          <a:srgbClr val="000000"/>
                        </a:solidFill>
                        <a:effectLst/>
                        <a:latin typeface="Open Sans"/>
                        <a:ea typeface="Open Sans"/>
                        <a:cs typeface="Open Sans"/>
                      </a:endParaRPr>
                    </a:p>
                    <a:p>
                      <a:pPr marL="0" marR="0" algn="ctr" defTabSz="914400" rtl="0" eaLnBrk="1" latinLnBrk="0" hangingPunct="1">
                        <a:lnSpc>
                          <a:spcPct val="115000"/>
                        </a:lnSpc>
                        <a:spcBef>
                          <a:spcPts val="0"/>
                        </a:spcBef>
                        <a:spcAft>
                          <a:spcPts val="0"/>
                        </a:spcAft>
                      </a:pPr>
                      <a:r>
                        <a:rPr lang="en-GB" sz="1400" kern="1200">
                          <a:solidFill>
                            <a:srgbClr val="000000"/>
                          </a:solidFill>
                          <a:effectLst/>
                          <a:latin typeface="Open Sans"/>
                          <a:ea typeface="Open Sans"/>
                          <a:cs typeface="Open Sans"/>
                        </a:rPr>
                        <a:t>  </a:t>
                      </a:r>
                      <a:endParaRPr lang="en-US" sz="1400" kern="1200">
                        <a:solidFill>
                          <a:srgbClr val="000000"/>
                        </a:solidFill>
                        <a:effectLst/>
                        <a:latin typeface="Open Sans"/>
                        <a:ea typeface="Open Sans"/>
                        <a:cs typeface="Open Sans"/>
                      </a:endParaRPr>
                    </a:p>
                    <a:p>
                      <a:pPr marL="0" marR="0" algn="ctr" defTabSz="914400" rtl="0" eaLnBrk="1" latinLnBrk="0" hangingPunct="1">
                        <a:lnSpc>
                          <a:spcPct val="115000"/>
                        </a:lnSpc>
                        <a:spcBef>
                          <a:spcPts val="0"/>
                        </a:spcBef>
                        <a:spcAft>
                          <a:spcPts val="0"/>
                        </a:spcAft>
                      </a:pPr>
                      <a:r>
                        <a:rPr lang="fr-FR" sz="1200" kern="1200">
                          <a:solidFill>
                            <a:schemeClr val="tx1"/>
                          </a:solidFill>
                          <a:effectLst/>
                          <a:latin typeface="Open Sans"/>
                          <a:ea typeface="Open Sans"/>
                          <a:cs typeface="Open Sans"/>
                        </a:rPr>
                        <a:t>Fréquence (nombre de jours de 0 à 7)</a:t>
                      </a:r>
                      <a:endParaRPr lang="en-US" sz="1200" kern="1200">
                        <a:solidFill>
                          <a:schemeClr val="tx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defTabSz="914400" rtl="0" eaLnBrk="1" latinLnBrk="0" hangingPunct="1">
                        <a:lnSpc>
                          <a:spcPct val="115000"/>
                        </a:lnSpc>
                        <a:spcBef>
                          <a:spcPts val="0"/>
                        </a:spcBef>
                        <a:spcAft>
                          <a:spcPts val="0"/>
                        </a:spcAft>
                      </a:pPr>
                      <a:endParaRPr lang="en-US" sz="1200" kern="1200">
                        <a:solidFill>
                          <a:schemeClr val="tx1"/>
                        </a:solidFill>
                        <a:effectLst/>
                        <a:latin typeface="Open Sans"/>
                        <a:ea typeface="Open Sans"/>
                        <a:cs typeface="Open Sans"/>
                      </a:endParaRPr>
                    </a:p>
                    <a:p>
                      <a:pPr marL="0" marR="0" algn="ctr" defTabSz="914400" rtl="0" eaLnBrk="1" latinLnBrk="0" hangingPunct="1">
                        <a:lnSpc>
                          <a:spcPct val="115000"/>
                        </a:lnSpc>
                        <a:spcBef>
                          <a:spcPts val="0"/>
                        </a:spcBef>
                        <a:spcAft>
                          <a:spcPts val="0"/>
                        </a:spcAft>
                      </a:pPr>
                      <a:endParaRPr lang="en-US" sz="1200" kern="1200">
                        <a:solidFill>
                          <a:schemeClr val="tx1"/>
                        </a:solidFill>
                        <a:effectLst/>
                        <a:latin typeface="Open Sans"/>
                        <a:ea typeface="Open Sans"/>
                        <a:cs typeface="Open Sans"/>
                      </a:endParaRPr>
                    </a:p>
                    <a:p>
                      <a:pPr marL="0" marR="0" algn="ctr" rtl="0" eaLnBrk="1" latinLnBrk="0" hangingPunct="1">
                        <a:lnSpc>
                          <a:spcPct val="115000"/>
                        </a:lnSpc>
                        <a:spcBef>
                          <a:spcPts val="0"/>
                        </a:spcBef>
                        <a:spcAft>
                          <a:spcPts val="0"/>
                        </a:spcAft>
                      </a:pPr>
                      <a:r>
                        <a:rPr lang="en-GB" sz="1200" kern="1200" err="1">
                          <a:solidFill>
                            <a:schemeClr val="tx1"/>
                          </a:solidFill>
                          <a:effectLst/>
                          <a:latin typeface="Open Sans"/>
                          <a:ea typeface="Open Sans"/>
                          <a:cs typeface="Open Sans"/>
                        </a:rPr>
                        <a:t>Fréquence</a:t>
                      </a:r>
                      <a:r>
                        <a:rPr lang="en-GB" sz="1200" kern="1200">
                          <a:solidFill>
                            <a:schemeClr val="tx1"/>
                          </a:solidFill>
                          <a:effectLst/>
                          <a:latin typeface="Open Sans"/>
                          <a:ea typeface="Open Sans"/>
                          <a:cs typeface="Open Sans"/>
                        </a:rPr>
                        <a:t> x </a:t>
                      </a:r>
                      <a:r>
                        <a:rPr lang="en-GB" sz="1200" kern="1200" err="1">
                          <a:solidFill>
                            <a:schemeClr val="tx1"/>
                          </a:solidFill>
                          <a:effectLst/>
                          <a:latin typeface="Open Sans"/>
                          <a:ea typeface="Open Sans"/>
                          <a:cs typeface="Open Sans"/>
                        </a:rPr>
                        <a:t>poids</a:t>
                      </a:r>
                      <a:endParaRPr lang="en-US" sz="12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2623158"/>
                  </a:ext>
                </a:extLst>
              </a:tr>
              <a:tr h="220404">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tx1"/>
                          </a:solidFill>
                          <a:effectLst/>
                          <a:latin typeface="Open Sans"/>
                          <a:ea typeface="Open Sans"/>
                          <a:cs typeface="Open Sans"/>
                        </a:rPr>
                        <a:t>1. </a:t>
                      </a:r>
                      <a:r>
                        <a:rPr lang="fr-FR" sz="1200" kern="1200">
                          <a:solidFill>
                            <a:schemeClr val="tx1"/>
                          </a:solidFill>
                          <a:effectLst/>
                          <a:latin typeface="Open Sans"/>
                          <a:ea typeface="Open Sans"/>
                          <a:cs typeface="Open Sans"/>
                        </a:rPr>
                        <a:t>A eu recours à des aliments moins préférés et moins chers</a:t>
                      </a:r>
                      <a:endParaRPr lang="en-US" sz="1200" kern="1200">
                        <a:solidFill>
                          <a:schemeClr val="tx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1</a:t>
                      </a:r>
                      <a:endParaRPr lang="en-US" sz="1100">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rgbClr val="000000"/>
                          </a:solidFill>
                          <a:effectLst/>
                          <a:latin typeface="Open Sans"/>
                          <a:ea typeface="Open Sans"/>
                          <a:cs typeface="Open Sans"/>
                        </a:rPr>
                        <a:t>| _5_ |</a:t>
                      </a:r>
                      <a:endParaRPr lang="en-US" sz="1400" kern="1200">
                        <a:solidFill>
                          <a:srgbClr val="000000"/>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5</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144209"/>
                  </a:ext>
                </a:extLst>
              </a:tr>
              <a:tr h="415126">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tx1"/>
                          </a:solidFill>
                          <a:effectLst/>
                          <a:latin typeface="Open Sans"/>
                          <a:ea typeface="Open Sans"/>
                          <a:cs typeface="Open Sans"/>
                        </a:rPr>
                        <a:t>2. </a:t>
                      </a:r>
                      <a:r>
                        <a:rPr lang="fr-FR" sz="1200" kern="1200">
                          <a:solidFill>
                            <a:schemeClr val="tx1"/>
                          </a:solidFill>
                          <a:effectLst/>
                          <a:latin typeface="Open Sans"/>
                          <a:ea typeface="Open Sans"/>
                          <a:cs typeface="Open Sans"/>
                        </a:rPr>
                        <a:t>A emprunté de la nourriture ou s'est appuyé sur l'aide d'amis ou de proches</a:t>
                      </a:r>
                      <a:endParaRPr lang="en-US" sz="1200" kern="1200">
                        <a:solidFill>
                          <a:schemeClr val="tx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2</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rgbClr val="000000"/>
                          </a:solidFill>
                          <a:effectLst/>
                          <a:latin typeface="Open Sans"/>
                          <a:ea typeface="Open Sans"/>
                          <a:cs typeface="Open Sans"/>
                        </a:rPr>
                        <a:t>| _2_ |</a:t>
                      </a:r>
                      <a:endParaRPr lang="en-US" sz="1400" kern="1200">
                        <a:solidFill>
                          <a:srgbClr val="000000"/>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4</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831663"/>
                  </a:ext>
                </a:extLst>
              </a:tr>
              <a:tr h="220404">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tx1"/>
                          </a:solidFill>
                          <a:effectLst/>
                          <a:latin typeface="Open Sans"/>
                          <a:ea typeface="Open Sans"/>
                          <a:cs typeface="Open Sans"/>
                        </a:rPr>
                        <a:t>3. </a:t>
                      </a:r>
                      <a:r>
                        <a:rPr lang="fr-FR" sz="1200" kern="1200">
                          <a:solidFill>
                            <a:schemeClr val="tx1"/>
                          </a:solidFill>
                          <a:effectLst/>
                          <a:latin typeface="Open Sans"/>
                          <a:ea typeface="Open Sans"/>
                          <a:cs typeface="Open Sans"/>
                        </a:rPr>
                        <a:t>A réduit le nombre de repas consommés par jour</a:t>
                      </a:r>
                      <a:endParaRPr lang="en-US" sz="1200" kern="1200">
                        <a:solidFill>
                          <a:schemeClr val="tx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1</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rgbClr val="000000"/>
                          </a:solidFill>
                          <a:effectLst/>
                          <a:latin typeface="Open Sans"/>
                          <a:ea typeface="Open Sans"/>
                          <a:cs typeface="Open Sans"/>
                        </a:rPr>
                        <a:t>| _5_ |</a:t>
                      </a:r>
                      <a:endParaRPr lang="en-US" sz="1400" kern="1200">
                        <a:solidFill>
                          <a:srgbClr val="000000"/>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5</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363543"/>
                  </a:ext>
                </a:extLst>
              </a:tr>
              <a:tr h="229834">
                <a:tc>
                  <a:txBody>
                    <a:bodyPr/>
                    <a:lstStyle/>
                    <a:p>
                      <a:pPr marL="0" marR="0" lvl="0" indent="0" algn="l" defTabSz="914400" rtl="0" eaLnBrk="1" latinLnBrk="0" hangingPunct="1">
                        <a:lnSpc>
                          <a:spcPct val="115000"/>
                        </a:lnSpc>
                        <a:spcBef>
                          <a:spcPts val="0"/>
                        </a:spcBef>
                        <a:spcAft>
                          <a:spcPts val="0"/>
                        </a:spcAft>
                        <a:buFont typeface="+mj-lt"/>
                        <a:buNone/>
                      </a:pPr>
                      <a:r>
                        <a:rPr lang="en-GB" sz="1200" kern="1200">
                          <a:solidFill>
                            <a:schemeClr val="tx1"/>
                          </a:solidFill>
                          <a:effectLst/>
                          <a:latin typeface="Open Sans"/>
                          <a:ea typeface="Open Sans"/>
                          <a:cs typeface="Open Sans"/>
                        </a:rPr>
                        <a:t>4. </a:t>
                      </a:r>
                      <a:r>
                        <a:rPr lang="fr-FR" sz="1200" kern="1200">
                          <a:solidFill>
                            <a:schemeClr val="tx1"/>
                          </a:solidFill>
                          <a:effectLst/>
                          <a:latin typeface="Open Sans"/>
                          <a:ea typeface="Open Sans"/>
                          <a:cs typeface="Open Sans"/>
                        </a:rPr>
                        <a:t>A réduit la taille des portions des repas</a:t>
                      </a:r>
                      <a:endParaRPr lang="en-US" sz="1200" kern="1200">
                        <a:solidFill>
                          <a:schemeClr val="tx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1</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rgbClr val="000000"/>
                          </a:solidFill>
                          <a:effectLst/>
                          <a:latin typeface="Open Sans"/>
                          <a:ea typeface="Open Sans"/>
                          <a:cs typeface="Open Sans"/>
                        </a:rPr>
                        <a:t>| _7_ |</a:t>
                      </a:r>
                      <a:endParaRPr lang="en-US" sz="1400" kern="1200">
                        <a:solidFill>
                          <a:srgbClr val="000000"/>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7</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709094"/>
                  </a:ext>
                </a:extLst>
              </a:tr>
              <a:tr h="415126">
                <a:tc>
                  <a:txBody>
                    <a:bodyPr/>
                    <a:lstStyle/>
                    <a:p>
                      <a:pPr marL="0" marR="0" lvl="0" indent="0" algn="l" rtl="0" eaLnBrk="1" latinLnBrk="0" hangingPunct="1">
                        <a:lnSpc>
                          <a:spcPct val="115000"/>
                        </a:lnSpc>
                        <a:spcBef>
                          <a:spcPts val="0"/>
                        </a:spcBef>
                        <a:spcAft>
                          <a:spcPts val="0"/>
                        </a:spcAft>
                        <a:buFont typeface="+mj-lt"/>
                        <a:buNone/>
                      </a:pPr>
                      <a:r>
                        <a:rPr lang="en-GB" sz="1200" kern="1200">
                          <a:solidFill>
                            <a:schemeClr val="tx1"/>
                          </a:solidFill>
                          <a:effectLst/>
                          <a:latin typeface="Open Sans"/>
                          <a:ea typeface="Open Sans"/>
                          <a:cs typeface="Open Sans"/>
                        </a:rPr>
                        <a:t>5. </a:t>
                      </a:r>
                      <a:r>
                        <a:rPr lang="fr-FR" sz="1200" kern="1200">
                          <a:solidFill>
                            <a:schemeClr val="tx1"/>
                          </a:solidFill>
                          <a:effectLst/>
                          <a:latin typeface="Open Sans"/>
                          <a:ea typeface="Open Sans"/>
                          <a:cs typeface="Open Sans"/>
                        </a:rPr>
                        <a:t>A restreint la consommation des adultes pour permettre aux jeunes enfants de manger</a:t>
                      </a:r>
                      <a:endParaRPr lang="en-US" sz="12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3</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kern="1200">
                          <a:solidFill>
                            <a:srgbClr val="000000"/>
                          </a:solidFill>
                          <a:effectLst/>
                          <a:latin typeface="Open Sans"/>
                          <a:ea typeface="Open Sans"/>
                          <a:cs typeface="Open Sans"/>
                        </a:rPr>
                        <a:t>| _2_ |</a:t>
                      </a:r>
                      <a:endParaRPr lang="en-US" sz="1400" kern="1200">
                        <a:solidFill>
                          <a:srgbClr val="000000"/>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1400">
                          <a:effectLst/>
                          <a:latin typeface="Open Sans"/>
                          <a:ea typeface="Open Sans"/>
                          <a:cs typeface="Open Sans"/>
                        </a:rPr>
                        <a:t>6</a:t>
                      </a:r>
                      <a:endParaRPr lang="en-US" sz="1100">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575519"/>
                  </a:ext>
                </a:extLst>
              </a:tr>
              <a:tr h="196036">
                <a:tc gridSpan="3">
                  <a:txBody>
                    <a:bodyPr/>
                    <a:lstStyle/>
                    <a:p>
                      <a:pPr marL="0" marR="0" algn="r">
                        <a:lnSpc>
                          <a:spcPct val="115000"/>
                        </a:lnSpc>
                        <a:spcBef>
                          <a:spcPts val="0"/>
                        </a:spcBef>
                        <a:spcAft>
                          <a:spcPts val="0"/>
                        </a:spcAft>
                      </a:pPr>
                      <a:r>
                        <a:rPr lang="en-GB" sz="2800" b="1" kern="1200" err="1">
                          <a:solidFill>
                            <a:schemeClr val="tx1"/>
                          </a:solidFill>
                          <a:effectLst/>
                          <a:latin typeface="Open Sans"/>
                          <a:ea typeface="Open Sans"/>
                          <a:cs typeface="Open Sans"/>
                        </a:rPr>
                        <a:t>rCSI</a:t>
                      </a:r>
                      <a:endParaRPr lang="en-US" sz="2800" b="1" kern="1200">
                        <a:solidFill>
                          <a:schemeClr val="tx1"/>
                        </a:solidFill>
                        <a:effectLst/>
                        <a:latin typeface="Open Sans"/>
                        <a:ea typeface="Open Sans"/>
                        <a:cs typeface="Open San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fr-FR" sz="2800" b="1" kern="1200">
                          <a:solidFill>
                            <a:schemeClr val="tx1"/>
                          </a:solidFill>
                          <a:effectLst/>
                          <a:latin typeface="Open Sans"/>
                          <a:ea typeface="Open Sans"/>
                          <a:cs typeface="Open Sans"/>
                        </a:rPr>
                        <a:t>27</a:t>
                      </a:r>
                      <a:endParaRPr lang="en-US" sz="2800" b="1" kern="1200">
                        <a:solidFill>
                          <a:schemeClr val="tx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969624"/>
                  </a:ext>
                </a:extLst>
              </a:tr>
            </a:tbl>
          </a:graphicData>
        </a:graphic>
      </p:graphicFrame>
    </p:spTree>
    <p:extLst>
      <p:ext uri="{BB962C8B-B14F-4D97-AF65-F5344CB8AC3E}">
        <p14:creationId xmlns:p14="http://schemas.microsoft.com/office/powerpoint/2010/main" val="166201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fr-FR"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Vérifications de Qualité de l’Enquêteur</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78332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Introduction</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Notes de </a:t>
            </a:r>
            <a:r>
              <a:rPr lang="en-GB" sz="3600" b="0" kern="1400" spc="230" dirty="0" err="1">
                <a:solidFill>
                  <a:schemeClr val="tx1"/>
                </a:solidFill>
                <a:latin typeface="Open Sans ExtraBold" panose="020B0906030804020204" pitchFamily="34" charset="0"/>
              </a:rPr>
              <a:t>l’Enquêteur</a:t>
            </a:r>
            <a:endParaRPr lang="en-GB" sz="3600" b="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755318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spc="6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fr-FR" sz="2200" spc="60" dirty="0">
                <a:latin typeface="Open Sans"/>
                <a:ea typeface="Open Sans"/>
                <a:cs typeface="Open Sans"/>
              </a:rPr>
              <a:t>Les enquêteurs et les superviseurs de terrain doivent prendre des notes sur tout comportement d’adaptation basé sur la consommation qui pourrait sembler irrégulier pendant les phases pilote ou de collecte de données réelles.</a:t>
            </a:r>
          </a:p>
          <a:p>
            <a:pPr marL="0" indent="0">
              <a:buNone/>
            </a:pPr>
            <a:endParaRPr lang="fr-FR" sz="2200" spc="60" dirty="0">
              <a:latin typeface="Open Sans"/>
              <a:ea typeface="Open Sans"/>
              <a:cs typeface="Open Sans"/>
            </a:endParaRPr>
          </a:p>
          <a:p>
            <a:pPr marL="0" indent="0">
              <a:buNone/>
            </a:pPr>
            <a:r>
              <a:rPr lang="fr-FR" sz="2200" spc="60" dirty="0">
                <a:latin typeface="Open Sans"/>
                <a:ea typeface="Open Sans"/>
                <a:cs typeface="Open Sans"/>
              </a:rPr>
              <a:t>Les notes des enquêteurs doivent être présentées et discutées lors des sessions de débriefing, ainsi que les informations d'observation.</a:t>
            </a:r>
            <a:endParaRPr lang="en-US" sz="2200" spc="6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Note Icon Vector Art, Icons, and Graphics for Free Download">
            <a:extLst>
              <a:ext uri="{FF2B5EF4-FFF2-40B4-BE49-F238E27FC236}">
                <a16:creationId xmlns:a16="http://schemas.microsoft.com/office/drawing/2014/main" id="{71EA02EE-25AD-4608-9E29-BAA9EE000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384" y="1863101"/>
            <a:ext cx="2962212" cy="296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50267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Conception du Module</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8E44A5-322C-D853-EC27-E9523926DAFE}"/>
              </a:ext>
            </a:extLst>
          </p:cNvPr>
          <p:cNvPicPr>
            <a:picLocks noChangeAspect="1"/>
          </p:cNvPicPr>
          <p:nvPr/>
        </p:nvPicPr>
        <p:blipFill>
          <a:blip r:embed="rId3"/>
          <a:stretch>
            <a:fillRect/>
          </a:stretch>
        </p:blipFill>
        <p:spPr>
          <a:xfrm>
            <a:off x="6243182" y="1697853"/>
            <a:ext cx="5707619" cy="3724540"/>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RCSI: Survey Designer</a:t>
            </a:r>
          </a:p>
        </p:txBody>
      </p:sp>
      <p:sp>
        <p:nvSpPr>
          <p:cNvPr id="2" name="TextBox 1">
            <a:extLst>
              <a:ext uri="{FF2B5EF4-FFF2-40B4-BE49-F238E27FC236}">
                <a16:creationId xmlns:a16="http://schemas.microsoft.com/office/drawing/2014/main" id="{7129780E-FD5B-4550-664F-D7732B645BED}"/>
              </a:ext>
            </a:extLst>
          </p:cNvPr>
          <p:cNvSpPr txBox="1"/>
          <p:nvPr/>
        </p:nvSpPr>
        <p:spPr>
          <a:xfrm>
            <a:off x="7570380" y="716415"/>
            <a:ext cx="3157871" cy="584775"/>
          </a:xfrm>
          <a:prstGeom prst="rect">
            <a:avLst/>
          </a:prstGeom>
          <a:noFill/>
        </p:spPr>
        <p:txBody>
          <a:bodyPr wrap="square">
            <a:spAutoFit/>
          </a:bodyPr>
          <a:lstStyle/>
          <a:p>
            <a:pPr algn="ctr"/>
            <a:r>
              <a:rPr lang="en-GB" sz="1600" err="1">
                <a:solidFill>
                  <a:srgbClr val="0070BA"/>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rCSI</a:t>
            </a:r>
            <a:r>
              <a:rPr lang="en-GB" sz="1600">
                <a:solidFill>
                  <a:srgbClr val="0070BA"/>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 Codebook                        (Survey Designer)</a:t>
            </a:r>
            <a:endParaRPr lang="en-GB" sz="1600">
              <a:solidFill>
                <a:srgbClr val="0070BA"/>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7C2B69C7-3FE7-5EC7-47B2-704E1EBB4A72}"/>
              </a:ext>
            </a:extLst>
          </p:cNvPr>
          <p:cNvPicPr>
            <a:picLocks noChangeAspect="1"/>
          </p:cNvPicPr>
          <p:nvPr/>
        </p:nvPicPr>
        <p:blipFill>
          <a:blip r:embed="rId5"/>
          <a:stretch>
            <a:fillRect/>
          </a:stretch>
        </p:blipFill>
        <p:spPr>
          <a:xfrm>
            <a:off x="717181" y="1685260"/>
            <a:ext cx="5422042" cy="3453668"/>
          </a:xfrm>
          <a:prstGeom prst="rect">
            <a:avLst/>
          </a:prstGeom>
        </p:spPr>
      </p:pic>
      <p:cxnSp>
        <p:nvCxnSpPr>
          <p:cNvPr id="7" name="Straight Arrow Connector 6">
            <a:extLst>
              <a:ext uri="{FF2B5EF4-FFF2-40B4-BE49-F238E27FC236}">
                <a16:creationId xmlns:a16="http://schemas.microsoft.com/office/drawing/2014/main" id="{D727484C-1861-252D-3ABD-BCA2C42DF8C9}"/>
              </a:ext>
            </a:extLst>
          </p:cNvPr>
          <p:cNvCxnSpPr/>
          <p:nvPr/>
        </p:nvCxnSpPr>
        <p:spPr>
          <a:xfrm flipH="1">
            <a:off x="8592927" y="3743344"/>
            <a:ext cx="1605418" cy="1266825"/>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838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RCSI: Survey Designer</a:t>
            </a:r>
          </a:p>
        </p:txBody>
      </p:sp>
      <p:pic>
        <p:nvPicPr>
          <p:cNvPr id="3" name="Picture 2">
            <a:extLst>
              <a:ext uri="{FF2B5EF4-FFF2-40B4-BE49-F238E27FC236}">
                <a16:creationId xmlns:a16="http://schemas.microsoft.com/office/drawing/2014/main" id="{D546BAB8-DA8F-4BB3-B8FD-5B907C5A7E72}"/>
              </a:ext>
            </a:extLst>
          </p:cNvPr>
          <p:cNvPicPr>
            <a:picLocks noChangeAspect="1"/>
          </p:cNvPicPr>
          <p:nvPr/>
        </p:nvPicPr>
        <p:blipFill>
          <a:blip r:embed="rId3"/>
          <a:srcRect/>
          <a:stretch/>
        </p:blipFill>
        <p:spPr>
          <a:xfrm>
            <a:off x="911893" y="2139696"/>
            <a:ext cx="10616325" cy="2596896"/>
          </a:xfrm>
          <a:prstGeom prst="rect">
            <a:avLst/>
          </a:prstGeom>
        </p:spPr>
      </p:pic>
    </p:spTree>
    <p:extLst>
      <p:ext uri="{BB962C8B-B14F-4D97-AF65-F5344CB8AC3E}">
        <p14:creationId xmlns:p14="http://schemas.microsoft.com/office/powerpoint/2010/main" val="773966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203231"/>
            <a:ext cx="10542124" cy="1152000"/>
          </a:xfrm>
        </p:spPr>
        <p:txBody>
          <a:bodyPr/>
          <a:lstStyle/>
          <a:p>
            <a:r>
              <a:rPr lang="en-US" sz="3600" b="0" kern="1400" spc="230" dirty="0" err="1">
                <a:solidFill>
                  <a:schemeClr val="tx1"/>
                </a:solidFill>
                <a:latin typeface="Open Sans ExtraBold" panose="020B0906030804020204" pitchFamily="34" charset="0"/>
              </a:rPr>
              <a:t>rCSI</a:t>
            </a:r>
            <a:r>
              <a:rPr lang="en-US" sz="3600" b="0" kern="1400" spc="230" dirty="0">
                <a:solidFill>
                  <a:schemeClr val="tx1"/>
                </a:solidFill>
                <a:latin typeface="Open Sans ExtraBold" panose="020B0906030804020204" pitchFamily="34" charset="0"/>
              </a:rPr>
              <a:t> : Conception du module</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378973"/>
            <a:ext cx="10542124" cy="4100053"/>
          </a:xfrm>
        </p:spPr>
        <p:txBody>
          <a:bodyPr vert="horz" lIns="91440" tIns="45720" rIns="91440" bIns="45720" rtlCol="0" anchor="t">
            <a:noAutofit/>
          </a:bodyPr>
          <a:lstStyle/>
          <a:p>
            <a:pPr>
              <a:buFont typeface="Wingdings" panose="05000000000000000000" pitchFamily="2" charset="2"/>
              <a:buChar char="v"/>
            </a:pPr>
            <a:r>
              <a:rPr lang="fr-FR" sz="2200" spc="60" dirty="0">
                <a:latin typeface="Open Sans"/>
                <a:ea typeface="Open Sans"/>
                <a:cs typeface="Open Sans"/>
              </a:rPr>
              <a:t>Lors de la conception de votre questionnaire, y compris le module </a:t>
            </a:r>
            <a:r>
              <a:rPr lang="fr-FR" sz="2200" spc="60" dirty="0" err="1">
                <a:latin typeface="Open Sans"/>
                <a:ea typeface="Open Sans"/>
                <a:cs typeface="Open Sans"/>
              </a:rPr>
              <a:t>rCSI</a:t>
            </a:r>
            <a:r>
              <a:rPr lang="fr-FR" sz="2200" spc="60" dirty="0">
                <a:latin typeface="Open Sans"/>
                <a:ea typeface="Open Sans"/>
                <a:cs typeface="Open Sans"/>
              </a:rPr>
              <a:t>, veuillez-vous référer au Survey Designer, car il offre les modules standards du PAM en formats </a:t>
            </a:r>
            <a:r>
              <a:rPr lang="fr-FR" sz="2200" spc="60" dirty="0" err="1">
                <a:latin typeface="Open Sans"/>
                <a:ea typeface="Open Sans"/>
                <a:cs typeface="Open Sans"/>
              </a:rPr>
              <a:t>XLSform</a:t>
            </a:r>
            <a:r>
              <a:rPr lang="fr-FR" sz="2200" spc="60" dirty="0">
                <a:latin typeface="Open Sans"/>
                <a:ea typeface="Open Sans"/>
                <a:cs typeface="Open Sans"/>
              </a:rPr>
              <a:t> et Word.</a:t>
            </a:r>
          </a:p>
          <a:p>
            <a:pPr>
              <a:buFont typeface="Wingdings" panose="05000000000000000000" pitchFamily="2" charset="2"/>
              <a:buChar char="v"/>
            </a:pPr>
            <a:r>
              <a:rPr lang="fr-FR" sz="2200" spc="60" dirty="0">
                <a:latin typeface="Open Sans"/>
                <a:ea typeface="Open Sans"/>
                <a:cs typeface="Open Sans"/>
              </a:rPr>
              <a:t>Des stratégies d’adaptation supplémentaires basées sur la consommation peuvent être incluses en fonction du contexte du pays, mais le module principal doit refléter la question et les stratégies standards.</a:t>
            </a:r>
          </a:p>
          <a:p>
            <a:pPr>
              <a:buFont typeface="Wingdings" panose="05000000000000000000" pitchFamily="2" charset="2"/>
              <a:buChar char="v"/>
            </a:pPr>
            <a:r>
              <a:rPr lang="fr-FR" sz="2200" spc="60" dirty="0">
                <a:latin typeface="Open Sans"/>
                <a:ea typeface="Open Sans"/>
                <a:cs typeface="Open Sans"/>
              </a:rPr>
              <a:t>Si vous devez vous appuyer sur des outils et plateformes de collecte de données qui n’utilisent pas les </a:t>
            </a:r>
            <a:r>
              <a:rPr lang="fr-FR" sz="2200" spc="60" dirty="0" err="1">
                <a:latin typeface="Open Sans"/>
                <a:ea typeface="Open Sans"/>
                <a:cs typeface="Open Sans"/>
              </a:rPr>
              <a:t>XLSforms</a:t>
            </a:r>
            <a:r>
              <a:rPr lang="fr-FR" sz="2200" spc="60" dirty="0">
                <a:latin typeface="Open Sans"/>
                <a:ea typeface="Open Sans"/>
                <a:cs typeface="Open Sans"/>
              </a:rPr>
              <a:t>, vous devez alors reproduire le module standard correctement, y compris les contraintes de visibilité et de validation.</a:t>
            </a:r>
            <a:endParaRPr lang="en-US" sz="2200" spc="60" dirty="0"/>
          </a:p>
        </p:txBody>
      </p:sp>
    </p:spTree>
    <p:extLst>
      <p:ext uri="{BB962C8B-B14F-4D97-AF65-F5344CB8AC3E}">
        <p14:creationId xmlns:p14="http://schemas.microsoft.com/office/powerpoint/2010/main" val="4254616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Analyse</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Survey Designer</a:t>
            </a:r>
          </a:p>
        </p:txBody>
      </p:sp>
      <p:pic>
        <p:nvPicPr>
          <p:cNvPr id="3" name="Picture 2">
            <a:extLst>
              <a:ext uri="{FF2B5EF4-FFF2-40B4-BE49-F238E27FC236}">
                <a16:creationId xmlns:a16="http://schemas.microsoft.com/office/drawing/2014/main" id="{D546BAB8-DA8F-4BB3-B8FD-5B907C5A7E72}"/>
              </a:ext>
            </a:extLst>
          </p:cNvPr>
          <p:cNvPicPr>
            <a:picLocks noChangeAspect="1"/>
          </p:cNvPicPr>
          <p:nvPr/>
        </p:nvPicPr>
        <p:blipFill>
          <a:blip r:embed="rId3"/>
          <a:srcRect/>
          <a:stretch/>
        </p:blipFill>
        <p:spPr>
          <a:xfrm>
            <a:off x="1070517" y="2376026"/>
            <a:ext cx="9618882" cy="2352089"/>
          </a:xfrm>
          <a:prstGeom prst="rect">
            <a:avLst/>
          </a:prstGeom>
        </p:spPr>
      </p:pic>
      <p:sp>
        <p:nvSpPr>
          <p:cNvPr id="4" name="Rectangle 3">
            <a:extLst>
              <a:ext uri="{FF2B5EF4-FFF2-40B4-BE49-F238E27FC236}">
                <a16:creationId xmlns:a16="http://schemas.microsoft.com/office/drawing/2014/main" id="{2A9B5B64-AB6D-4A15-8007-03B93B3556D1}"/>
              </a:ext>
            </a:extLst>
          </p:cNvPr>
          <p:cNvSpPr/>
          <p:nvPr/>
        </p:nvSpPr>
        <p:spPr>
          <a:xfrm>
            <a:off x="2603805" y="1828799"/>
            <a:ext cx="1700566" cy="363529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2085FDC-6675-AEB4-BBA7-A7D93C09A06C}"/>
              </a:ext>
            </a:extLst>
          </p:cNvPr>
          <p:cNvSpPr txBox="1"/>
          <p:nvPr/>
        </p:nvSpPr>
        <p:spPr>
          <a:xfrm>
            <a:off x="10072546" y="6011325"/>
            <a:ext cx="1795236"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Survey Designer</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11FE6BE2-DA88-34D8-9E18-EF6514C37334}"/>
              </a:ext>
            </a:extLst>
          </p:cNvPr>
          <p:cNvCxnSpPr>
            <a:cxnSpLocks/>
          </p:cNvCxnSpPr>
          <p:nvPr/>
        </p:nvCxnSpPr>
        <p:spPr>
          <a:xfrm>
            <a:off x="8388393" y="6229443"/>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7898D0E2-97C8-8BC7-C9D6-EDFC2B5E3A4F}"/>
              </a:ext>
            </a:extLst>
          </p:cNvPr>
          <p:cNvSpPr txBox="1"/>
          <p:nvPr/>
        </p:nvSpPr>
        <p:spPr>
          <a:xfrm>
            <a:off x="6096000" y="6011325"/>
            <a:ext cx="5027613" cy="338554"/>
          </a:xfrm>
          <a:prstGeom prst="rect">
            <a:avLst/>
          </a:prstGeom>
          <a:noFill/>
        </p:spPr>
        <p:txBody>
          <a:bodyPr wrap="square">
            <a:spAutoFit/>
          </a:bodyPr>
          <a:lstStyle/>
          <a:p>
            <a:r>
              <a:rPr lang="en-US"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Trouvez</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le </a:t>
            </a:r>
            <a:r>
              <a:rPr lang="en-US"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XLSform</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sur </a:t>
            </a:r>
          </a:p>
        </p:txBody>
      </p:sp>
    </p:spTree>
    <p:extLst>
      <p:ext uri="{BB962C8B-B14F-4D97-AF65-F5344CB8AC3E}">
        <p14:creationId xmlns:p14="http://schemas.microsoft.com/office/powerpoint/2010/main" val="3815637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170911-6E46-D57C-87EE-2CD33D00426E}"/>
              </a:ext>
            </a:extLst>
          </p:cNvPr>
          <p:cNvPicPr>
            <a:picLocks noChangeAspect="1"/>
          </p:cNvPicPr>
          <p:nvPr/>
        </p:nvPicPr>
        <p:blipFill>
          <a:blip r:embed="rId3"/>
          <a:stretch>
            <a:fillRect/>
          </a:stretch>
        </p:blipFill>
        <p:spPr>
          <a:xfrm>
            <a:off x="2399784" y="1370824"/>
            <a:ext cx="5101154" cy="4535819"/>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GITHUB</a:t>
            </a:r>
          </a:p>
        </p:txBody>
      </p:sp>
      <p:sp>
        <p:nvSpPr>
          <p:cNvPr id="4" name="Rectangle 3">
            <a:extLst>
              <a:ext uri="{FF2B5EF4-FFF2-40B4-BE49-F238E27FC236}">
                <a16:creationId xmlns:a16="http://schemas.microsoft.com/office/drawing/2014/main" id="{2A9B5B64-AB6D-4A15-8007-03B93B3556D1}"/>
              </a:ext>
            </a:extLst>
          </p:cNvPr>
          <p:cNvSpPr/>
          <p:nvPr/>
        </p:nvSpPr>
        <p:spPr>
          <a:xfrm>
            <a:off x="2761437" y="2619300"/>
            <a:ext cx="1653118" cy="203886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E579A3-D519-80D4-3FAD-CB184C0AE95B}"/>
              </a:ext>
            </a:extLst>
          </p:cNvPr>
          <p:cNvSpPr txBox="1"/>
          <p:nvPr/>
        </p:nvSpPr>
        <p:spPr>
          <a:xfrm>
            <a:off x="10234597" y="6141585"/>
            <a:ext cx="1957403" cy="338554"/>
          </a:xfrm>
          <a:prstGeom prst="rect">
            <a:avLst/>
          </a:prstGeom>
          <a:noFill/>
        </p:spPr>
        <p:txBody>
          <a:bodyPr wrap="square">
            <a:spAutoFit/>
          </a:body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GitHub WFP</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3" name="Straight Arrow Connector 2">
            <a:extLst>
              <a:ext uri="{FF2B5EF4-FFF2-40B4-BE49-F238E27FC236}">
                <a16:creationId xmlns:a16="http://schemas.microsoft.com/office/drawing/2014/main" id="{FB701F91-EC12-60BC-3369-C1DC2DDAD576}"/>
              </a:ext>
            </a:extLst>
          </p:cNvPr>
          <p:cNvCxnSpPr>
            <a:cxnSpLocks/>
          </p:cNvCxnSpPr>
          <p:nvPr/>
        </p:nvCxnSpPr>
        <p:spPr>
          <a:xfrm>
            <a:off x="8533736" y="6362075"/>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B33C5D2-8741-D453-B44E-9FBF08812CF3}"/>
              </a:ext>
            </a:extLst>
          </p:cNvPr>
          <p:cNvSpPr txBox="1"/>
          <p:nvPr/>
        </p:nvSpPr>
        <p:spPr>
          <a:xfrm>
            <a:off x="4217670" y="6154697"/>
            <a:ext cx="4316067" cy="338554"/>
          </a:xfrm>
          <a:prstGeom prst="rect">
            <a:avLst/>
          </a:prstGeom>
          <a:noFill/>
        </p:spPr>
        <p:txBody>
          <a:bodyPr wrap="square">
            <a:spAutoFit/>
          </a:bodyPr>
          <a:lstStyle/>
          <a:p>
            <a:r>
              <a:rPr lang="en-US"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Trouvez</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les syntaxes SPSS, STATA et R sur </a:t>
            </a:r>
          </a:p>
        </p:txBody>
      </p:sp>
    </p:spTree>
    <p:extLst>
      <p:ext uri="{BB962C8B-B14F-4D97-AF65-F5344CB8AC3E}">
        <p14:creationId xmlns:p14="http://schemas.microsoft.com/office/powerpoint/2010/main" val="1102902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Rapport</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 EXEMPLE DE RAPPORT</a:t>
            </a:r>
          </a:p>
        </p:txBody>
      </p:sp>
      <p:sp>
        <p:nvSpPr>
          <p:cNvPr id="6" name="TextBox 5">
            <a:extLst>
              <a:ext uri="{FF2B5EF4-FFF2-40B4-BE49-F238E27FC236}">
                <a16:creationId xmlns:a16="http://schemas.microsoft.com/office/drawing/2014/main" id="{F537AF76-7659-9089-7670-D626DBBB7B29}"/>
              </a:ext>
            </a:extLst>
          </p:cNvPr>
          <p:cNvSpPr txBox="1"/>
          <p:nvPr/>
        </p:nvSpPr>
        <p:spPr>
          <a:xfrm>
            <a:off x="717181" y="1531091"/>
            <a:ext cx="5378819" cy="3754874"/>
          </a:xfrm>
          <a:prstGeom prst="rect">
            <a:avLst/>
          </a:prstGeom>
          <a:solidFill>
            <a:schemeClr val="accent5"/>
          </a:solidFill>
        </p:spPr>
        <p:txBody>
          <a:bodyPr wrap="square" rtlCol="0">
            <a:spAutoFit/>
          </a:bodyPr>
          <a:lstStyle/>
          <a:p>
            <a:pPr algn="just"/>
            <a:r>
              <a:rPr lang="fr-FR" sz="1700">
                <a:solidFill>
                  <a:schemeClr val="accent1"/>
                </a:solidFill>
                <a:latin typeface="Open Sans" panose="020B0606030504020204" pitchFamily="34" charset="0"/>
                <a:ea typeface="Open Sans" panose="020B0606030504020204" pitchFamily="34" charset="0"/>
                <a:cs typeface="Open Sans" panose="020B0606030504020204" pitchFamily="34" charset="0"/>
              </a:rPr>
              <a:t>L'utilisation des stratégies d’adaptation basées sur la consommation a augmenté en fréquence/sévérité de 2023 à 2024, comme en témoigne une augmentation du </a:t>
            </a:r>
            <a:r>
              <a:rPr lang="fr-FR" sz="1700" err="1">
                <a:solidFill>
                  <a:schemeClr val="accent1"/>
                </a:solidFill>
                <a:latin typeface="Open Sans" panose="020B0606030504020204" pitchFamily="34" charset="0"/>
                <a:ea typeface="Open Sans" panose="020B0606030504020204" pitchFamily="34" charset="0"/>
                <a:cs typeface="Open Sans" panose="020B0606030504020204" pitchFamily="34" charset="0"/>
              </a:rPr>
              <a:t>rCSI</a:t>
            </a:r>
            <a:r>
              <a:rPr lang="fr-FR" sz="1700">
                <a:solidFill>
                  <a:schemeClr val="accent1"/>
                </a:solidFill>
                <a:latin typeface="Open Sans" panose="020B0606030504020204" pitchFamily="34" charset="0"/>
                <a:ea typeface="Open Sans" panose="020B0606030504020204" pitchFamily="34" charset="0"/>
                <a:cs typeface="Open Sans" panose="020B0606030504020204" pitchFamily="34" charset="0"/>
              </a:rPr>
              <a:t> de 12,1 en 2023 à 16,5 en 2024.</a:t>
            </a:r>
          </a:p>
          <a:p>
            <a:pPr algn="just"/>
            <a:r>
              <a:rPr lang="fr-FR" sz="1700">
                <a:solidFill>
                  <a:schemeClr val="accent1"/>
                </a:solidFill>
                <a:latin typeface="Open Sans" panose="020B0606030504020204" pitchFamily="34" charset="0"/>
                <a:ea typeface="Open Sans" panose="020B0606030504020204" pitchFamily="34" charset="0"/>
                <a:cs typeface="Open Sans" panose="020B0606030504020204" pitchFamily="34" charset="0"/>
              </a:rPr>
              <a:t>Les ménages dirigés par des femmes ont montré un niveau de coping plus élevé par rapport aux ménages dirigés par des hommes (18,9 contre 15,2).</a:t>
            </a:r>
          </a:p>
          <a:p>
            <a:pPr algn="just"/>
            <a:r>
              <a:rPr lang="fr-FR" sz="1700">
                <a:solidFill>
                  <a:schemeClr val="accent1"/>
                </a:solidFill>
                <a:latin typeface="Open Sans" panose="020B0606030504020204" pitchFamily="34" charset="0"/>
                <a:ea typeface="Open Sans" panose="020B0606030504020204" pitchFamily="34" charset="0"/>
                <a:cs typeface="Open Sans" panose="020B0606030504020204" pitchFamily="34" charset="0"/>
              </a:rPr>
              <a:t>La majorité des ménages ont limité la taille de leurs portions de repas. En outre, près des deux tiers des ménages ont dû restreindre la consommation de nourriture des adultes pour permettre aux jeunes enfants de manger.</a:t>
            </a:r>
            <a:endParaRPr lang="en-GB" sz="17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Chart 4">
            <a:extLst>
              <a:ext uri="{FF2B5EF4-FFF2-40B4-BE49-F238E27FC236}">
                <a16:creationId xmlns:a16="http://schemas.microsoft.com/office/drawing/2014/main" id="{99A312A6-E60F-34AC-1E13-39D64A8EBBF1}"/>
              </a:ext>
            </a:extLst>
          </p:cNvPr>
          <p:cNvGraphicFramePr>
            <a:graphicFrameLocks/>
          </p:cNvGraphicFramePr>
          <p:nvPr>
            <p:extLst>
              <p:ext uri="{D42A27DB-BD31-4B8C-83A1-F6EECF244321}">
                <p14:modId xmlns:p14="http://schemas.microsoft.com/office/powerpoint/2010/main" val="4143271455"/>
              </p:ext>
            </p:extLst>
          </p:nvPr>
        </p:nvGraphicFramePr>
        <p:xfrm>
          <a:off x="6300041" y="1850892"/>
          <a:ext cx="5632450" cy="344169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3E0DBF7-F041-9B13-1AA8-BE59795B9348}"/>
              </a:ext>
            </a:extLst>
          </p:cNvPr>
          <p:cNvSpPr txBox="1"/>
          <p:nvPr/>
        </p:nvSpPr>
        <p:spPr>
          <a:xfrm>
            <a:off x="6801492" y="5280919"/>
            <a:ext cx="945223" cy="830997"/>
          </a:xfrm>
          <a:prstGeom prst="rect">
            <a:avLst/>
          </a:prstGeom>
          <a:noFill/>
        </p:spPr>
        <p:txBody>
          <a:bodyPr wrap="square" rtlCol="0">
            <a:spAutoFit/>
          </a:bodyPr>
          <a:lstStyle/>
          <a:p>
            <a:r>
              <a:rPr lang="fr-FR" sz="1200">
                <a:solidFill>
                  <a:srgbClr val="002060"/>
                </a:solidFill>
              </a:rPr>
              <a:t>Aliments moins</a:t>
            </a:r>
          </a:p>
          <a:p>
            <a:r>
              <a:rPr lang="fr-FR" sz="1200">
                <a:solidFill>
                  <a:srgbClr val="002060"/>
                </a:solidFill>
              </a:rPr>
              <a:t> préférés et </a:t>
            </a:r>
          </a:p>
          <a:p>
            <a:r>
              <a:rPr lang="fr-FR" sz="1200">
                <a:solidFill>
                  <a:srgbClr val="002060"/>
                </a:solidFill>
              </a:rPr>
              <a:t>moins chers</a:t>
            </a:r>
            <a:endParaRPr lang="en-US" sz="1200">
              <a:solidFill>
                <a:srgbClr val="002060"/>
              </a:solidFill>
            </a:endParaRPr>
          </a:p>
        </p:txBody>
      </p:sp>
      <p:sp>
        <p:nvSpPr>
          <p:cNvPr id="3" name="TextBox 2">
            <a:extLst>
              <a:ext uri="{FF2B5EF4-FFF2-40B4-BE49-F238E27FC236}">
                <a16:creationId xmlns:a16="http://schemas.microsoft.com/office/drawing/2014/main" id="{2A318089-4F31-6E4C-2EDD-B1CD4CC3F342}"/>
              </a:ext>
            </a:extLst>
          </p:cNvPr>
          <p:cNvSpPr txBox="1"/>
          <p:nvPr/>
        </p:nvSpPr>
        <p:spPr>
          <a:xfrm>
            <a:off x="7808360" y="5280918"/>
            <a:ext cx="1181528" cy="830997"/>
          </a:xfrm>
          <a:prstGeom prst="rect">
            <a:avLst/>
          </a:prstGeom>
          <a:noFill/>
        </p:spPr>
        <p:txBody>
          <a:bodyPr wrap="square" rtlCol="0">
            <a:spAutoFit/>
          </a:bodyPr>
          <a:lstStyle/>
          <a:p>
            <a:r>
              <a:rPr lang="fr-FR" sz="1200">
                <a:solidFill>
                  <a:srgbClr val="002060"/>
                </a:solidFill>
              </a:rPr>
              <a:t>Emprunt de nourriture ou aide d'amis/proches</a:t>
            </a:r>
            <a:endParaRPr lang="en-US" sz="1200">
              <a:solidFill>
                <a:srgbClr val="002060"/>
              </a:solidFill>
            </a:endParaRPr>
          </a:p>
        </p:txBody>
      </p:sp>
      <p:sp>
        <p:nvSpPr>
          <p:cNvPr id="4" name="TextBox 3">
            <a:extLst>
              <a:ext uri="{FF2B5EF4-FFF2-40B4-BE49-F238E27FC236}">
                <a16:creationId xmlns:a16="http://schemas.microsoft.com/office/drawing/2014/main" id="{8AE459FF-527B-8D5A-CD58-B47CBBDA9625}"/>
              </a:ext>
            </a:extLst>
          </p:cNvPr>
          <p:cNvSpPr txBox="1"/>
          <p:nvPr/>
        </p:nvSpPr>
        <p:spPr>
          <a:xfrm>
            <a:off x="8864885" y="5280918"/>
            <a:ext cx="945223" cy="1015663"/>
          </a:xfrm>
          <a:prstGeom prst="rect">
            <a:avLst/>
          </a:prstGeom>
          <a:noFill/>
        </p:spPr>
        <p:txBody>
          <a:bodyPr wrap="square" rtlCol="0">
            <a:spAutoFit/>
          </a:bodyPr>
          <a:lstStyle/>
          <a:p>
            <a:r>
              <a:rPr lang="fr-FR" sz="1200">
                <a:solidFill>
                  <a:srgbClr val="002060"/>
                </a:solidFill>
              </a:rPr>
              <a:t>Limitation de la taille des portions de repas</a:t>
            </a:r>
            <a:endParaRPr lang="en-US" sz="1200">
              <a:solidFill>
                <a:srgbClr val="002060"/>
              </a:solidFill>
            </a:endParaRPr>
          </a:p>
        </p:txBody>
      </p:sp>
      <p:sp>
        <p:nvSpPr>
          <p:cNvPr id="7" name="TextBox 6">
            <a:extLst>
              <a:ext uri="{FF2B5EF4-FFF2-40B4-BE49-F238E27FC236}">
                <a16:creationId xmlns:a16="http://schemas.microsoft.com/office/drawing/2014/main" id="{DC22D1B8-5434-26A7-1E5B-A1138C29052D}"/>
              </a:ext>
            </a:extLst>
          </p:cNvPr>
          <p:cNvSpPr txBox="1"/>
          <p:nvPr/>
        </p:nvSpPr>
        <p:spPr>
          <a:xfrm>
            <a:off x="9840930" y="5257489"/>
            <a:ext cx="945223" cy="1384995"/>
          </a:xfrm>
          <a:prstGeom prst="rect">
            <a:avLst/>
          </a:prstGeom>
          <a:noFill/>
        </p:spPr>
        <p:txBody>
          <a:bodyPr wrap="square" rtlCol="0">
            <a:spAutoFit/>
          </a:bodyPr>
          <a:lstStyle/>
          <a:p>
            <a:r>
              <a:rPr lang="fr-FR" sz="1200">
                <a:solidFill>
                  <a:srgbClr val="002060"/>
                </a:solidFill>
              </a:rPr>
              <a:t>Restriction de la consommation des adultes pour les enfants</a:t>
            </a:r>
            <a:endParaRPr lang="en-US" sz="1200">
              <a:solidFill>
                <a:srgbClr val="002060"/>
              </a:solidFill>
            </a:endParaRPr>
          </a:p>
        </p:txBody>
      </p:sp>
      <p:sp>
        <p:nvSpPr>
          <p:cNvPr id="9" name="TextBox 8">
            <a:extLst>
              <a:ext uri="{FF2B5EF4-FFF2-40B4-BE49-F238E27FC236}">
                <a16:creationId xmlns:a16="http://schemas.microsoft.com/office/drawing/2014/main" id="{50728C71-4C06-E868-BB99-A5669CF5291F}"/>
              </a:ext>
            </a:extLst>
          </p:cNvPr>
          <p:cNvSpPr txBox="1"/>
          <p:nvPr/>
        </p:nvSpPr>
        <p:spPr>
          <a:xfrm>
            <a:off x="10866633" y="5241337"/>
            <a:ext cx="945223" cy="830997"/>
          </a:xfrm>
          <a:prstGeom prst="rect">
            <a:avLst/>
          </a:prstGeom>
          <a:noFill/>
        </p:spPr>
        <p:txBody>
          <a:bodyPr wrap="square" rtlCol="0">
            <a:spAutoFit/>
          </a:bodyPr>
          <a:lstStyle/>
          <a:p>
            <a:r>
              <a:rPr lang="fr-FR" sz="1200">
                <a:solidFill>
                  <a:srgbClr val="002060"/>
                </a:solidFill>
              </a:rPr>
              <a:t>Réduction du nombre de repas par jour</a:t>
            </a:r>
            <a:endParaRPr lang="en-US" sz="1200">
              <a:solidFill>
                <a:srgbClr val="002060"/>
              </a:solidFill>
            </a:endParaRPr>
          </a:p>
        </p:txBody>
      </p:sp>
    </p:spTree>
    <p:extLst>
      <p:ext uri="{BB962C8B-B14F-4D97-AF65-F5344CB8AC3E}">
        <p14:creationId xmlns:p14="http://schemas.microsoft.com/office/powerpoint/2010/main" val="176862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pc="60"/>
          </a:p>
          <a:p>
            <a:pPr marL="0" indent="0">
              <a:lnSpc>
                <a:spcPts val="2700"/>
              </a:lnSpc>
              <a:buNone/>
            </a:pPr>
            <a:endParaRPr lang="en-US" spc="60"/>
          </a:p>
          <a:p>
            <a:pPr marL="0" indent="0">
              <a:lnSpc>
                <a:spcPct val="90000"/>
              </a:lnSpc>
              <a:buNone/>
            </a:pPr>
            <a:r>
              <a:rPr lang="fr-FR" sz="2400" spc="60"/>
              <a:t>Discutez des objectifs du module, à savoir obtenir des informations sur les stratégies de coping réduites ou basées sur la consommation appliquées par les ménages dans la population ciblée. Expliquez le rôle de cet indicateur dans les chiffres d'insécurité alimentaire et l'utilisation des informations, en interne et en externe. Cela permet aux enquêteurs de bien comprendre l'importance des données qu'ils vont bientôt collecter.</a:t>
            </a:r>
            <a:endParaRPr lang="en-GB"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dirty="0" err="1">
                <a:solidFill>
                  <a:schemeClr val="tx1"/>
                </a:solidFill>
                <a:latin typeface="Open Sans ExtraBold" panose="020B0906030804020204" pitchFamily="34" charset="0"/>
              </a:rPr>
              <a:t>rCSI</a:t>
            </a:r>
            <a:r>
              <a:rPr lang="fr-FR" sz="3600" b="0" kern="1400" spc="230" dirty="0">
                <a:solidFill>
                  <a:schemeClr val="tx1"/>
                </a:solidFill>
                <a:latin typeface="Open Sans ExtraBold" panose="020B0906030804020204" pitchFamily="34" charset="0"/>
              </a:rPr>
              <a:t> : instructions de formation 1</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2063935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RCSI : EXEMPLE DE RAPPORT</a:t>
            </a:r>
          </a:p>
        </p:txBody>
      </p:sp>
      <p:graphicFrame>
        <p:nvGraphicFramePr>
          <p:cNvPr id="2" name="Chart 1">
            <a:extLst>
              <a:ext uri="{FF2B5EF4-FFF2-40B4-BE49-F238E27FC236}">
                <a16:creationId xmlns:a16="http://schemas.microsoft.com/office/drawing/2014/main" id="{983C6427-569F-9943-8481-780830A19CA6}"/>
              </a:ext>
            </a:extLst>
          </p:cNvPr>
          <p:cNvGraphicFramePr>
            <a:graphicFrameLocks/>
          </p:cNvGraphicFramePr>
          <p:nvPr>
            <p:extLst>
              <p:ext uri="{D42A27DB-BD31-4B8C-83A1-F6EECF244321}">
                <p14:modId xmlns:p14="http://schemas.microsoft.com/office/powerpoint/2010/main" val="1235778536"/>
              </p:ext>
            </p:extLst>
          </p:nvPr>
        </p:nvGraphicFramePr>
        <p:xfrm>
          <a:off x="2040466" y="1880128"/>
          <a:ext cx="7391400" cy="340307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88CE55F-5E2A-CBAF-B59B-D7A4E68CAC66}"/>
              </a:ext>
            </a:extLst>
          </p:cNvPr>
          <p:cNvSpPr txBox="1"/>
          <p:nvPr/>
        </p:nvSpPr>
        <p:spPr>
          <a:xfrm>
            <a:off x="2568540" y="5188451"/>
            <a:ext cx="1099334" cy="646331"/>
          </a:xfrm>
          <a:prstGeom prst="rect">
            <a:avLst/>
          </a:prstGeom>
          <a:noFill/>
        </p:spPr>
        <p:txBody>
          <a:bodyPr wrap="square" rtlCol="0">
            <a:spAutoFit/>
          </a:bodyPr>
          <a:lstStyle/>
          <a:p>
            <a:r>
              <a:rPr lang="fr-FR" sz="1200">
                <a:solidFill>
                  <a:srgbClr val="002060"/>
                </a:solidFill>
              </a:rPr>
              <a:t>Baseline (pré-assistance) Mars 2023</a:t>
            </a:r>
            <a:endParaRPr lang="en-US" sz="1200">
              <a:solidFill>
                <a:srgbClr val="002060"/>
              </a:solidFill>
            </a:endParaRPr>
          </a:p>
        </p:txBody>
      </p:sp>
      <p:sp>
        <p:nvSpPr>
          <p:cNvPr id="7" name="TextBox 6">
            <a:extLst>
              <a:ext uri="{FF2B5EF4-FFF2-40B4-BE49-F238E27FC236}">
                <a16:creationId xmlns:a16="http://schemas.microsoft.com/office/drawing/2014/main" id="{0BFA2314-1027-D167-0979-D639D9C08F6E}"/>
              </a:ext>
            </a:extLst>
          </p:cNvPr>
          <p:cNvSpPr txBox="1"/>
          <p:nvPr/>
        </p:nvSpPr>
        <p:spPr>
          <a:xfrm>
            <a:off x="4025758" y="5188450"/>
            <a:ext cx="1099334" cy="461665"/>
          </a:xfrm>
          <a:prstGeom prst="rect">
            <a:avLst/>
          </a:prstGeom>
          <a:noFill/>
        </p:spPr>
        <p:txBody>
          <a:bodyPr wrap="square" rtlCol="0">
            <a:spAutoFit/>
          </a:bodyPr>
          <a:lstStyle/>
          <a:p>
            <a:r>
              <a:rPr lang="fr-FR" sz="1200">
                <a:solidFill>
                  <a:srgbClr val="002060"/>
                </a:solidFill>
              </a:rPr>
              <a:t>1er suivi Juin 2023</a:t>
            </a:r>
            <a:endParaRPr lang="en-US" sz="1200">
              <a:solidFill>
                <a:srgbClr val="002060"/>
              </a:solidFill>
            </a:endParaRPr>
          </a:p>
        </p:txBody>
      </p:sp>
      <p:sp>
        <p:nvSpPr>
          <p:cNvPr id="9" name="TextBox 8">
            <a:extLst>
              <a:ext uri="{FF2B5EF4-FFF2-40B4-BE49-F238E27FC236}">
                <a16:creationId xmlns:a16="http://schemas.microsoft.com/office/drawing/2014/main" id="{224EFA5D-EB7E-4727-6FA6-F200324BF0D9}"/>
              </a:ext>
            </a:extLst>
          </p:cNvPr>
          <p:cNvSpPr txBox="1"/>
          <p:nvPr/>
        </p:nvSpPr>
        <p:spPr>
          <a:xfrm>
            <a:off x="5425659" y="5219944"/>
            <a:ext cx="1099334" cy="461665"/>
          </a:xfrm>
          <a:prstGeom prst="rect">
            <a:avLst/>
          </a:prstGeom>
          <a:noFill/>
        </p:spPr>
        <p:txBody>
          <a:bodyPr wrap="square" rtlCol="0">
            <a:spAutoFit/>
          </a:bodyPr>
          <a:lstStyle/>
          <a:p>
            <a:r>
              <a:rPr lang="fr-FR" sz="1200">
                <a:solidFill>
                  <a:srgbClr val="002060"/>
                </a:solidFill>
              </a:rPr>
              <a:t>2e suivi Sept 2023</a:t>
            </a:r>
            <a:endParaRPr lang="en-US" sz="1200">
              <a:solidFill>
                <a:srgbClr val="002060"/>
              </a:solidFill>
            </a:endParaRPr>
          </a:p>
        </p:txBody>
      </p:sp>
      <p:sp>
        <p:nvSpPr>
          <p:cNvPr id="10" name="TextBox 9">
            <a:extLst>
              <a:ext uri="{FF2B5EF4-FFF2-40B4-BE49-F238E27FC236}">
                <a16:creationId xmlns:a16="http://schemas.microsoft.com/office/drawing/2014/main" id="{6F4199EE-DB99-3FB9-C27B-FDA1219A92C7}"/>
              </a:ext>
            </a:extLst>
          </p:cNvPr>
          <p:cNvSpPr txBox="1"/>
          <p:nvPr/>
        </p:nvSpPr>
        <p:spPr>
          <a:xfrm>
            <a:off x="6825561" y="5224611"/>
            <a:ext cx="1099334" cy="461665"/>
          </a:xfrm>
          <a:prstGeom prst="rect">
            <a:avLst/>
          </a:prstGeom>
          <a:noFill/>
        </p:spPr>
        <p:txBody>
          <a:bodyPr wrap="square" rtlCol="0">
            <a:spAutoFit/>
          </a:bodyPr>
          <a:lstStyle/>
          <a:p>
            <a:r>
              <a:rPr lang="fr-FR" sz="1200">
                <a:solidFill>
                  <a:srgbClr val="002060"/>
                </a:solidFill>
              </a:rPr>
              <a:t>3e suivi Déc 2023</a:t>
            </a:r>
            <a:endParaRPr lang="en-US" sz="1200">
              <a:solidFill>
                <a:srgbClr val="002060"/>
              </a:solidFill>
            </a:endParaRPr>
          </a:p>
        </p:txBody>
      </p:sp>
      <p:sp>
        <p:nvSpPr>
          <p:cNvPr id="11" name="TextBox 10">
            <a:extLst>
              <a:ext uri="{FF2B5EF4-FFF2-40B4-BE49-F238E27FC236}">
                <a16:creationId xmlns:a16="http://schemas.microsoft.com/office/drawing/2014/main" id="{EEEC580D-294E-51F3-BCD7-A0ABF9381500}"/>
              </a:ext>
            </a:extLst>
          </p:cNvPr>
          <p:cNvSpPr txBox="1"/>
          <p:nvPr/>
        </p:nvSpPr>
        <p:spPr>
          <a:xfrm>
            <a:off x="8103837" y="5240492"/>
            <a:ext cx="1099334" cy="461665"/>
          </a:xfrm>
          <a:prstGeom prst="rect">
            <a:avLst/>
          </a:prstGeom>
          <a:noFill/>
        </p:spPr>
        <p:txBody>
          <a:bodyPr wrap="square" rtlCol="0">
            <a:spAutoFit/>
          </a:bodyPr>
          <a:lstStyle/>
          <a:p>
            <a:r>
              <a:rPr lang="fr-FR" sz="1200">
                <a:solidFill>
                  <a:srgbClr val="002060"/>
                </a:solidFill>
              </a:rPr>
              <a:t>4e suivi Mars 2024</a:t>
            </a:r>
            <a:endParaRPr lang="en-US" sz="1200">
              <a:solidFill>
                <a:srgbClr val="002060"/>
              </a:solidFill>
            </a:endParaRPr>
          </a:p>
        </p:txBody>
      </p:sp>
    </p:spTree>
    <p:extLst>
      <p:ext uri="{BB962C8B-B14F-4D97-AF65-F5344CB8AC3E}">
        <p14:creationId xmlns:p14="http://schemas.microsoft.com/office/powerpoint/2010/main" val="3271408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Ressources disponibles</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5A5A7-F818-0A64-48EC-3A821E4DEBB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AEF1278-0B47-7FD8-813D-B9BF86F9C9A5}"/>
              </a:ext>
            </a:extLst>
          </p:cNvPr>
          <p:cNvSpPr>
            <a:spLocks noGrp="1"/>
          </p:cNvSpPr>
          <p:nvPr>
            <p:ph type="title"/>
          </p:nvPr>
        </p:nvSpPr>
        <p:spPr>
          <a:xfrm>
            <a:off x="838200" y="365125"/>
            <a:ext cx="10515600" cy="1325563"/>
          </a:xfrm>
        </p:spPr>
        <p:txBody>
          <a:bodyPr anchor="ctr" anchorCtr="0">
            <a:normAutofit/>
          </a:bodyPr>
          <a:lstStyle/>
          <a:p>
            <a:r>
              <a:rPr lang="en-GB" sz="3600" b="0" kern="1400" spc="230" dirty="0" err="1">
                <a:solidFill>
                  <a:schemeClr val="tx1"/>
                </a:solidFill>
                <a:latin typeface="Open Sans ExtraBold" panose="020B0906030804020204" pitchFamily="34" charset="0"/>
                <a:ea typeface="Open Sans Extrabold"/>
                <a:cs typeface="Open Sans Extrabold"/>
              </a:rPr>
              <a:t>rCSi</a:t>
            </a:r>
            <a:r>
              <a:rPr lang="en-GB" sz="3600" b="0" kern="1400" spc="230" dirty="0">
                <a:solidFill>
                  <a:schemeClr val="tx1"/>
                </a:solidFill>
                <a:latin typeface="Open Sans ExtraBold" panose="020B0906030804020204" pitchFamily="34" charset="0"/>
                <a:ea typeface="Open Sans Extrabold"/>
                <a:cs typeface="Open Sans Extrabold"/>
              </a:rPr>
              <a:t>: VAM Resource Centre </a:t>
            </a:r>
            <a:endParaRPr lang="en-GB" sz="3600" b="0" kern="1400" spc="230" dirty="0"/>
          </a:p>
        </p:txBody>
      </p:sp>
      <p:sp>
        <p:nvSpPr>
          <p:cNvPr id="6" name="TextBox 5">
            <a:extLst>
              <a:ext uri="{FF2B5EF4-FFF2-40B4-BE49-F238E27FC236}">
                <a16:creationId xmlns:a16="http://schemas.microsoft.com/office/drawing/2014/main" id="{61EE965D-AA75-497A-A9D0-5B567DE00C47}"/>
              </a:ext>
            </a:extLst>
          </p:cNvPr>
          <p:cNvSpPr txBox="1"/>
          <p:nvPr/>
        </p:nvSpPr>
        <p:spPr>
          <a:xfrm>
            <a:off x="846312" y="1919941"/>
            <a:ext cx="5175812" cy="4100053"/>
          </a:xfrm>
          <a:prstGeom prst="rect">
            <a:avLst/>
          </a:prstGeom>
        </p:spPr>
        <p:txBody>
          <a:bodyPr vert="horz" lIns="91440" tIns="45720" rIns="91440" bIns="45720" rtlCol="0">
            <a:normAutofit/>
          </a:bodyPr>
          <a:lstStyle/>
          <a:p>
            <a:pPr marL="342900" indent="-342900">
              <a:spcBef>
                <a:spcPts val="1000"/>
              </a:spcBef>
              <a:buClr>
                <a:srgbClr val="0070BA"/>
              </a:buClr>
              <a:buFont typeface="Arial" charset="0"/>
              <a:buChar char="•"/>
            </a:pPr>
            <a:r>
              <a:rPr lang="fr-FR" sz="2000" dirty="0">
                <a:latin typeface="Open Sans" panose="020B0606030504020204" pitchFamily="34" charset="0"/>
                <a:ea typeface="Open Sans" panose="020B0606030504020204" pitchFamily="34" charset="0"/>
                <a:cs typeface="Open Sans" panose="020B0606030504020204" pitchFamily="34" charset="0"/>
              </a:rPr>
              <a:t>Pour plus d’informations et de conseils, rendez-vous sur </a:t>
            </a:r>
            <a:r>
              <a:rPr lang="en-GB" sz="2000" dirty="0" err="1">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rCSI</a:t>
            </a:r>
            <a:r>
              <a:rPr lang="en-GB" sz="200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(Centre de </a:t>
            </a:r>
            <a:r>
              <a:rPr lang="en-GB" sz="2000" dirty="0" err="1">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ressources</a:t>
            </a:r>
            <a:r>
              <a:rPr lang="en-GB" sz="200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VAM</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ts val="1000"/>
              </a:spcBef>
              <a:buClr>
                <a:srgbClr val="0070BA"/>
              </a:buClr>
              <a:buFont typeface="Arial" charset="0"/>
              <a:buChar char="•"/>
            </a:pPr>
            <a:endParaRPr lang="en-US" sz="2000" b="0" i="0" kern="1200" baseline="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EA44628C-077D-9A30-3DF1-BFFF1117D4AB}"/>
              </a:ext>
            </a:extLst>
          </p:cNvPr>
          <p:cNvPicPr>
            <a:picLocks noChangeAspect="1"/>
          </p:cNvPicPr>
          <p:nvPr/>
        </p:nvPicPr>
        <p:blipFill>
          <a:blip r:embed="rId4"/>
          <a:stretch>
            <a:fillRect/>
          </a:stretch>
        </p:blipFill>
        <p:spPr>
          <a:xfrm>
            <a:off x="6797789" y="1927253"/>
            <a:ext cx="4389323" cy="4100053"/>
          </a:xfrm>
          <a:prstGeom prst="rect">
            <a:avLst/>
          </a:prstGeom>
        </p:spPr>
      </p:pic>
    </p:spTree>
    <p:extLst>
      <p:ext uri="{BB962C8B-B14F-4D97-AF65-F5344CB8AC3E}">
        <p14:creationId xmlns:p14="http://schemas.microsoft.com/office/powerpoint/2010/main" val="2892547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Merci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buNone/>
            </a:pPr>
            <a:r>
              <a:rPr lang="fr-FR" sz="2200" spc="60" dirty="0">
                <a:latin typeface="Open Sans"/>
                <a:ea typeface="Open Sans"/>
                <a:cs typeface="Open Sans"/>
              </a:rPr>
              <a:t>L'indice réduit des stratégies d'adaptation, également appelé le</a:t>
            </a:r>
            <a:r>
              <a:rPr lang="fr-FR" sz="2200" spc="60" dirty="0">
                <a:solidFill>
                  <a:srgbClr val="FF0000"/>
                </a:solidFill>
                <a:latin typeface="Open Sans"/>
                <a:ea typeface="Open Sans"/>
                <a:cs typeface="Open Sans"/>
              </a:rPr>
              <a:t> </a:t>
            </a:r>
            <a:r>
              <a:rPr lang="fr-FR" sz="2200" spc="60" dirty="0" err="1">
                <a:latin typeface="Open Sans"/>
                <a:ea typeface="Open Sans"/>
                <a:cs typeface="Open Sans"/>
              </a:rPr>
              <a:t>rCSI</a:t>
            </a:r>
            <a:r>
              <a:rPr lang="fr-FR" sz="2200" spc="60" dirty="0">
                <a:latin typeface="Open Sans"/>
                <a:ea typeface="Open Sans"/>
                <a:cs typeface="Open Sans"/>
              </a:rPr>
              <a:t> basé sur la consommation, est utilisé pour évaluer le niveau de stress d’un ménage dû à une pénurie alimentaire.</a:t>
            </a:r>
            <a:endParaRPr lang="en-US" sz="500" spc="6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v"/>
            </a:pPr>
            <a:r>
              <a:rPr lang="fr-FR" sz="2200" dirty="0">
                <a:latin typeface="Open Sans"/>
                <a:ea typeface="Open Sans"/>
                <a:cs typeface="Open Sans"/>
              </a:rPr>
              <a:t>Le </a:t>
            </a:r>
            <a:r>
              <a:rPr lang="fr-FR" sz="2200" dirty="0" err="1">
                <a:latin typeface="Open Sans"/>
                <a:ea typeface="Open Sans"/>
                <a:cs typeface="Open Sans"/>
              </a:rPr>
              <a:t>rCSI</a:t>
            </a:r>
            <a:r>
              <a:rPr lang="fr-FR" sz="2200" dirty="0">
                <a:latin typeface="Open Sans"/>
                <a:ea typeface="Open Sans"/>
                <a:cs typeface="Open Sans"/>
              </a:rPr>
              <a:t> mesure les stratégies comportementales que les personnes appliquent lorsqu'elles ne peuvent pas accéder à suffisamment de nourriture ou lorsqu'elles anticipent une diminution de la nourriture.</a:t>
            </a:r>
            <a:endParaRPr lang="en-US" sz="5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v"/>
            </a:pPr>
            <a:r>
              <a:rPr lang="fr-FR" sz="2200" dirty="0">
                <a:latin typeface="Open Sans"/>
                <a:ea typeface="Open Sans"/>
                <a:cs typeface="Open Sans"/>
              </a:rPr>
              <a:t>Le </a:t>
            </a:r>
            <a:r>
              <a:rPr lang="fr-FR" sz="2200" dirty="0" err="1">
                <a:latin typeface="Open Sans"/>
                <a:ea typeface="Open Sans"/>
                <a:cs typeface="Open Sans"/>
              </a:rPr>
              <a:t>rCSI</a:t>
            </a:r>
            <a:r>
              <a:rPr lang="fr-FR" sz="2200" dirty="0">
                <a:latin typeface="Open Sans"/>
                <a:ea typeface="Open Sans"/>
                <a:cs typeface="Open Sans"/>
              </a:rPr>
              <a:t> contient cinq stratégies standard – facilitant la comparaison dans l’espace, dans le temps et entre groupes.</a:t>
            </a:r>
            <a:endParaRPr lang="en-US" sz="500"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v"/>
            </a:pPr>
            <a:r>
              <a:rPr lang="fr-FR" sz="2000" dirty="0"/>
              <a:t>Le </a:t>
            </a:r>
            <a:r>
              <a:rPr lang="fr-FR" sz="2000" dirty="0" err="1"/>
              <a:t>rCSI</a:t>
            </a:r>
            <a:r>
              <a:rPr lang="fr-FR" sz="2000" dirty="0"/>
              <a:t> est fortement corrélé avec d'autres indicateurs de sécurité alimentaire, </a:t>
            </a:r>
            <a:r>
              <a:rPr lang="fr-FR" dirty="0"/>
              <a:t>notamment le </a:t>
            </a:r>
            <a:r>
              <a:rPr lang="fr-FR" dirty="0">
                <a:hlinkClick r:id="rId3">
                  <a:extLst>
                    <a:ext uri="{A12FA001-AC4F-418D-AE19-62706E023703}">
                      <ahyp:hlinkClr xmlns:ahyp="http://schemas.microsoft.com/office/drawing/2018/hyperlinkcolor" val="tx"/>
                    </a:ext>
                  </a:extLst>
                </a:hlinkClick>
              </a:rPr>
              <a:t>Score de Consommation Alimentaire</a:t>
            </a:r>
            <a:r>
              <a:rPr lang="fr-FR" dirty="0"/>
              <a:t>, et </a:t>
            </a:r>
            <a:r>
              <a:rPr lang="fr-FR" dirty="0">
                <a:hlinkClick r:id="rId3">
                  <a:extLst>
                    <a:ext uri="{A12FA001-AC4F-418D-AE19-62706E023703}">
                      <ahyp:hlinkClr xmlns:ahyp="http://schemas.microsoft.com/office/drawing/2018/hyperlinkcolor" val="tx"/>
                    </a:ext>
                  </a:extLst>
                </a:hlinkClick>
              </a:rPr>
              <a:t>les apports en Vitamine A, en protéines et en fer héminique.</a:t>
            </a:r>
            <a:endParaRPr lang="en-US"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err="1">
                <a:solidFill>
                  <a:schemeClr val="tx1"/>
                </a:solidFill>
                <a:latin typeface="Open Sans ExtraBold" panose="020B0906030804020204" pitchFamily="34" charset="0"/>
              </a:rPr>
              <a:t>rCSI</a:t>
            </a:r>
            <a:r>
              <a:rPr lang="en-GB" sz="3600" b="0" kern="1400" spc="230" dirty="0">
                <a:solidFill>
                  <a:schemeClr val="tx1"/>
                </a:solidFill>
                <a:latin typeface="Open Sans ExtraBold" panose="020B0906030804020204" pitchFamily="34" charset="0"/>
              </a:rPr>
              <a:t> : </a:t>
            </a:r>
            <a:r>
              <a:rPr lang="en-GB" sz="3600" b="0" kern="1400" spc="230" dirty="0" err="1">
                <a:solidFill>
                  <a:schemeClr val="tx1"/>
                </a:solidFill>
                <a:latin typeface="Open Sans ExtraBold" panose="020B0906030804020204" pitchFamily="34" charset="0"/>
              </a:rPr>
              <a:t>Définition</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97674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a:lnSpc>
                <a:spcPts val="2700"/>
              </a:lnSpc>
              <a:buFont typeface="Wingdings" panose="05000000000000000000" pitchFamily="2" charset="2"/>
              <a:buChar char="v"/>
            </a:pPr>
            <a:endParaRPr lang="en-US" sz="2200" spc="60" dirty="0"/>
          </a:p>
          <a:p>
            <a:pPr>
              <a:lnSpc>
                <a:spcPts val="2700"/>
              </a:lnSpc>
              <a:buFont typeface="Wingdings" panose="05000000000000000000" pitchFamily="2" charset="2"/>
              <a:buChar char="v"/>
            </a:pPr>
            <a:r>
              <a:rPr lang="fr-FR" sz="2200" spc="60" dirty="0"/>
              <a:t>Le </a:t>
            </a:r>
            <a:r>
              <a:rPr lang="fr-FR" sz="2200" spc="60" dirty="0" err="1"/>
              <a:t>rCSI</a:t>
            </a:r>
            <a:r>
              <a:rPr lang="fr-FR" sz="2200" spc="60" dirty="0"/>
              <a:t> peut être utilisé de différentes manières, notamment pour le suivi des activités du programme, l’</a:t>
            </a:r>
            <a:r>
              <a:rPr lang="fr-FR" sz="2200" spc="60" dirty="0" err="1"/>
              <a:t>evaluation</a:t>
            </a:r>
            <a:r>
              <a:rPr lang="fr-FR" sz="2200" spc="60" dirty="0"/>
              <a:t> de la sécurité alimentaire et le ciblage au niveau de la population.</a:t>
            </a:r>
          </a:p>
          <a:p>
            <a:pPr>
              <a:lnSpc>
                <a:spcPts val="2700"/>
              </a:lnSpc>
              <a:buFont typeface="Wingdings" panose="05000000000000000000" pitchFamily="2" charset="2"/>
              <a:buChar char="v"/>
            </a:pPr>
            <a:r>
              <a:rPr lang="fr-FR" sz="2200" spc="60" dirty="0">
                <a:latin typeface="Open Sans"/>
                <a:ea typeface="Open Sans"/>
                <a:cs typeface="Open Sans"/>
              </a:rPr>
              <a:t>L'indicateur </a:t>
            </a:r>
            <a:r>
              <a:rPr lang="fr-FR" sz="2200" spc="60" dirty="0" err="1">
                <a:latin typeface="Open Sans"/>
                <a:ea typeface="Open Sans"/>
                <a:cs typeface="Open Sans"/>
              </a:rPr>
              <a:t>rCSI</a:t>
            </a:r>
            <a:r>
              <a:rPr lang="fr-FR" sz="2200" spc="60" dirty="0">
                <a:latin typeface="Open Sans"/>
                <a:ea typeface="Open Sans"/>
                <a:cs typeface="Open Sans"/>
              </a:rPr>
              <a:t> joue un rôle dans la classification des ménages selon leur niveau de sécurité alimentaire, à travers </a:t>
            </a:r>
            <a:r>
              <a:rPr lang="fr-FR" sz="2200" spc="60" dirty="0">
                <a:latin typeface="Open Sans"/>
                <a:ea typeface="Open Sans"/>
                <a:cs typeface="Open Sans"/>
                <a:hlinkClick r:id="rId3">
                  <a:extLst>
                    <a:ext uri="{A12FA001-AC4F-418D-AE19-62706E023703}">
                      <ahyp:hlinkClr xmlns:ahyp="http://schemas.microsoft.com/office/drawing/2018/hyperlinkcolor" val="tx"/>
                    </a:ext>
                  </a:extLst>
                </a:hlinkClick>
              </a:rPr>
              <a:t>l'Approche Consolidée pour le </a:t>
            </a:r>
            <a:r>
              <a:rPr lang="fr-FR" sz="2200" u="sng" spc="60" dirty="0" err="1">
                <a:latin typeface="Open Sans"/>
                <a:ea typeface="Open Sans"/>
                <a:cs typeface="Open Sans"/>
              </a:rPr>
              <a:t>Reporting</a:t>
            </a:r>
            <a:r>
              <a:rPr lang="fr-FR" sz="2200" u="sng" spc="60" dirty="0">
                <a:latin typeface="Open Sans"/>
                <a:ea typeface="Open Sans"/>
                <a:cs typeface="Open Sans"/>
              </a:rPr>
              <a:t> des</a:t>
            </a:r>
            <a:r>
              <a:rPr lang="fr-FR" sz="2200" u="sng" spc="60" dirty="0">
                <a:solidFill>
                  <a:srgbClr val="007DBC"/>
                </a:solidFill>
                <a:latin typeface="Open Sans"/>
                <a:ea typeface="Open Sans"/>
                <a:cs typeface="Open Sans"/>
              </a:rPr>
              <a:t> </a:t>
            </a:r>
            <a:r>
              <a:rPr lang="fr-FR" sz="2200" spc="60" dirty="0">
                <a:latin typeface="Open Sans"/>
                <a:ea typeface="Open Sans"/>
                <a:cs typeface="Open Sans"/>
                <a:hlinkClick r:id="rId3">
                  <a:extLst>
                    <a:ext uri="{A12FA001-AC4F-418D-AE19-62706E023703}">
                      <ahyp:hlinkClr xmlns:ahyp="http://schemas.microsoft.com/office/drawing/2018/hyperlinkcolor" val="tx"/>
                    </a:ext>
                  </a:extLst>
                </a:hlinkClick>
              </a:rPr>
              <a:t>Indicateurs de l'Insécurité Alimentaire (CARI).</a:t>
            </a:r>
            <a:endParaRPr lang="fr-FR" sz="2200" spc="60" dirty="0">
              <a:latin typeface="Open Sans"/>
              <a:ea typeface="Open Sans"/>
              <a:cs typeface="Open Sans"/>
            </a:endParaRPr>
          </a:p>
          <a:p>
            <a:pPr>
              <a:lnSpc>
                <a:spcPts val="2700"/>
              </a:lnSpc>
              <a:buFont typeface="Wingdings" panose="05000000000000000000" pitchFamily="2" charset="2"/>
              <a:buChar char="v"/>
            </a:pPr>
            <a:r>
              <a:rPr lang="fr-FR" sz="2200" spc="60" dirty="0"/>
              <a:t>Le </a:t>
            </a:r>
            <a:r>
              <a:rPr lang="fr-FR" sz="2200" spc="60" dirty="0" err="1"/>
              <a:t>rCSI</a:t>
            </a:r>
            <a:r>
              <a:rPr lang="fr-FR" sz="2200" spc="60" dirty="0"/>
              <a:t> est l'un des indicateurs de résultat de la sécurité alimentaire dans le </a:t>
            </a:r>
            <a:r>
              <a:rPr lang="fr-FR" sz="2200" spc="60" dirty="0">
                <a:hlinkClick r:id="rId4">
                  <a:extLst>
                    <a:ext uri="{A12FA001-AC4F-418D-AE19-62706E023703}">
                      <ahyp:hlinkClr xmlns:ahyp="http://schemas.microsoft.com/office/drawing/2018/hyperlinkcolor" val="tx"/>
                    </a:ext>
                  </a:extLst>
                </a:hlinkClick>
              </a:rPr>
              <a:t>tableau de référence </a:t>
            </a:r>
            <a:r>
              <a:rPr lang="fr-FR" sz="2200" spc="60" dirty="0"/>
              <a:t>de l'IPC (le cadre intégré de classification de la sécurité alimentaire) pour l'insécurité alimentaire aiguë.</a:t>
            </a:r>
            <a:endParaRPr lang="en-US" sz="22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dirty="0" err="1">
                <a:solidFill>
                  <a:schemeClr val="tx1"/>
                </a:solidFill>
                <a:latin typeface="Open Sans ExtraBold" panose="020B0906030804020204" pitchFamily="34" charset="0"/>
              </a:rPr>
              <a:t>rCSI</a:t>
            </a:r>
            <a:r>
              <a:rPr lang="fr-FR" sz="3600" b="0" kern="1400" spc="230" dirty="0">
                <a:solidFill>
                  <a:schemeClr val="tx1"/>
                </a:solidFill>
                <a:latin typeface="Open Sans ExtraBold" panose="020B0906030804020204" pitchFamily="34" charset="0"/>
              </a:rPr>
              <a:t> : UTILISATIONS de cet indicateur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126575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4" y="2231809"/>
            <a:ext cx="11391553"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fr-FR"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Le module de l’i</a:t>
            </a:r>
            <a:r>
              <a:rPr lang="it-IT" sz="3600" b="0" kern="1400" spc="230" dirty="0">
                <a:solidFill>
                  <a:srgbClr val="FFFFFE"/>
                </a:solidFill>
                <a:latin typeface="Open Sans ExtraBold" panose="020B0906030804020204" pitchFamily="34" charset="0"/>
                <a:ea typeface="Open Sans Extrabold"/>
                <a:cs typeface="Open Sans Extrabold"/>
              </a:rPr>
              <a:t>ndice réduit des stratégies d'adaptation</a:t>
            </a:r>
          </a:p>
          <a:p>
            <a:pPr>
              <a:lnSpc>
                <a:spcPts val="3920"/>
              </a:lnSpc>
            </a:pP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dirty="0"/>
          </a:p>
          <a:p>
            <a:pPr algn="just">
              <a:lnSpc>
                <a:spcPct val="90000"/>
              </a:lnSpc>
            </a:pPr>
            <a:r>
              <a:rPr lang="fr-FR" sz="2400" spc="60" dirty="0">
                <a:latin typeface="Open Sans"/>
                <a:ea typeface="Open Sans"/>
                <a:cs typeface="Open Sans"/>
              </a:rPr>
              <a:t>Notez comment la question principale est formulée (sur la diapositive suivante). La question fait référence au nombre de jours où le ménage a appliqué chacune des stratégies d’adaptation.</a:t>
            </a:r>
          </a:p>
          <a:p>
            <a:pPr algn="just">
              <a:lnSpc>
                <a:spcPct val="90000"/>
              </a:lnSpc>
            </a:pPr>
            <a:endParaRPr lang="fr-FR" sz="2400" spc="60" dirty="0">
              <a:latin typeface="Open Sans"/>
              <a:ea typeface="Open Sans"/>
              <a:cs typeface="Open Sans"/>
            </a:endParaRPr>
          </a:p>
          <a:p>
            <a:pPr algn="just">
              <a:lnSpc>
                <a:spcPct val="90000"/>
              </a:lnSpc>
            </a:pPr>
            <a:r>
              <a:rPr lang="fr-FR" sz="2400" spc="60" dirty="0">
                <a:latin typeface="Open Sans"/>
                <a:ea typeface="Open Sans"/>
                <a:cs typeface="Open Sans"/>
              </a:rPr>
              <a:t>Assurez-vous que la question inclut une période de rappel de 7 jours et non « la semaine dernière ». Nous demandons toujours pour la même période en commençant par aujourd'hui et en comptant en arrière (c'est-à-dire « les 7 derniers jours » et non « la semaine dernière »). Les répondants pourraient être confus si la période n'est pas précise.</a:t>
            </a:r>
            <a:endParaRPr lang="en-GB"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fr-FR" sz="3600" b="0" kern="1400" spc="230" dirty="0" err="1">
                <a:solidFill>
                  <a:schemeClr val="tx1"/>
                </a:solidFill>
                <a:latin typeface="Open Sans ExtraBold" panose="020B0906030804020204" pitchFamily="34" charset="0"/>
              </a:rPr>
              <a:t>rCSI</a:t>
            </a:r>
            <a:r>
              <a:rPr lang="fr-FR" sz="3600" b="0" kern="1400" spc="230" dirty="0">
                <a:solidFill>
                  <a:schemeClr val="tx1"/>
                </a:solidFill>
                <a:latin typeface="Open Sans ExtraBold" panose="020B0906030804020204" pitchFamily="34" charset="0"/>
              </a:rPr>
              <a:t> : instructions de formation 2</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77153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MODULE RCSI : QUESTION PRINCIPALE</a:t>
            </a:r>
          </a:p>
        </p:txBody>
      </p:sp>
      <p:sp>
        <p:nvSpPr>
          <p:cNvPr id="5" name="Content Placeholder 2">
            <a:extLst>
              <a:ext uri="{FF2B5EF4-FFF2-40B4-BE49-F238E27FC236}">
                <a16:creationId xmlns:a16="http://schemas.microsoft.com/office/drawing/2014/main" id="{CCE44228-7046-42B9-BA71-8BAA80F18D84}"/>
              </a:ext>
            </a:extLst>
          </p:cNvPr>
          <p:cNvSpPr txBox="1">
            <a:spLocks/>
          </p:cNvSpPr>
          <p:nvPr/>
        </p:nvSpPr>
        <p:spPr>
          <a:xfrm>
            <a:off x="4415444" y="3525416"/>
            <a:ext cx="7260090" cy="242665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GB" sz="1800" dirty="0">
              <a:latin typeface="Open Sans" panose="020B0606030504020204" pitchFamily="34" charset="0"/>
              <a:ea typeface="Calibri" panose="020F0502020204030204" pitchFamily="34" charset="0"/>
            </a:endParaRPr>
          </a:p>
          <a:p>
            <a:pPr marL="0" indent="0">
              <a:lnSpc>
                <a:spcPts val="2700"/>
              </a:lnSpc>
              <a:buClr>
                <a:srgbClr val="0070BA"/>
              </a:buClr>
              <a:buNone/>
            </a:pPr>
            <a:r>
              <a:rPr lang="fr-FR" spc="60" dirty="0">
                <a:latin typeface="Open Sans"/>
                <a:ea typeface="Open Sans"/>
                <a:cs typeface="Open Sans"/>
              </a:rPr>
              <a:t>Le module </a:t>
            </a:r>
            <a:r>
              <a:rPr lang="fr-FR" spc="60" dirty="0" err="1">
                <a:latin typeface="Open Sans"/>
                <a:ea typeface="Open Sans"/>
                <a:cs typeface="Open Sans"/>
              </a:rPr>
              <a:t>rCSI</a:t>
            </a:r>
            <a:r>
              <a:rPr lang="fr-FR" spc="60" dirty="0">
                <a:latin typeface="Open Sans"/>
                <a:ea typeface="Open Sans"/>
                <a:cs typeface="Open Sans"/>
              </a:rPr>
              <a:t> demande combien de jours, au cours des </a:t>
            </a:r>
            <a:r>
              <a:rPr lang="fr-FR" b="1" spc="60" dirty="0">
                <a:latin typeface="Open Sans"/>
                <a:ea typeface="Open Sans"/>
                <a:cs typeface="Open Sans"/>
              </a:rPr>
              <a:t>7 derniers jours</a:t>
            </a:r>
            <a:r>
              <a:rPr lang="fr-FR" spc="60" dirty="0">
                <a:latin typeface="Open Sans"/>
                <a:ea typeface="Open Sans"/>
                <a:cs typeface="Open Sans"/>
              </a:rPr>
              <a:t>, votre </a:t>
            </a:r>
            <a:r>
              <a:rPr lang="fr-FR" b="1" spc="60" dirty="0">
                <a:latin typeface="Open Sans"/>
                <a:ea typeface="Open Sans"/>
                <a:cs typeface="Open Sans"/>
              </a:rPr>
              <a:t>ménage</a:t>
            </a:r>
            <a:r>
              <a:rPr lang="fr-FR" spc="60" dirty="0">
                <a:latin typeface="Open Sans"/>
                <a:ea typeface="Open Sans"/>
                <a:cs typeface="Open Sans"/>
              </a:rPr>
              <a:t> a appliqué l'une des stratégies d'adaptation en raison d'un </a:t>
            </a:r>
            <a:r>
              <a:rPr lang="fr-FR" b="1" spc="60" dirty="0">
                <a:latin typeface="Open Sans"/>
                <a:ea typeface="Open Sans"/>
                <a:cs typeface="Open Sans"/>
              </a:rPr>
              <a:t>manque de nourriture ou d'argent pour acheter de la nourriture.</a:t>
            </a:r>
            <a:endParaRPr lang="en-GB" b="1" spc="60" dirty="0">
              <a:latin typeface="Open Sans"/>
              <a:ea typeface="Open Sans"/>
              <a:cs typeface="Open Sans"/>
            </a:endParaRPr>
          </a:p>
        </p:txBody>
      </p:sp>
      <p:graphicFrame>
        <p:nvGraphicFramePr>
          <p:cNvPr id="2" name="Table 1">
            <a:extLst>
              <a:ext uri="{FF2B5EF4-FFF2-40B4-BE49-F238E27FC236}">
                <a16:creationId xmlns:a16="http://schemas.microsoft.com/office/drawing/2014/main" id="{4F1ADB21-4560-D5C2-A461-7F0DF83DE29B}"/>
              </a:ext>
            </a:extLst>
          </p:cNvPr>
          <p:cNvGraphicFramePr>
            <a:graphicFrameLocks noGrp="1"/>
          </p:cNvGraphicFramePr>
          <p:nvPr>
            <p:extLst>
              <p:ext uri="{D42A27DB-BD31-4B8C-83A1-F6EECF244321}">
                <p14:modId xmlns:p14="http://schemas.microsoft.com/office/powerpoint/2010/main" val="3378550070"/>
              </p:ext>
            </p:extLst>
          </p:nvPr>
        </p:nvGraphicFramePr>
        <p:xfrm>
          <a:off x="1517213" y="1783955"/>
          <a:ext cx="9157574" cy="1336478"/>
        </p:xfrm>
        <a:graphic>
          <a:graphicData uri="http://schemas.openxmlformats.org/drawingml/2006/table">
            <a:tbl>
              <a:tblPr firstRow="1" firstCol="1" bandRow="1"/>
              <a:tblGrid>
                <a:gridCol w="6133166">
                  <a:extLst>
                    <a:ext uri="{9D8B030D-6E8A-4147-A177-3AD203B41FA5}">
                      <a16:colId xmlns:a16="http://schemas.microsoft.com/office/drawing/2014/main" val="1860531358"/>
                    </a:ext>
                  </a:extLst>
                </a:gridCol>
                <a:gridCol w="1512204">
                  <a:extLst>
                    <a:ext uri="{9D8B030D-6E8A-4147-A177-3AD203B41FA5}">
                      <a16:colId xmlns:a16="http://schemas.microsoft.com/office/drawing/2014/main" val="900236458"/>
                    </a:ext>
                  </a:extLst>
                </a:gridCol>
                <a:gridCol w="1512204">
                  <a:extLst>
                    <a:ext uri="{9D8B030D-6E8A-4147-A177-3AD203B41FA5}">
                      <a16:colId xmlns:a16="http://schemas.microsoft.com/office/drawing/2014/main" val="4253259206"/>
                    </a:ext>
                  </a:extLst>
                </a:gridCol>
              </a:tblGrid>
              <a:tr h="1336478">
                <a:tc>
                  <a:txBody>
                    <a:bodyPr/>
                    <a:lstStyle/>
                    <a:p>
                      <a:pPr marL="0" marR="0" algn="l">
                        <a:lnSpc>
                          <a:spcPct val="115000"/>
                        </a:lnSpc>
                        <a:spcBef>
                          <a:spcPts val="0"/>
                        </a:spcBef>
                        <a:spcAft>
                          <a:spcPts val="0"/>
                        </a:spcAft>
                      </a:pPr>
                      <a:r>
                        <a:rPr lang="fr-FR" sz="1200" dirty="0">
                          <a:solidFill>
                            <a:schemeClr val="accent1"/>
                          </a:solidFill>
                          <a:effectLst/>
                          <a:latin typeface="Open Sans"/>
                          <a:ea typeface="Open Sans"/>
                          <a:cs typeface="Open Sans"/>
                        </a:rPr>
                        <a:t>Pendant les </a:t>
                      </a:r>
                      <a:r>
                        <a:rPr lang="fr-FR" sz="1200" b="1" u="sng" dirty="0">
                          <a:solidFill>
                            <a:schemeClr val="accent1"/>
                          </a:solidFill>
                          <a:effectLst/>
                          <a:latin typeface="Open Sans"/>
                          <a:ea typeface="Open Sans"/>
                          <a:cs typeface="Open Sans"/>
                        </a:rPr>
                        <a:t>7 derniers jours</a:t>
                      </a:r>
                      <a:r>
                        <a:rPr lang="fr-FR" sz="1200" dirty="0">
                          <a:solidFill>
                            <a:schemeClr val="accent1"/>
                          </a:solidFill>
                          <a:effectLst/>
                          <a:latin typeface="Open Sans"/>
                          <a:ea typeface="Open Sans"/>
                          <a:cs typeface="Open Sans"/>
                        </a:rPr>
                        <a:t>, y a-t-il eu des jours (et si oui, combien) où votre ménage a dû recourir aux  stratégies suivantes pour faire face à un manque de nourriture ou d'argent pour l’acheter ?</a:t>
                      </a:r>
                    </a:p>
                    <a:p>
                      <a:pPr marL="0" marR="0" algn="l">
                        <a:lnSpc>
                          <a:spcPct val="115000"/>
                        </a:lnSpc>
                        <a:spcBef>
                          <a:spcPts val="0"/>
                        </a:spcBef>
                        <a:spcAft>
                          <a:spcPts val="0"/>
                        </a:spcAft>
                      </a:pPr>
                      <a:endParaRPr lang="en-US" sz="100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en-GB" sz="1400" kern="1200">
                          <a:solidFill>
                            <a:schemeClr val="accent1"/>
                          </a:solidFill>
                          <a:effectLst/>
                          <a:latin typeface="Open Sans"/>
                          <a:ea typeface="Open Sans"/>
                          <a:cs typeface="Open Sans"/>
                        </a:rPr>
                        <a:t>  </a:t>
                      </a:r>
                      <a:endParaRPr lang="en-US" sz="1400" kern="120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r>
                        <a:rPr lang="fr-FR" sz="1200" kern="1200">
                          <a:solidFill>
                            <a:schemeClr val="accent1"/>
                          </a:solidFill>
                          <a:effectLst/>
                          <a:latin typeface="Open Sans"/>
                          <a:ea typeface="Open Sans"/>
                          <a:cs typeface="Open Sans"/>
                        </a:rPr>
                        <a:t>Fréquence (nombre de jours de 0 à 7)</a:t>
                      </a:r>
                      <a:endParaRPr lang="en-US" sz="1200" kern="1200">
                        <a:solidFill>
                          <a:schemeClr val="accent1"/>
                        </a:solidFill>
                        <a:effectLst/>
                        <a:latin typeface="Open Sans"/>
                        <a:ea typeface="Open Sans"/>
                        <a:cs typeface="Open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defTabSz="914400" rtl="0" eaLnBrk="1" latinLnBrk="0" hangingPunct="1">
                        <a:lnSpc>
                          <a:spcPct val="115000"/>
                        </a:lnSpc>
                        <a:spcBef>
                          <a:spcPts val="0"/>
                        </a:spcBef>
                        <a:spcAft>
                          <a:spcPts val="0"/>
                        </a:spcAft>
                      </a:pPr>
                      <a:endParaRPr lang="en-US" sz="1200" kern="1200" dirty="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dirty="0">
                        <a:solidFill>
                          <a:schemeClr val="accent1"/>
                        </a:solidFill>
                        <a:effectLst/>
                        <a:latin typeface="Open Sans"/>
                        <a:ea typeface="Open Sans"/>
                        <a:cs typeface="Open Sans"/>
                      </a:endParaRPr>
                    </a:p>
                    <a:p>
                      <a:pPr marL="0" marR="0" algn="l" defTabSz="914400" rtl="0" eaLnBrk="1" latinLnBrk="0" hangingPunct="1">
                        <a:lnSpc>
                          <a:spcPct val="115000"/>
                        </a:lnSpc>
                        <a:spcBef>
                          <a:spcPts val="0"/>
                        </a:spcBef>
                        <a:spcAft>
                          <a:spcPts val="0"/>
                        </a:spcAft>
                      </a:pPr>
                      <a:endParaRPr lang="en-US" sz="1200" kern="1200" dirty="0">
                        <a:solidFill>
                          <a:schemeClr val="accent1"/>
                        </a:solidFill>
                        <a:effectLst/>
                        <a:latin typeface="Open Sans"/>
                        <a:ea typeface="Open Sans"/>
                        <a:cs typeface="Open Sans"/>
                      </a:endParaRPr>
                    </a:p>
                    <a:p>
                      <a:pPr marL="0" marR="0" algn="l" rtl="0" eaLnBrk="1" latinLnBrk="0" hangingPunct="1">
                        <a:lnSpc>
                          <a:spcPct val="115000"/>
                        </a:lnSpc>
                        <a:spcBef>
                          <a:spcPts val="0"/>
                        </a:spcBef>
                        <a:spcAft>
                          <a:spcPts val="0"/>
                        </a:spcAft>
                      </a:pPr>
                      <a:r>
                        <a:rPr lang="en-GB" sz="1200" kern="1200" dirty="0" err="1">
                          <a:solidFill>
                            <a:schemeClr val="accent1"/>
                          </a:solidFill>
                          <a:effectLst/>
                          <a:latin typeface="Open Sans"/>
                          <a:ea typeface="Open Sans"/>
                          <a:cs typeface="Open Sans"/>
                        </a:rPr>
                        <a:t>rCSI</a:t>
                      </a:r>
                      <a:endParaRPr lang="en-US" sz="1200" kern="120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42623158"/>
                  </a:ext>
                </a:extLst>
              </a:tr>
            </a:tbl>
          </a:graphicData>
        </a:graphic>
      </p:graphicFrame>
    </p:spTree>
    <p:extLst>
      <p:ext uri="{BB962C8B-B14F-4D97-AF65-F5344CB8AC3E}">
        <p14:creationId xmlns:p14="http://schemas.microsoft.com/office/powerpoint/2010/main" val="388539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9" ma:contentTypeDescription="Create a new document." ma:contentTypeScope="" ma:versionID="43cac7850c215b99b189dd42ff5381b4">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7f3b09dd81f609e653ddad0159f4af65"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description="Describe what this folder should contain"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Notes xmlns="49256dcf-74b5-4e0f-b2ab-e17546be8a80" xsi:nil="true"/>
  </documentManagement>
</p:properties>
</file>

<file path=customXml/itemProps1.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2.xml><?xml version="1.0" encoding="utf-8"?>
<ds:datastoreItem xmlns:ds="http://schemas.openxmlformats.org/officeDocument/2006/customXml" ds:itemID="{58C7F7B5-F0A3-4681-8C99-02098AD91D94}">
  <ds:schemaRefs>
    <ds:schemaRef ds:uri="3940b711-dc1d-4235-b0a5-48d487f0d3b9"/>
    <ds:schemaRef ds:uri="49256dcf-74b5-4e0f-b2ab-e17546be8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144BB7B-CE34-4D68-9B7C-68D737AEA431}">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TotalTime>
  <Words>3374</Words>
  <Application>Microsoft Office PowerPoint</Application>
  <PresentationFormat>Widescreen</PresentationFormat>
  <Paragraphs>373</Paragraphs>
  <Slides>43</Slides>
  <Notes>30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Open Sans</vt:lpstr>
      <vt:lpstr>Open Sans ExtraBold</vt:lpstr>
      <vt:lpstr>Open Sans ExtraBold</vt:lpstr>
      <vt:lpstr>Wingdings</vt:lpstr>
      <vt:lpstr>Theme2</vt:lpstr>
      <vt:lpstr>PowerPoint Presentation</vt:lpstr>
      <vt:lpstr>PUBLIC</vt:lpstr>
      <vt:lpstr>PowerPoint Presentation</vt:lpstr>
      <vt:lpstr>rCSI : instructions de formation 1</vt:lpstr>
      <vt:lpstr>rCSI : Définition</vt:lpstr>
      <vt:lpstr>rCSI : UTILISATIONS de cet indicateur</vt:lpstr>
      <vt:lpstr>PowerPoint Presentation</vt:lpstr>
      <vt:lpstr>rCSI : instructions de formation 2</vt:lpstr>
      <vt:lpstr>MODULE RCSI : QUESTION PRINCIPALE</vt:lpstr>
      <vt:lpstr>rCSI : STRATÉGIE 1</vt:lpstr>
      <vt:lpstr>rCSI : stratégie 1 Comment vérifier</vt:lpstr>
      <vt:lpstr>rCSI : stratégie 1 (SUITE)</vt:lpstr>
      <vt:lpstr>rCSI : stratégie 2</vt:lpstr>
      <vt:lpstr>rCSI : stratégie 2 Comment vérifier</vt:lpstr>
      <vt:lpstr>rCSI : stratégie 2 (SUITE)</vt:lpstr>
      <vt:lpstr>rCSI : stratégie 3</vt:lpstr>
      <vt:lpstr>rCSI : stratégie 3 Comment vérifier</vt:lpstr>
      <vt:lpstr>rCSI : stratégie 3 (SUITE)</vt:lpstr>
      <vt:lpstr>rCSI : stratégie 4</vt:lpstr>
      <vt:lpstr>rCSI : stratégie 4 Comment vérifier</vt:lpstr>
      <vt:lpstr>rCSI : stratégie 4 (SUITE)</vt:lpstr>
      <vt:lpstr>rCSI : stratégie 5</vt:lpstr>
      <vt:lpstr>rCSI : stratégie 5 Comment vérifier</vt:lpstr>
      <vt:lpstr>rCSI : stratégie 5 (SUITE)</vt:lpstr>
      <vt:lpstr>PowerPoint Presentation</vt:lpstr>
      <vt:lpstr>rCSI : poids </vt:lpstr>
      <vt:lpstr>PowerPoint Presentation</vt:lpstr>
      <vt:lpstr>rCSI : CALCUL</vt:lpstr>
      <vt:lpstr>PowerPoint Presentation</vt:lpstr>
      <vt:lpstr>Notes de l’Enquêteur</vt:lpstr>
      <vt:lpstr>PowerPoint Presentation</vt:lpstr>
      <vt:lpstr>RCSI: Survey Designer</vt:lpstr>
      <vt:lpstr>RCSI: Survey Designer</vt:lpstr>
      <vt:lpstr>rCSI : Conception du module</vt:lpstr>
      <vt:lpstr>PowerPoint Presentation</vt:lpstr>
      <vt:lpstr>rCSi: Survey Designer</vt:lpstr>
      <vt:lpstr>rCSi: GITHUB</vt:lpstr>
      <vt:lpstr>PowerPoint Presentation</vt:lpstr>
      <vt:lpstr>rCSI : EXEMPLE DE RAPPORT</vt:lpstr>
      <vt:lpstr>RCSI : EXEMPLE DE RAPPORT</vt:lpstr>
      <vt:lpstr>PowerPoint Presentation</vt:lpstr>
      <vt:lpstr>rCSi: VAM Resource Centre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Odai SALEH</cp:lastModifiedBy>
  <cp:revision>25</cp:revision>
  <dcterms:created xsi:type="dcterms:W3CDTF">2018-08-20T09:35:59Z</dcterms:created>
  <dcterms:modified xsi:type="dcterms:W3CDTF">2026-05-04T09:49:40Z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2024-11-28T11:32:21Z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3d04b03b-c232-4ebe-a9ed-e32cb35f92a6</vt:lpwstr>
  </property>
  <property fmtid="{D5CDD505-2E9C-101B-9397-08002B2CF9AE}" pid="10" name="MSIP_Label_2a3a108f-898d-4589-9ebc-7ee3b46df9b8_ContentBits">
    <vt:lpwstr>0</vt:lpwstr>
  </property>
</Properties>
</file>