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notesSlides/notesSlide11.xml" ContentType="application/vnd.openxmlformats-officedocument.presentationml.notesSlide+xml"/>
  <Override PartName="/ppt/theme/themeOverride2.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3.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4.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5.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heme/themeOverride6.xml" ContentType="application/vnd.openxmlformats-officedocument.themeOverr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heme/themeOverride7.xml" ContentType="application/vnd.openxmlformats-officedocument.themeOverr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8.xml" ContentType="application/vnd.openxmlformats-officedocument.themeOverr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9.xml" ContentType="application/vnd.openxmlformats-officedocument.themeOverr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5" r:id="rId4"/>
  </p:sldMasterIdLst>
  <p:notesMasterIdLst>
    <p:notesMasterId r:id="rId107"/>
  </p:notesMasterIdLst>
  <p:handoutMasterIdLst>
    <p:handoutMasterId r:id="rId108"/>
  </p:handoutMasterIdLst>
  <p:sldIdLst>
    <p:sldId id="507" r:id="rId5"/>
    <p:sldId id="327" r:id="rId6"/>
    <p:sldId id="274" r:id="rId7"/>
    <p:sldId id="268" r:id="rId8"/>
    <p:sldId id="291" r:id="rId9"/>
    <p:sldId id="386" r:id="rId10"/>
    <p:sldId id="280" r:id="rId11"/>
    <p:sldId id="332" r:id="rId12"/>
    <p:sldId id="306" r:id="rId13"/>
    <p:sldId id="403" r:id="rId14"/>
    <p:sldId id="439" r:id="rId15"/>
    <p:sldId id="393" r:id="rId16"/>
    <p:sldId id="374" r:id="rId17"/>
    <p:sldId id="375" r:id="rId18"/>
    <p:sldId id="376" r:id="rId19"/>
    <p:sldId id="435" r:id="rId20"/>
    <p:sldId id="440" r:id="rId21"/>
    <p:sldId id="441" r:id="rId22"/>
    <p:sldId id="442" r:id="rId23"/>
    <p:sldId id="443" r:id="rId24"/>
    <p:sldId id="444" r:id="rId25"/>
    <p:sldId id="307" r:id="rId26"/>
    <p:sldId id="446" r:id="rId27"/>
    <p:sldId id="447" r:id="rId28"/>
    <p:sldId id="448" r:id="rId29"/>
    <p:sldId id="449" r:id="rId30"/>
    <p:sldId id="450" r:id="rId31"/>
    <p:sldId id="380" r:id="rId32"/>
    <p:sldId id="451" r:id="rId33"/>
    <p:sldId id="381" r:id="rId34"/>
    <p:sldId id="389" r:id="rId35"/>
    <p:sldId id="452" r:id="rId36"/>
    <p:sldId id="508" r:id="rId37"/>
    <p:sldId id="453" r:id="rId38"/>
    <p:sldId id="454" r:id="rId39"/>
    <p:sldId id="455" r:id="rId40"/>
    <p:sldId id="456" r:id="rId41"/>
    <p:sldId id="457" r:id="rId42"/>
    <p:sldId id="458" r:id="rId43"/>
    <p:sldId id="459" r:id="rId44"/>
    <p:sldId id="460" r:id="rId45"/>
    <p:sldId id="461" r:id="rId46"/>
    <p:sldId id="410" r:id="rId47"/>
    <p:sldId id="462" r:id="rId48"/>
    <p:sldId id="463" r:id="rId49"/>
    <p:sldId id="464" r:id="rId50"/>
    <p:sldId id="465" r:id="rId51"/>
    <p:sldId id="466" r:id="rId52"/>
    <p:sldId id="467" r:id="rId53"/>
    <p:sldId id="468" r:id="rId54"/>
    <p:sldId id="470" r:id="rId55"/>
    <p:sldId id="471" r:id="rId56"/>
    <p:sldId id="472" r:id="rId57"/>
    <p:sldId id="473" r:id="rId58"/>
    <p:sldId id="475" r:id="rId59"/>
    <p:sldId id="474" r:id="rId60"/>
    <p:sldId id="476" r:id="rId61"/>
    <p:sldId id="477" r:id="rId62"/>
    <p:sldId id="478" r:id="rId63"/>
    <p:sldId id="436" r:id="rId64"/>
    <p:sldId id="479" r:id="rId65"/>
    <p:sldId id="312" r:id="rId66"/>
    <p:sldId id="310" r:id="rId67"/>
    <p:sldId id="480" r:id="rId68"/>
    <p:sldId id="481" r:id="rId69"/>
    <p:sldId id="482" r:id="rId70"/>
    <p:sldId id="483" r:id="rId71"/>
    <p:sldId id="484" r:id="rId72"/>
    <p:sldId id="485" r:id="rId73"/>
    <p:sldId id="486" r:id="rId74"/>
    <p:sldId id="391" r:id="rId75"/>
    <p:sldId id="487" r:id="rId76"/>
    <p:sldId id="488" r:id="rId77"/>
    <p:sldId id="489" r:id="rId78"/>
    <p:sldId id="490" r:id="rId79"/>
    <p:sldId id="491" r:id="rId80"/>
    <p:sldId id="492" r:id="rId81"/>
    <p:sldId id="493" r:id="rId82"/>
    <p:sldId id="494" r:id="rId83"/>
    <p:sldId id="495" r:id="rId84"/>
    <p:sldId id="496" r:id="rId85"/>
    <p:sldId id="424" r:id="rId86"/>
    <p:sldId id="425" r:id="rId87"/>
    <p:sldId id="325" r:id="rId88"/>
    <p:sldId id="497" r:id="rId89"/>
    <p:sldId id="498" r:id="rId90"/>
    <p:sldId id="499" r:id="rId91"/>
    <p:sldId id="390" r:id="rId92"/>
    <p:sldId id="419" r:id="rId93"/>
    <p:sldId id="500" r:id="rId94"/>
    <p:sldId id="501" r:id="rId95"/>
    <p:sldId id="502" r:id="rId96"/>
    <p:sldId id="385" r:id="rId97"/>
    <p:sldId id="503" r:id="rId98"/>
    <p:sldId id="504" r:id="rId99"/>
    <p:sldId id="301" r:id="rId100"/>
    <p:sldId id="505" r:id="rId101"/>
    <p:sldId id="379" r:id="rId102"/>
    <p:sldId id="506" r:id="rId103"/>
    <p:sldId id="509" r:id="rId104"/>
    <p:sldId id="510" r:id="rId105"/>
    <p:sldId id="333" r:id="rId106"/>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page: Relevance - both" id="{32216101-4936-4465-91C6-7E1AB5A4B7C8}">
          <p14:sldIdLst>
            <p14:sldId id="507"/>
            <p14:sldId id="327"/>
          </p14:sldIdLst>
        </p14:section>
        <p14:section name="Introduction: Relevance - both" id="{B8D5A308-6A34-47A9-9898-8C8385DF4400}">
          <p14:sldIdLst>
            <p14:sldId id="274"/>
            <p14:sldId id="268"/>
            <p14:sldId id="291"/>
            <p14:sldId id="386"/>
            <p14:sldId id="280"/>
            <p14:sldId id="332"/>
          </p14:sldIdLst>
        </p14:section>
        <p14:section name="Modules: Relevance - both" id="{448AC126-07C6-4C54-ACB7-F27B22FE7E97}">
          <p14:sldIdLst>
            <p14:sldId id="306"/>
            <p14:sldId id="403"/>
            <p14:sldId id="439"/>
            <p14:sldId id="393"/>
            <p14:sldId id="374"/>
            <p14:sldId id="375"/>
            <p14:sldId id="376"/>
            <p14:sldId id="435"/>
            <p14:sldId id="440"/>
            <p14:sldId id="441"/>
            <p14:sldId id="442"/>
            <p14:sldId id="443"/>
            <p14:sldId id="444"/>
          </p14:sldIdLst>
        </p14:section>
        <p14:section name="Food groups: Relevance - enumerators" id="{CE3F09A5-3349-451F-9BD5-5062DE1F0156}">
          <p14:sldIdLst>
            <p14:sldId id="307"/>
            <p14:sldId id="446"/>
            <p14:sldId id="447"/>
            <p14:sldId id="448"/>
            <p14:sldId id="449"/>
            <p14:sldId id="450"/>
            <p14:sldId id="380"/>
            <p14:sldId id="451"/>
            <p14:sldId id="381"/>
            <p14:sldId id="389"/>
            <p14:sldId id="452"/>
            <p14:sldId id="508"/>
            <p14:sldId id="453"/>
            <p14:sldId id="454"/>
            <p14:sldId id="455"/>
          </p14:sldIdLst>
        </p14:section>
        <p14:section name="Food Sources: Relevance - enumerators" id="{096BDCF9-1D31-450D-ADAA-212FC4D5A22A}">
          <p14:sldIdLst>
            <p14:sldId id="456"/>
            <p14:sldId id="457"/>
            <p14:sldId id="458"/>
            <p14:sldId id="459"/>
            <p14:sldId id="460"/>
            <p14:sldId id="461"/>
            <p14:sldId id="410"/>
            <p14:sldId id="462"/>
            <p14:sldId id="463"/>
            <p14:sldId id="464"/>
            <p14:sldId id="465"/>
            <p14:sldId id="466"/>
          </p14:sldIdLst>
        </p14:section>
        <p14:section name="How to ask?: Relevance - enumerators" id="{D11AB557-7CBF-4B5B-96E3-758B7880F5A1}">
          <p14:sldIdLst>
            <p14:sldId id="467"/>
            <p14:sldId id="468"/>
            <p14:sldId id="470"/>
            <p14:sldId id="471"/>
            <p14:sldId id="472"/>
            <p14:sldId id="473"/>
            <p14:sldId id="475"/>
            <p14:sldId id="474"/>
            <p14:sldId id="476"/>
            <p14:sldId id="477"/>
            <p14:sldId id="478"/>
            <p14:sldId id="436"/>
            <p14:sldId id="479"/>
            <p14:sldId id="312"/>
            <p14:sldId id="310"/>
          </p14:sldIdLst>
        </p14:section>
        <p14:section name="Analysis: Relevance - analysts" id="{7E87BF92-3A7D-4E63-A594-6397CC96B705}">
          <p14:sldIdLst>
            <p14:sldId id="480"/>
            <p14:sldId id="481"/>
            <p14:sldId id="482"/>
            <p14:sldId id="483"/>
            <p14:sldId id="484"/>
            <p14:sldId id="485"/>
            <p14:sldId id="486"/>
            <p14:sldId id="391"/>
            <p14:sldId id="487"/>
            <p14:sldId id="488"/>
            <p14:sldId id="489"/>
            <p14:sldId id="490"/>
            <p14:sldId id="491"/>
            <p14:sldId id="492"/>
            <p14:sldId id="493"/>
            <p14:sldId id="494"/>
            <p14:sldId id="495"/>
            <p14:sldId id="496"/>
            <p14:sldId id="424"/>
            <p14:sldId id="425"/>
            <p14:sldId id="325"/>
            <p14:sldId id="497"/>
            <p14:sldId id="498"/>
            <p14:sldId id="499"/>
            <p14:sldId id="390"/>
            <p14:sldId id="419"/>
            <p14:sldId id="500"/>
            <p14:sldId id="501"/>
            <p14:sldId id="502"/>
            <p14:sldId id="385"/>
          </p14:sldIdLst>
        </p14:section>
        <p14:section name="Reporting: Relevance - WFP staff" id="{C4E5C8C1-942B-43B4-BB14-91179D714B55}">
          <p14:sldIdLst>
            <p14:sldId id="503"/>
            <p14:sldId id="504"/>
            <p14:sldId id="301"/>
            <p14:sldId id="505"/>
            <p14:sldId id="379"/>
            <p14:sldId id="506"/>
            <p14:sldId id="509"/>
            <p14:sldId id="510"/>
            <p14:sldId id="33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B2E1C0B-D5E6-00FA-FBDB-BA138CF7CDBF}" name="Marianne JENSBY" initials="MJ" userId="S::marianne.jensby@wfp.org::138ee585-774f-4d33-910f-eb8f633c7eea" providerId="AD"/>
  <p188:author id="{267EE71F-E4CF-2640-16B2-A6A6650BB44B}" name="Cassandra WALKER" initials="CW" userId="S::cassandra.walker@wfp.org::7d551a76-2a3b-46ce-9612-27f9694a0380" providerId="AD"/>
  <p188:author id="{48B76E41-EE3A-55C5-FA23-E4EF01351F8D}" name="WFP-RAM-N" initials="RAMN" userId="WFP-RAM-N" providerId="None"/>
  <p188:author id="{6A52989B-2D3B-6FC0-BBC3-D88A3726BC0B}" name="Mohamed SALEM" initials="MS" userId="S::mohamed.salem@wfp.org::13f12703-f1ce-4b8b-924c-fe401988a08b" providerId="AD"/>
  <p188:author id="{46429D9C-8177-114B-BEF0-D76BAE32C891}" name="Isra WISHAH" initials="IW" userId="S::isra.wishah@wfp.org::72089144-da43-4082-a6aa-d77401d50df3" providerId="AD"/>
  <p188:author id="{916173DF-0D56-75B2-682D-A5B4E40811C9}" name="Odai SALEH" initials="OS" userId="S::odai.saleh@wfp.org::a27f7d6a-f034-4578-8764-df3cfd5aa25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002B"/>
    <a:srgbClr val="ECE1B1"/>
    <a:srgbClr val="ECDFBB"/>
    <a:srgbClr val="D70000"/>
    <a:srgbClr val="FFFFFE"/>
    <a:srgbClr val="D9E2F3"/>
    <a:srgbClr val="E7E8EA"/>
    <a:srgbClr val="767778"/>
    <a:srgbClr val="008868"/>
    <a:srgbClr val="00B3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6" d="100"/>
          <a:sy n="56" d="100"/>
        </p:scale>
        <p:origin x="976" y="28"/>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tableStyles" Target="tableStyles.xml"/><Relationship Id="rId16" Type="http://schemas.openxmlformats.org/officeDocument/2006/relationships/slide" Target="slides/slide12.xml"/><Relationship Id="rId107" Type="http://schemas.openxmlformats.org/officeDocument/2006/relationships/notesMaster" Target="notesMasters/notesMaster1.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microsoft.com/office/2018/10/relationships/authors" Target="author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handoutMaster" Target="handoutMasters/handoutMaster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presProps" Target="presProp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Book2"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Sheet1!$A$2</c:f>
              <c:strCache>
                <c:ptCount val="1"/>
                <c:pt idx="0">
                  <c:v>استهلاك غذائي فقير</c:v>
                </c:pt>
              </c:strCache>
            </c:strRef>
          </c:tx>
          <c:spPr>
            <a:solidFill>
              <a:srgbClr val="E3002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الكل</c:v>
                </c:pt>
                <c:pt idx="1">
                  <c:v>انثى</c:v>
                </c:pt>
                <c:pt idx="2">
                  <c:v>ذكر</c:v>
                </c:pt>
              </c:strCache>
            </c:strRef>
          </c:cat>
          <c:val>
            <c:numRef>
              <c:f>Sheet1!$B$2:$D$2</c:f>
              <c:numCache>
                <c:formatCode>0%</c:formatCode>
                <c:ptCount val="3"/>
                <c:pt idx="0">
                  <c:v>0.04</c:v>
                </c:pt>
                <c:pt idx="1">
                  <c:v>0.04</c:v>
                </c:pt>
                <c:pt idx="2">
                  <c:v>0.04</c:v>
                </c:pt>
              </c:numCache>
            </c:numRef>
          </c:val>
          <c:extLst>
            <c:ext xmlns:c16="http://schemas.microsoft.com/office/drawing/2014/chart" uri="{C3380CC4-5D6E-409C-BE32-E72D297353CC}">
              <c16:uniqueId val="{00000000-85D0-48E7-B5FD-26336F359A73}"/>
            </c:ext>
          </c:extLst>
        </c:ser>
        <c:ser>
          <c:idx val="1"/>
          <c:order val="1"/>
          <c:tx>
            <c:strRef>
              <c:f>Sheet1!$A$3</c:f>
              <c:strCache>
                <c:ptCount val="1"/>
                <c:pt idx="0">
                  <c:v>استهلاك غذائي حدي</c:v>
                </c:pt>
              </c:strCache>
            </c:strRef>
          </c:tx>
          <c:spPr>
            <a:solidFill>
              <a:srgbClr val="E6753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الكل</c:v>
                </c:pt>
                <c:pt idx="1">
                  <c:v>انثى</c:v>
                </c:pt>
                <c:pt idx="2">
                  <c:v>ذكر</c:v>
                </c:pt>
              </c:strCache>
            </c:strRef>
          </c:cat>
          <c:val>
            <c:numRef>
              <c:f>Sheet1!$B$3:$D$3</c:f>
              <c:numCache>
                <c:formatCode>0%</c:formatCode>
                <c:ptCount val="3"/>
                <c:pt idx="0">
                  <c:v>0.27</c:v>
                </c:pt>
                <c:pt idx="1">
                  <c:v>0.3</c:v>
                </c:pt>
                <c:pt idx="2">
                  <c:v>0.35</c:v>
                </c:pt>
              </c:numCache>
            </c:numRef>
          </c:val>
          <c:extLst>
            <c:ext xmlns:c16="http://schemas.microsoft.com/office/drawing/2014/chart" uri="{C3380CC4-5D6E-409C-BE32-E72D297353CC}">
              <c16:uniqueId val="{00000001-85D0-48E7-B5FD-26336F359A73}"/>
            </c:ext>
          </c:extLst>
        </c:ser>
        <c:ser>
          <c:idx val="2"/>
          <c:order val="2"/>
          <c:tx>
            <c:strRef>
              <c:f>Sheet1!$A$4</c:f>
              <c:strCache>
                <c:ptCount val="1"/>
                <c:pt idx="0">
                  <c:v>استهلاك غذائي مقبول</c:v>
                </c:pt>
              </c:strCache>
            </c:strRef>
          </c:tx>
          <c:spPr>
            <a:solidFill>
              <a:srgbClr val="ECE1B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الكل</c:v>
                </c:pt>
                <c:pt idx="1">
                  <c:v>انثى</c:v>
                </c:pt>
                <c:pt idx="2">
                  <c:v>ذكر</c:v>
                </c:pt>
              </c:strCache>
            </c:strRef>
          </c:cat>
          <c:val>
            <c:numRef>
              <c:f>Sheet1!$B$4:$D$4</c:f>
              <c:numCache>
                <c:formatCode>0%</c:formatCode>
                <c:ptCount val="3"/>
                <c:pt idx="0">
                  <c:v>0.69</c:v>
                </c:pt>
                <c:pt idx="1">
                  <c:v>0.66</c:v>
                </c:pt>
                <c:pt idx="2">
                  <c:v>0.61</c:v>
                </c:pt>
              </c:numCache>
            </c:numRef>
          </c:val>
          <c:extLst>
            <c:ext xmlns:c16="http://schemas.microsoft.com/office/drawing/2014/chart" uri="{C3380CC4-5D6E-409C-BE32-E72D297353CC}">
              <c16:uniqueId val="{00000002-85D0-48E7-B5FD-26336F359A73}"/>
            </c:ext>
          </c:extLst>
        </c:ser>
        <c:dLbls>
          <c:dLblPos val="ctr"/>
          <c:showLegendKey val="0"/>
          <c:showVal val="1"/>
          <c:showCatName val="0"/>
          <c:showSerName val="0"/>
          <c:showPercent val="0"/>
          <c:showBubbleSize val="0"/>
        </c:dLbls>
        <c:gapWidth val="150"/>
        <c:overlap val="100"/>
        <c:axId val="132277759"/>
        <c:axId val="132284479"/>
      </c:barChart>
      <c:catAx>
        <c:axId val="1322777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crossAx val="132284479"/>
        <c:crosses val="autoZero"/>
        <c:auto val="1"/>
        <c:lblAlgn val="ctr"/>
        <c:lblOffset val="100"/>
        <c:noMultiLvlLbl val="0"/>
      </c:catAx>
      <c:valAx>
        <c:axId val="132284479"/>
        <c:scaling>
          <c:orientation val="minMax"/>
        </c:scaling>
        <c:delete val="1"/>
        <c:axPos val="l"/>
        <c:numFmt formatCode="0%" sourceLinked="1"/>
        <c:majorTickMark val="none"/>
        <c:minorTickMark val="none"/>
        <c:tickLblPos val="nextTo"/>
        <c:crossAx val="132277759"/>
        <c:crosses val="autoZero"/>
        <c:crossBetween val="between"/>
      </c:valAx>
      <c:spPr>
        <a:noFill/>
        <a:ln w="25400">
          <a:noFill/>
        </a:ln>
        <a:effectLst/>
      </c:spPr>
    </c:plotArea>
    <c:legend>
      <c:legendPos val="r"/>
      <c:overlay val="0"/>
      <c:spPr>
        <a:noFill/>
        <a:ln>
          <a:noFill/>
        </a:ln>
        <a:effectLst/>
      </c:spPr>
      <c:txPr>
        <a:bodyPr rot="0" spcFirstLastPara="1" vertOverflow="ellipsis" vert="horz" wrap="square" anchor="ctr" anchorCtr="1"/>
        <a:lstStyle/>
        <a:p>
          <a:pPr rtl="1">
            <a:defRPr sz="900" b="0" i="0" u="none" strike="noStrike" kern="1200" baseline="0">
              <a:solidFill>
                <a:sysClr val="windowText" lastClr="000000"/>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Sheet1!$C$1</c:f>
              <c:strCache>
                <c:ptCount val="1"/>
                <c:pt idx="0">
                  <c:v>استهلاك غذائي فقير</c:v>
                </c:pt>
              </c:strCache>
            </c:strRef>
          </c:tx>
          <c:spPr>
            <a:solidFill>
              <a:srgbClr val="E3002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Sheet1!$A$2:$B$16</c:f>
              <c:multiLvlStrCache>
                <c:ptCount val="15"/>
                <c:lvl>
                  <c:pt idx="0">
                    <c:v>لحوم الاعضاء (الاحشاء)</c:v>
                  </c:pt>
                  <c:pt idx="1">
                    <c:v>الاسماك</c:v>
                  </c:pt>
                  <c:pt idx="2">
                    <c:v>اللحوم</c:v>
                  </c:pt>
                  <c:pt idx="3">
                    <c:v>لحوم الاعضاء (الاحشاء)</c:v>
                  </c:pt>
                  <c:pt idx="4">
                    <c:v>الاسماك</c:v>
                  </c:pt>
                  <c:pt idx="5">
                    <c:v>البيض</c:v>
                  </c:pt>
                  <c:pt idx="6">
                    <c:v>اللحوم</c:v>
                  </c:pt>
                  <c:pt idx="7">
                    <c:v>الالبان</c:v>
                  </c:pt>
                  <c:pt idx="8">
                    <c:v>البقوليات</c:v>
                  </c:pt>
                  <c:pt idx="9">
                    <c:v>لحوم الاعضاء (الاحشاء)</c:v>
                  </c:pt>
                  <c:pt idx="10">
                    <c:v>الفواكة الصفراء</c:v>
                  </c:pt>
                  <c:pt idx="11">
                    <c:v>الخضروات ذوات الاوراق الخضراء</c:v>
                  </c:pt>
                  <c:pt idx="12">
                    <c:v>البيض</c:v>
                  </c:pt>
                  <c:pt idx="13">
                    <c:v>الخضروات الصفراء</c:v>
                  </c:pt>
                  <c:pt idx="14">
                    <c:v>الالبان</c:v>
                  </c:pt>
                </c:lvl>
                <c:lvl>
                  <c:pt idx="0">
                    <c:v> الأطعمة الغنية بالحديد </c:v>
                  </c:pt>
                  <c:pt idx="3">
                    <c:v>الاطعمة الغنية بالبروتين</c:v>
                  </c:pt>
                  <c:pt idx="9">
                    <c:v>الأطعمة الغنية بفيتامين أ </c:v>
                  </c:pt>
                </c:lvl>
              </c:multiLvlStrCache>
            </c:multiLvlStrRef>
          </c:cat>
          <c:val>
            <c:numRef>
              <c:f>Sheet1!$C$2:$C$16</c:f>
              <c:numCache>
                <c:formatCode>#,##0.0</c:formatCode>
                <c:ptCount val="15"/>
                <c:pt idx="0">
                  <c:v>0</c:v>
                </c:pt>
                <c:pt idx="1">
                  <c:v>0</c:v>
                </c:pt>
                <c:pt idx="2">
                  <c:v>0.3</c:v>
                </c:pt>
                <c:pt idx="3">
                  <c:v>0</c:v>
                </c:pt>
                <c:pt idx="4">
                  <c:v>0</c:v>
                </c:pt>
                <c:pt idx="5">
                  <c:v>0.1</c:v>
                </c:pt>
                <c:pt idx="6">
                  <c:v>0.3</c:v>
                </c:pt>
                <c:pt idx="7">
                  <c:v>0.5</c:v>
                </c:pt>
                <c:pt idx="8">
                  <c:v>3.9</c:v>
                </c:pt>
                <c:pt idx="9">
                  <c:v>0</c:v>
                </c:pt>
                <c:pt idx="10">
                  <c:v>0</c:v>
                </c:pt>
                <c:pt idx="11">
                  <c:v>0.2</c:v>
                </c:pt>
                <c:pt idx="12">
                  <c:v>0.1</c:v>
                </c:pt>
                <c:pt idx="13">
                  <c:v>0.1</c:v>
                </c:pt>
                <c:pt idx="14">
                  <c:v>0.5</c:v>
                </c:pt>
              </c:numCache>
            </c:numRef>
          </c:val>
          <c:extLst>
            <c:ext xmlns:c16="http://schemas.microsoft.com/office/drawing/2014/chart" uri="{C3380CC4-5D6E-409C-BE32-E72D297353CC}">
              <c16:uniqueId val="{00000000-A59B-4AD4-B5DF-AEAEECCAEEBE}"/>
            </c:ext>
          </c:extLst>
        </c:ser>
        <c:ser>
          <c:idx val="1"/>
          <c:order val="1"/>
          <c:tx>
            <c:strRef>
              <c:f>Sheet1!$D$1</c:f>
              <c:strCache>
                <c:ptCount val="1"/>
                <c:pt idx="0">
                  <c:v>استهلاك غذائي مقبول</c:v>
                </c:pt>
              </c:strCache>
            </c:strRef>
          </c:tx>
          <c:spPr>
            <a:solidFill>
              <a:srgbClr val="ECE1B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Sheet1!$A$2:$B$16</c:f>
              <c:multiLvlStrCache>
                <c:ptCount val="15"/>
                <c:lvl>
                  <c:pt idx="0">
                    <c:v>لحوم الاعضاء (الاحشاء)</c:v>
                  </c:pt>
                  <c:pt idx="1">
                    <c:v>الاسماك</c:v>
                  </c:pt>
                  <c:pt idx="2">
                    <c:v>اللحوم</c:v>
                  </c:pt>
                  <c:pt idx="3">
                    <c:v>لحوم الاعضاء (الاحشاء)</c:v>
                  </c:pt>
                  <c:pt idx="4">
                    <c:v>الاسماك</c:v>
                  </c:pt>
                  <c:pt idx="5">
                    <c:v>البيض</c:v>
                  </c:pt>
                  <c:pt idx="6">
                    <c:v>اللحوم</c:v>
                  </c:pt>
                  <c:pt idx="7">
                    <c:v>الالبان</c:v>
                  </c:pt>
                  <c:pt idx="8">
                    <c:v>البقوليات</c:v>
                  </c:pt>
                  <c:pt idx="9">
                    <c:v>لحوم الاعضاء (الاحشاء)</c:v>
                  </c:pt>
                  <c:pt idx="10">
                    <c:v>الفواكة الصفراء</c:v>
                  </c:pt>
                  <c:pt idx="11">
                    <c:v>الخضروات ذوات الاوراق الخضراء</c:v>
                  </c:pt>
                  <c:pt idx="12">
                    <c:v>البيض</c:v>
                  </c:pt>
                  <c:pt idx="13">
                    <c:v>الخضروات الصفراء</c:v>
                  </c:pt>
                  <c:pt idx="14">
                    <c:v>الالبان</c:v>
                  </c:pt>
                </c:lvl>
                <c:lvl>
                  <c:pt idx="0">
                    <c:v> الأطعمة الغنية بالحديد </c:v>
                  </c:pt>
                  <c:pt idx="3">
                    <c:v>الاطعمة الغنية بالبروتين</c:v>
                  </c:pt>
                  <c:pt idx="9">
                    <c:v>الأطعمة الغنية بفيتامين أ </c:v>
                  </c:pt>
                </c:lvl>
              </c:multiLvlStrCache>
            </c:multiLvlStrRef>
          </c:cat>
          <c:val>
            <c:numRef>
              <c:f>Sheet1!$D$2:$D$16</c:f>
              <c:numCache>
                <c:formatCode>#,##0.0</c:formatCode>
                <c:ptCount val="15"/>
                <c:pt idx="0">
                  <c:v>0</c:v>
                </c:pt>
                <c:pt idx="1">
                  <c:v>0.2</c:v>
                </c:pt>
                <c:pt idx="2">
                  <c:v>1.9</c:v>
                </c:pt>
                <c:pt idx="3">
                  <c:v>0</c:v>
                </c:pt>
                <c:pt idx="4">
                  <c:v>0.2</c:v>
                </c:pt>
                <c:pt idx="5">
                  <c:v>1.4</c:v>
                </c:pt>
                <c:pt idx="6">
                  <c:v>1.9</c:v>
                </c:pt>
                <c:pt idx="7">
                  <c:v>4.0999999999999996</c:v>
                </c:pt>
                <c:pt idx="8">
                  <c:v>5.8</c:v>
                </c:pt>
                <c:pt idx="9">
                  <c:v>0</c:v>
                </c:pt>
                <c:pt idx="10" formatCode="General">
                  <c:v>0.4</c:v>
                </c:pt>
                <c:pt idx="11">
                  <c:v>1.2</c:v>
                </c:pt>
                <c:pt idx="12">
                  <c:v>1.4</c:v>
                </c:pt>
                <c:pt idx="13">
                  <c:v>0.9</c:v>
                </c:pt>
                <c:pt idx="14">
                  <c:v>4.0999999999999996</c:v>
                </c:pt>
              </c:numCache>
            </c:numRef>
          </c:val>
          <c:extLst>
            <c:ext xmlns:c16="http://schemas.microsoft.com/office/drawing/2014/chart" uri="{C3380CC4-5D6E-409C-BE32-E72D297353CC}">
              <c16:uniqueId val="{00000001-A59B-4AD4-B5DF-AEAEECCAEEBE}"/>
            </c:ext>
          </c:extLst>
        </c:ser>
        <c:dLbls>
          <c:dLblPos val="outEnd"/>
          <c:showLegendKey val="0"/>
          <c:showVal val="1"/>
          <c:showCatName val="0"/>
          <c:showSerName val="0"/>
          <c:showPercent val="0"/>
          <c:showBubbleSize val="0"/>
        </c:dLbls>
        <c:gapWidth val="182"/>
        <c:axId val="320648207"/>
        <c:axId val="320646287"/>
      </c:barChart>
      <c:catAx>
        <c:axId val="32064820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0646287"/>
        <c:crosses val="autoZero"/>
        <c:auto val="1"/>
        <c:lblAlgn val="ctr"/>
        <c:lblOffset val="100"/>
        <c:noMultiLvlLbl val="0"/>
      </c:catAx>
      <c:valAx>
        <c:axId val="320646287"/>
        <c:scaling>
          <c:orientation val="minMax"/>
        </c:scaling>
        <c:delete val="0"/>
        <c:axPos val="b"/>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06482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FFAB1A-079C-564C-A3B2-E630BC843578}" type="datetimeFigureOut">
              <a:rPr lang="it-IT" smtClean="0"/>
              <a:t>04/05/2026</a:t>
            </a:fld>
            <a:endParaRPr lang="it-IT"/>
          </a:p>
        </p:txBody>
      </p:sp>
      <p:sp>
        <p:nvSpPr>
          <p:cNvPr id="4" name="Segnaposto piè di pa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A900685-03CC-EF47-A6B6-8CB07CAC109C}" type="slidenum">
              <a:rPr lang="it-IT" smtClean="0"/>
              <a:t>‹#›</a:t>
            </a:fld>
            <a:endParaRPr lang="it-IT"/>
          </a:p>
        </p:txBody>
      </p:sp>
    </p:spTree>
    <p:extLst>
      <p:ext uri="{BB962C8B-B14F-4D97-AF65-F5344CB8AC3E}">
        <p14:creationId xmlns:p14="http://schemas.microsoft.com/office/powerpoint/2010/main" val="15066613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B21A65-5E85-7243-A45D-5622BE4ACE07}" type="datetimeFigureOut">
              <a:rPr lang="it-IT" smtClean="0"/>
              <a:t>04/05/2026</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27884D-8063-894A-9B96-2E8B250142EB}" type="slidenum">
              <a:rPr lang="it-IT" smtClean="0"/>
              <a:t>‹#›</a:t>
            </a:fld>
            <a:endParaRPr lang="it-IT"/>
          </a:p>
        </p:txBody>
      </p:sp>
    </p:spTree>
    <p:extLst>
      <p:ext uri="{BB962C8B-B14F-4D97-AF65-F5344CB8AC3E}">
        <p14:creationId xmlns:p14="http://schemas.microsoft.com/office/powerpoint/2010/main" val="1519342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Y"/>
          </a:p>
        </p:txBody>
      </p:sp>
      <p:sp>
        <p:nvSpPr>
          <p:cNvPr id="4" name="Slide Number Placeholder 3"/>
          <p:cNvSpPr>
            <a:spLocks noGrp="1"/>
          </p:cNvSpPr>
          <p:nvPr>
            <p:ph type="sldNum" sz="quarter" idx="5"/>
          </p:nvPr>
        </p:nvSpPr>
        <p:spPr/>
        <p:txBody>
          <a:bodyPr/>
          <a:lstStyle/>
          <a:p>
            <a:fld id="{C227884D-8063-894A-9B96-2E8B250142EB}" type="slidenum">
              <a:rPr lang="it-IT" smtClean="0"/>
              <a:t>1</a:t>
            </a:fld>
            <a:endParaRPr lang="it-IT"/>
          </a:p>
        </p:txBody>
      </p:sp>
    </p:spTree>
    <p:extLst>
      <p:ext uri="{BB962C8B-B14F-4D97-AF65-F5344CB8AC3E}">
        <p14:creationId xmlns:p14="http://schemas.microsoft.com/office/powerpoint/2010/main" val="8617622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27884D-8063-894A-9B96-2E8B250142EB}" type="slidenum">
              <a:rPr lang="it-IT" smtClean="0"/>
              <a:t>12</a:t>
            </a:fld>
            <a:endParaRPr lang="it-IT"/>
          </a:p>
        </p:txBody>
      </p:sp>
    </p:spTree>
    <p:extLst>
      <p:ext uri="{BB962C8B-B14F-4D97-AF65-F5344CB8AC3E}">
        <p14:creationId xmlns:p14="http://schemas.microsoft.com/office/powerpoint/2010/main" val="4064234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spc="60">
                <a:solidFill>
                  <a:schemeClr val="accent2"/>
                </a:solidFill>
                <a:latin typeface="Open Sans" charset="0"/>
                <a:ea typeface="Open Sans" charset="0"/>
                <a:cs typeface="Open Sans" charset="0"/>
              </a:rPr>
              <a:t>IMPORTANT: </a:t>
            </a:r>
            <a:r>
              <a:rPr lang="en-US" spc="60">
                <a:latin typeface="Open Sans" charset="0"/>
                <a:ea typeface="Open Sans" charset="0"/>
                <a:cs typeface="Open Sans" charset="0"/>
              </a:rPr>
              <a:t>The FCS-N must still ask about the main groups as a separate question (in addition to the subgroups)! Under no circumstances should subgroups be summed up or the max value of the subgroups be taken. </a:t>
            </a:r>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16</a:t>
            </a:fld>
            <a:endParaRPr lang="it-IT"/>
          </a:p>
        </p:txBody>
      </p:sp>
    </p:spTree>
    <p:extLst>
      <p:ext uri="{BB962C8B-B14F-4D97-AF65-F5344CB8AC3E}">
        <p14:creationId xmlns:p14="http://schemas.microsoft.com/office/powerpoint/2010/main" val="27000088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17</a:t>
            </a:fld>
            <a:endParaRPr lang="it-IT"/>
          </a:p>
        </p:txBody>
      </p:sp>
    </p:spTree>
    <p:extLst>
      <p:ext uri="{BB962C8B-B14F-4D97-AF65-F5344CB8AC3E}">
        <p14:creationId xmlns:p14="http://schemas.microsoft.com/office/powerpoint/2010/main" val="599007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21</a:t>
            </a:fld>
            <a:endParaRPr lang="it-IT"/>
          </a:p>
        </p:txBody>
      </p:sp>
    </p:spTree>
    <p:extLst>
      <p:ext uri="{BB962C8B-B14F-4D97-AF65-F5344CB8AC3E}">
        <p14:creationId xmlns:p14="http://schemas.microsoft.com/office/powerpoint/2010/main" val="2019420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the training, it is suggested that the trainer update the list of examples in the PPT, as well as in the questionnaire itself. Ensure harmonization in the food items between modules: FCS, FCS-N, HDDS, MDDW, as relevant. </a:t>
            </a:r>
          </a:p>
        </p:txBody>
      </p:sp>
      <p:sp>
        <p:nvSpPr>
          <p:cNvPr id="4" name="Slide Number Placeholder 3"/>
          <p:cNvSpPr>
            <a:spLocks noGrp="1"/>
          </p:cNvSpPr>
          <p:nvPr>
            <p:ph type="sldNum" sz="quarter" idx="5"/>
          </p:nvPr>
        </p:nvSpPr>
        <p:spPr/>
        <p:txBody>
          <a:bodyPr/>
          <a:lstStyle/>
          <a:p>
            <a:fld id="{C227884D-8063-894A-9B96-2E8B250142EB}" type="slidenum">
              <a:rPr lang="it-IT" smtClean="0"/>
              <a:t>23</a:t>
            </a:fld>
            <a:endParaRPr lang="it-IT"/>
          </a:p>
        </p:txBody>
      </p:sp>
    </p:spTree>
    <p:extLst>
      <p:ext uri="{BB962C8B-B14F-4D97-AF65-F5344CB8AC3E}">
        <p14:creationId xmlns:p14="http://schemas.microsoft.com/office/powerpoint/2010/main" val="15970583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60"/>
              <a:t>Some of the leading food staple items around the world are cassava, maize, plantains, potatoes, rice, sorghum, soybeans, white sweet potatoes, wheat, and yams.</a:t>
            </a:r>
          </a:p>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24</a:t>
            </a:fld>
            <a:endParaRPr lang="it-IT"/>
          </a:p>
        </p:txBody>
      </p:sp>
    </p:spTree>
    <p:extLst>
      <p:ext uri="{BB962C8B-B14F-4D97-AF65-F5344CB8AC3E}">
        <p14:creationId xmlns:p14="http://schemas.microsoft.com/office/powerpoint/2010/main" val="4402713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C227884D-8063-894A-9B96-2E8B250142EB}" type="slidenum">
              <a:rPr lang="it-IT" smtClean="0"/>
              <a:t>25</a:t>
            </a:fld>
            <a:endParaRPr lang="it-IT"/>
          </a:p>
        </p:txBody>
      </p:sp>
    </p:spTree>
    <p:extLst>
      <p:ext uri="{BB962C8B-B14F-4D97-AF65-F5344CB8AC3E}">
        <p14:creationId xmlns:p14="http://schemas.microsoft.com/office/powerpoint/2010/main" val="41615412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https://www.fao.org/dairy-production-products/products/en/ </a:t>
            </a:r>
          </a:p>
        </p:txBody>
      </p:sp>
      <p:sp>
        <p:nvSpPr>
          <p:cNvPr id="4" name="Slide Number Placeholder 3"/>
          <p:cNvSpPr>
            <a:spLocks noGrp="1"/>
          </p:cNvSpPr>
          <p:nvPr>
            <p:ph type="sldNum" sz="quarter" idx="5"/>
          </p:nvPr>
        </p:nvSpPr>
        <p:spPr/>
        <p:txBody>
          <a:bodyPr/>
          <a:lstStyle/>
          <a:p>
            <a:fld id="{C227884D-8063-894A-9B96-2E8B250142EB}" type="slidenum">
              <a:rPr lang="it-IT" smtClean="0"/>
              <a:t>26</a:t>
            </a:fld>
            <a:endParaRPr lang="it-IT"/>
          </a:p>
        </p:txBody>
      </p:sp>
    </p:spTree>
    <p:extLst>
      <p:ext uri="{BB962C8B-B14F-4D97-AF65-F5344CB8AC3E}">
        <p14:creationId xmlns:p14="http://schemas.microsoft.com/office/powerpoint/2010/main" val="9612747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https://www.fao.org/dairy-production-products/products/en/ </a:t>
            </a:r>
          </a:p>
        </p:txBody>
      </p:sp>
      <p:sp>
        <p:nvSpPr>
          <p:cNvPr id="4" name="Slide Number Placeholder 3"/>
          <p:cNvSpPr>
            <a:spLocks noGrp="1"/>
          </p:cNvSpPr>
          <p:nvPr>
            <p:ph type="sldNum" sz="quarter" idx="5"/>
          </p:nvPr>
        </p:nvSpPr>
        <p:spPr/>
        <p:txBody>
          <a:bodyPr/>
          <a:lstStyle/>
          <a:p>
            <a:fld id="{C227884D-8063-894A-9B96-2E8B250142EB}" type="slidenum">
              <a:rPr lang="it-IT" smtClean="0"/>
              <a:t>27</a:t>
            </a:fld>
            <a:endParaRPr lang="it-IT"/>
          </a:p>
        </p:txBody>
      </p:sp>
    </p:spTree>
    <p:extLst>
      <p:ext uri="{BB962C8B-B14F-4D97-AF65-F5344CB8AC3E}">
        <p14:creationId xmlns:p14="http://schemas.microsoft.com/office/powerpoint/2010/main" val="30775480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https://www.fao.org/poultry-production-products/products-processing/en/</a:t>
            </a:r>
          </a:p>
        </p:txBody>
      </p:sp>
      <p:sp>
        <p:nvSpPr>
          <p:cNvPr id="4" name="Slide Number Placeholder 3"/>
          <p:cNvSpPr>
            <a:spLocks noGrp="1"/>
          </p:cNvSpPr>
          <p:nvPr>
            <p:ph type="sldNum" sz="quarter" idx="5"/>
          </p:nvPr>
        </p:nvSpPr>
        <p:spPr/>
        <p:txBody>
          <a:bodyPr/>
          <a:lstStyle/>
          <a:p>
            <a:fld id="{C227884D-8063-894A-9B96-2E8B250142EB}" type="slidenum">
              <a:rPr lang="it-IT" smtClean="0"/>
              <a:t>28</a:t>
            </a:fld>
            <a:endParaRPr lang="it-IT"/>
          </a:p>
        </p:txBody>
      </p:sp>
    </p:spTree>
    <p:extLst>
      <p:ext uri="{BB962C8B-B14F-4D97-AF65-F5344CB8AC3E}">
        <p14:creationId xmlns:p14="http://schemas.microsoft.com/office/powerpoint/2010/main" val="1341439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2</a:t>
            </a:fld>
            <a:endParaRPr lang="it-IT"/>
          </a:p>
        </p:txBody>
      </p:sp>
    </p:spTree>
    <p:extLst>
      <p:ext uri="{BB962C8B-B14F-4D97-AF65-F5344CB8AC3E}">
        <p14:creationId xmlns:p14="http://schemas.microsoft.com/office/powerpoint/2010/main" val="41895195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C227884D-8063-894A-9B96-2E8B250142EB}" type="slidenum">
              <a:rPr lang="it-IT" smtClean="0"/>
              <a:t>29</a:t>
            </a:fld>
            <a:endParaRPr lang="it-IT"/>
          </a:p>
        </p:txBody>
      </p:sp>
    </p:spTree>
    <p:extLst>
      <p:ext uri="{BB962C8B-B14F-4D97-AF65-F5344CB8AC3E}">
        <p14:creationId xmlns:p14="http://schemas.microsoft.com/office/powerpoint/2010/main" val="6098509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https://www.fao.org/poultry-production-products/products-processing/en/</a:t>
            </a:r>
          </a:p>
        </p:txBody>
      </p:sp>
      <p:sp>
        <p:nvSpPr>
          <p:cNvPr id="4" name="Slide Number Placeholder 3"/>
          <p:cNvSpPr>
            <a:spLocks noGrp="1"/>
          </p:cNvSpPr>
          <p:nvPr>
            <p:ph type="sldNum" sz="quarter" idx="5"/>
          </p:nvPr>
        </p:nvSpPr>
        <p:spPr/>
        <p:txBody>
          <a:bodyPr/>
          <a:lstStyle/>
          <a:p>
            <a:fld id="{C227884D-8063-894A-9B96-2E8B250142EB}" type="slidenum">
              <a:rPr lang="it-IT" smtClean="0"/>
              <a:t>30</a:t>
            </a:fld>
            <a:endParaRPr lang="it-IT"/>
          </a:p>
        </p:txBody>
      </p:sp>
    </p:spTree>
    <p:extLst>
      <p:ext uri="{BB962C8B-B14F-4D97-AF65-F5344CB8AC3E}">
        <p14:creationId xmlns:p14="http://schemas.microsoft.com/office/powerpoint/2010/main" val="19818785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https://www.fao.org/poultry-production-products/products-processing/en/</a:t>
            </a:r>
          </a:p>
        </p:txBody>
      </p:sp>
      <p:sp>
        <p:nvSpPr>
          <p:cNvPr id="4" name="Slide Number Placeholder 3"/>
          <p:cNvSpPr>
            <a:spLocks noGrp="1"/>
          </p:cNvSpPr>
          <p:nvPr>
            <p:ph type="sldNum" sz="quarter" idx="5"/>
          </p:nvPr>
        </p:nvSpPr>
        <p:spPr/>
        <p:txBody>
          <a:bodyPr/>
          <a:lstStyle/>
          <a:p>
            <a:fld id="{C227884D-8063-894A-9B96-2E8B250142EB}" type="slidenum">
              <a:rPr lang="it-IT" smtClean="0"/>
              <a:t>31</a:t>
            </a:fld>
            <a:endParaRPr lang="it-IT"/>
          </a:p>
        </p:txBody>
      </p:sp>
    </p:spTree>
    <p:extLst>
      <p:ext uri="{BB962C8B-B14F-4D97-AF65-F5344CB8AC3E}">
        <p14:creationId xmlns:p14="http://schemas.microsoft.com/office/powerpoint/2010/main" val="2180460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32</a:t>
            </a:fld>
            <a:endParaRPr lang="it-IT"/>
          </a:p>
        </p:txBody>
      </p:sp>
    </p:spTree>
    <p:extLst>
      <p:ext uri="{BB962C8B-B14F-4D97-AF65-F5344CB8AC3E}">
        <p14:creationId xmlns:p14="http://schemas.microsoft.com/office/powerpoint/2010/main" val="30559941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https://www.fao.org/poultry-production-products/products-processing/en/</a:t>
            </a:r>
          </a:p>
        </p:txBody>
      </p:sp>
      <p:sp>
        <p:nvSpPr>
          <p:cNvPr id="4" name="Slide Number Placeholder 3"/>
          <p:cNvSpPr>
            <a:spLocks noGrp="1"/>
          </p:cNvSpPr>
          <p:nvPr>
            <p:ph type="sldNum" sz="quarter" idx="5"/>
          </p:nvPr>
        </p:nvSpPr>
        <p:spPr/>
        <p:txBody>
          <a:bodyPr/>
          <a:lstStyle/>
          <a:p>
            <a:fld id="{C227884D-8063-894A-9B96-2E8B250142EB}" type="slidenum">
              <a:rPr lang="it-IT" smtClean="0"/>
              <a:t>33</a:t>
            </a:fld>
            <a:endParaRPr lang="it-IT"/>
          </a:p>
        </p:txBody>
      </p:sp>
    </p:spTree>
    <p:extLst>
      <p:ext uri="{BB962C8B-B14F-4D97-AF65-F5344CB8AC3E}">
        <p14:creationId xmlns:p14="http://schemas.microsoft.com/office/powerpoint/2010/main" val="27365444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C227884D-8063-894A-9B96-2E8B250142EB}" type="slidenum">
              <a:rPr lang="it-IT" smtClean="0"/>
              <a:t>34</a:t>
            </a:fld>
            <a:endParaRPr lang="it-IT"/>
          </a:p>
        </p:txBody>
      </p:sp>
    </p:spTree>
    <p:extLst>
      <p:ext uri="{BB962C8B-B14F-4D97-AF65-F5344CB8AC3E}">
        <p14:creationId xmlns:p14="http://schemas.microsoft.com/office/powerpoint/2010/main" val="20818043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C227884D-8063-894A-9B96-2E8B250142EB}" type="slidenum">
              <a:rPr lang="it-IT" smtClean="0"/>
              <a:t>35</a:t>
            </a:fld>
            <a:endParaRPr lang="it-IT"/>
          </a:p>
        </p:txBody>
      </p:sp>
    </p:spTree>
    <p:extLst>
      <p:ext uri="{BB962C8B-B14F-4D97-AF65-F5344CB8AC3E}">
        <p14:creationId xmlns:p14="http://schemas.microsoft.com/office/powerpoint/2010/main" val="493982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36</a:t>
            </a:fld>
            <a:endParaRPr lang="it-IT"/>
          </a:p>
        </p:txBody>
      </p:sp>
    </p:spTree>
    <p:extLst>
      <p:ext uri="{BB962C8B-B14F-4D97-AF65-F5344CB8AC3E}">
        <p14:creationId xmlns:p14="http://schemas.microsoft.com/office/powerpoint/2010/main" val="7276691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GB">
              <a:cs typeface="Calibri" panose="020F0502020204030204"/>
            </a:endParaRPr>
          </a:p>
        </p:txBody>
      </p:sp>
      <p:sp>
        <p:nvSpPr>
          <p:cNvPr id="4" name="Slide Number Placeholder 3"/>
          <p:cNvSpPr>
            <a:spLocks noGrp="1"/>
          </p:cNvSpPr>
          <p:nvPr>
            <p:ph type="sldNum" sz="quarter" idx="5"/>
          </p:nvPr>
        </p:nvSpPr>
        <p:spPr/>
        <p:txBody>
          <a:bodyPr/>
          <a:lstStyle/>
          <a:p>
            <a:fld id="{C227884D-8063-894A-9B96-2E8B250142EB}" type="slidenum">
              <a:rPr lang="it-IT" smtClean="0"/>
              <a:t>37</a:t>
            </a:fld>
            <a:endParaRPr lang="it-IT"/>
          </a:p>
        </p:txBody>
      </p:sp>
    </p:spTree>
    <p:extLst>
      <p:ext uri="{BB962C8B-B14F-4D97-AF65-F5344CB8AC3E}">
        <p14:creationId xmlns:p14="http://schemas.microsoft.com/office/powerpoint/2010/main" val="1316991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39</a:t>
            </a:fld>
            <a:endParaRPr lang="it-IT"/>
          </a:p>
        </p:txBody>
      </p:sp>
    </p:spTree>
    <p:extLst>
      <p:ext uri="{BB962C8B-B14F-4D97-AF65-F5344CB8AC3E}">
        <p14:creationId xmlns:p14="http://schemas.microsoft.com/office/powerpoint/2010/main" val="3621314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5</a:t>
            </a:fld>
            <a:endParaRPr lang="it-IT"/>
          </a:p>
        </p:txBody>
      </p:sp>
    </p:spTree>
    <p:extLst>
      <p:ext uri="{BB962C8B-B14F-4D97-AF65-F5344CB8AC3E}">
        <p14:creationId xmlns:p14="http://schemas.microsoft.com/office/powerpoint/2010/main" val="18945689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40</a:t>
            </a:fld>
            <a:endParaRPr lang="it-IT"/>
          </a:p>
        </p:txBody>
      </p:sp>
    </p:spTree>
    <p:extLst>
      <p:ext uri="{BB962C8B-B14F-4D97-AF65-F5344CB8AC3E}">
        <p14:creationId xmlns:p14="http://schemas.microsoft.com/office/powerpoint/2010/main" val="24124026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41</a:t>
            </a:fld>
            <a:endParaRPr lang="it-IT"/>
          </a:p>
        </p:txBody>
      </p:sp>
    </p:spTree>
    <p:extLst>
      <p:ext uri="{BB962C8B-B14F-4D97-AF65-F5344CB8AC3E}">
        <p14:creationId xmlns:p14="http://schemas.microsoft.com/office/powerpoint/2010/main" val="1300663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42</a:t>
            </a:fld>
            <a:endParaRPr lang="it-IT"/>
          </a:p>
        </p:txBody>
      </p:sp>
    </p:spTree>
    <p:extLst>
      <p:ext uri="{BB962C8B-B14F-4D97-AF65-F5344CB8AC3E}">
        <p14:creationId xmlns:p14="http://schemas.microsoft.com/office/powerpoint/2010/main" val="37878353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43</a:t>
            </a:fld>
            <a:endParaRPr lang="it-IT"/>
          </a:p>
        </p:txBody>
      </p:sp>
    </p:spTree>
    <p:extLst>
      <p:ext uri="{BB962C8B-B14F-4D97-AF65-F5344CB8AC3E}">
        <p14:creationId xmlns:p14="http://schemas.microsoft.com/office/powerpoint/2010/main" val="19955848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44</a:t>
            </a:fld>
            <a:endParaRPr lang="it-IT"/>
          </a:p>
        </p:txBody>
      </p:sp>
    </p:spTree>
    <p:extLst>
      <p:ext uri="{BB962C8B-B14F-4D97-AF65-F5344CB8AC3E}">
        <p14:creationId xmlns:p14="http://schemas.microsoft.com/office/powerpoint/2010/main" val="10846028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45</a:t>
            </a:fld>
            <a:endParaRPr lang="it-IT"/>
          </a:p>
        </p:txBody>
      </p:sp>
    </p:spTree>
    <p:extLst>
      <p:ext uri="{BB962C8B-B14F-4D97-AF65-F5344CB8AC3E}">
        <p14:creationId xmlns:p14="http://schemas.microsoft.com/office/powerpoint/2010/main" val="42300284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46</a:t>
            </a:fld>
            <a:endParaRPr lang="it-IT"/>
          </a:p>
        </p:txBody>
      </p:sp>
    </p:spTree>
    <p:extLst>
      <p:ext uri="{BB962C8B-B14F-4D97-AF65-F5344CB8AC3E}">
        <p14:creationId xmlns:p14="http://schemas.microsoft.com/office/powerpoint/2010/main" val="25112605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47</a:t>
            </a:fld>
            <a:endParaRPr lang="it-IT"/>
          </a:p>
        </p:txBody>
      </p:sp>
    </p:spTree>
    <p:extLst>
      <p:ext uri="{BB962C8B-B14F-4D97-AF65-F5344CB8AC3E}">
        <p14:creationId xmlns:p14="http://schemas.microsoft.com/office/powerpoint/2010/main" val="8452153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48</a:t>
            </a:fld>
            <a:endParaRPr lang="it-IT"/>
          </a:p>
        </p:txBody>
      </p:sp>
    </p:spTree>
    <p:extLst>
      <p:ext uri="{BB962C8B-B14F-4D97-AF65-F5344CB8AC3E}">
        <p14:creationId xmlns:p14="http://schemas.microsoft.com/office/powerpoint/2010/main" val="30837541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60"/>
              <a:t>E.g., If a household consumed eggs at breakfast and meat at lunch on the same day, this is considered as one day of animal protein consumption (meat, egg, fish). Similarly, if a household consumed bread every day in the past 7 days this is considered a 7 day of cereals consumption regardless if they consumed rice or any other cereal products or not  </a:t>
            </a:r>
          </a:p>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50</a:t>
            </a:fld>
            <a:endParaRPr lang="it-IT"/>
          </a:p>
        </p:txBody>
      </p:sp>
    </p:spTree>
    <p:extLst>
      <p:ext uri="{BB962C8B-B14F-4D97-AF65-F5344CB8AC3E}">
        <p14:creationId xmlns:p14="http://schemas.microsoft.com/office/powerpoint/2010/main" val="2731493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6</a:t>
            </a:fld>
            <a:endParaRPr lang="it-IT"/>
          </a:p>
        </p:txBody>
      </p:sp>
    </p:spTree>
    <p:extLst>
      <p:ext uri="{BB962C8B-B14F-4D97-AF65-F5344CB8AC3E}">
        <p14:creationId xmlns:p14="http://schemas.microsoft.com/office/powerpoint/2010/main" val="32053142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C227884D-8063-894A-9B96-2E8B250142EB}" type="slidenum">
              <a:rPr lang="it-IT" smtClean="0"/>
              <a:t>51</a:t>
            </a:fld>
            <a:endParaRPr lang="it-IT"/>
          </a:p>
        </p:txBody>
      </p:sp>
    </p:spTree>
    <p:extLst>
      <p:ext uri="{BB962C8B-B14F-4D97-AF65-F5344CB8AC3E}">
        <p14:creationId xmlns:p14="http://schemas.microsoft.com/office/powerpoint/2010/main" val="19546055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52</a:t>
            </a:fld>
            <a:endParaRPr lang="it-IT"/>
          </a:p>
        </p:txBody>
      </p:sp>
    </p:spTree>
    <p:extLst>
      <p:ext uri="{BB962C8B-B14F-4D97-AF65-F5344CB8AC3E}">
        <p14:creationId xmlns:p14="http://schemas.microsoft.com/office/powerpoint/2010/main" val="39183113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53</a:t>
            </a:fld>
            <a:endParaRPr lang="it-IT"/>
          </a:p>
        </p:txBody>
      </p:sp>
    </p:spTree>
    <p:extLst>
      <p:ext uri="{BB962C8B-B14F-4D97-AF65-F5344CB8AC3E}">
        <p14:creationId xmlns:p14="http://schemas.microsoft.com/office/powerpoint/2010/main" val="1237448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54</a:t>
            </a:fld>
            <a:endParaRPr lang="it-IT"/>
          </a:p>
        </p:txBody>
      </p:sp>
    </p:spTree>
    <p:extLst>
      <p:ext uri="{BB962C8B-B14F-4D97-AF65-F5344CB8AC3E}">
        <p14:creationId xmlns:p14="http://schemas.microsoft.com/office/powerpoint/2010/main" val="12393300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60"/>
              <a:t>E.g., If a household reported consuming fish on a particular day in the last 7 days, then enumerators must probe to understand the quantities consumed. First by asking whether it was consumed by the majority of the household and if yes, then was it the main ingredient of the meal or used as a condiment? And can it be a stand-alone dish for the household? Or is it used to adjust the </a:t>
            </a:r>
            <a:r>
              <a:rPr lang="en-US" sz="1200" spc="60" err="1"/>
              <a:t>flavour</a:t>
            </a:r>
            <a:r>
              <a:rPr lang="en-US" sz="1200" spc="60"/>
              <a:t> of the meal? If used to adjust the </a:t>
            </a:r>
            <a:r>
              <a:rPr lang="en-US" sz="1200" spc="60" err="1"/>
              <a:t>flavour</a:t>
            </a:r>
            <a:r>
              <a:rPr lang="en-US" sz="1200" spc="60"/>
              <a:t> then it can only be reported under condiments. </a:t>
            </a:r>
            <a:endParaRPr lang="en-US"/>
          </a:p>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55</a:t>
            </a:fld>
            <a:endParaRPr lang="it-IT"/>
          </a:p>
        </p:txBody>
      </p:sp>
    </p:spTree>
    <p:extLst>
      <p:ext uri="{BB962C8B-B14F-4D97-AF65-F5344CB8AC3E}">
        <p14:creationId xmlns:p14="http://schemas.microsoft.com/office/powerpoint/2010/main" val="16962963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60"/>
              <a:t>E.g., If a household reported consuming fish on a particular day in the last 7 days, then enumerators must probe to understand the quantities consumed. First by asking whether it was consumed by the majority of the household and if yes, then was it the main ingredient of the meal or used as a condiment? And can it be a stand-alone dish for the household? Or is it used to adjust the </a:t>
            </a:r>
            <a:r>
              <a:rPr lang="en-US" sz="1200" spc="60" err="1"/>
              <a:t>flavour</a:t>
            </a:r>
            <a:r>
              <a:rPr lang="en-US" sz="1200" spc="60"/>
              <a:t> of the meal? If used to adjust the </a:t>
            </a:r>
            <a:r>
              <a:rPr lang="en-US" sz="1200" spc="60" err="1"/>
              <a:t>flavour</a:t>
            </a:r>
            <a:r>
              <a:rPr lang="en-US" sz="1200" spc="60"/>
              <a:t> then it can only be reported under condiments. </a:t>
            </a:r>
            <a:endParaRPr lang="en-US"/>
          </a:p>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56</a:t>
            </a:fld>
            <a:endParaRPr lang="it-IT"/>
          </a:p>
        </p:txBody>
      </p:sp>
    </p:spTree>
    <p:extLst>
      <p:ext uri="{BB962C8B-B14F-4D97-AF65-F5344CB8AC3E}">
        <p14:creationId xmlns:p14="http://schemas.microsoft.com/office/powerpoint/2010/main" val="20125344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GB" sz="1200">
                <a:effectLst/>
                <a:latin typeface="Open Sans" panose="020B0606030504020204" pitchFamily="34" charset="0"/>
                <a:ea typeface="SimSun" panose="02010600030101010101" pitchFamily="2" charset="-122"/>
              </a:rPr>
              <a:t>During the enumerator training, discuss "</a:t>
            </a:r>
            <a:r>
              <a:rPr lang="en-GB" sz="1200" b="1">
                <a:effectLst/>
                <a:latin typeface="Open Sans" panose="020B0606030504020204" pitchFamily="34" charset="0"/>
                <a:ea typeface="SimSun" panose="02010600030101010101" pitchFamily="2" charset="-122"/>
              </a:rPr>
              <a:t>normal” consumption habits</a:t>
            </a:r>
            <a:r>
              <a:rPr lang="en-GB" sz="1200">
                <a:effectLst/>
                <a:latin typeface="Open Sans" panose="020B0606030504020204" pitchFamily="34" charset="0"/>
                <a:ea typeface="SimSun" panose="02010600030101010101" pitchFamily="2" charset="-122"/>
              </a:rPr>
              <a:t> by area and population group (e.g., religion, etc…) to enable enumerators to probe respondents properly regarding food consumption and spending. </a:t>
            </a:r>
            <a:endParaRPr lang="en-GB" sz="1200">
              <a:cs typeface="Calibri" panose="020F0502020204030204"/>
            </a:endParaRPr>
          </a:p>
        </p:txBody>
      </p:sp>
      <p:sp>
        <p:nvSpPr>
          <p:cNvPr id="4" name="Slide Number Placeholder 3"/>
          <p:cNvSpPr>
            <a:spLocks noGrp="1"/>
          </p:cNvSpPr>
          <p:nvPr>
            <p:ph type="sldNum" sz="quarter" idx="5"/>
          </p:nvPr>
        </p:nvSpPr>
        <p:spPr/>
        <p:txBody>
          <a:bodyPr/>
          <a:lstStyle/>
          <a:p>
            <a:fld id="{C227884D-8063-894A-9B96-2E8B250142EB}" type="slidenum">
              <a:rPr lang="it-IT" smtClean="0"/>
              <a:t>57</a:t>
            </a:fld>
            <a:endParaRPr lang="it-IT"/>
          </a:p>
        </p:txBody>
      </p:sp>
    </p:spTree>
    <p:extLst>
      <p:ext uri="{BB962C8B-B14F-4D97-AF65-F5344CB8AC3E}">
        <p14:creationId xmlns:p14="http://schemas.microsoft.com/office/powerpoint/2010/main" val="22763077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58</a:t>
            </a:fld>
            <a:endParaRPr lang="it-IT"/>
          </a:p>
        </p:txBody>
      </p:sp>
    </p:spTree>
    <p:extLst>
      <p:ext uri="{BB962C8B-B14F-4D97-AF65-F5344CB8AC3E}">
        <p14:creationId xmlns:p14="http://schemas.microsoft.com/office/powerpoint/2010/main" val="36054582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59</a:t>
            </a:fld>
            <a:endParaRPr lang="it-IT"/>
          </a:p>
        </p:txBody>
      </p:sp>
    </p:spTree>
    <p:extLst>
      <p:ext uri="{BB962C8B-B14F-4D97-AF65-F5344CB8AC3E}">
        <p14:creationId xmlns:p14="http://schemas.microsoft.com/office/powerpoint/2010/main" val="26834539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C1674-2F3B-970F-3CF6-7B27E2FD9F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5B86CD-2D27-D6D2-E723-2C253D49ED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A75BC6-C634-B581-4EE4-34FD36C3DF0C}"/>
              </a:ext>
            </a:extLst>
          </p:cNvPr>
          <p:cNvSpPr>
            <a:spLocks noGrp="1"/>
          </p:cNvSpPr>
          <p:nvPr>
            <p:ph type="body" idx="1"/>
          </p:nvPr>
        </p:nvSpPr>
        <p:spPr/>
        <p:txBody>
          <a:bodyPr/>
          <a:lstStyle/>
          <a:p>
            <a:r>
              <a:rPr lang="en-US">
                <a:cs typeface="Calibri"/>
              </a:rPr>
              <a:t>Let’s talk about the calculation per se now….and let’s start by clarifying something very important…</a:t>
            </a:r>
          </a:p>
          <a:p>
            <a:endParaRPr lang="en-US">
              <a:cs typeface="Calibri"/>
            </a:endParaRPr>
          </a:p>
          <a:p>
            <a:r>
              <a:rPr lang="en-US">
                <a:cs typeface="Calibri"/>
              </a:rPr>
              <a:t>…</a:t>
            </a:r>
          </a:p>
          <a:p>
            <a:endParaRPr lang="en-US">
              <a:cs typeface="Calibri"/>
            </a:endParaRPr>
          </a:p>
          <a:p>
            <a:r>
              <a:rPr lang="en-US">
                <a:cs typeface="Calibri"/>
              </a:rPr>
              <a:t>So how do you choose within each level? …</a:t>
            </a:r>
          </a:p>
        </p:txBody>
      </p:sp>
      <p:sp>
        <p:nvSpPr>
          <p:cNvPr id="4" name="Slide Number Placeholder 3">
            <a:extLst>
              <a:ext uri="{FF2B5EF4-FFF2-40B4-BE49-F238E27FC236}">
                <a16:creationId xmlns:a16="http://schemas.microsoft.com/office/drawing/2014/main" id="{46438C61-1DBE-C624-9C66-D178C93990D0}"/>
              </a:ext>
            </a:extLst>
          </p:cNvPr>
          <p:cNvSpPr>
            <a:spLocks noGrp="1"/>
          </p:cNvSpPr>
          <p:nvPr>
            <p:ph type="sldNum" sz="quarter" idx="5"/>
          </p:nvPr>
        </p:nvSpPr>
        <p:spPr/>
        <p:txBody>
          <a:bodyPr/>
          <a:lstStyle/>
          <a:p>
            <a:fld id="{C227884D-8063-894A-9B96-2E8B250142EB}" type="slidenum">
              <a:rPr lang="it-IT" smtClean="0"/>
              <a:t>60</a:t>
            </a:fld>
            <a:endParaRPr lang="it-IT"/>
          </a:p>
        </p:txBody>
      </p:sp>
    </p:spTree>
    <p:extLst>
      <p:ext uri="{BB962C8B-B14F-4D97-AF65-F5344CB8AC3E}">
        <p14:creationId xmlns:p14="http://schemas.microsoft.com/office/powerpoint/2010/main" val="3723051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7</a:t>
            </a:fld>
            <a:endParaRPr lang="it-IT"/>
          </a:p>
        </p:txBody>
      </p:sp>
    </p:spTree>
    <p:extLst>
      <p:ext uri="{BB962C8B-B14F-4D97-AF65-F5344CB8AC3E}">
        <p14:creationId xmlns:p14="http://schemas.microsoft.com/office/powerpoint/2010/main" val="28087375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61</a:t>
            </a:fld>
            <a:endParaRPr lang="it-IT"/>
          </a:p>
        </p:txBody>
      </p:sp>
    </p:spTree>
    <p:extLst>
      <p:ext uri="{BB962C8B-B14F-4D97-AF65-F5344CB8AC3E}">
        <p14:creationId xmlns:p14="http://schemas.microsoft.com/office/powerpoint/2010/main" val="38354879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62</a:t>
            </a:fld>
            <a:endParaRPr lang="it-IT"/>
          </a:p>
        </p:txBody>
      </p:sp>
    </p:spTree>
    <p:extLst>
      <p:ext uri="{BB962C8B-B14F-4D97-AF65-F5344CB8AC3E}">
        <p14:creationId xmlns:p14="http://schemas.microsoft.com/office/powerpoint/2010/main" val="20818775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63</a:t>
            </a:fld>
            <a:endParaRPr lang="it-IT"/>
          </a:p>
        </p:txBody>
      </p:sp>
    </p:spTree>
    <p:extLst>
      <p:ext uri="{BB962C8B-B14F-4D97-AF65-F5344CB8AC3E}">
        <p14:creationId xmlns:p14="http://schemas.microsoft.com/office/powerpoint/2010/main" val="30852382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64</a:t>
            </a:fld>
            <a:endParaRPr lang="it-IT"/>
          </a:p>
        </p:txBody>
      </p:sp>
    </p:spTree>
    <p:extLst>
      <p:ext uri="{BB962C8B-B14F-4D97-AF65-F5344CB8AC3E}">
        <p14:creationId xmlns:p14="http://schemas.microsoft.com/office/powerpoint/2010/main" val="29974076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66</a:t>
            </a:fld>
            <a:endParaRPr lang="it-IT"/>
          </a:p>
        </p:txBody>
      </p:sp>
    </p:spTree>
    <p:extLst>
      <p:ext uri="{BB962C8B-B14F-4D97-AF65-F5344CB8AC3E}">
        <p14:creationId xmlns:p14="http://schemas.microsoft.com/office/powerpoint/2010/main" val="19231900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67</a:t>
            </a:fld>
            <a:endParaRPr lang="it-IT"/>
          </a:p>
        </p:txBody>
      </p:sp>
    </p:spTree>
    <p:extLst>
      <p:ext uri="{BB962C8B-B14F-4D97-AF65-F5344CB8AC3E}">
        <p14:creationId xmlns:p14="http://schemas.microsoft.com/office/powerpoint/2010/main" val="31015120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69</a:t>
            </a:fld>
            <a:endParaRPr lang="it-IT"/>
          </a:p>
        </p:txBody>
      </p:sp>
    </p:spTree>
    <p:extLst>
      <p:ext uri="{BB962C8B-B14F-4D97-AF65-F5344CB8AC3E}">
        <p14:creationId xmlns:p14="http://schemas.microsoft.com/office/powerpoint/2010/main" val="21587851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If this opportunity is missed during the data cleaning phase, data analysts must ensure data quality through the triangulation of responses. Refer to the data quality assurance guidance note for more information. </a:t>
            </a:r>
          </a:p>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70</a:t>
            </a:fld>
            <a:endParaRPr lang="it-IT"/>
          </a:p>
        </p:txBody>
      </p:sp>
    </p:spTree>
    <p:extLst>
      <p:ext uri="{BB962C8B-B14F-4D97-AF65-F5344CB8AC3E}">
        <p14:creationId xmlns:p14="http://schemas.microsoft.com/office/powerpoint/2010/main" val="5329791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71</a:t>
            </a:fld>
            <a:endParaRPr lang="it-IT"/>
          </a:p>
        </p:txBody>
      </p:sp>
    </p:spTree>
    <p:extLst>
      <p:ext uri="{BB962C8B-B14F-4D97-AF65-F5344CB8AC3E}">
        <p14:creationId xmlns:p14="http://schemas.microsoft.com/office/powerpoint/2010/main" val="14997689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72</a:t>
            </a:fld>
            <a:endParaRPr lang="it-IT"/>
          </a:p>
        </p:txBody>
      </p:sp>
    </p:spTree>
    <p:extLst>
      <p:ext uri="{BB962C8B-B14F-4D97-AF65-F5344CB8AC3E}">
        <p14:creationId xmlns:p14="http://schemas.microsoft.com/office/powerpoint/2010/main" val="2257185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8</a:t>
            </a:fld>
            <a:endParaRPr lang="it-IT"/>
          </a:p>
        </p:txBody>
      </p:sp>
    </p:spTree>
    <p:extLst>
      <p:ext uri="{BB962C8B-B14F-4D97-AF65-F5344CB8AC3E}">
        <p14:creationId xmlns:p14="http://schemas.microsoft.com/office/powerpoint/2010/main" val="10257326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74</a:t>
            </a:fld>
            <a:endParaRPr lang="it-IT"/>
          </a:p>
        </p:txBody>
      </p:sp>
    </p:spTree>
    <p:extLst>
      <p:ext uri="{BB962C8B-B14F-4D97-AF65-F5344CB8AC3E}">
        <p14:creationId xmlns:p14="http://schemas.microsoft.com/office/powerpoint/2010/main" val="10126553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75</a:t>
            </a:fld>
            <a:endParaRPr lang="it-IT"/>
          </a:p>
        </p:txBody>
      </p:sp>
    </p:spTree>
    <p:extLst>
      <p:ext uri="{BB962C8B-B14F-4D97-AF65-F5344CB8AC3E}">
        <p14:creationId xmlns:p14="http://schemas.microsoft.com/office/powerpoint/2010/main" val="398854447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76</a:t>
            </a:fld>
            <a:endParaRPr lang="it-IT"/>
          </a:p>
        </p:txBody>
      </p:sp>
    </p:spTree>
    <p:extLst>
      <p:ext uri="{BB962C8B-B14F-4D97-AF65-F5344CB8AC3E}">
        <p14:creationId xmlns:p14="http://schemas.microsoft.com/office/powerpoint/2010/main" val="41384222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77</a:t>
            </a:fld>
            <a:endParaRPr lang="it-IT"/>
          </a:p>
        </p:txBody>
      </p:sp>
    </p:spTree>
    <p:extLst>
      <p:ext uri="{BB962C8B-B14F-4D97-AF65-F5344CB8AC3E}">
        <p14:creationId xmlns:p14="http://schemas.microsoft.com/office/powerpoint/2010/main" val="181544185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78</a:t>
            </a:fld>
            <a:endParaRPr lang="it-IT"/>
          </a:p>
        </p:txBody>
      </p:sp>
    </p:spTree>
    <p:extLst>
      <p:ext uri="{BB962C8B-B14F-4D97-AF65-F5344CB8AC3E}">
        <p14:creationId xmlns:p14="http://schemas.microsoft.com/office/powerpoint/2010/main" val="110489461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79</a:t>
            </a:fld>
            <a:endParaRPr lang="it-IT"/>
          </a:p>
        </p:txBody>
      </p:sp>
    </p:spTree>
    <p:extLst>
      <p:ext uri="{BB962C8B-B14F-4D97-AF65-F5344CB8AC3E}">
        <p14:creationId xmlns:p14="http://schemas.microsoft.com/office/powerpoint/2010/main" val="91616369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80</a:t>
            </a:fld>
            <a:endParaRPr lang="it-IT"/>
          </a:p>
        </p:txBody>
      </p:sp>
    </p:spTree>
    <p:extLst>
      <p:ext uri="{BB962C8B-B14F-4D97-AF65-F5344CB8AC3E}">
        <p14:creationId xmlns:p14="http://schemas.microsoft.com/office/powerpoint/2010/main" val="6033995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81</a:t>
            </a:fld>
            <a:endParaRPr lang="it-IT"/>
          </a:p>
        </p:txBody>
      </p:sp>
    </p:spTree>
    <p:extLst>
      <p:ext uri="{BB962C8B-B14F-4D97-AF65-F5344CB8AC3E}">
        <p14:creationId xmlns:p14="http://schemas.microsoft.com/office/powerpoint/2010/main" val="14472076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82</a:t>
            </a:fld>
            <a:endParaRPr lang="it-IT"/>
          </a:p>
        </p:txBody>
      </p:sp>
    </p:spTree>
    <p:extLst>
      <p:ext uri="{BB962C8B-B14F-4D97-AF65-F5344CB8AC3E}">
        <p14:creationId xmlns:p14="http://schemas.microsoft.com/office/powerpoint/2010/main" val="2383161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83</a:t>
            </a:fld>
            <a:endParaRPr lang="it-IT"/>
          </a:p>
        </p:txBody>
      </p:sp>
    </p:spTree>
    <p:extLst>
      <p:ext uri="{BB962C8B-B14F-4D97-AF65-F5344CB8AC3E}">
        <p14:creationId xmlns:p14="http://schemas.microsoft.com/office/powerpoint/2010/main" val="3583452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C227884D-8063-894A-9B96-2E8B250142EB}" type="slidenum">
              <a:rPr lang="it-IT" smtClean="0"/>
              <a:t>9</a:t>
            </a:fld>
            <a:endParaRPr lang="it-IT"/>
          </a:p>
        </p:txBody>
      </p:sp>
    </p:spTree>
    <p:extLst>
      <p:ext uri="{BB962C8B-B14F-4D97-AF65-F5344CB8AC3E}">
        <p14:creationId xmlns:p14="http://schemas.microsoft.com/office/powerpoint/2010/main" val="84229217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85</a:t>
            </a:fld>
            <a:endParaRPr lang="it-IT"/>
          </a:p>
        </p:txBody>
      </p:sp>
    </p:spTree>
    <p:extLst>
      <p:ext uri="{BB962C8B-B14F-4D97-AF65-F5344CB8AC3E}">
        <p14:creationId xmlns:p14="http://schemas.microsoft.com/office/powerpoint/2010/main" val="45009984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86</a:t>
            </a:fld>
            <a:endParaRPr lang="it-IT"/>
          </a:p>
        </p:txBody>
      </p:sp>
    </p:spTree>
    <p:extLst>
      <p:ext uri="{BB962C8B-B14F-4D97-AF65-F5344CB8AC3E}">
        <p14:creationId xmlns:p14="http://schemas.microsoft.com/office/powerpoint/2010/main" val="166838036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87</a:t>
            </a:fld>
            <a:endParaRPr lang="it-IT"/>
          </a:p>
        </p:txBody>
      </p:sp>
    </p:spTree>
    <p:extLst>
      <p:ext uri="{BB962C8B-B14F-4D97-AF65-F5344CB8AC3E}">
        <p14:creationId xmlns:p14="http://schemas.microsoft.com/office/powerpoint/2010/main" val="167663979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spc="60">
                <a:latin typeface="Open Sans" charset="0"/>
                <a:ea typeface="Open Sans" charset="0"/>
                <a:cs typeface="Open Sans" charset="0"/>
              </a:rPr>
              <a:t>As the purpose of the analysis is to assess nutrient inadequacy by looking at the frequencies of consumption of food groups rich in the nutrients of interest, we first need to create the nutrient rich food groups. This is done simply summing up the consumption frequency of the food subgroups belonging to each nutrient rich food group, following the FCS module (Annex I). See the example Table 5 for vitamin A-rich foods, which should be repeated for protein-rich foods and hem iron-rich foods.</a:t>
            </a:r>
          </a:p>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88</a:t>
            </a:fld>
            <a:endParaRPr lang="it-IT"/>
          </a:p>
        </p:txBody>
      </p:sp>
    </p:spTree>
    <p:extLst>
      <p:ext uri="{BB962C8B-B14F-4D97-AF65-F5344CB8AC3E}">
        <p14:creationId xmlns:p14="http://schemas.microsoft.com/office/powerpoint/2010/main" val="376582037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spc="60">
                <a:latin typeface="Open Sans" charset="0"/>
                <a:ea typeface="Open Sans" charset="0"/>
                <a:cs typeface="Open Sans" charset="0"/>
              </a:rPr>
              <a:t>As the purpose of the analysis is to assess nutrient inadequacy by looking at the frequencies of consumption of food groups rich in the nutrients of interest, we first need to create the nutrient rich food groups. This is done simply summing up the consumption frequency of the food subgroups belonging to each nutrient rich food group, following the FCS module (Annex I). See the example Table 5 for vitamin A-rich foods, which should be repeated for protein-rich foods and hem iron-rich foods.</a:t>
            </a:r>
          </a:p>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89</a:t>
            </a:fld>
            <a:endParaRPr lang="it-IT"/>
          </a:p>
        </p:txBody>
      </p:sp>
    </p:spTree>
    <p:extLst>
      <p:ext uri="{BB962C8B-B14F-4D97-AF65-F5344CB8AC3E}">
        <p14:creationId xmlns:p14="http://schemas.microsoft.com/office/powerpoint/2010/main" val="317236429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91</a:t>
            </a:fld>
            <a:endParaRPr lang="it-IT"/>
          </a:p>
        </p:txBody>
      </p:sp>
    </p:spTree>
    <p:extLst>
      <p:ext uri="{BB962C8B-B14F-4D97-AF65-F5344CB8AC3E}">
        <p14:creationId xmlns:p14="http://schemas.microsoft.com/office/powerpoint/2010/main" val="313483762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92</a:t>
            </a:fld>
            <a:endParaRPr lang="it-IT"/>
          </a:p>
        </p:txBody>
      </p:sp>
    </p:spTree>
    <p:extLst>
      <p:ext uri="{BB962C8B-B14F-4D97-AF65-F5344CB8AC3E}">
        <p14:creationId xmlns:p14="http://schemas.microsoft.com/office/powerpoint/2010/main" val="175820293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93</a:t>
            </a:fld>
            <a:endParaRPr lang="it-IT"/>
          </a:p>
        </p:txBody>
      </p:sp>
    </p:spTree>
    <p:extLst>
      <p:ext uri="{BB962C8B-B14F-4D97-AF65-F5344CB8AC3E}">
        <p14:creationId xmlns:p14="http://schemas.microsoft.com/office/powerpoint/2010/main" val="329056954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95</a:t>
            </a:fld>
            <a:endParaRPr lang="it-IT"/>
          </a:p>
        </p:txBody>
      </p:sp>
    </p:spTree>
    <p:extLst>
      <p:ext uri="{BB962C8B-B14F-4D97-AF65-F5344CB8AC3E}">
        <p14:creationId xmlns:p14="http://schemas.microsoft.com/office/powerpoint/2010/main" val="390994990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96</a:t>
            </a:fld>
            <a:endParaRPr lang="it-IT"/>
          </a:p>
        </p:txBody>
      </p:sp>
    </p:spTree>
    <p:extLst>
      <p:ext uri="{BB962C8B-B14F-4D97-AF65-F5344CB8AC3E}">
        <p14:creationId xmlns:p14="http://schemas.microsoft.com/office/powerpoint/2010/main" val="918295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10</a:t>
            </a:fld>
            <a:endParaRPr lang="it-IT"/>
          </a:p>
        </p:txBody>
      </p:sp>
    </p:spTree>
    <p:extLst>
      <p:ext uri="{BB962C8B-B14F-4D97-AF65-F5344CB8AC3E}">
        <p14:creationId xmlns:p14="http://schemas.microsoft.com/office/powerpoint/2010/main" val="266570136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97</a:t>
            </a:fld>
            <a:endParaRPr lang="it-IT"/>
          </a:p>
        </p:txBody>
      </p:sp>
    </p:spTree>
    <p:extLst>
      <p:ext uri="{BB962C8B-B14F-4D97-AF65-F5344CB8AC3E}">
        <p14:creationId xmlns:p14="http://schemas.microsoft.com/office/powerpoint/2010/main" val="427749077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C227884D-8063-894A-9B96-2E8B250142EB}" type="slidenum">
              <a:rPr lang="it-IT" smtClean="0"/>
              <a:t>98</a:t>
            </a:fld>
            <a:endParaRPr lang="it-IT"/>
          </a:p>
        </p:txBody>
      </p:sp>
    </p:spTree>
    <p:extLst>
      <p:ext uri="{BB962C8B-B14F-4D97-AF65-F5344CB8AC3E}">
        <p14:creationId xmlns:p14="http://schemas.microsoft.com/office/powerpoint/2010/main" val="135470840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100</a:t>
            </a:fld>
            <a:endParaRPr lang="it-IT"/>
          </a:p>
        </p:txBody>
      </p:sp>
    </p:spTree>
    <p:extLst>
      <p:ext uri="{BB962C8B-B14F-4D97-AF65-F5344CB8AC3E}">
        <p14:creationId xmlns:p14="http://schemas.microsoft.com/office/powerpoint/2010/main" val="8764474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9A6DD-2E17-9EEB-4E66-CD37E29D19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576D77-A9C8-E3CA-37DC-8EF61EDF33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07FA4A-1DBB-596E-9899-BDC77D96939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4043C6C-BBF8-0F13-F327-F1F99275D8C1}"/>
              </a:ext>
            </a:extLst>
          </p:cNvPr>
          <p:cNvSpPr>
            <a:spLocks noGrp="1"/>
          </p:cNvSpPr>
          <p:nvPr>
            <p:ph type="sldNum" sz="quarter" idx="5"/>
          </p:nvPr>
        </p:nvSpPr>
        <p:spPr/>
        <p:txBody>
          <a:bodyPr/>
          <a:lstStyle/>
          <a:p>
            <a:fld id="{C227884D-8063-894A-9B96-2E8B250142EB}" type="slidenum">
              <a:rPr lang="it-IT" smtClean="0"/>
              <a:t>101</a:t>
            </a:fld>
            <a:endParaRPr lang="it-IT"/>
          </a:p>
        </p:txBody>
      </p:sp>
    </p:spTree>
    <p:extLst>
      <p:ext uri="{BB962C8B-B14F-4D97-AF65-F5344CB8AC3E}">
        <p14:creationId xmlns:p14="http://schemas.microsoft.com/office/powerpoint/2010/main" val="3060287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C227884D-8063-894A-9B96-2E8B250142EB}" type="slidenum">
              <a:rPr lang="it-IT" smtClean="0"/>
              <a:t>11</a:t>
            </a:fld>
            <a:endParaRPr lang="it-IT"/>
          </a:p>
        </p:txBody>
      </p:sp>
    </p:spTree>
    <p:extLst>
      <p:ext uri="{BB962C8B-B14F-4D97-AF65-F5344CB8AC3E}">
        <p14:creationId xmlns:p14="http://schemas.microsoft.com/office/powerpoint/2010/main" val="17949897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763591BB-DB01-D043-A519-067963333EAA}"/>
              </a:ext>
            </a:extLst>
          </p:cNvPr>
          <p:cNvPicPr>
            <a:picLocks noChangeAspect="1"/>
          </p:cNvPicPr>
          <p:nvPr userDrawn="1"/>
        </p:nvPicPr>
        <p:blipFill>
          <a:blip r:embed="rId2"/>
          <a:stretch>
            <a:fillRect/>
          </a:stretch>
        </p:blipFill>
        <p:spPr>
          <a:xfrm>
            <a:off x="10480232" y="643259"/>
            <a:ext cx="991329" cy="2648265"/>
          </a:xfrm>
          <a:prstGeom prst="rect">
            <a:avLst/>
          </a:prstGeom>
        </p:spPr>
      </p:pic>
    </p:spTree>
    <p:extLst>
      <p:ext uri="{BB962C8B-B14F-4D97-AF65-F5344CB8AC3E}">
        <p14:creationId xmlns:p14="http://schemas.microsoft.com/office/powerpoint/2010/main" val="1536967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846311" y="664870"/>
            <a:ext cx="10542124" cy="1152000"/>
          </a:xfrm>
          <a:prstGeom prst="rect">
            <a:avLst/>
          </a:prstGeo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it-IT"/>
              <a:t>Click to </a:t>
            </a:r>
            <a:r>
              <a:rPr lang="it-IT" err="1"/>
              <a:t>insert</a:t>
            </a:r>
            <a:r>
              <a:rPr lang="it-IT"/>
              <a:t> </a:t>
            </a:r>
            <a:r>
              <a:rPr lang="it-IT" err="1"/>
              <a:t>title</a:t>
            </a:r>
            <a:endParaRPr lang="it-IT"/>
          </a:p>
        </p:txBody>
      </p:sp>
      <p:sp>
        <p:nvSpPr>
          <p:cNvPr id="3" name="Segnaposto contenuto 2"/>
          <p:cNvSpPr>
            <a:spLocks noGrp="1"/>
          </p:cNvSpPr>
          <p:nvPr>
            <p:ph idx="1" hasCustomPrompt="1"/>
          </p:nvPr>
        </p:nvSpPr>
        <p:spPr>
          <a:xfrm>
            <a:off x="846312" y="1919941"/>
            <a:ext cx="10542124" cy="4100053"/>
          </a:xfrm>
        </p:spPr>
        <p:txBody>
          <a:bodyPr>
            <a:noAutofit/>
          </a:bodyPr>
          <a:lstStyle>
            <a:lvl1pPr marL="342900" indent="-342900">
              <a:lnSpc>
                <a:spcPct val="100000"/>
              </a:lnSpc>
              <a:buClr>
                <a:srgbClr val="0070BA"/>
              </a:buClr>
              <a:buFont typeface="Arial" charset="0"/>
              <a:buChar char="•"/>
              <a:defRPr baseline="0"/>
            </a:lvl1pPr>
            <a:lvl2pPr marL="742950" indent="-285750">
              <a:lnSpc>
                <a:spcPct val="100000"/>
              </a:lnSpc>
              <a:buClr>
                <a:srgbClr val="0070BA"/>
              </a:buClr>
              <a:buFont typeface="Arial" charset="0"/>
              <a:buChar char="•"/>
              <a:defRPr baseline="0"/>
            </a:lvl2pPr>
            <a:lvl3pPr marL="1200150" indent="-285750">
              <a:lnSpc>
                <a:spcPct val="100000"/>
              </a:lnSpc>
              <a:buClr>
                <a:srgbClr val="0070BA"/>
              </a:buClr>
              <a:buFont typeface="Arial" charset="0"/>
              <a:buChar char="•"/>
              <a:defRPr baseline="0"/>
            </a:lvl3pPr>
            <a:lvl4pPr marL="1657350" indent="-285750">
              <a:lnSpc>
                <a:spcPct val="100000"/>
              </a:lnSpc>
              <a:buClr>
                <a:srgbClr val="0070BA"/>
              </a:buClr>
              <a:buFont typeface="Arial" charset="0"/>
              <a:buChar char="•"/>
              <a:defRPr/>
            </a:lvl4pPr>
            <a:lvl5pPr marL="2114550" indent="-285750">
              <a:lnSpc>
                <a:spcPct val="100000"/>
              </a:lnSpc>
              <a:buClr>
                <a:srgbClr val="0070BA"/>
              </a:buClr>
              <a:buFont typeface="Arial" charset="0"/>
              <a:buChar char="•"/>
              <a:defRPr/>
            </a:lvl5pPr>
          </a:lstStyle>
          <a:p>
            <a:pPr lvl="0"/>
            <a:r>
              <a:rPr lang="it-IT"/>
              <a:t>Click to </a:t>
            </a:r>
            <a:r>
              <a:rPr lang="it-IT" err="1"/>
              <a:t>insert</a:t>
            </a:r>
            <a:r>
              <a:rPr lang="it-IT"/>
              <a:t> </a:t>
            </a:r>
            <a:r>
              <a:rPr lang="it-IT" err="1"/>
              <a:t>tex</a:t>
            </a:r>
            <a:endParaRPr lang="it-IT"/>
          </a:p>
          <a:p>
            <a:pPr lvl="1"/>
            <a:r>
              <a:rPr lang="it-IT"/>
              <a:t>Second </a:t>
            </a:r>
            <a:r>
              <a:rPr lang="it-IT" err="1"/>
              <a:t>level</a:t>
            </a:r>
            <a:endParaRPr lang="it-IT"/>
          </a:p>
          <a:p>
            <a:pPr lvl="2"/>
            <a:r>
              <a:rPr lang="it-IT"/>
              <a:t>Third </a:t>
            </a:r>
            <a:r>
              <a:rPr lang="it-IT" err="1"/>
              <a:t>level</a:t>
            </a:r>
            <a:endParaRPr lang="it-IT"/>
          </a:p>
          <a:p>
            <a:pPr lvl="3"/>
            <a:r>
              <a:rPr lang="it-IT" err="1"/>
              <a:t>Fourth</a:t>
            </a:r>
            <a:r>
              <a:rPr lang="it-IT"/>
              <a:t> </a:t>
            </a:r>
            <a:r>
              <a:rPr lang="it-IT" err="1"/>
              <a:t>level</a:t>
            </a:r>
            <a:endParaRPr lang="it-IT"/>
          </a:p>
          <a:p>
            <a:pPr lvl="4"/>
            <a:r>
              <a:rPr lang="it-IT" err="1"/>
              <a:t>Fifth</a:t>
            </a:r>
            <a:r>
              <a:rPr lang="it-IT"/>
              <a:t> </a:t>
            </a:r>
            <a:r>
              <a:rPr lang="it-IT" err="1"/>
              <a:t>level</a:t>
            </a:r>
            <a:endParaRPr lang="it-IT"/>
          </a:p>
        </p:txBody>
      </p:sp>
      <p:sp>
        <p:nvSpPr>
          <p:cNvPr id="6" name="Segnaposto numero diapositiva 5"/>
          <p:cNvSpPr>
            <a:spLocks noGrp="1"/>
          </p:cNvSpPr>
          <p:nvPr>
            <p:ph type="sldNum" sz="quarter" idx="12"/>
          </p:nvPr>
        </p:nvSpPr>
        <p:spPr>
          <a:xfrm>
            <a:off x="10398482" y="6055012"/>
            <a:ext cx="1027267" cy="365125"/>
          </a:xfrm>
        </p:spPr>
        <p:txBody>
          <a:bodyPr/>
          <a:lstStyle/>
          <a:p>
            <a:fld id="{2026EB2A-1F26-4143-92A6-3B752CD465DB}" type="slidenum">
              <a:rPr lang="it-IT" smtClean="0"/>
              <a:t>‹#›</a:t>
            </a:fld>
            <a:endParaRPr lang="it-IT"/>
          </a:p>
        </p:txBody>
      </p:sp>
      <p:pic>
        <p:nvPicPr>
          <p:cNvPr id="7" name="Immagine 6"/>
          <p:cNvPicPr>
            <a:picLocks noChangeAspect="1"/>
          </p:cNvPicPr>
          <p:nvPr/>
        </p:nvPicPr>
        <p:blipFill>
          <a:blip r:embed="rId2"/>
          <a:srcRect/>
          <a:stretch/>
        </p:blipFill>
        <p:spPr>
          <a:xfrm>
            <a:off x="503066" y="5663048"/>
            <a:ext cx="1625642" cy="797675"/>
          </a:xfrm>
          <a:prstGeom prst="rect">
            <a:avLst/>
          </a:prstGeom>
        </p:spPr>
      </p:pic>
    </p:spTree>
    <p:extLst>
      <p:ext uri="{BB962C8B-B14F-4D97-AF65-F5344CB8AC3E}">
        <p14:creationId xmlns:p14="http://schemas.microsoft.com/office/powerpoint/2010/main" val="2145421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olo e contenuto">
    <p:spTree>
      <p:nvGrpSpPr>
        <p:cNvPr id="1" name=""/>
        <p:cNvGrpSpPr/>
        <p:nvPr/>
      </p:nvGrpSpPr>
      <p:grpSpPr>
        <a:xfrm>
          <a:off x="0" y="0"/>
          <a:ext cx="0" cy="0"/>
          <a:chOff x="0" y="0"/>
          <a:chExt cx="0" cy="0"/>
        </a:xfrm>
      </p:grpSpPr>
      <p:sp>
        <p:nvSpPr>
          <p:cNvPr id="6" name="Segnaposto numero diapositiva 5"/>
          <p:cNvSpPr>
            <a:spLocks noGrp="1"/>
          </p:cNvSpPr>
          <p:nvPr>
            <p:ph type="sldNum" sz="quarter" idx="12"/>
          </p:nvPr>
        </p:nvSpPr>
        <p:spPr>
          <a:xfrm>
            <a:off x="10398482" y="6055012"/>
            <a:ext cx="1027267" cy="365125"/>
          </a:xfrm>
        </p:spPr>
        <p:txBody>
          <a:bodyPr/>
          <a:lstStyle/>
          <a:p>
            <a:fld id="{2026EB2A-1F26-4143-92A6-3B752CD465DB}" type="slidenum">
              <a:rPr lang="it-IT" smtClean="0"/>
              <a:t>‹#›</a:t>
            </a:fld>
            <a:endParaRPr lang="it-IT"/>
          </a:p>
        </p:txBody>
      </p:sp>
      <p:pic>
        <p:nvPicPr>
          <p:cNvPr id="7" name="Immagine 6"/>
          <p:cNvPicPr>
            <a:picLocks noChangeAspect="1"/>
          </p:cNvPicPr>
          <p:nvPr/>
        </p:nvPicPr>
        <p:blipFill>
          <a:blip r:embed="rId2"/>
          <a:srcRect/>
          <a:stretch/>
        </p:blipFill>
        <p:spPr>
          <a:xfrm>
            <a:off x="503066" y="5663048"/>
            <a:ext cx="1625642" cy="797675"/>
          </a:xfrm>
          <a:prstGeom prst="rect">
            <a:avLst/>
          </a:prstGeom>
        </p:spPr>
      </p:pic>
    </p:spTree>
    <p:extLst>
      <p:ext uri="{BB962C8B-B14F-4D97-AF65-F5344CB8AC3E}">
        <p14:creationId xmlns:p14="http://schemas.microsoft.com/office/powerpoint/2010/main" val="3407099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sp>
        <p:nvSpPr>
          <p:cNvPr id="3" name="Segnaposto contenuto 2"/>
          <p:cNvSpPr>
            <a:spLocks noGrp="1"/>
          </p:cNvSpPr>
          <p:nvPr>
            <p:ph sz="half" idx="1" hasCustomPrompt="1"/>
          </p:nvPr>
        </p:nvSpPr>
        <p:spPr>
          <a:xfrm>
            <a:off x="539999" y="1795071"/>
            <a:ext cx="5460945" cy="4100053"/>
          </a:xfrm>
        </p:spPr>
        <p:txBody>
          <a:bodyPr>
            <a:noAutofit/>
          </a:bodyPr>
          <a:lstStyle>
            <a:lvl1pPr marL="228600" indent="-228600">
              <a:lnSpc>
                <a:spcPct val="100000"/>
              </a:lnSpc>
              <a:buClr>
                <a:srgbClr val="0070BA"/>
              </a:buClr>
              <a:buFont typeface="Arial" charset="0"/>
              <a:buChar char="•"/>
              <a:defRPr sz="1800" spc="60" baseline="0"/>
            </a:lvl1pPr>
            <a:lvl2pPr marL="685800" indent="-228600">
              <a:lnSpc>
                <a:spcPct val="100000"/>
              </a:lnSpc>
              <a:buClr>
                <a:srgbClr val="0070BA"/>
              </a:buClr>
              <a:buFont typeface="Arial" charset="0"/>
              <a:buChar char="•"/>
              <a:defRPr sz="1600" spc="60" baseline="0"/>
            </a:lvl2pPr>
            <a:lvl3pPr marL="1143000" indent="-228600">
              <a:lnSpc>
                <a:spcPct val="100000"/>
              </a:lnSpc>
              <a:buClr>
                <a:srgbClr val="0070BA"/>
              </a:buClr>
              <a:buFont typeface="Arial" charset="0"/>
              <a:buChar char="•"/>
              <a:defRPr sz="1400" spc="60" baseline="0"/>
            </a:lvl3pPr>
            <a:lvl4pPr marL="1600200" indent="-228600">
              <a:lnSpc>
                <a:spcPct val="100000"/>
              </a:lnSpc>
              <a:buClr>
                <a:srgbClr val="0070BA"/>
              </a:buClr>
              <a:buFont typeface="Arial" charset="0"/>
              <a:buChar char="•"/>
              <a:defRPr sz="1200" spc="60" baseline="0"/>
            </a:lvl4pPr>
            <a:lvl5pPr marL="2057400" indent="-228600">
              <a:lnSpc>
                <a:spcPct val="100000"/>
              </a:lnSpc>
              <a:buClr>
                <a:srgbClr val="0070BA"/>
              </a:buClr>
              <a:buFont typeface="Arial" charset="0"/>
              <a:buChar char="•"/>
              <a:defRPr sz="1200" spc="60" baseline="0"/>
            </a:lvl5pPr>
          </a:lstStyle>
          <a:p>
            <a:pPr lvl="0"/>
            <a:r>
              <a:rPr lang="it-IT"/>
              <a:t>Click to </a:t>
            </a:r>
            <a:r>
              <a:rPr lang="it-IT" err="1"/>
              <a:t>insert</a:t>
            </a:r>
            <a:r>
              <a:rPr lang="it-IT"/>
              <a:t> </a:t>
            </a:r>
            <a:r>
              <a:rPr lang="it-IT" err="1"/>
              <a:t>tex</a:t>
            </a:r>
            <a:endParaRPr lang="it-IT"/>
          </a:p>
          <a:p>
            <a:pPr lvl="1"/>
            <a:r>
              <a:rPr lang="it-IT"/>
              <a:t>Second </a:t>
            </a:r>
            <a:r>
              <a:rPr lang="it-IT" err="1"/>
              <a:t>level</a:t>
            </a:r>
            <a:endParaRPr lang="it-IT"/>
          </a:p>
          <a:p>
            <a:pPr lvl="2"/>
            <a:r>
              <a:rPr lang="it-IT"/>
              <a:t>Third </a:t>
            </a:r>
            <a:r>
              <a:rPr lang="it-IT" err="1"/>
              <a:t>level</a:t>
            </a:r>
            <a:endParaRPr lang="it-IT"/>
          </a:p>
          <a:p>
            <a:pPr lvl="3"/>
            <a:r>
              <a:rPr lang="it-IT" err="1"/>
              <a:t>Fourth</a:t>
            </a:r>
            <a:r>
              <a:rPr lang="it-IT"/>
              <a:t> </a:t>
            </a:r>
            <a:r>
              <a:rPr lang="it-IT" err="1"/>
              <a:t>level</a:t>
            </a:r>
            <a:endParaRPr lang="it-IT"/>
          </a:p>
          <a:p>
            <a:pPr lvl="4"/>
            <a:r>
              <a:rPr lang="it-IT" err="1"/>
              <a:t>Fifth</a:t>
            </a:r>
            <a:r>
              <a:rPr lang="it-IT"/>
              <a:t> </a:t>
            </a:r>
            <a:r>
              <a:rPr lang="it-IT" err="1"/>
              <a:t>level</a:t>
            </a:r>
            <a:endParaRPr lang="it-IT"/>
          </a:p>
        </p:txBody>
      </p:sp>
      <p:sp>
        <p:nvSpPr>
          <p:cNvPr id="4" name="Segnaposto contenuto 3"/>
          <p:cNvSpPr>
            <a:spLocks noGrp="1"/>
          </p:cNvSpPr>
          <p:nvPr>
            <p:ph sz="half" idx="2" hasCustomPrompt="1"/>
          </p:nvPr>
        </p:nvSpPr>
        <p:spPr>
          <a:xfrm>
            <a:off x="6078019" y="1795071"/>
            <a:ext cx="5513982" cy="4100053"/>
          </a:xfrm>
        </p:spPr>
        <p:txBody>
          <a:bodyPr>
            <a:noAutofit/>
          </a:bodyPr>
          <a:lstStyle>
            <a:lvl1pPr marL="228600" indent="-228600">
              <a:lnSpc>
                <a:spcPct val="100000"/>
              </a:lnSpc>
              <a:buClr>
                <a:srgbClr val="0070BA"/>
              </a:buClr>
              <a:buFont typeface="Arial" charset="0"/>
              <a:buChar char="•"/>
              <a:defRPr/>
            </a:lvl1pPr>
            <a:lvl2pPr marL="685800" indent="-228600">
              <a:lnSpc>
                <a:spcPct val="100000"/>
              </a:lnSpc>
              <a:buClr>
                <a:srgbClr val="0070BA"/>
              </a:buClr>
              <a:buFont typeface="Arial" charset="0"/>
              <a:buChar char="•"/>
              <a:defRPr/>
            </a:lvl2pPr>
            <a:lvl3pPr marL="1143000" indent="-228600">
              <a:lnSpc>
                <a:spcPct val="100000"/>
              </a:lnSpc>
              <a:buClr>
                <a:srgbClr val="0070BA"/>
              </a:buClr>
              <a:buFont typeface="Arial" charset="0"/>
              <a:buChar char="•"/>
              <a:defRPr/>
            </a:lvl3pPr>
            <a:lvl4pPr marL="1600200" indent="-228600">
              <a:lnSpc>
                <a:spcPct val="100000"/>
              </a:lnSpc>
              <a:buClr>
                <a:srgbClr val="0070BA"/>
              </a:buClr>
              <a:buFont typeface="Arial" charset="0"/>
              <a:buChar char="•"/>
              <a:defRPr/>
            </a:lvl4pPr>
            <a:lvl5pPr marL="2057400" indent="-228600">
              <a:lnSpc>
                <a:spcPct val="100000"/>
              </a:lnSpc>
              <a:buClr>
                <a:srgbClr val="0070BA"/>
              </a:buClr>
              <a:buFont typeface="Arial" charset="0"/>
              <a:buChar char="•"/>
              <a:defRPr/>
            </a:lvl5pPr>
          </a:lstStyle>
          <a:p>
            <a:pPr lvl="0"/>
            <a:r>
              <a:rPr lang="it-IT"/>
              <a:t>Click to </a:t>
            </a:r>
            <a:r>
              <a:rPr lang="it-IT" err="1"/>
              <a:t>insert</a:t>
            </a:r>
            <a:r>
              <a:rPr lang="it-IT"/>
              <a:t> </a:t>
            </a:r>
            <a:r>
              <a:rPr lang="it-IT" err="1"/>
              <a:t>tex</a:t>
            </a:r>
            <a:endParaRPr lang="it-IT"/>
          </a:p>
          <a:p>
            <a:pPr lvl="1"/>
            <a:r>
              <a:rPr lang="it-IT"/>
              <a:t>Second </a:t>
            </a:r>
            <a:r>
              <a:rPr lang="it-IT" err="1"/>
              <a:t>level</a:t>
            </a:r>
            <a:endParaRPr lang="it-IT"/>
          </a:p>
          <a:p>
            <a:pPr lvl="2"/>
            <a:r>
              <a:rPr lang="it-IT"/>
              <a:t>Third </a:t>
            </a:r>
            <a:r>
              <a:rPr lang="it-IT" err="1"/>
              <a:t>level</a:t>
            </a:r>
            <a:endParaRPr lang="it-IT"/>
          </a:p>
          <a:p>
            <a:pPr lvl="3"/>
            <a:r>
              <a:rPr lang="it-IT" err="1"/>
              <a:t>Fourth</a:t>
            </a:r>
            <a:r>
              <a:rPr lang="it-IT"/>
              <a:t> </a:t>
            </a:r>
            <a:r>
              <a:rPr lang="it-IT" err="1"/>
              <a:t>level</a:t>
            </a:r>
            <a:endParaRPr lang="it-IT"/>
          </a:p>
          <a:p>
            <a:pPr lvl="4"/>
            <a:r>
              <a:rPr lang="it-IT" err="1"/>
              <a:t>Fifth</a:t>
            </a:r>
            <a:r>
              <a:rPr lang="it-IT"/>
              <a:t> </a:t>
            </a:r>
            <a:r>
              <a:rPr lang="it-IT" err="1"/>
              <a:t>level</a:t>
            </a:r>
            <a:endParaRPr lang="it-IT"/>
          </a:p>
        </p:txBody>
      </p:sp>
      <p:sp>
        <p:nvSpPr>
          <p:cNvPr id="8" name="Segnaposto numero diapositiva 5">
            <a:extLst>
              <a:ext uri="{FF2B5EF4-FFF2-40B4-BE49-F238E27FC236}">
                <a16:creationId xmlns:a16="http://schemas.microsoft.com/office/drawing/2014/main" id="{423F2EF9-E3A7-7C43-99DB-3D909AA2C805}"/>
              </a:ext>
            </a:extLst>
          </p:cNvPr>
          <p:cNvSpPr>
            <a:spLocks noGrp="1"/>
          </p:cNvSpPr>
          <p:nvPr>
            <p:ph type="sldNum" sz="quarter" idx="12"/>
          </p:nvPr>
        </p:nvSpPr>
        <p:spPr>
          <a:xfrm>
            <a:off x="10398482" y="6055012"/>
            <a:ext cx="1027267" cy="365125"/>
          </a:xfrm>
        </p:spPr>
        <p:txBody>
          <a:bodyPr/>
          <a:lstStyle/>
          <a:p>
            <a:fld id="{2026EB2A-1F26-4143-92A6-3B752CD465DB}" type="slidenum">
              <a:rPr lang="it-IT" smtClean="0"/>
              <a:t>‹#›</a:t>
            </a:fld>
            <a:endParaRPr lang="it-IT"/>
          </a:p>
        </p:txBody>
      </p:sp>
      <p:pic>
        <p:nvPicPr>
          <p:cNvPr id="10" name="Immagine 6">
            <a:extLst>
              <a:ext uri="{FF2B5EF4-FFF2-40B4-BE49-F238E27FC236}">
                <a16:creationId xmlns:a16="http://schemas.microsoft.com/office/drawing/2014/main" id="{C72777E0-737A-CE4D-97A6-44B3AB1E5235}"/>
              </a:ext>
            </a:extLst>
          </p:cNvPr>
          <p:cNvPicPr>
            <a:picLocks noChangeAspect="1"/>
          </p:cNvPicPr>
          <p:nvPr userDrawn="1"/>
        </p:nvPicPr>
        <p:blipFill>
          <a:blip r:embed="rId2"/>
          <a:srcRect/>
          <a:stretch/>
        </p:blipFill>
        <p:spPr>
          <a:xfrm>
            <a:off x="503066" y="5663048"/>
            <a:ext cx="1625642" cy="797675"/>
          </a:xfrm>
          <a:prstGeom prst="rect">
            <a:avLst/>
          </a:prstGeom>
        </p:spPr>
      </p:pic>
      <p:sp>
        <p:nvSpPr>
          <p:cNvPr id="7" name="Title 3">
            <a:extLst>
              <a:ext uri="{FF2B5EF4-FFF2-40B4-BE49-F238E27FC236}">
                <a16:creationId xmlns:a16="http://schemas.microsoft.com/office/drawing/2014/main" id="{45E43B2A-AD48-1C47-BB21-AA2602857130}"/>
              </a:ext>
            </a:extLst>
          </p:cNvPr>
          <p:cNvSpPr txBox="1">
            <a:spLocks/>
          </p:cNvSpPr>
          <p:nvPr userDrawn="1"/>
        </p:nvSpPr>
        <p:spPr>
          <a:xfrm>
            <a:off x="717181" y="716415"/>
            <a:ext cx="11052002" cy="662558"/>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000" b="1" i="0" kern="1200" spc="60" baseline="0">
                <a:solidFill>
                  <a:srgbClr val="0070BA"/>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sz="3600" b="0" kern="1400" spc="230" dirty="0">
                <a:solidFill>
                  <a:schemeClr val="tx1"/>
                </a:solidFill>
                <a:latin typeface="Open Sans ExtraBold" panose="020B0906030804020204" pitchFamily="34" charset="0"/>
              </a:rPr>
              <a:t>Slide title lorem ipsum </a:t>
            </a:r>
            <a:r>
              <a:rPr lang="en-GB" sz="3600" b="0" kern="1400" spc="230" dirty="0" err="1">
                <a:solidFill>
                  <a:schemeClr val="tx1"/>
                </a:solidFill>
                <a:latin typeface="Open Sans ExtraBold" panose="020B0906030804020204" pitchFamily="34" charset="0"/>
              </a:rPr>
              <a:t>dolor</a:t>
            </a:r>
            <a:endParaRPr lang="en-GB" sz="3600" b="0" kern="1400" spc="230" dirty="0">
              <a:solidFill>
                <a:schemeClr val="tx1"/>
              </a:solidFill>
              <a:latin typeface="Open Sans ExtraBold" panose="020B0906030804020204" pitchFamily="34" charset="0"/>
            </a:endParaRPr>
          </a:p>
        </p:txBody>
      </p:sp>
    </p:spTree>
    <p:extLst>
      <p:ext uri="{BB962C8B-B14F-4D97-AF65-F5344CB8AC3E}">
        <p14:creationId xmlns:p14="http://schemas.microsoft.com/office/powerpoint/2010/main" val="92110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Due contenuti">
    <p:spTree>
      <p:nvGrpSpPr>
        <p:cNvPr id="1" name=""/>
        <p:cNvGrpSpPr/>
        <p:nvPr/>
      </p:nvGrpSpPr>
      <p:grpSpPr>
        <a:xfrm>
          <a:off x="0" y="0"/>
          <a:ext cx="0" cy="0"/>
          <a:chOff x="0" y="0"/>
          <a:chExt cx="0" cy="0"/>
        </a:xfrm>
      </p:grpSpPr>
      <p:sp>
        <p:nvSpPr>
          <p:cNvPr id="3" name="Segnaposto contenuto 2"/>
          <p:cNvSpPr>
            <a:spLocks noGrp="1"/>
          </p:cNvSpPr>
          <p:nvPr>
            <p:ph sz="half" idx="1" hasCustomPrompt="1"/>
          </p:nvPr>
        </p:nvSpPr>
        <p:spPr>
          <a:xfrm>
            <a:off x="539999" y="1795071"/>
            <a:ext cx="5460945" cy="4100053"/>
          </a:xfrm>
        </p:spPr>
        <p:txBody>
          <a:bodyPr>
            <a:noAutofit/>
          </a:bodyPr>
          <a:lstStyle>
            <a:lvl1pPr marL="228600" indent="-228600">
              <a:lnSpc>
                <a:spcPct val="100000"/>
              </a:lnSpc>
              <a:buClr>
                <a:srgbClr val="0070BA"/>
              </a:buClr>
              <a:buFont typeface="Arial" charset="0"/>
              <a:buChar char="•"/>
              <a:defRPr sz="1800" spc="60" baseline="0"/>
            </a:lvl1pPr>
            <a:lvl2pPr marL="685800" indent="-228600">
              <a:lnSpc>
                <a:spcPct val="100000"/>
              </a:lnSpc>
              <a:buClr>
                <a:srgbClr val="0070BA"/>
              </a:buClr>
              <a:buFont typeface="Arial" charset="0"/>
              <a:buChar char="•"/>
              <a:defRPr sz="1600" spc="60" baseline="0"/>
            </a:lvl2pPr>
            <a:lvl3pPr marL="1143000" indent="-228600">
              <a:lnSpc>
                <a:spcPct val="100000"/>
              </a:lnSpc>
              <a:buClr>
                <a:srgbClr val="0070BA"/>
              </a:buClr>
              <a:buFont typeface="Arial" charset="0"/>
              <a:buChar char="•"/>
              <a:defRPr sz="1400" spc="60" baseline="0"/>
            </a:lvl3pPr>
            <a:lvl4pPr marL="1600200" indent="-228600">
              <a:lnSpc>
                <a:spcPct val="100000"/>
              </a:lnSpc>
              <a:buClr>
                <a:srgbClr val="0070BA"/>
              </a:buClr>
              <a:buFont typeface="Arial" charset="0"/>
              <a:buChar char="•"/>
              <a:defRPr sz="1200" spc="60" baseline="0"/>
            </a:lvl4pPr>
            <a:lvl5pPr marL="2057400" indent="-228600">
              <a:lnSpc>
                <a:spcPct val="100000"/>
              </a:lnSpc>
              <a:buClr>
                <a:srgbClr val="0070BA"/>
              </a:buClr>
              <a:buFont typeface="Arial" charset="0"/>
              <a:buChar char="•"/>
              <a:defRPr sz="1200" spc="60" baseline="0"/>
            </a:lvl5pPr>
          </a:lstStyle>
          <a:p>
            <a:pPr lvl="0"/>
            <a:r>
              <a:rPr lang="it-IT"/>
              <a:t>Click to </a:t>
            </a:r>
            <a:r>
              <a:rPr lang="it-IT" err="1"/>
              <a:t>insert</a:t>
            </a:r>
            <a:r>
              <a:rPr lang="it-IT"/>
              <a:t> </a:t>
            </a:r>
            <a:r>
              <a:rPr lang="it-IT" err="1"/>
              <a:t>tex</a:t>
            </a:r>
            <a:endParaRPr lang="it-IT"/>
          </a:p>
          <a:p>
            <a:pPr lvl="1"/>
            <a:r>
              <a:rPr lang="it-IT"/>
              <a:t>Second </a:t>
            </a:r>
            <a:r>
              <a:rPr lang="it-IT" err="1"/>
              <a:t>level</a:t>
            </a:r>
            <a:endParaRPr lang="it-IT"/>
          </a:p>
          <a:p>
            <a:pPr lvl="2"/>
            <a:r>
              <a:rPr lang="it-IT"/>
              <a:t>Third </a:t>
            </a:r>
            <a:r>
              <a:rPr lang="it-IT" err="1"/>
              <a:t>level</a:t>
            </a:r>
            <a:endParaRPr lang="it-IT"/>
          </a:p>
          <a:p>
            <a:pPr lvl="3"/>
            <a:r>
              <a:rPr lang="it-IT" err="1"/>
              <a:t>Fourth</a:t>
            </a:r>
            <a:r>
              <a:rPr lang="it-IT"/>
              <a:t> </a:t>
            </a:r>
            <a:r>
              <a:rPr lang="it-IT" err="1"/>
              <a:t>level</a:t>
            </a:r>
            <a:endParaRPr lang="it-IT"/>
          </a:p>
          <a:p>
            <a:pPr lvl="4"/>
            <a:r>
              <a:rPr lang="it-IT" err="1"/>
              <a:t>Fifth</a:t>
            </a:r>
            <a:r>
              <a:rPr lang="it-IT"/>
              <a:t> </a:t>
            </a:r>
            <a:r>
              <a:rPr lang="it-IT" err="1"/>
              <a:t>level</a:t>
            </a:r>
            <a:endParaRPr lang="it-IT"/>
          </a:p>
        </p:txBody>
      </p:sp>
      <p:sp>
        <p:nvSpPr>
          <p:cNvPr id="5" name="Picture Placeholder 4">
            <a:extLst>
              <a:ext uri="{FF2B5EF4-FFF2-40B4-BE49-F238E27FC236}">
                <a16:creationId xmlns:a16="http://schemas.microsoft.com/office/drawing/2014/main" id="{D29D93D5-8F53-3444-8F3E-BBF377575DA2}"/>
              </a:ext>
            </a:extLst>
          </p:cNvPr>
          <p:cNvSpPr>
            <a:spLocks noGrp="1"/>
          </p:cNvSpPr>
          <p:nvPr>
            <p:ph type="pic" sz="quarter" idx="13"/>
          </p:nvPr>
        </p:nvSpPr>
        <p:spPr>
          <a:xfrm>
            <a:off x="6194425" y="1795463"/>
            <a:ext cx="5397500" cy="4098925"/>
          </a:xfrm>
        </p:spPr>
        <p:txBody>
          <a:bodyPr/>
          <a:lstStyle/>
          <a:p>
            <a:r>
              <a:rPr lang="en-GB"/>
              <a:t>Click icon to add picture</a:t>
            </a:r>
            <a:endParaRPr lang="it-IT"/>
          </a:p>
        </p:txBody>
      </p:sp>
      <p:sp>
        <p:nvSpPr>
          <p:cNvPr id="8" name="Segnaposto numero diapositiva 5">
            <a:extLst>
              <a:ext uri="{FF2B5EF4-FFF2-40B4-BE49-F238E27FC236}">
                <a16:creationId xmlns:a16="http://schemas.microsoft.com/office/drawing/2014/main" id="{592D85CC-EB0C-D645-85D6-3DB77E029306}"/>
              </a:ext>
            </a:extLst>
          </p:cNvPr>
          <p:cNvSpPr>
            <a:spLocks noGrp="1"/>
          </p:cNvSpPr>
          <p:nvPr>
            <p:ph type="sldNum" sz="quarter" idx="12"/>
          </p:nvPr>
        </p:nvSpPr>
        <p:spPr>
          <a:xfrm>
            <a:off x="10398482" y="6055012"/>
            <a:ext cx="1027267" cy="365125"/>
          </a:xfrm>
        </p:spPr>
        <p:txBody>
          <a:bodyPr/>
          <a:lstStyle/>
          <a:p>
            <a:fld id="{2026EB2A-1F26-4143-92A6-3B752CD465DB}" type="slidenum">
              <a:rPr lang="it-IT" smtClean="0"/>
              <a:t>‹#›</a:t>
            </a:fld>
            <a:endParaRPr lang="it-IT"/>
          </a:p>
        </p:txBody>
      </p:sp>
      <p:pic>
        <p:nvPicPr>
          <p:cNvPr id="10" name="Immagine 6">
            <a:extLst>
              <a:ext uri="{FF2B5EF4-FFF2-40B4-BE49-F238E27FC236}">
                <a16:creationId xmlns:a16="http://schemas.microsoft.com/office/drawing/2014/main" id="{EE9D2174-1656-564C-9C34-210AF0606E51}"/>
              </a:ext>
            </a:extLst>
          </p:cNvPr>
          <p:cNvPicPr>
            <a:picLocks noChangeAspect="1"/>
          </p:cNvPicPr>
          <p:nvPr userDrawn="1"/>
        </p:nvPicPr>
        <p:blipFill>
          <a:blip r:embed="rId2"/>
          <a:srcRect/>
          <a:stretch/>
        </p:blipFill>
        <p:spPr>
          <a:xfrm>
            <a:off x="503066" y="5663048"/>
            <a:ext cx="1625642" cy="797675"/>
          </a:xfrm>
          <a:prstGeom prst="rect">
            <a:avLst/>
          </a:prstGeom>
        </p:spPr>
      </p:pic>
      <p:sp>
        <p:nvSpPr>
          <p:cNvPr id="7" name="Title 3">
            <a:extLst>
              <a:ext uri="{FF2B5EF4-FFF2-40B4-BE49-F238E27FC236}">
                <a16:creationId xmlns:a16="http://schemas.microsoft.com/office/drawing/2014/main" id="{622D786E-D5DB-B346-B2FA-981C681ADAA2}"/>
              </a:ext>
            </a:extLst>
          </p:cNvPr>
          <p:cNvSpPr txBox="1">
            <a:spLocks/>
          </p:cNvSpPr>
          <p:nvPr userDrawn="1"/>
        </p:nvSpPr>
        <p:spPr>
          <a:xfrm>
            <a:off x="717181" y="716415"/>
            <a:ext cx="11052002" cy="662558"/>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000" b="1" i="0" kern="1200" spc="60" baseline="0">
                <a:solidFill>
                  <a:srgbClr val="0070BA"/>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sz="3600" b="0" kern="1400" spc="230" dirty="0">
                <a:solidFill>
                  <a:schemeClr val="tx1"/>
                </a:solidFill>
                <a:latin typeface="Open Sans ExtraBold" panose="020B0906030804020204" pitchFamily="34" charset="0"/>
              </a:rPr>
              <a:t>Slide title lorem ipsum </a:t>
            </a:r>
            <a:r>
              <a:rPr lang="en-GB" sz="3600" b="0" kern="1400" spc="230" dirty="0" err="1">
                <a:solidFill>
                  <a:schemeClr val="tx1"/>
                </a:solidFill>
                <a:latin typeface="Open Sans ExtraBold" panose="020B0906030804020204" pitchFamily="34" charset="0"/>
              </a:rPr>
              <a:t>dolor</a:t>
            </a:r>
            <a:endParaRPr lang="en-GB" sz="3600" b="0" kern="1400" spc="230" dirty="0">
              <a:solidFill>
                <a:schemeClr val="tx1"/>
              </a:solidFill>
              <a:latin typeface="Open Sans ExtraBold" panose="020B0906030804020204" pitchFamily="34" charset="0"/>
            </a:endParaRPr>
          </a:p>
        </p:txBody>
      </p:sp>
    </p:spTree>
    <p:extLst>
      <p:ext uri="{BB962C8B-B14F-4D97-AF65-F5344CB8AC3E}">
        <p14:creationId xmlns:p14="http://schemas.microsoft.com/office/powerpoint/2010/main" val="31357427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E"/>
        </a:solidFill>
        <a:effectLst/>
      </p:bgPr>
    </p:bg>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973394" y="1732935"/>
            <a:ext cx="10667744" cy="4444027"/>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7637761" y="6227991"/>
            <a:ext cx="2743200" cy="365125"/>
          </a:xfrm>
          <a:prstGeom prst="rect">
            <a:avLst/>
          </a:prstGeom>
        </p:spPr>
        <p:txBody>
          <a:bodyPr vert="horz" lIns="91440" tIns="45720" rIns="91440" bIns="45720" rtlCol="0" anchor="t"/>
          <a:lstStyle>
            <a:lvl1pPr algn="r">
              <a:defRPr sz="1200" b="0" i="0">
                <a:solidFill>
                  <a:srgbClr val="0070BA"/>
                </a:solidFill>
                <a:latin typeface="Open Sans" charset="0"/>
                <a:ea typeface="Open Sans" charset="0"/>
                <a:cs typeface="Open Sans" charset="0"/>
              </a:defRPr>
            </a:lvl1pPr>
          </a:lstStyle>
          <a:p>
            <a:r>
              <a:rPr lang="it-IT"/>
              <a:t>Year Month</a:t>
            </a:r>
          </a:p>
        </p:txBody>
      </p:sp>
      <p:sp>
        <p:nvSpPr>
          <p:cNvPr id="6" name="Segnaposto numero diapositiva 5"/>
          <p:cNvSpPr>
            <a:spLocks noGrp="1"/>
          </p:cNvSpPr>
          <p:nvPr>
            <p:ph type="sldNum" sz="quarter" idx="4"/>
          </p:nvPr>
        </p:nvSpPr>
        <p:spPr>
          <a:xfrm>
            <a:off x="10711542" y="6227991"/>
            <a:ext cx="1027267" cy="365125"/>
          </a:xfrm>
          <a:prstGeom prst="rect">
            <a:avLst/>
          </a:prstGeom>
        </p:spPr>
        <p:txBody>
          <a:bodyPr vert="horz" lIns="91440" tIns="45720" rIns="91440" bIns="45720" rtlCol="0" anchor="t"/>
          <a:lstStyle>
            <a:lvl1pPr algn="r">
              <a:defRPr sz="1200" b="1" i="0">
                <a:solidFill>
                  <a:srgbClr val="0070BA"/>
                </a:solidFill>
                <a:latin typeface="Open Sans" charset="0"/>
                <a:ea typeface="Open Sans" charset="0"/>
                <a:cs typeface="Open Sans" charset="0"/>
              </a:defRPr>
            </a:lvl1pPr>
          </a:lstStyle>
          <a:p>
            <a:fld id="{2026EB2A-1F26-4143-92A6-3B752CD465DB}" type="slidenum">
              <a:rPr lang="it-IT" smtClean="0"/>
              <a:pPr/>
              <a:t>‹#›</a:t>
            </a:fld>
            <a:endParaRPr lang="it-IT"/>
          </a:p>
        </p:txBody>
      </p:sp>
      <p:sp>
        <p:nvSpPr>
          <p:cNvPr id="5" name="Title Placeholder 4"/>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81842462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4" r:id="rId3"/>
    <p:sldLayoutId id="2147483672" r:id="rId4"/>
    <p:sldLayoutId id="2147483673" r:id="rId5"/>
  </p:sldLayoutIdLst>
  <p:hf sldNum="0" hdr="0" ftr="0"/>
  <p:txStyles>
    <p:titleStyle>
      <a:lvl1pPr algn="l" defTabSz="914400" rtl="0" eaLnBrk="1" latinLnBrk="0" hangingPunct="1">
        <a:lnSpc>
          <a:spcPct val="90000"/>
        </a:lnSpc>
        <a:spcBef>
          <a:spcPct val="0"/>
        </a:spcBef>
        <a:buNone/>
        <a:defRPr sz="3000" b="1" i="0" kern="1200">
          <a:solidFill>
            <a:srgbClr val="0070BA"/>
          </a:solidFill>
          <a:latin typeface="Open Sans" charset="0"/>
          <a:ea typeface="Open Sans" charset="0"/>
          <a:cs typeface="Open Sans" charset="0"/>
        </a:defRPr>
      </a:lvl1pPr>
    </p:titleStyle>
    <p:body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74">
          <p15:clr>
            <a:srgbClr val="F26B43"/>
          </p15:clr>
        </p15:guide>
        <p15:guide id="2" pos="7333">
          <p15:clr>
            <a:srgbClr val="F26B43"/>
          </p15:clr>
        </p15:guide>
        <p15:guide id="3" pos="688">
          <p15:clr>
            <a:srgbClr val="F26B43"/>
          </p15:clr>
        </p15:guide>
        <p15:guide id="4" orient="horz" pos="334">
          <p15:clr>
            <a:srgbClr val="F26B43"/>
          </p15:clr>
        </p15:guide>
        <p15:guide id="5" orient="horz" pos="113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s://vamresources.manuals.wfp.org/docs/food-consumption-score" TargetMode="External"/><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01.xml.rels><?xml version="1.0" encoding="UTF-8" standalone="yes"?>
<Relationships xmlns="http://schemas.openxmlformats.org/package/2006/relationships"><Relationship Id="rId3" Type="http://schemas.openxmlformats.org/officeDocument/2006/relationships/hyperlink" Target="https://vamresources.manuals.wfp.org/docs/food-consumption-score-nutritional-quality-analysis-fcs-n" TargetMode="External"/><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6.sv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6.svg"/></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6.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6.sv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hemeOverride" Target="../theme/themeOverride4.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6.svg"/></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6.svg"/></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1.sv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6.sv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6.svg"/></Relationships>
</file>

<file path=ppt/slides/_rels/slide4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6.svg"/></Relationships>
</file>

<file path=ppt/slides/_rels/slide4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resources.vam.wfp.org/data-analysis/quantitative/food-security/household-dietary-diversity-score-hdd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resources.vam.wfp.org/data-analysis/quantitative/food-security/food-consumption-score-nutritional-quality-analysis" TargetMode="External"/><Relationship Id="rId4" Type="http://schemas.openxmlformats.org/officeDocument/2006/relationships/hyperlink" Target="https://resources.vam.wfp.org/data-analysis/quantitative/food-security/reduced-coping-strategies-index" TargetMode="Externa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hemeOverride" Target="../theme/themeOverride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21.svg"/></Relationships>
</file>

<file path=ppt/slides/_rels/slide5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6.svg"/></Relationships>
</file>

<file path=ppt/slides/_rels/slide6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hemeOverride" Target="../theme/themeOverride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hyperlink" Target="https://www.surveydesigner.vam.wfp.org/design/survey"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www.surveydesigner.vam.wfp.org/design/survey"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hyperlink" Target="https://www.surveydesigner.vam.wfp.org/design/survey"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www.surveydesigner.vam.wfp.org/design/survey"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41.svg"/></Relationships>
</file>

<file path=ppt/slides/_rels/slide7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41.svg"/></Relationships>
</file>

<file path=ppt/slides/_rels/slide7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41.svg"/></Relationships>
</file>

<file path=ppt/slides/_rels/slide7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41.svg"/></Relationships>
</file>

<file path=ppt/slides/_rels/slide7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41.svg"/></Relationships>
</file>

<file path=ppt/slides/_rels/slide7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41.sv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hyperlink" Target="https://resources.vam.wfp.org/data-analysis/quantitative/food-security/technical-guidance-for-the-consolidated-approach-for-reporting-indicators-of-food-security-cari"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hyperlink" Target="https://www.ipcinfo.org/ipc-manual-interactive/ipc-acute-food-insecurity-protocols/function-2-classify-severity-and-identify-key-drivers/protocol-22-compare-evidence-against-the-ipc-acute-food-insecurity-reference-table/en/"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8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8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41.svg"/></Relationships>
</file>

<file path=ppt/slides/_rels/slide8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41.svg"/></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hemeOverride" Target="../theme/themeOverride7.xml"/></Relationships>
</file>

<file path=ppt/slides/_rels/slide8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hyperlink" Target="https://github.com/WFP-VAM/RAMResourcesScripts/blob/main/Indicators/Food-consumption-score/FCS%20low%20threshold.sps" TargetMode="External"/><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9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hyperlink" Target="https://github.com/WFP-VAM/RAMResourcesScripts/tree/dev/Indicators/Food-consumption-sources"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hyperlink" Target="https://github.com/WFP-VAM/RAMResourcesScripts/blob/main/Indicators/Food-consumption-score-nutrition/FCSN-indicator-calculation.sps" TargetMode="Externa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erson, food, plate, sitting&#10;&#10;Description automatically generated">
            <a:extLst>
              <a:ext uri="{FF2B5EF4-FFF2-40B4-BE49-F238E27FC236}">
                <a16:creationId xmlns:a16="http://schemas.microsoft.com/office/drawing/2014/main" id="{F8EDBE6F-CDD8-6141-A1A2-AF2A4E6C9FE9}"/>
              </a:ext>
            </a:extLst>
          </p:cNvPr>
          <p:cNvPicPr>
            <a:picLocks noChangeAspect="1"/>
          </p:cNvPicPr>
          <p:nvPr/>
        </p:nvPicPr>
        <p:blipFill rotWithShape="1">
          <a:blip r:embed="rId3"/>
          <a:srcRect l="2410" t="24807" r="8380" b="23059"/>
          <a:stretch/>
        </p:blipFill>
        <p:spPr>
          <a:xfrm>
            <a:off x="0" y="0"/>
            <a:ext cx="12184700" cy="4754880"/>
          </a:xfrm>
          <a:prstGeom prst="rect">
            <a:avLst/>
          </a:prstGeom>
        </p:spPr>
      </p:pic>
      <p:sp>
        <p:nvSpPr>
          <p:cNvPr id="9" name="Titolo 1">
            <a:extLst>
              <a:ext uri="{FF2B5EF4-FFF2-40B4-BE49-F238E27FC236}">
                <a16:creationId xmlns:a16="http://schemas.microsoft.com/office/drawing/2014/main" id="{1A015D9C-C9D3-D64F-ADA5-742B12AEEA7C}"/>
              </a:ext>
            </a:extLst>
          </p:cNvPr>
          <p:cNvSpPr txBox="1">
            <a:spLocks/>
          </p:cNvSpPr>
          <p:nvPr/>
        </p:nvSpPr>
        <p:spPr>
          <a:xfrm>
            <a:off x="2665912" y="5136300"/>
            <a:ext cx="7814320" cy="100640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gn="r" rtl="1"/>
            <a:r>
              <a:rPr lang="ar-LB" sz="34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مؤشر استهلاك الغذاء </a:t>
            </a:r>
            <a:r>
              <a:rPr lang="en-GB" sz="34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a:t>
            </a:r>
            <a:r>
              <a:rPr lang="en-US" sz="34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FCS</a:t>
            </a:r>
            <a:r>
              <a:rPr lang="en-GB" sz="34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a:t>
            </a:r>
            <a:br>
              <a:rPr lang="ar-YE" sz="34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br>
            <a:r>
              <a:rPr lang="ar-YE" sz="34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جودة التغذية الخاصة باستهلاك الغذاء (</a:t>
            </a:r>
            <a:r>
              <a:rPr lang="en-US" sz="34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FCS-N</a:t>
            </a:r>
            <a:r>
              <a:rPr lang="ar-YE" sz="34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a:t>
            </a:r>
            <a:endParaRPr lang="ar-LB" sz="34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pic>
        <p:nvPicPr>
          <p:cNvPr id="11" name="Picture 10" descr="Logo&#10;&#10;Description automatically generated">
            <a:extLst>
              <a:ext uri="{FF2B5EF4-FFF2-40B4-BE49-F238E27FC236}">
                <a16:creationId xmlns:a16="http://schemas.microsoft.com/office/drawing/2014/main" id="{DE458A70-5F5C-4E44-BB0F-87B246B2AF8C}"/>
              </a:ext>
            </a:extLst>
          </p:cNvPr>
          <p:cNvPicPr>
            <a:picLocks noChangeAspect="1"/>
          </p:cNvPicPr>
          <p:nvPr/>
        </p:nvPicPr>
        <p:blipFill>
          <a:blip r:embed="rId4"/>
          <a:stretch>
            <a:fillRect/>
          </a:stretch>
        </p:blipFill>
        <p:spPr>
          <a:xfrm>
            <a:off x="10480232" y="3494444"/>
            <a:ext cx="991329" cy="2648265"/>
          </a:xfrm>
          <a:prstGeom prst="rect">
            <a:avLst/>
          </a:prstGeom>
        </p:spPr>
      </p:pic>
      <p:sp>
        <p:nvSpPr>
          <p:cNvPr id="12" name="Date Placeholder 4">
            <a:extLst>
              <a:ext uri="{FF2B5EF4-FFF2-40B4-BE49-F238E27FC236}">
                <a16:creationId xmlns:a16="http://schemas.microsoft.com/office/drawing/2014/main" id="{52D83F10-A12A-DC43-92D2-9708578359F6}"/>
              </a:ext>
            </a:extLst>
          </p:cNvPr>
          <p:cNvSpPr txBox="1">
            <a:spLocks/>
          </p:cNvSpPr>
          <p:nvPr/>
        </p:nvSpPr>
        <p:spPr>
          <a:xfrm>
            <a:off x="-309597" y="6142709"/>
            <a:ext cx="2743200" cy="365125"/>
          </a:xfrm>
          <a:prstGeom prst="rect">
            <a:avLst/>
          </a:prstGeom>
        </p:spPr>
        <p:txBody>
          <a:bodyPr lIns="91440" tIns="45720" rIns="91440" bIns="45720" anchor="t"/>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YE" sz="1600" b="1">
                <a:latin typeface="Open Sans"/>
                <a:ea typeface="Open Sans"/>
                <a:cs typeface="Open Sans"/>
              </a:rPr>
              <a:t>ابريل</a:t>
            </a:r>
            <a:r>
              <a:rPr lang="ar-LB" sz="1600" b="1">
                <a:latin typeface="Open Sans"/>
                <a:ea typeface="Open Sans"/>
                <a:cs typeface="Open Sans"/>
              </a:rPr>
              <a:t> 2024</a:t>
            </a:r>
            <a:endParaRPr lang="en-GB" sz="1600" b="1">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D373434A-66C4-E588-5753-D5B69C03EBBD}"/>
              </a:ext>
            </a:extLst>
          </p:cNvPr>
          <p:cNvSpPr txBox="1"/>
          <p:nvPr/>
        </p:nvSpPr>
        <p:spPr>
          <a:xfrm>
            <a:off x="3849414" y="6142709"/>
            <a:ext cx="6248400" cy="400110"/>
          </a:xfrm>
          <a:prstGeom prst="rect">
            <a:avLst/>
          </a:prstGeom>
          <a:noFill/>
        </p:spPr>
        <p:txBody>
          <a:bodyPr wrap="square">
            <a:spAutoFit/>
          </a:bodyPr>
          <a:lstStyle/>
          <a:p>
            <a:pPr algn="r" rtl="1"/>
            <a:r>
              <a:rPr lang="ar-LB" sz="2000" b="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وحدة </a:t>
            </a:r>
            <a:r>
              <a:rPr lang="ar-LB" sz="1800" b="0">
                <a:solidFill>
                  <a:schemeClr val="tx1"/>
                </a:solidFill>
                <a:latin typeface="Open Sans" panose="020B0606030504020204" pitchFamily="34" charset="0"/>
                <a:ea typeface="Open Sans" panose="020B0606030504020204" pitchFamily="34" charset="0"/>
                <a:cs typeface="Open Sans Extrabold" panose="020B0606030504020204" pitchFamily="34" charset="0"/>
              </a:rPr>
              <a:t>المسوحات</a:t>
            </a:r>
            <a:r>
              <a:rPr lang="ar-AE" sz="1800" b="0">
                <a:solidFill>
                  <a:schemeClr val="tx1"/>
                </a:solidFill>
                <a:latin typeface="Open Sans" panose="020B0606030504020204" pitchFamily="34" charset="0"/>
                <a:ea typeface="Open Sans" panose="020B0606030504020204" pitchFamily="34" charset="0"/>
                <a:cs typeface="Open Sans" panose="020B0606030504020204" pitchFamily="34" charset="0"/>
              </a:rPr>
              <a:t> والاستهداف</a:t>
            </a:r>
            <a:endParaRPr lang="en-GB" sz="1800" b="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862840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17181" y="1820407"/>
            <a:ext cx="11052000" cy="4100053"/>
          </a:xfrm>
        </p:spPr>
        <p:txBody>
          <a:bodyPr vert="horz" lIns="91440" tIns="45720" rIns="91440" bIns="45720" rtlCol="0" anchor="t">
            <a:noAutofit/>
          </a:bodyPr>
          <a:lstStyle/>
          <a:p>
            <a:pPr>
              <a:lnSpc>
                <a:spcPct val="110958"/>
              </a:lnSpc>
              <a:buFont typeface="Wingdings" panose="05000000000000000000" pitchFamily="2" charset="2"/>
              <a:buChar char="v"/>
            </a:pPr>
            <a:endParaRPr lang="en-US" spc="60"/>
          </a:p>
          <a:p>
            <a:pPr algn="r" rtl="1">
              <a:lnSpc>
                <a:spcPct val="90000"/>
              </a:lnSpc>
              <a:buFont typeface="Wingdings" panose="05000000000000000000" pitchFamily="2" charset="2"/>
              <a:buChar char="v"/>
            </a:pPr>
            <a:r>
              <a:rPr lang="ar-YE" sz="2300" spc="60">
                <a:latin typeface="Open Sans"/>
                <a:ea typeface="Open Sans"/>
                <a:cs typeface="Open Sans"/>
              </a:rPr>
              <a:t>يقدم هذا القسم بإيجاز شكل الوحدة القياسية في الاستبيان. لاحظ أنه يتم شرح الأمثلة والمجموعات الغذائية بمزيد من التفصيل في القسم التالي. </a:t>
            </a:r>
          </a:p>
          <a:p>
            <a:pPr algn="r" rtl="1">
              <a:lnSpc>
                <a:spcPct val="90000"/>
              </a:lnSpc>
              <a:buFont typeface="Wingdings" panose="05000000000000000000" pitchFamily="2" charset="2"/>
              <a:buChar char="v"/>
            </a:pPr>
            <a:r>
              <a:rPr lang="ar-YE" sz="2300" spc="60">
                <a:latin typeface="Open Sans"/>
                <a:ea typeface="Open Sans"/>
                <a:cs typeface="Open Sans"/>
              </a:rPr>
              <a:t>ومع ذلك، يرجى وضع امثلة غذائية توضيحية  للوحده  المعروضه في الشريحة التالية والتي تتناسب مع سياق البلد التي سوف يتم فيها استخدام الاستبيان. إذا كان هناك بعض المواد الغذائيه غير المستهلكة مثل الحشرات، يرجى التاكد من حذفها.</a:t>
            </a:r>
          </a:p>
          <a:p>
            <a:pPr algn="r" rtl="1">
              <a:lnSpc>
                <a:spcPct val="90000"/>
              </a:lnSpc>
              <a:buFont typeface="Wingdings" panose="05000000000000000000" pitchFamily="2" charset="2"/>
              <a:buChar char="v"/>
            </a:pPr>
            <a:r>
              <a:rPr lang="ar-YE" sz="2300" spc="60">
                <a:solidFill>
                  <a:schemeClr val="accent2"/>
                </a:solidFill>
                <a:latin typeface="Open Sans"/>
                <a:ea typeface="Open Sans"/>
                <a:cs typeface="Open Sans"/>
              </a:rPr>
              <a:t>لاحظ أن مؤشر جودة التغذية الخاصة باستهلاك الغذاء يتبع نفس تنسيق موشر استهلاك الغذاء،</a:t>
            </a:r>
            <a:r>
              <a:rPr lang="en-US" sz="2300" spc="60">
                <a:solidFill>
                  <a:schemeClr val="accent2"/>
                </a:solidFill>
                <a:latin typeface="Open Sans"/>
                <a:ea typeface="Open Sans"/>
                <a:cs typeface="Open Sans"/>
              </a:rPr>
              <a:t> </a:t>
            </a:r>
            <a:r>
              <a:rPr lang="ar-YE" sz="2300" spc="60">
                <a:solidFill>
                  <a:schemeClr val="accent2"/>
                </a:solidFill>
                <a:latin typeface="Open Sans"/>
                <a:ea typeface="Open Sans"/>
                <a:cs typeface="Open Sans"/>
              </a:rPr>
              <a:t>ولكنه يحتوي على 7 مجموعات فرعية من المجموعات الغذائية الرئيسية الثماني استهلاك الغذاء</a:t>
            </a:r>
            <a:endParaRPr lang="en-US" sz="2300" spc="60">
              <a:solidFill>
                <a:schemeClr val="accent2"/>
              </a:solidFill>
              <a:latin typeface="Open Sans"/>
              <a:ea typeface="Open Sans"/>
              <a:cs typeface="Open Sans"/>
            </a:endParaRPr>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a:solidFill>
                  <a:schemeClr val="tx1"/>
                </a:solidFill>
                <a:latin typeface="Open Sans ExtraBold" panose="020B0906030804020204" pitchFamily="34" charset="0"/>
                <a:ea typeface="Open Sans ExtraBold" panose="020B0906030804020204" pitchFamily="34" charset="0"/>
              </a:rPr>
              <a:t>مؤشر استهلاك الغذاء</a:t>
            </a:r>
            <a:r>
              <a:rPr lang="en-US" sz="3600" kern="1400" spc="23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a:t>
            </a:r>
            <a:r>
              <a:rPr lang="ar-YE" sz="3600">
                <a:solidFill>
                  <a:schemeClr val="tx1"/>
                </a:solidFill>
                <a:latin typeface="Open Sans ExtraBold" panose="020B0906030804020204" pitchFamily="34" charset="0"/>
                <a:ea typeface="Open Sans ExtraBold" panose="020B0906030804020204" pitchFamily="34" charset="0"/>
              </a:rPr>
              <a:t> موشر جودة التغذية الخاصة باستهلاك الغذاء</a:t>
            </a:r>
            <a:r>
              <a:rPr lang="ar-LB" sz="3600" kern="1400" spc="230">
                <a:solidFill>
                  <a:schemeClr val="tx1"/>
                </a:solidFill>
                <a:latin typeface="Open Sans ExtraBold" panose="020B0906030804020204" pitchFamily="34" charset="0"/>
                <a:ea typeface="Open Sans ExtraBold" panose="020B0906030804020204" pitchFamily="34" charset="0"/>
              </a:rPr>
              <a:t>: تعليمات التدريب رقم </a:t>
            </a:r>
            <a:r>
              <a:rPr lang="ar-YE" sz="3600" kern="1400" spc="230">
                <a:solidFill>
                  <a:schemeClr val="tx1"/>
                </a:solidFill>
                <a:latin typeface="Open Sans ExtraBold" panose="020B0906030804020204" pitchFamily="34" charset="0"/>
                <a:ea typeface="Open Sans ExtraBold" panose="020B0906030804020204" pitchFamily="34" charset="0"/>
              </a:rPr>
              <a:t>2</a:t>
            </a:r>
            <a:endParaRPr lang="en-GB" sz="3600" b="0" kern="1400" spc="23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361894783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838200" y="365125"/>
            <a:ext cx="10515600" cy="1325563"/>
          </a:xfrm>
        </p:spPr>
        <p:txBody>
          <a:bodyPr anchor="ctr" anchorCtr="0">
            <a:normAutofit/>
          </a:bodyPr>
          <a:lstStyle/>
          <a:p>
            <a:pPr algn="r" rtl="1"/>
            <a:r>
              <a:rPr lang="ar-LB" sz="3600" kern="1400" spc="230" dirty="0">
                <a:solidFill>
                  <a:schemeClr val="tx1"/>
                </a:solidFill>
                <a:latin typeface="Open Sans" panose="020B0606030504020204" pitchFamily="34" charset="0"/>
                <a:ea typeface="Open Sans" panose="020B0606030504020204" pitchFamily="34" charset="0"/>
              </a:rPr>
              <a:t>مركز الموارد الخاص ب </a:t>
            </a:r>
            <a:r>
              <a:rPr lang="en-US" sz="3600" kern="1400" spc="230" dirty="0">
                <a:solidFill>
                  <a:schemeClr val="tx1"/>
                </a:solidFill>
                <a:latin typeface="Open Sans" panose="020B0606030504020204" pitchFamily="34" charset="0"/>
                <a:ea typeface="Open Sans" panose="020B0606030504020204" pitchFamily="34" charset="0"/>
                <a:cs typeface="Open Sans" panose="020B0606030504020204" pitchFamily="34" charset="0"/>
              </a:rPr>
              <a:t>VAM</a:t>
            </a:r>
            <a:r>
              <a:rPr lang="ar-YE" sz="3600" kern="1400" spc="230" dirty="0">
                <a:solidFill>
                  <a:schemeClr val="tx1"/>
                </a:solidFill>
                <a:latin typeface="Open Sans" panose="020B0606030504020204" pitchFamily="34" charset="0"/>
                <a:ea typeface="Open Sans" panose="020B0606030504020204" pitchFamily="34" charset="0"/>
              </a:rPr>
              <a:t> </a:t>
            </a:r>
            <a:r>
              <a:rPr lang="ar-YE" sz="3600" dirty="0">
                <a:solidFill>
                  <a:schemeClr val="tx1"/>
                </a:solidFill>
                <a:latin typeface="Open Sans" panose="020B0606030504020204" pitchFamily="34" charset="0"/>
                <a:ea typeface="Open Sans" panose="020B0606030504020204" pitchFamily="34" charset="0"/>
              </a:rPr>
              <a:t>باستهلاك الغذاء (</a:t>
            </a:r>
            <a:r>
              <a:rPr lang="en-US" sz="3600" dirty="0">
                <a:solidFill>
                  <a:schemeClr val="tx1"/>
                </a:solidFill>
                <a:latin typeface="Open Sans" panose="020B0606030504020204" pitchFamily="34" charset="0"/>
                <a:ea typeface="Open Sans" panose="020B0606030504020204" pitchFamily="34" charset="0"/>
              </a:rPr>
              <a:t>FCS</a:t>
            </a:r>
            <a:r>
              <a:rPr lang="ar-YE" sz="3600" dirty="0">
                <a:solidFill>
                  <a:schemeClr val="tx1"/>
                </a:solidFill>
                <a:latin typeface="Open Sans" panose="020B0606030504020204" pitchFamily="34" charset="0"/>
                <a:ea typeface="Open Sans" panose="020B0606030504020204" pitchFamily="34" charset="0"/>
              </a:rPr>
              <a:t>)</a:t>
            </a:r>
            <a:endParaRPr lang="en-GB" sz="3600" b="0" kern="1400" spc="230" dirty="0"/>
          </a:p>
        </p:txBody>
      </p:sp>
      <p:sp>
        <p:nvSpPr>
          <p:cNvPr id="6" name="TextBox 5">
            <a:extLst>
              <a:ext uri="{FF2B5EF4-FFF2-40B4-BE49-F238E27FC236}">
                <a16:creationId xmlns:a16="http://schemas.microsoft.com/office/drawing/2014/main" id="{CE3A2678-3AC2-4C1F-828E-8E0D19B55491}"/>
              </a:ext>
            </a:extLst>
          </p:cNvPr>
          <p:cNvSpPr txBox="1"/>
          <p:nvPr/>
        </p:nvSpPr>
        <p:spPr>
          <a:xfrm>
            <a:off x="6229350" y="1919940"/>
            <a:ext cx="5411788" cy="4100053"/>
          </a:xfrm>
          <a:prstGeom prst="rect">
            <a:avLst/>
          </a:prstGeom>
        </p:spPr>
        <p:txBody>
          <a:bodyPr vert="horz" lIns="91440" tIns="45720" rIns="91440" bIns="45720" rtlCol="0">
            <a:normAutofit/>
          </a:bodyPr>
          <a:lstStyle/>
          <a:p>
            <a:pPr marL="342900" indent="-342900" algn="r" rtl="1">
              <a:spcBef>
                <a:spcPts val="1000"/>
              </a:spcBef>
              <a:buClr>
                <a:srgbClr val="0070BA"/>
              </a:buClr>
              <a:buFont typeface="Arial" panose="020B0604020202020204" pitchFamily="34" charset="0"/>
              <a:buChar char="•"/>
            </a:pPr>
            <a:r>
              <a:rPr lang="ar-LB" sz="2000" kern="100" dirty="0">
                <a:latin typeface="Open Sans" panose="020B0606030504020204" pitchFamily="34" charset="0"/>
                <a:ea typeface="Open Sans" panose="020B0606030504020204" pitchFamily="34" charset="0"/>
              </a:rPr>
              <a:t>لمزيد من المعلومات حول مؤشر</a:t>
            </a:r>
            <a:r>
              <a:rPr lang="en-US" sz="2000" kern="100" dirty="0">
                <a:latin typeface="Open Sans" panose="020B0606030504020204" pitchFamily="34" charset="0"/>
                <a:ea typeface="Open Sans" panose="020B0606030504020204" pitchFamily="34" charset="0"/>
              </a:rPr>
              <a:t> </a:t>
            </a:r>
            <a:r>
              <a:rPr lang="ar-YE" sz="2000" kern="100" dirty="0">
                <a:latin typeface="Open Sans" panose="020B0606030504020204" pitchFamily="34" charset="0"/>
                <a:ea typeface="Open Sans" panose="020B0606030504020204" pitchFamily="34" charset="0"/>
              </a:rPr>
              <a:t>استهلاك الغذاء </a:t>
            </a:r>
            <a:r>
              <a:rPr lang="ar-LB" sz="2000" kern="100" dirty="0">
                <a:latin typeface="Open Sans" panose="020B0606030504020204" pitchFamily="34" charset="0"/>
                <a:ea typeface="Open Sans" panose="020B0606030504020204" pitchFamily="34" charset="0"/>
              </a:rPr>
              <a:t>اذهب الى</a:t>
            </a:r>
            <a:r>
              <a:rPr lang="en-US" sz="2000" kern="100" dirty="0">
                <a:latin typeface="Open Sans" panose="020B0606030504020204" pitchFamily="34" charset="0"/>
                <a:ea typeface="Open Sans" panose="020B0606030504020204" pitchFamily="34" charset="0"/>
                <a:cs typeface="Open Sans" panose="020B0606030504020204" pitchFamily="34" charset="0"/>
              </a:rPr>
              <a:t> </a:t>
            </a:r>
            <a:r>
              <a:rPr lang="en-US" sz="2000" kern="100" dirty="0">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FCS </a:t>
            </a:r>
            <a:r>
              <a:rPr lang="en-US" sz="2000" dirty="0">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VAM Resource Center </a:t>
            </a:r>
            <a:endParaRPr lang="en-US" sz="2000" kern="100" dirty="0">
              <a:latin typeface="Open Sans" panose="020B0606030504020204" pitchFamily="34" charset="0"/>
              <a:ea typeface="Open Sans" panose="020B0606030504020204" pitchFamily="34" charset="0"/>
              <a:cs typeface="Open Sans" panose="020B0606030504020204" pitchFamily="34" charset="0"/>
            </a:endParaRPr>
          </a:p>
          <a:p>
            <a:pPr marL="342900" indent="-342900" algn="r" rtl="1">
              <a:spcBef>
                <a:spcPts val="1000"/>
              </a:spcBef>
              <a:buClr>
                <a:srgbClr val="0070BA"/>
              </a:buClr>
              <a:buFont typeface="Arial" panose="020B0604020202020204" pitchFamily="34" charset="0"/>
              <a:buChar char="•"/>
            </a:pPr>
            <a:endParaRPr lang="en-US" sz="2000" b="0" i="0" kern="1200" baseline="0"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92FC86EF-2C17-DBBB-1F82-93E6EDDDCCE3}"/>
              </a:ext>
            </a:extLst>
          </p:cNvPr>
          <p:cNvPicPr>
            <a:picLocks noChangeAspect="1"/>
          </p:cNvPicPr>
          <p:nvPr/>
        </p:nvPicPr>
        <p:blipFill>
          <a:blip r:embed="rId4"/>
          <a:stretch>
            <a:fillRect/>
          </a:stretch>
        </p:blipFill>
        <p:spPr>
          <a:xfrm>
            <a:off x="1092200" y="1919941"/>
            <a:ext cx="4304517" cy="4100053"/>
          </a:xfrm>
          <a:prstGeom prst="rect">
            <a:avLst/>
          </a:prstGeom>
          <a:noFill/>
        </p:spPr>
      </p:pic>
    </p:spTree>
    <p:extLst>
      <p:ext uri="{BB962C8B-B14F-4D97-AF65-F5344CB8AC3E}">
        <p14:creationId xmlns:p14="http://schemas.microsoft.com/office/powerpoint/2010/main" val="386837087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5A5A7-F818-0A64-48EC-3A821E4DEBB6}"/>
            </a:ext>
          </a:extLst>
        </p:cNvPr>
        <p:cNvGrpSpPr/>
        <p:nvPr/>
      </p:nvGrpSpPr>
      <p:grpSpPr>
        <a:xfrm>
          <a:off x="0" y="0"/>
          <a:ext cx="0" cy="0"/>
          <a:chOff x="0" y="0"/>
          <a:chExt cx="0" cy="0"/>
        </a:xfrm>
      </p:grpSpPr>
      <p:sp>
        <p:nvSpPr>
          <p:cNvPr id="8" name="Title 3">
            <a:extLst>
              <a:ext uri="{FF2B5EF4-FFF2-40B4-BE49-F238E27FC236}">
                <a16:creationId xmlns:a16="http://schemas.microsoft.com/office/drawing/2014/main" id="{EAEF1278-0B47-7FD8-813D-B9BF86F9C9A5}"/>
              </a:ext>
            </a:extLst>
          </p:cNvPr>
          <p:cNvSpPr>
            <a:spLocks noGrp="1"/>
          </p:cNvSpPr>
          <p:nvPr>
            <p:ph type="title"/>
          </p:nvPr>
        </p:nvSpPr>
        <p:spPr>
          <a:xfrm>
            <a:off x="838200" y="365125"/>
            <a:ext cx="10515600" cy="1325563"/>
          </a:xfrm>
        </p:spPr>
        <p:txBody>
          <a:bodyPr anchor="ctr" anchorCtr="0">
            <a:normAutofit/>
          </a:bodyPr>
          <a:lstStyle/>
          <a:p>
            <a:pPr algn="r" rtl="1"/>
            <a:r>
              <a:rPr lang="ar-LB" sz="3600" kern="1400" spc="230" dirty="0">
                <a:solidFill>
                  <a:schemeClr val="tx1"/>
                </a:solidFill>
                <a:latin typeface="Open Sans" panose="020B0606030504020204" pitchFamily="34" charset="0"/>
                <a:ea typeface="Open Sans" panose="020B0606030504020204" pitchFamily="34" charset="0"/>
              </a:rPr>
              <a:t>مركز الموارد الخاص ب </a:t>
            </a:r>
            <a:r>
              <a:rPr lang="en-US" sz="3600" kern="1400" spc="230" dirty="0">
                <a:solidFill>
                  <a:schemeClr val="tx1"/>
                </a:solidFill>
                <a:latin typeface="Open Sans" panose="020B0606030504020204" pitchFamily="34" charset="0"/>
                <a:ea typeface="Open Sans" panose="020B0606030504020204" pitchFamily="34" charset="0"/>
                <a:cs typeface="Open Sans" panose="020B0606030504020204" pitchFamily="34" charset="0"/>
              </a:rPr>
              <a:t>VAM</a:t>
            </a:r>
            <a:r>
              <a:rPr lang="ar-YE" sz="3600" kern="1400" spc="230" dirty="0">
                <a:solidFill>
                  <a:schemeClr val="tx1"/>
                </a:solidFill>
                <a:latin typeface="Open Sans" panose="020B0606030504020204" pitchFamily="34" charset="0"/>
                <a:ea typeface="Open Sans" panose="020B0606030504020204" pitchFamily="34" charset="0"/>
              </a:rPr>
              <a:t> لمؤشر </a:t>
            </a:r>
            <a:r>
              <a:rPr lang="ar-YE" sz="3600" dirty="0">
                <a:solidFill>
                  <a:schemeClr val="tx1"/>
                </a:solidFill>
                <a:latin typeface="Open Sans" panose="020B0606030504020204" pitchFamily="34" charset="0"/>
                <a:ea typeface="Open Sans" panose="020B0606030504020204" pitchFamily="34" charset="0"/>
              </a:rPr>
              <a:t>جودة التغذية الخاصة باستهلاك الغذاء </a:t>
            </a:r>
            <a:r>
              <a:rPr lang="en-US" sz="3600" dirty="0">
                <a:solidFill>
                  <a:schemeClr val="tx1"/>
                </a:solidFill>
                <a:latin typeface="Open Sans" panose="020B0606030504020204" pitchFamily="34" charset="0"/>
                <a:ea typeface="Open Sans" panose="020B0606030504020204" pitchFamily="34" charset="0"/>
              </a:rPr>
              <a:t>(FCS-N)</a:t>
            </a:r>
            <a:endParaRPr lang="en-GB" sz="3600" b="0" kern="1400" spc="230" dirty="0"/>
          </a:p>
        </p:txBody>
      </p:sp>
      <p:sp>
        <p:nvSpPr>
          <p:cNvPr id="6" name="TextBox 5">
            <a:extLst>
              <a:ext uri="{FF2B5EF4-FFF2-40B4-BE49-F238E27FC236}">
                <a16:creationId xmlns:a16="http://schemas.microsoft.com/office/drawing/2014/main" id="{61EE965D-AA75-497A-A9D0-5B567DE00C47}"/>
              </a:ext>
            </a:extLst>
          </p:cNvPr>
          <p:cNvSpPr txBox="1"/>
          <p:nvPr/>
        </p:nvSpPr>
        <p:spPr>
          <a:xfrm>
            <a:off x="5989320" y="1919594"/>
            <a:ext cx="5651818" cy="4100053"/>
          </a:xfrm>
          <a:prstGeom prst="rect">
            <a:avLst/>
          </a:prstGeom>
        </p:spPr>
        <p:txBody>
          <a:bodyPr vert="horz" lIns="91440" tIns="45720" rIns="91440" bIns="45720" rtlCol="0">
            <a:normAutofit/>
          </a:bodyPr>
          <a:lstStyle/>
          <a:p>
            <a:pPr marL="342900" indent="-342900" algn="r" rtl="1">
              <a:spcBef>
                <a:spcPts val="1000"/>
              </a:spcBef>
              <a:buClr>
                <a:srgbClr val="0070BA"/>
              </a:buClr>
              <a:buFont typeface="Arial" charset="0"/>
              <a:buChar char="•"/>
            </a:pPr>
            <a:r>
              <a:rPr lang="ar-LB" sz="2000" kern="100" dirty="0">
                <a:latin typeface="Open Sans" panose="020B0606030504020204" pitchFamily="34" charset="0"/>
                <a:ea typeface="Open Sans" panose="020B0606030504020204" pitchFamily="34" charset="0"/>
              </a:rPr>
              <a:t>لمزيد من المعلومات حول مؤشر </a:t>
            </a:r>
            <a:r>
              <a:rPr lang="ar-YE" sz="2000" kern="100" dirty="0">
                <a:latin typeface="Open Sans" panose="020B0606030504020204" pitchFamily="34" charset="0"/>
                <a:ea typeface="Open Sans" panose="020B0606030504020204" pitchFamily="34" charset="0"/>
              </a:rPr>
              <a:t>جودة التغذية الخاصة باستهلاك الغذاء </a:t>
            </a:r>
            <a:r>
              <a:rPr lang="ar-LB" sz="2000" kern="100" dirty="0">
                <a:latin typeface="Open Sans" panose="020B0606030504020204" pitchFamily="34" charset="0"/>
                <a:ea typeface="Open Sans" panose="020B0606030504020204" pitchFamily="34" charset="0"/>
              </a:rPr>
              <a:t>اذهب الى</a:t>
            </a:r>
            <a:r>
              <a:rPr lang="ar-YE" sz="2000" kern="100" dirty="0">
                <a:latin typeface="Open Sans" panose="020B0606030504020204" pitchFamily="34" charset="0"/>
                <a:ea typeface="Open Sans" panose="020B0606030504020204" pitchFamily="34" charset="0"/>
                <a:cs typeface="Arial" panose="020B0604020202020204" pitchFamily="34" charset="0"/>
              </a:rPr>
              <a:t> </a:t>
            </a:r>
            <a:r>
              <a:rPr lang="en-US" sz="2000" u="sng" dirty="0">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FCS-N VAM Resource Center </a:t>
            </a:r>
            <a:endParaRPr lang="en-US" sz="2000" u="sng" dirty="0">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BC5B01F4-2823-B567-89FE-8D07660E409D}"/>
              </a:ext>
            </a:extLst>
          </p:cNvPr>
          <p:cNvPicPr>
            <a:picLocks noChangeAspect="1"/>
          </p:cNvPicPr>
          <p:nvPr/>
        </p:nvPicPr>
        <p:blipFill>
          <a:blip r:embed="rId4"/>
          <a:stretch>
            <a:fillRect/>
          </a:stretch>
        </p:blipFill>
        <p:spPr>
          <a:xfrm>
            <a:off x="1092200" y="1919594"/>
            <a:ext cx="4364074" cy="4100400"/>
          </a:xfrm>
          <a:prstGeom prst="rect">
            <a:avLst/>
          </a:prstGeom>
        </p:spPr>
      </p:pic>
    </p:spTree>
    <p:extLst>
      <p:ext uri="{BB962C8B-B14F-4D97-AF65-F5344CB8AC3E}">
        <p14:creationId xmlns:p14="http://schemas.microsoft.com/office/powerpoint/2010/main" val="289254711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1703200" y="2369285"/>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sz="3400" b="0" dirty="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gn="ctr">
              <a:lnSpc>
                <a:spcPts val="3920"/>
              </a:lnSpc>
            </a:pPr>
            <a:r>
              <a:rPr lang="ar-YE" b="0" dirty="0">
                <a:solidFill>
                  <a:srgbClr val="FFFFFE"/>
                </a:solidFill>
                <a:latin typeface="Open Sans ExtraBold" panose="020B0906030804020204" pitchFamily="34" charset="0"/>
                <a:ea typeface="Open Sans Extrabold" panose="020B0606030504020204" pitchFamily="34" charset="0"/>
                <a:cs typeface="Open Sans Extrabold" panose="020B0606030504020204" pitchFamily="34" charset="0"/>
              </a:rPr>
              <a:t>شكرا لكم</a:t>
            </a:r>
            <a:endParaRPr lang="en-GB" b="0" dirty="0">
              <a:solidFill>
                <a:srgbClr val="FFFFFE"/>
              </a:solidFill>
              <a:latin typeface="Open Sans ExtraBold" panose="020B09060308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39968239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11886" y="73116"/>
            <a:ext cx="3319141" cy="662558"/>
          </a:xfrm>
        </p:spPr>
        <p:txBody>
          <a:bodyPr anchor="t" anchorCtr="0"/>
          <a:lstStyle/>
          <a:p>
            <a:pPr algn="l" rtl="1"/>
            <a:r>
              <a:rPr lang="ar-LB" sz="3600" kern="1400" spc="230">
                <a:solidFill>
                  <a:schemeClr val="tx1"/>
                </a:solidFill>
                <a:latin typeface="Open Sans ExtraBold" panose="020B0906030804020204" pitchFamily="34" charset="0"/>
                <a:ea typeface="Open Sans ExtraBold" panose="020B0906030804020204" pitchFamily="34" charset="0"/>
              </a:rPr>
              <a:t>وحدة قياس </a:t>
            </a:r>
            <a:r>
              <a:rPr lang="en-US" sz="3600" kern="1400" spc="23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FCS</a:t>
            </a:r>
            <a:endParaRPr lang="en-GB" sz="3600" kern="1400" spc="23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aphicFrame>
        <p:nvGraphicFramePr>
          <p:cNvPr id="2" name="Table 1">
            <a:extLst>
              <a:ext uri="{FF2B5EF4-FFF2-40B4-BE49-F238E27FC236}">
                <a16:creationId xmlns:a16="http://schemas.microsoft.com/office/drawing/2014/main" id="{76201F3D-0036-4E21-BE73-8E5E7CB47AD3}"/>
              </a:ext>
            </a:extLst>
          </p:cNvPr>
          <p:cNvGraphicFramePr>
            <a:graphicFrameLocks noGrp="1"/>
          </p:cNvGraphicFramePr>
          <p:nvPr/>
        </p:nvGraphicFramePr>
        <p:xfrm>
          <a:off x="3090333" y="84667"/>
          <a:ext cx="9046237" cy="5822152"/>
        </p:xfrm>
        <a:graphic>
          <a:graphicData uri="http://schemas.openxmlformats.org/drawingml/2006/table">
            <a:tbl>
              <a:tblPr/>
              <a:tblGrid>
                <a:gridCol w="637441">
                  <a:extLst>
                    <a:ext uri="{9D8B030D-6E8A-4147-A177-3AD203B41FA5}">
                      <a16:colId xmlns:a16="http://schemas.microsoft.com/office/drawing/2014/main" val="891251360"/>
                    </a:ext>
                  </a:extLst>
                </a:gridCol>
                <a:gridCol w="3646420">
                  <a:extLst>
                    <a:ext uri="{9D8B030D-6E8A-4147-A177-3AD203B41FA5}">
                      <a16:colId xmlns:a16="http://schemas.microsoft.com/office/drawing/2014/main" val="295291253"/>
                    </a:ext>
                  </a:extLst>
                </a:gridCol>
                <a:gridCol w="1362037">
                  <a:extLst>
                    <a:ext uri="{9D8B030D-6E8A-4147-A177-3AD203B41FA5}">
                      <a16:colId xmlns:a16="http://schemas.microsoft.com/office/drawing/2014/main" val="1697281305"/>
                    </a:ext>
                  </a:extLst>
                </a:gridCol>
                <a:gridCol w="1168644">
                  <a:extLst>
                    <a:ext uri="{9D8B030D-6E8A-4147-A177-3AD203B41FA5}">
                      <a16:colId xmlns:a16="http://schemas.microsoft.com/office/drawing/2014/main" val="411701553"/>
                    </a:ext>
                  </a:extLst>
                </a:gridCol>
                <a:gridCol w="2231695">
                  <a:extLst>
                    <a:ext uri="{9D8B030D-6E8A-4147-A177-3AD203B41FA5}">
                      <a16:colId xmlns:a16="http://schemas.microsoft.com/office/drawing/2014/main" val="2654474298"/>
                    </a:ext>
                  </a:extLst>
                </a:gridCol>
              </a:tblGrid>
              <a:tr h="604169">
                <a:tc gridSpan="2">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LB" sz="1200" b="1" kern="1200">
                          <a:solidFill>
                            <a:schemeClr val="accent1"/>
                          </a:solidFill>
                          <a:effectLst/>
                          <a:latin typeface="Calibri" panose="020F0502020204030204" pitchFamily="34" charset="0"/>
                          <a:ea typeface="Times New Roman" panose="02020603050405020304" pitchFamily="18" charset="0"/>
                          <a:cs typeface="+mn-cs"/>
                        </a:rPr>
                        <a:t>خلال الأيام السبعة الماضية،</a:t>
                      </a:r>
                      <a:r>
                        <a:rPr lang="en-US" sz="1200" b="1" kern="1200">
                          <a:solidFill>
                            <a:schemeClr val="accent1"/>
                          </a:solidFill>
                          <a:effectLst/>
                          <a:latin typeface="Calibri" panose="020F0502020204030204" pitchFamily="34" charset="0"/>
                          <a:ea typeface="Times New Roman" panose="02020603050405020304" pitchFamily="18" charset="0"/>
                          <a:cs typeface="+mn-cs"/>
                        </a:rPr>
                        <a:t> </a:t>
                      </a:r>
                      <a:r>
                        <a:rPr lang="ar-LB" sz="1200" b="1" kern="1200">
                          <a:solidFill>
                            <a:schemeClr val="accent1"/>
                          </a:solidFill>
                          <a:effectLst/>
                          <a:latin typeface="Calibri" panose="020F0502020204030204" pitchFamily="34" charset="0"/>
                          <a:ea typeface="Times New Roman" panose="02020603050405020304" pitchFamily="18" charset="0"/>
                          <a:cs typeface="+mn-cs"/>
                        </a:rPr>
                        <a:t> كم عدد الأيام التي تناول فيها معظم أفراد أسرتك (50%+) العناصر الغذائية التالية، داخل أو خارج المنزل؟</a:t>
                      </a:r>
                    </a:p>
                    <a:p>
                      <a:pPr marL="0" marR="0" lvl="0" indent="0" algn="ctr" defTabSz="914400" rtl="1" eaLnBrk="1" fontAlgn="auto" latinLnBrk="0" hangingPunct="1">
                        <a:lnSpc>
                          <a:spcPct val="100000"/>
                        </a:lnSpc>
                        <a:spcBef>
                          <a:spcPts val="0"/>
                        </a:spcBef>
                        <a:spcAft>
                          <a:spcPts val="0"/>
                        </a:spcAft>
                        <a:buClrTx/>
                        <a:buSzTx/>
                        <a:buFontTx/>
                        <a:buNone/>
                        <a:tabLst/>
                        <a:defRPr/>
                      </a:pPr>
                      <a:endParaRPr lang="ar-LB" sz="1000" b="1" kern="1200">
                        <a:solidFill>
                          <a:schemeClr val="accent1"/>
                        </a:solidFill>
                        <a:effectLst/>
                        <a:latin typeface="Calibri" panose="020F0502020204030204" pitchFamily="34" charset="0"/>
                        <a:ea typeface="Times New Roman" panose="02020603050405020304" pitchFamily="18" charset="0"/>
                        <a:cs typeface="+mn-cs"/>
                      </a:endParaRPr>
                    </a:p>
                    <a:p>
                      <a:pPr marL="0" marR="0" lvl="0" indent="0" algn="ctr" defTabSz="914400" rtl="1" eaLnBrk="1" fontAlgn="auto" latinLnBrk="0" hangingPunct="1">
                        <a:lnSpc>
                          <a:spcPct val="100000"/>
                        </a:lnSpc>
                        <a:spcBef>
                          <a:spcPts val="0"/>
                        </a:spcBef>
                        <a:spcAft>
                          <a:spcPts val="0"/>
                        </a:spcAft>
                        <a:buClrTx/>
                        <a:buSzTx/>
                        <a:buFontTx/>
                        <a:buNone/>
                        <a:tabLst/>
                        <a:defRPr/>
                      </a:pPr>
                      <a:r>
                        <a:rPr lang="ar-LB" sz="1000" b="1" kern="1200">
                          <a:solidFill>
                            <a:schemeClr val="accent1"/>
                          </a:solidFill>
                          <a:effectLst/>
                          <a:latin typeface="Calibri" panose="020F0502020204030204" pitchFamily="34" charset="0"/>
                          <a:ea typeface="Times New Roman" panose="02020603050405020304" pitchFamily="18" charset="0"/>
                          <a:cs typeface="+mn-cs"/>
                        </a:rPr>
                        <a:t>ملاحظة للباحث: حدد ما إذا كان استهلاك العناصر الغذائية (مثل السمك، الحليب) كان بكميات صغيرة فقط, حينها يجب تسجيلها كتوابل.</a:t>
                      </a:r>
                      <a:endParaRPr lang="en-US" sz="1000" b="1">
                        <a:solidFill>
                          <a:schemeClr val="accent1"/>
                        </a:solidFill>
                        <a:effectLst/>
                        <a:latin typeface="Calibri" panose="020F0502020204030204" pitchFamily="34" charset="0"/>
                        <a:cs typeface="Arial" panose="020B0604020202020204" pitchFamily="34" charset="0"/>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spcBef>
                          <a:spcPts val="0"/>
                        </a:spcBef>
                        <a:spcAft>
                          <a:spcPts val="0"/>
                        </a:spcAft>
                      </a:pPr>
                      <a:r>
                        <a:rPr lang="fr-FR" sz="800" b="1" err="1">
                          <a:effectLst/>
                          <a:latin typeface="Calibri" panose="020F0502020204030204" pitchFamily="34" charset="0"/>
                          <a:ea typeface="Times New Roman" panose="02020603050405020304" pitchFamily="18" charset="0"/>
                          <a:cs typeface="Calibri" panose="020F0502020204030204" pitchFamily="34" charset="0"/>
                        </a:rPr>
                        <a:t>Foods</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ar-LB" sz="800">
                          <a:solidFill>
                            <a:schemeClr val="accent1"/>
                          </a:solidFill>
                          <a:effectLst/>
                          <a:latin typeface="Calibri"/>
                          <a:ea typeface="Calibri"/>
                          <a:cs typeface="Arial"/>
                        </a:rPr>
                        <a:t>عدد الأيام التي تناولت فيها الأسرة هذا الطعام خلال الأيام السبعة الماضية.</a:t>
                      </a:r>
                      <a:endParaRPr lang="en-US" sz="1000">
                        <a:solidFill>
                          <a:schemeClr val="accent1"/>
                        </a:solidFill>
                        <a:effectLst/>
                        <a:latin typeface="Calibri"/>
                        <a:ea typeface="Calibri"/>
                        <a:cs typeface="Arial"/>
                      </a:endParaRPr>
                    </a:p>
                    <a:p>
                      <a:pPr marL="0" marR="0" algn="ctr" rtl="1">
                        <a:spcBef>
                          <a:spcPts val="0"/>
                        </a:spcBef>
                        <a:spcAft>
                          <a:spcPts val="0"/>
                        </a:spcAft>
                      </a:pPr>
                      <a:endParaRPr lang="en-US" sz="1000">
                        <a:solidFill>
                          <a:schemeClr val="accent1"/>
                        </a:solidFill>
                        <a:effectLst/>
                        <a:latin typeface="Calibri"/>
                        <a:ea typeface="Calibri"/>
                        <a:cs typeface="Calibri"/>
                      </a:endParaRPr>
                    </a:p>
                    <a:p>
                      <a:pPr marL="0" marR="0" algn="ctr" rtl="1">
                        <a:spcBef>
                          <a:spcPts val="0"/>
                        </a:spcBef>
                        <a:spcAft>
                          <a:spcPts val="0"/>
                        </a:spcAft>
                      </a:pPr>
                      <a:endParaRPr lang="en-US" sz="800" b="0" i="1" kern="1200">
                        <a:solidFill>
                          <a:schemeClr val="accent1"/>
                        </a:solidFill>
                        <a:effectLst/>
                        <a:latin typeface="Calibri" panose="020F0502020204030204" pitchFamily="34" charset="0"/>
                        <a:ea typeface="Times New Roman" panose="02020603050405020304" pitchFamily="18" charset="0"/>
                        <a:cs typeface="Arial" panose="020B0604020202020204" pitchFamily="34" charset="0"/>
                      </a:endParaRPr>
                    </a:p>
                    <a:p>
                      <a:pPr marL="0" marR="0" algn="ctr" rtl="1">
                        <a:spcBef>
                          <a:spcPts val="0"/>
                        </a:spcBef>
                        <a:spcAft>
                          <a:spcPts val="0"/>
                        </a:spcAft>
                      </a:pPr>
                      <a:r>
                        <a:rPr lang="ar-LB" sz="800" b="0" i="1" kern="1200">
                          <a:solidFill>
                            <a:schemeClr val="accent1"/>
                          </a:solidFill>
                          <a:effectLst/>
                          <a:latin typeface="Calibri"/>
                          <a:ea typeface="Times New Roman" panose="02020603050405020304" pitchFamily="18" charset="0"/>
                          <a:cs typeface="Arial"/>
                        </a:rPr>
                        <a:t>سجل 0 إذا لم يتم تناول هذا الطعام خلال الأيام السبعة الماضية.</a:t>
                      </a:r>
                      <a:endParaRPr lang="en-US" sz="1000" i="1">
                        <a:solidFill>
                          <a:schemeClr val="accent1"/>
                        </a:solidFill>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rtl="1">
                        <a:spcBef>
                          <a:spcPts val="0"/>
                        </a:spcBef>
                        <a:spcAft>
                          <a:spcPts val="0"/>
                        </a:spcAft>
                      </a:pPr>
                      <a:endParaRPr lang="en-US" sz="1000">
                        <a:solidFill>
                          <a:schemeClr val="accent1"/>
                        </a:solidFill>
                        <a:effectLst/>
                        <a:latin typeface="Calibri"/>
                        <a:ea typeface="Calibri" panose="020F0502020204030204" pitchFamily="34" charset="0"/>
                        <a:cs typeface="Calibri"/>
                      </a:endParaRPr>
                    </a:p>
                    <a:p>
                      <a:pPr marL="0" marR="0" algn="r" rtl="1">
                        <a:spcBef>
                          <a:spcPts val="0"/>
                        </a:spcBef>
                        <a:spcAft>
                          <a:spcPts val="0"/>
                        </a:spcAft>
                      </a:pPr>
                      <a:endParaRPr lang="en-US" sz="1000">
                        <a:solidFill>
                          <a:schemeClr val="accent1"/>
                        </a:solidFill>
                        <a:effectLst/>
                        <a:latin typeface="Calibri"/>
                        <a:ea typeface="Calibri" panose="020F0502020204030204" pitchFamily="34" charset="0"/>
                        <a:cs typeface="Calibri"/>
                      </a:endParaRPr>
                    </a:p>
                    <a:p>
                      <a:pPr marL="0" marR="0" algn="r" rtl="1">
                        <a:spcBef>
                          <a:spcPts val="0"/>
                        </a:spcBef>
                        <a:spcAft>
                          <a:spcPts val="0"/>
                        </a:spcAft>
                      </a:pPr>
                      <a:endParaRPr lang="en-US" sz="1000">
                        <a:solidFill>
                          <a:schemeClr val="accent1"/>
                        </a:solidFill>
                        <a:effectLst/>
                        <a:latin typeface="Calibri"/>
                        <a:ea typeface="Calibri" panose="020F0502020204030204" pitchFamily="34" charset="0"/>
                        <a:cs typeface="Calibri"/>
                      </a:endParaRPr>
                    </a:p>
                    <a:p>
                      <a:pPr marL="0" marR="0" algn="ctr" rtl="1">
                        <a:spcBef>
                          <a:spcPts val="0"/>
                        </a:spcBef>
                        <a:spcAft>
                          <a:spcPts val="0"/>
                        </a:spcAft>
                      </a:pPr>
                      <a:r>
                        <a:rPr lang="ar-LB" sz="900" i="1">
                          <a:solidFill>
                            <a:schemeClr val="accent1"/>
                          </a:solidFill>
                          <a:effectLst/>
                          <a:latin typeface="Calibri"/>
                          <a:ea typeface="Calibri"/>
                          <a:cs typeface="Calibri"/>
                        </a:rPr>
                        <a:t>اسماء المتغيرات</a:t>
                      </a:r>
                      <a:endParaRPr lang="en-US" sz="1000">
                        <a:solidFill>
                          <a:schemeClr val="accent1"/>
                        </a:solidFill>
                        <a:effectLst/>
                        <a:latin typeface="Calibri"/>
                        <a:ea typeface="Calibri"/>
                        <a:cs typeface="Calibri"/>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ar-LB" sz="1000">
                          <a:solidFill>
                            <a:schemeClr val="accent1"/>
                          </a:solidFill>
                          <a:effectLst/>
                          <a:latin typeface="+mn-lt"/>
                          <a:ea typeface="Calibri"/>
                          <a:cs typeface="Arial"/>
                        </a:rPr>
                        <a:t>كيف تم الحصول على هذا الطعام؟</a:t>
                      </a:r>
                    </a:p>
                    <a:p>
                      <a:pPr marL="0" marR="0" algn="ctr" rtl="1">
                        <a:spcBef>
                          <a:spcPts val="0"/>
                        </a:spcBef>
                        <a:spcAft>
                          <a:spcPts val="0"/>
                        </a:spcAft>
                      </a:pPr>
                      <a:r>
                        <a:rPr lang="ar-LB" sz="1000" b="1">
                          <a:solidFill>
                            <a:schemeClr val="accent1"/>
                          </a:solidFill>
                          <a:effectLst/>
                          <a:latin typeface="+mn-lt"/>
                          <a:ea typeface="Calibri"/>
                          <a:cs typeface="Arial"/>
                        </a:rPr>
                        <a:t>اكتب المصدر الرئيسي للطعام خلال الأيام السبعة الماضية.</a:t>
                      </a:r>
                    </a:p>
                    <a:p>
                      <a:pPr marL="0" marR="0" algn="ctr" rtl="1">
                        <a:spcBef>
                          <a:spcPts val="0"/>
                        </a:spcBef>
                        <a:spcAft>
                          <a:spcPts val="0"/>
                        </a:spcAft>
                      </a:pPr>
                      <a:endParaRPr lang="en-GB" sz="700" b="1">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r>
                        <a:rPr lang="ar-LB" sz="800" i="1">
                          <a:solidFill>
                            <a:schemeClr val="accent1"/>
                          </a:solidFill>
                          <a:effectLst/>
                          <a:latin typeface="+mn-lt"/>
                          <a:ea typeface="Calibri"/>
                          <a:cs typeface="Calibri"/>
                        </a:rPr>
                        <a:t>إذا كان عدد الأيام 0، فلا تحدد المصدر الرئيسي.</a:t>
                      </a:r>
                      <a:endParaRPr lang="en-US" sz="900">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1537413"/>
                  </a:ext>
                </a:extLst>
              </a:tr>
              <a:tr h="271875">
                <a:tc>
                  <a:txBody>
                    <a:bodyPr/>
                    <a:lstStyle/>
                    <a:p>
                      <a:pPr marL="0" marR="0" lvl="0" indent="0" algn="ctr" rtl="1">
                        <a:spcBef>
                          <a:spcPts val="0"/>
                        </a:spcBef>
                        <a:spcAft>
                          <a:spcPts val="0"/>
                        </a:spcAft>
                        <a:buClr>
                          <a:srgbClr val="000000"/>
                        </a:buClr>
                        <a:buSzPts val="800"/>
                        <a:buFont typeface="Times New Roman" panose="02020603050405020304" pitchFamily="18" charset="0"/>
                        <a:buNone/>
                        <a:tabLst>
                          <a:tab pos="228600" algn="l"/>
                        </a:tabLst>
                      </a:pPr>
                      <a:r>
                        <a:rPr lang="en-GB" sz="1000" b="1" u="none" strike="noStrike">
                          <a:effectLst/>
                          <a:latin typeface="Calibri"/>
                          <a:ea typeface="Times New Roman" panose="02020603050405020304" pitchFamily="18" charset="0"/>
                          <a:cs typeface="Calibri"/>
                        </a:rPr>
                        <a:t>1. </a:t>
                      </a:r>
                      <a:endParaRPr lang="en-US" sz="1050" u="none" strike="noStrike">
                        <a:effectLst/>
                        <a:latin typeface="Calibri"/>
                        <a:ea typeface="Times New Roman" panose="02020603050405020304" pitchFamily="18" charset="0"/>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r" rtl="1">
                        <a:spcBef>
                          <a:spcPts val="0"/>
                        </a:spcBef>
                        <a:spcAft>
                          <a:spcPts val="0"/>
                        </a:spcAft>
                      </a:pPr>
                      <a:r>
                        <a:rPr lang="ar-LB" sz="900" b="1">
                          <a:solidFill>
                            <a:srgbClr val="000000"/>
                          </a:solidFill>
                          <a:effectLst/>
                          <a:latin typeface="+mn-lt"/>
                          <a:ea typeface="Calibri"/>
                          <a:cs typeface="Calibri"/>
                        </a:rPr>
                        <a:t>الحبوب والجذور والدرنات</a:t>
                      </a:r>
                      <a:r>
                        <a:rPr lang="en-US" sz="900" b="0">
                          <a:solidFill>
                            <a:srgbClr val="000000"/>
                          </a:solidFill>
                          <a:effectLst/>
                          <a:latin typeface="+mn-lt"/>
                          <a:ea typeface="Calibri"/>
                          <a:cs typeface="Calibri"/>
                        </a:rPr>
                        <a:t>: </a:t>
                      </a:r>
                      <a:r>
                        <a:rPr lang="ar-LB" sz="900" b="0">
                          <a:solidFill>
                            <a:srgbClr val="000000"/>
                          </a:solidFill>
                          <a:effectLst/>
                          <a:latin typeface="+mn-lt"/>
                          <a:ea typeface="Calibri"/>
                          <a:cs typeface="Calibri"/>
                        </a:rPr>
                        <a:t>الأرز والمعكرونة والخبز والذرة الرفيعة والدخن والذرة والبطاطا واليام والكسافا والبطاطا الحلوة البيضاء والقلقاس وموز الجنة</a:t>
                      </a:r>
                      <a:endParaRPr lang="en-US" sz="1050" b="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rtl="1">
                        <a:spcBef>
                          <a:spcPts val="0"/>
                        </a:spcBef>
                        <a:spcAft>
                          <a:spcPts val="0"/>
                        </a:spcAft>
                      </a:pPr>
                      <a:r>
                        <a:rPr lang="en-GB" sz="800">
                          <a:effectLst/>
                          <a:latin typeface="Calibri"/>
                          <a:ea typeface="Calibri"/>
                          <a:cs typeface="Calibri"/>
                        </a:rPr>
                        <a:t>|___|</a:t>
                      </a:r>
                      <a:endParaRPr lang="en-US" sz="100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en-GB" sz="900" err="1">
                          <a:solidFill>
                            <a:srgbClr val="7F7F7F"/>
                          </a:solidFill>
                          <a:effectLst/>
                          <a:latin typeface="Calibri"/>
                          <a:ea typeface="Calibri" panose="020F0502020204030204" pitchFamily="34" charset="0"/>
                          <a:cs typeface="Calibri"/>
                        </a:rPr>
                        <a:t>FCSStap</a:t>
                      </a:r>
                      <a:endParaRPr lang="en-US" sz="1000" err="1">
                        <a:effectLst/>
                        <a:latin typeface="Calibri"/>
                        <a:ea typeface="Calibri" panose="020F0502020204030204" pitchFamily="34" charset="0"/>
                        <a:cs typeface="Calibri"/>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rtl="1">
                        <a:spcBef>
                          <a:spcPts val="0"/>
                        </a:spcBef>
                        <a:spcAft>
                          <a:spcPts val="0"/>
                        </a:spcAft>
                      </a:pPr>
                      <a:r>
                        <a:rPr lang="en-GB" sz="800">
                          <a:effectLst/>
                          <a:latin typeface="Calibri"/>
                          <a:ea typeface="Calibri"/>
                          <a:cs typeface="Calibri"/>
                        </a:rPr>
                        <a:t>|___|</a:t>
                      </a:r>
                      <a:endParaRPr lang="en-US" sz="100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0626947"/>
                  </a:ext>
                </a:extLst>
              </a:tr>
              <a:tr h="271875">
                <a:tc>
                  <a:txBody>
                    <a:bodyPr/>
                    <a:lstStyle/>
                    <a:p>
                      <a:pPr marL="0" marR="0" lvl="0" indent="0" algn="ctr" rtl="1">
                        <a:spcBef>
                          <a:spcPts val="0"/>
                        </a:spcBef>
                        <a:spcAft>
                          <a:spcPts val="0"/>
                        </a:spcAft>
                        <a:buClr>
                          <a:srgbClr val="000000"/>
                        </a:buClr>
                        <a:buSzPts val="800"/>
                        <a:buFont typeface="Times New Roman" panose="02020603050405020304" pitchFamily="18" charset="0"/>
                        <a:buNone/>
                        <a:tabLst>
                          <a:tab pos="228600" algn="l"/>
                        </a:tabLst>
                      </a:pPr>
                      <a:r>
                        <a:rPr lang="en-GB" sz="1000" b="1" u="none" strike="noStrike">
                          <a:effectLst/>
                          <a:latin typeface="Calibri"/>
                          <a:ea typeface="Times New Roman" panose="02020603050405020304" pitchFamily="18" charset="0"/>
                          <a:cs typeface="Calibri"/>
                        </a:rPr>
                        <a:t>2. </a:t>
                      </a:r>
                      <a:endParaRPr lang="en-US" sz="1050" u="none" strike="noStrike">
                        <a:effectLst/>
                        <a:latin typeface="Calibri"/>
                        <a:ea typeface="Times New Roman" panose="02020603050405020304" pitchFamily="18" charset="0"/>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r" rtl="1">
                        <a:spcBef>
                          <a:spcPts val="0"/>
                        </a:spcBef>
                        <a:spcAft>
                          <a:spcPts val="0"/>
                        </a:spcAft>
                      </a:pPr>
                      <a:r>
                        <a:rPr lang="ar-LB" sz="900" b="1">
                          <a:solidFill>
                            <a:srgbClr val="000000"/>
                          </a:solidFill>
                          <a:effectLst/>
                          <a:latin typeface="+mn-lt"/>
                          <a:ea typeface="Calibri"/>
                          <a:cs typeface="Calibri"/>
                        </a:rPr>
                        <a:t>البقوليات والمكسرات والبذور</a:t>
                      </a:r>
                      <a:r>
                        <a:rPr lang="en-US" sz="900" b="0">
                          <a:solidFill>
                            <a:srgbClr val="000000"/>
                          </a:solidFill>
                          <a:effectLst/>
                          <a:latin typeface="+mn-lt"/>
                          <a:ea typeface="Calibri"/>
                          <a:cs typeface="Calibri"/>
                        </a:rPr>
                        <a:t> :</a:t>
                      </a:r>
                      <a:r>
                        <a:rPr lang="ar-LB" sz="900" b="0">
                          <a:solidFill>
                            <a:srgbClr val="000000"/>
                          </a:solidFill>
                          <a:effectLst/>
                          <a:latin typeface="+mn-lt"/>
                          <a:ea typeface="Calibri"/>
                          <a:cs typeface="Calibri"/>
                        </a:rPr>
                        <a:t>الفاصوليا، واللوبيا، والعدس، وفول الصويا، والبازلاء الهندية، والفول السوداني، و/أو المكسرات الأخرى</a:t>
                      </a: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rtl="1">
                        <a:spcBef>
                          <a:spcPts val="0"/>
                        </a:spcBef>
                        <a:spcAft>
                          <a:spcPts val="0"/>
                        </a:spcAft>
                      </a:pPr>
                      <a:r>
                        <a:rPr lang="en-GB" sz="800">
                          <a:effectLst/>
                          <a:latin typeface="Calibri"/>
                          <a:ea typeface="Calibri"/>
                          <a:cs typeface="Calibri"/>
                        </a:rPr>
                        <a:t>|___|</a:t>
                      </a:r>
                      <a:endParaRPr lang="en-US" sz="100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en-GB" sz="900" err="1">
                          <a:solidFill>
                            <a:srgbClr val="7F7F7F"/>
                          </a:solidFill>
                          <a:effectLst/>
                          <a:latin typeface="Calibri"/>
                          <a:ea typeface="Calibri" panose="020F0502020204030204" pitchFamily="34" charset="0"/>
                          <a:cs typeface="Calibri"/>
                        </a:rPr>
                        <a:t>FCSPulse</a:t>
                      </a:r>
                      <a:endParaRPr lang="en-US" sz="1000" err="1">
                        <a:effectLst/>
                        <a:latin typeface="Calibri"/>
                        <a:ea typeface="Calibri" panose="020F0502020204030204" pitchFamily="34" charset="0"/>
                        <a:cs typeface="Calibri"/>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rtl="1">
                        <a:spcBef>
                          <a:spcPts val="0"/>
                        </a:spcBef>
                        <a:spcAft>
                          <a:spcPts val="0"/>
                        </a:spcAft>
                      </a:pPr>
                      <a:r>
                        <a:rPr lang="en-GB" sz="800">
                          <a:effectLst/>
                          <a:latin typeface="Calibri"/>
                          <a:ea typeface="Calibri"/>
                          <a:cs typeface="Calibri"/>
                        </a:rPr>
                        <a:t>|___|</a:t>
                      </a:r>
                      <a:endParaRPr lang="en-US" sz="100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2155187"/>
                  </a:ext>
                </a:extLst>
              </a:tr>
              <a:tr h="573960">
                <a:tc>
                  <a:txBody>
                    <a:bodyPr/>
                    <a:lstStyle/>
                    <a:p>
                      <a:pPr marL="0" marR="0" lvl="0" indent="0" algn="ctr" rtl="1">
                        <a:spcBef>
                          <a:spcPts val="0"/>
                        </a:spcBef>
                        <a:spcAft>
                          <a:spcPts val="0"/>
                        </a:spcAft>
                        <a:buClr>
                          <a:srgbClr val="000000"/>
                        </a:buClr>
                        <a:buSzPts val="800"/>
                        <a:buFont typeface="Times New Roman" panose="02020603050405020304" pitchFamily="18" charset="0"/>
                        <a:buNone/>
                        <a:tabLst>
                          <a:tab pos="228600" algn="l"/>
                        </a:tabLst>
                      </a:pPr>
                      <a:r>
                        <a:rPr lang="en-GB" sz="1000" b="1" u="none" strike="noStrike">
                          <a:effectLst/>
                          <a:latin typeface="Calibri"/>
                          <a:ea typeface="Times New Roman" panose="02020603050405020304" pitchFamily="18" charset="0"/>
                          <a:cs typeface="Calibri"/>
                        </a:rPr>
                        <a:t>3. </a:t>
                      </a:r>
                      <a:endParaRPr lang="en-US" sz="1050" u="none" strike="noStrike">
                        <a:effectLst/>
                        <a:latin typeface="Calibri"/>
                        <a:ea typeface="Times New Roman" panose="02020603050405020304" pitchFamily="18" charset="0"/>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r" rtl="1">
                        <a:spcBef>
                          <a:spcPts val="0"/>
                        </a:spcBef>
                        <a:spcAft>
                          <a:spcPts val="0"/>
                        </a:spcAft>
                      </a:pPr>
                      <a:r>
                        <a:rPr lang="ar-LB" sz="900" b="1">
                          <a:solidFill>
                            <a:srgbClr val="000000"/>
                          </a:solidFill>
                          <a:effectLst/>
                          <a:latin typeface="+mn-lt"/>
                          <a:ea typeface="Calibri"/>
                          <a:cs typeface="Calibri"/>
                        </a:rPr>
                        <a:t>الألبان</a:t>
                      </a:r>
                      <a:r>
                        <a:rPr lang="en-US" sz="900" b="0">
                          <a:solidFill>
                            <a:srgbClr val="000000"/>
                          </a:solidFill>
                          <a:effectLst/>
                          <a:latin typeface="+mn-lt"/>
                          <a:ea typeface="Calibri"/>
                          <a:cs typeface="Calibri"/>
                        </a:rPr>
                        <a:t>: </a:t>
                      </a:r>
                      <a:r>
                        <a:rPr lang="ar-LB" sz="900" b="0">
                          <a:solidFill>
                            <a:srgbClr val="000000"/>
                          </a:solidFill>
                          <a:effectLst/>
                          <a:latin typeface="+mn-lt"/>
                          <a:ea typeface="Calibri"/>
                          <a:cs typeface="Calibri"/>
                        </a:rPr>
                        <a:t>الحليب واللبن والجبن ومنتجات الألبان الأخرى (باستثناء السمن/الزبدة أو كميات صغيرة من الحليب للشاي/القهوة).</a:t>
                      </a:r>
                      <a:endParaRPr lang="en-US" sz="1050" b="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rtl="1">
                        <a:spcBef>
                          <a:spcPts val="0"/>
                        </a:spcBef>
                        <a:spcAft>
                          <a:spcPts val="0"/>
                        </a:spcAft>
                      </a:pPr>
                      <a:r>
                        <a:rPr lang="en-GB" sz="800">
                          <a:effectLst/>
                          <a:latin typeface="Calibri"/>
                          <a:ea typeface="Calibri"/>
                          <a:cs typeface="Calibri"/>
                        </a:rPr>
                        <a:t>|___|</a:t>
                      </a:r>
                      <a:endParaRPr lang="en-US" sz="100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en-GB" sz="900" err="1">
                          <a:solidFill>
                            <a:srgbClr val="7F7F7F"/>
                          </a:solidFill>
                          <a:effectLst/>
                          <a:latin typeface="Calibri"/>
                          <a:ea typeface="Calibri" panose="020F0502020204030204" pitchFamily="34" charset="0"/>
                          <a:cs typeface="Calibri"/>
                        </a:rPr>
                        <a:t>FCSDairy</a:t>
                      </a:r>
                      <a:endParaRPr lang="en-US" sz="1000" err="1">
                        <a:effectLst/>
                        <a:latin typeface="Calibri"/>
                        <a:ea typeface="Calibri" panose="020F0502020204030204" pitchFamily="34" charset="0"/>
                        <a:cs typeface="Calibri"/>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rtl="1">
                        <a:spcBef>
                          <a:spcPts val="0"/>
                        </a:spcBef>
                        <a:spcAft>
                          <a:spcPts val="0"/>
                        </a:spcAft>
                      </a:pPr>
                      <a:r>
                        <a:rPr lang="en-GB" sz="800">
                          <a:effectLst/>
                          <a:latin typeface="Calibri"/>
                          <a:ea typeface="Calibri"/>
                          <a:cs typeface="Calibri"/>
                        </a:rPr>
                        <a:t>|___|</a:t>
                      </a:r>
                      <a:endParaRPr lang="en-US" sz="100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8776657"/>
                  </a:ext>
                </a:extLst>
              </a:tr>
              <a:tr h="407812">
                <a:tc>
                  <a:txBody>
                    <a:bodyPr/>
                    <a:lstStyle/>
                    <a:p>
                      <a:pPr marL="0" marR="0" lvl="0" indent="0" algn="ctr" rtl="1">
                        <a:spcBef>
                          <a:spcPts val="0"/>
                        </a:spcBef>
                        <a:spcAft>
                          <a:spcPts val="0"/>
                        </a:spcAft>
                        <a:buClr>
                          <a:srgbClr val="000000"/>
                        </a:buClr>
                        <a:buSzPts val="800"/>
                        <a:buFont typeface="Times New Roman" panose="02020603050405020304" pitchFamily="18" charset="0"/>
                        <a:buNone/>
                        <a:tabLst>
                          <a:tab pos="228600" algn="l"/>
                        </a:tabLst>
                      </a:pPr>
                      <a:r>
                        <a:rPr lang="en-GB" sz="1000" b="1" u="none" strike="noStrike">
                          <a:effectLst/>
                          <a:latin typeface="Calibri"/>
                          <a:ea typeface="Times New Roman" panose="02020603050405020304" pitchFamily="18" charset="0"/>
                          <a:cs typeface="Calibri"/>
                        </a:rPr>
                        <a:t>4. </a:t>
                      </a:r>
                      <a:endParaRPr lang="en-US" sz="1050" u="none" strike="noStrike">
                        <a:effectLst/>
                        <a:latin typeface="Calibri"/>
                        <a:ea typeface="Times New Roman" panose="02020603050405020304" pitchFamily="18" charset="0"/>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r" rtl="1">
                        <a:spcBef>
                          <a:spcPts val="0"/>
                        </a:spcBef>
                        <a:spcAft>
                          <a:spcPts val="0"/>
                        </a:spcAft>
                      </a:pPr>
                      <a:r>
                        <a:rPr lang="ar-LB" sz="900" b="1" i="0">
                          <a:solidFill>
                            <a:srgbClr val="000000"/>
                          </a:solidFill>
                          <a:effectLst/>
                          <a:latin typeface="+mn-lt"/>
                          <a:ea typeface="Calibri"/>
                          <a:cs typeface="Calibri"/>
                        </a:rPr>
                        <a:t>اللحم والسمك والبيض</a:t>
                      </a:r>
                      <a:r>
                        <a:rPr lang="en-US" sz="900" b="0" i="0">
                          <a:solidFill>
                            <a:srgbClr val="000000"/>
                          </a:solidFill>
                          <a:effectLst/>
                          <a:latin typeface="+mn-lt"/>
                          <a:ea typeface="Calibri"/>
                          <a:cs typeface="Calibri"/>
                        </a:rPr>
                        <a:t>:</a:t>
                      </a:r>
                      <a:r>
                        <a:rPr lang="ar-LB" sz="900" b="0" i="0">
                          <a:solidFill>
                            <a:srgbClr val="000000"/>
                          </a:solidFill>
                          <a:effectLst/>
                          <a:latin typeface="+mn-lt"/>
                          <a:ea typeface="Calibri"/>
                          <a:cs typeface="Calibri"/>
                        </a:rPr>
                        <a:t>ا</a:t>
                      </a:r>
                      <a:r>
                        <a:rPr lang="en-US" sz="900" b="0" i="0">
                          <a:solidFill>
                            <a:srgbClr val="000000"/>
                          </a:solidFill>
                          <a:effectLst/>
                          <a:latin typeface="+mn-lt"/>
                          <a:ea typeface="Calibri"/>
                          <a:cs typeface="Calibri"/>
                        </a:rPr>
                        <a:t> </a:t>
                      </a:r>
                      <a:r>
                        <a:rPr lang="ar-LB" sz="900" b="0" i="0">
                          <a:solidFill>
                            <a:srgbClr val="000000"/>
                          </a:solidFill>
                          <a:effectLst/>
                          <a:latin typeface="+mn-lt"/>
                          <a:ea typeface="Calibri"/>
                          <a:cs typeface="Calibri"/>
                        </a:rPr>
                        <a:t>لماعز ولحم البقر والدجاج ولحم الخنزير والأسماك والمأكولات البحرية الأخرى (بما في ذلك التونة المعلبة)، والحشرات، والبيض [تشمل فقط اللحوم والأسماك والبيض المستهلكة بكميات كبيرة وليس كتوابل].</a:t>
                      </a:r>
                      <a:endParaRPr lang="en-US" sz="1050" b="0" i="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rtl="1">
                        <a:spcBef>
                          <a:spcPts val="0"/>
                        </a:spcBef>
                        <a:spcAft>
                          <a:spcPts val="0"/>
                        </a:spcAft>
                      </a:pPr>
                      <a:r>
                        <a:rPr lang="en-GB" sz="800">
                          <a:effectLst/>
                          <a:latin typeface="Calibri"/>
                          <a:ea typeface="Calibri"/>
                          <a:cs typeface="Calibri"/>
                        </a:rPr>
                        <a:t>|___|</a:t>
                      </a:r>
                      <a:endParaRPr lang="en-US" sz="100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en-GB" sz="900" err="1">
                          <a:solidFill>
                            <a:srgbClr val="7F7F7F"/>
                          </a:solidFill>
                          <a:effectLst/>
                          <a:latin typeface="Calibri"/>
                          <a:ea typeface="Calibri" panose="020F0502020204030204" pitchFamily="34" charset="0"/>
                          <a:cs typeface="Calibri"/>
                        </a:rPr>
                        <a:t>FCSPr</a:t>
                      </a:r>
                      <a:endParaRPr lang="en-US" sz="1000" err="1">
                        <a:effectLst/>
                        <a:latin typeface="Calibri"/>
                        <a:ea typeface="Calibri" panose="020F0502020204030204" pitchFamily="34" charset="0"/>
                        <a:cs typeface="Calibri"/>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rtl="1">
                        <a:spcBef>
                          <a:spcPts val="0"/>
                        </a:spcBef>
                        <a:spcAft>
                          <a:spcPts val="0"/>
                        </a:spcAft>
                      </a:pPr>
                      <a:r>
                        <a:rPr lang="en-GB" sz="800">
                          <a:effectLst/>
                          <a:latin typeface="Calibri"/>
                          <a:ea typeface="Calibri"/>
                          <a:cs typeface="Calibri"/>
                        </a:rPr>
                        <a:t>|___|</a:t>
                      </a:r>
                      <a:endParaRPr lang="en-US" sz="100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6161880"/>
                  </a:ext>
                </a:extLst>
              </a:tr>
              <a:tr h="271875">
                <a:tc>
                  <a:txBody>
                    <a:bodyPr/>
                    <a:lstStyle/>
                    <a:p>
                      <a:pPr marL="0" marR="0" lvl="0" indent="0" algn="ctr" defTabSz="914400" rtl="1" eaLnBrk="1" latinLnBrk="0" hangingPunct="1">
                        <a:spcBef>
                          <a:spcPts val="0"/>
                        </a:spcBef>
                        <a:spcAft>
                          <a:spcPts val="0"/>
                        </a:spcAft>
                        <a:buClr>
                          <a:srgbClr val="000000"/>
                        </a:buClr>
                        <a:buSzPts val="800"/>
                        <a:buFont typeface="Times New Roman" panose="02020603050405020304" pitchFamily="18" charset="0"/>
                        <a:buNone/>
                        <a:tabLst>
                          <a:tab pos="228600" algn="l"/>
                        </a:tabLst>
                      </a:pPr>
                      <a:r>
                        <a:rPr lang="en-GB" sz="1000" b="1" u="none" strike="noStrike" kern="1200">
                          <a:solidFill>
                            <a:schemeClr val="tx1"/>
                          </a:solidFill>
                          <a:effectLst/>
                          <a:latin typeface="Calibri"/>
                          <a:ea typeface="Times New Roman" panose="02020603050405020304" pitchFamily="18" charset="0"/>
                          <a:cs typeface="Calibri"/>
                        </a:rPr>
                        <a:t>5. </a:t>
                      </a:r>
                      <a:endParaRPr lang="en-US" sz="1000" b="1" u="none" strike="noStrike" kern="1200">
                        <a:solidFill>
                          <a:schemeClr val="tx1"/>
                        </a:solidFill>
                        <a:effectLst/>
                        <a:latin typeface="Calibri"/>
                        <a:ea typeface="Times New Roman" panose="02020603050405020304" pitchFamily="18" charset="0"/>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r" rtl="1">
                        <a:spcBef>
                          <a:spcPts val="0"/>
                        </a:spcBef>
                        <a:spcAft>
                          <a:spcPts val="0"/>
                        </a:spcAft>
                      </a:pPr>
                      <a:r>
                        <a:rPr lang="ar-LB" sz="900" b="1">
                          <a:solidFill>
                            <a:srgbClr val="000000"/>
                          </a:solidFill>
                          <a:effectLst/>
                          <a:latin typeface="+mn-lt"/>
                          <a:ea typeface="Calibri"/>
                          <a:cs typeface="Calibri"/>
                        </a:rPr>
                        <a:t>الخضروات والأوراق</a:t>
                      </a:r>
                      <a:r>
                        <a:rPr lang="en-US" sz="900" b="0">
                          <a:solidFill>
                            <a:srgbClr val="000000"/>
                          </a:solidFill>
                          <a:effectLst/>
                          <a:latin typeface="+mn-lt"/>
                          <a:ea typeface="Calibri"/>
                          <a:cs typeface="Calibri"/>
                        </a:rPr>
                        <a:t>:</a:t>
                      </a:r>
                      <a:r>
                        <a:rPr lang="ar-LB" sz="900" b="0">
                          <a:solidFill>
                            <a:srgbClr val="000000"/>
                          </a:solidFill>
                          <a:effectLst/>
                          <a:latin typeface="+mn-lt"/>
                          <a:ea typeface="Calibri"/>
                          <a:cs typeface="Calibri"/>
                        </a:rPr>
                        <a:t>السبانخ، والبصل، والطماطم، والجزر، والفلفل، والفاصوليا الخضراء، والخس، وغيرها</a:t>
                      </a:r>
                      <a:endParaRPr lang="en-US" sz="1050" b="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rtl="1">
                        <a:spcBef>
                          <a:spcPts val="0"/>
                        </a:spcBef>
                        <a:spcAft>
                          <a:spcPts val="0"/>
                        </a:spcAft>
                      </a:pPr>
                      <a:r>
                        <a:rPr lang="en-GB" sz="800">
                          <a:effectLst/>
                          <a:latin typeface="Calibri"/>
                          <a:ea typeface="Calibri"/>
                          <a:cs typeface="Calibri"/>
                        </a:rPr>
                        <a:t>|___|</a:t>
                      </a:r>
                      <a:endParaRPr lang="en-US" sz="100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en-GB" sz="900" err="1">
                          <a:solidFill>
                            <a:srgbClr val="7F7F7F"/>
                          </a:solidFill>
                          <a:effectLst/>
                          <a:latin typeface="Calibri"/>
                          <a:ea typeface="Calibri" panose="020F0502020204030204" pitchFamily="34" charset="0"/>
                          <a:cs typeface="Calibri"/>
                        </a:rPr>
                        <a:t>FCSVeg</a:t>
                      </a:r>
                      <a:endParaRPr lang="en-US" sz="1000" err="1">
                        <a:effectLst/>
                        <a:latin typeface="Calibri"/>
                        <a:ea typeface="Calibri" panose="020F0502020204030204" pitchFamily="34" charset="0"/>
                        <a:cs typeface="Calibri"/>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rtl="1">
                        <a:spcBef>
                          <a:spcPts val="0"/>
                        </a:spcBef>
                        <a:spcAft>
                          <a:spcPts val="0"/>
                        </a:spcAft>
                      </a:pPr>
                      <a:r>
                        <a:rPr lang="en-GB" sz="800">
                          <a:effectLst/>
                          <a:latin typeface="Calibri"/>
                          <a:ea typeface="Calibri"/>
                          <a:cs typeface="Calibri"/>
                        </a:rPr>
                        <a:t>|___|</a:t>
                      </a:r>
                      <a:endParaRPr lang="en-US" sz="100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3257456"/>
                  </a:ext>
                </a:extLst>
              </a:tr>
              <a:tr h="452038">
                <a:tc>
                  <a:txBody>
                    <a:bodyPr/>
                    <a:lstStyle/>
                    <a:p>
                      <a:pPr marL="0" marR="0" lvl="0" indent="0" algn="ctr" defTabSz="914400" rtl="1" eaLnBrk="1" latinLnBrk="0" hangingPunct="1">
                        <a:spcBef>
                          <a:spcPts val="0"/>
                        </a:spcBef>
                        <a:spcAft>
                          <a:spcPts val="0"/>
                        </a:spcAft>
                        <a:buClr>
                          <a:srgbClr val="000000"/>
                        </a:buClr>
                        <a:buSzPts val="800"/>
                        <a:buFont typeface="Times New Roman" panose="02020603050405020304" pitchFamily="18" charset="0"/>
                        <a:buNone/>
                        <a:tabLst>
                          <a:tab pos="228600" algn="l"/>
                        </a:tabLst>
                      </a:pPr>
                      <a:r>
                        <a:rPr lang="en-GB" sz="1000" b="1" u="none" strike="noStrike" kern="1200">
                          <a:solidFill>
                            <a:schemeClr val="tx1"/>
                          </a:solidFill>
                          <a:effectLst/>
                          <a:latin typeface="Calibri"/>
                          <a:ea typeface="Times New Roman" panose="02020603050405020304" pitchFamily="18" charset="0"/>
                          <a:cs typeface="Calibri"/>
                        </a:rPr>
                        <a:t>6. </a:t>
                      </a:r>
                      <a:endParaRPr lang="en-US" sz="1000" b="1" u="none" strike="noStrike" kern="1200">
                        <a:solidFill>
                          <a:schemeClr val="tx1"/>
                        </a:solidFill>
                        <a:effectLst/>
                        <a:latin typeface="Calibri"/>
                        <a:ea typeface="Times New Roman" panose="02020603050405020304" pitchFamily="18" charset="0"/>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r" rtl="1">
                        <a:spcBef>
                          <a:spcPts val="0"/>
                        </a:spcBef>
                        <a:spcAft>
                          <a:spcPts val="0"/>
                        </a:spcAft>
                      </a:pPr>
                      <a:r>
                        <a:rPr lang="ar-LB" sz="900" b="1">
                          <a:solidFill>
                            <a:srgbClr val="000000"/>
                          </a:solidFill>
                          <a:effectLst/>
                          <a:latin typeface="+mn-lt"/>
                          <a:ea typeface="Calibri"/>
                          <a:cs typeface="Calibri"/>
                        </a:rPr>
                        <a:t>الفواكه</a:t>
                      </a:r>
                      <a:r>
                        <a:rPr lang="ar-LB" sz="900" b="0">
                          <a:solidFill>
                            <a:srgbClr val="000000"/>
                          </a:solidFill>
                          <a:effectLst/>
                          <a:latin typeface="+mn-lt"/>
                          <a:ea typeface="Calibri"/>
                          <a:cs typeface="Calibri"/>
                        </a:rPr>
                        <a:t>: الموز، والتفاح، والليمون، والمانجو، والبابايا، والمشمش، والخوخ، وغيرها.</a:t>
                      </a:r>
                      <a:endParaRPr lang="en-US" sz="1050" b="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rtl="1">
                        <a:spcBef>
                          <a:spcPts val="0"/>
                        </a:spcBef>
                        <a:spcAft>
                          <a:spcPts val="0"/>
                        </a:spcAft>
                      </a:pPr>
                      <a:r>
                        <a:rPr lang="en-GB" sz="800">
                          <a:effectLst/>
                          <a:latin typeface="Calibri"/>
                          <a:ea typeface="Calibri"/>
                          <a:cs typeface="Calibri"/>
                        </a:rPr>
                        <a:t>|___|</a:t>
                      </a:r>
                      <a:endParaRPr lang="en-US" sz="100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en-GB" sz="900" err="1">
                          <a:solidFill>
                            <a:srgbClr val="7F7F7F"/>
                          </a:solidFill>
                          <a:effectLst/>
                          <a:latin typeface="Calibri"/>
                          <a:ea typeface="Calibri" panose="020F0502020204030204" pitchFamily="34" charset="0"/>
                          <a:cs typeface="Calibri"/>
                        </a:rPr>
                        <a:t>FCSFruit</a:t>
                      </a:r>
                      <a:endParaRPr lang="en-US" sz="1000" err="1">
                        <a:effectLst/>
                        <a:latin typeface="Calibri"/>
                        <a:ea typeface="Calibri" panose="020F0502020204030204" pitchFamily="34" charset="0"/>
                        <a:cs typeface="Calibri"/>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rtl="1">
                        <a:spcBef>
                          <a:spcPts val="0"/>
                        </a:spcBef>
                        <a:spcAft>
                          <a:spcPts val="0"/>
                        </a:spcAft>
                      </a:pPr>
                      <a:r>
                        <a:rPr lang="en-GB" sz="800">
                          <a:effectLst/>
                          <a:latin typeface="Calibri"/>
                          <a:ea typeface="Calibri"/>
                          <a:cs typeface="Calibri"/>
                        </a:rPr>
                        <a:t>|___|</a:t>
                      </a:r>
                      <a:endParaRPr lang="en-US" sz="100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5969183"/>
                  </a:ext>
                </a:extLst>
              </a:tr>
              <a:tr h="271875">
                <a:tc>
                  <a:txBody>
                    <a:bodyPr/>
                    <a:lstStyle/>
                    <a:p>
                      <a:pPr marL="0" marR="0" lvl="0" indent="0" algn="ctr" defTabSz="914400" rtl="1" eaLnBrk="1" latinLnBrk="0" hangingPunct="1">
                        <a:spcBef>
                          <a:spcPts val="0"/>
                        </a:spcBef>
                        <a:spcAft>
                          <a:spcPts val="0"/>
                        </a:spcAft>
                        <a:buClr>
                          <a:srgbClr val="000000"/>
                        </a:buClr>
                        <a:buSzPts val="800"/>
                        <a:buFont typeface="Times New Roman" panose="02020603050405020304" pitchFamily="18" charset="0"/>
                        <a:buNone/>
                        <a:tabLst>
                          <a:tab pos="228600" algn="l"/>
                        </a:tabLst>
                      </a:pPr>
                      <a:r>
                        <a:rPr lang="en-GB" sz="1000" b="1" u="none" strike="noStrike" kern="1200">
                          <a:solidFill>
                            <a:schemeClr val="tx1"/>
                          </a:solidFill>
                          <a:effectLst/>
                          <a:latin typeface="Calibri"/>
                          <a:ea typeface="Times New Roman" panose="02020603050405020304" pitchFamily="18" charset="0"/>
                          <a:cs typeface="Calibri"/>
                        </a:rPr>
                        <a:t>7. </a:t>
                      </a:r>
                      <a:endParaRPr lang="en-US" sz="1000" b="1" u="none" strike="noStrike" kern="1200">
                        <a:solidFill>
                          <a:schemeClr val="tx1"/>
                        </a:solidFill>
                        <a:effectLst/>
                        <a:latin typeface="Calibri"/>
                        <a:ea typeface="Times New Roman" panose="02020603050405020304" pitchFamily="18" charset="0"/>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r" rtl="1">
                        <a:spcBef>
                          <a:spcPts val="0"/>
                        </a:spcBef>
                        <a:spcAft>
                          <a:spcPts val="0"/>
                        </a:spcAft>
                      </a:pPr>
                      <a:r>
                        <a:rPr lang="ar-LB" sz="900" b="1">
                          <a:solidFill>
                            <a:srgbClr val="000000"/>
                          </a:solidFill>
                          <a:effectLst/>
                          <a:latin typeface="+mn-lt"/>
                          <a:ea typeface="Calibri"/>
                          <a:cs typeface="Calibri"/>
                        </a:rPr>
                        <a:t>الزيوت والدهون والزبدة</a:t>
                      </a:r>
                      <a:r>
                        <a:rPr lang="ar-LB" sz="900" b="0">
                          <a:solidFill>
                            <a:srgbClr val="000000"/>
                          </a:solidFill>
                          <a:effectLst/>
                          <a:latin typeface="+mn-lt"/>
                          <a:ea typeface="Calibri"/>
                          <a:cs typeface="Calibri"/>
                        </a:rPr>
                        <a:t>: الزيوت النباتية، زيت النخيل، الزبدة، السمن النباتي، الدهون/الزيوت الأخرى.</a:t>
                      </a:r>
                      <a:endParaRPr lang="en-US" sz="1050" b="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rtl="1">
                        <a:spcBef>
                          <a:spcPts val="0"/>
                        </a:spcBef>
                        <a:spcAft>
                          <a:spcPts val="0"/>
                        </a:spcAft>
                      </a:pPr>
                      <a:r>
                        <a:rPr lang="en-GB" sz="800">
                          <a:effectLst/>
                          <a:latin typeface="Calibri"/>
                          <a:ea typeface="Calibri"/>
                          <a:cs typeface="Calibri"/>
                        </a:rPr>
                        <a:t>|___|</a:t>
                      </a:r>
                      <a:endParaRPr lang="en-US" sz="100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en-GB" sz="900" err="1">
                          <a:solidFill>
                            <a:srgbClr val="7F7F7F"/>
                          </a:solidFill>
                          <a:effectLst/>
                          <a:latin typeface="Calibri"/>
                          <a:ea typeface="Calibri" panose="020F0502020204030204" pitchFamily="34" charset="0"/>
                          <a:cs typeface="Calibri"/>
                        </a:rPr>
                        <a:t>FCSFat</a:t>
                      </a:r>
                      <a:endParaRPr lang="en-US" sz="1000" err="1">
                        <a:effectLst/>
                        <a:latin typeface="Calibri"/>
                        <a:ea typeface="Calibri" panose="020F0502020204030204" pitchFamily="34" charset="0"/>
                        <a:cs typeface="Calibri"/>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rtl="1">
                        <a:spcBef>
                          <a:spcPts val="0"/>
                        </a:spcBef>
                        <a:spcAft>
                          <a:spcPts val="0"/>
                        </a:spcAft>
                      </a:pPr>
                      <a:r>
                        <a:rPr lang="en-GB" sz="800">
                          <a:effectLst/>
                          <a:latin typeface="Calibri"/>
                          <a:ea typeface="Calibri"/>
                          <a:cs typeface="Calibri"/>
                        </a:rPr>
                        <a:t>|___|</a:t>
                      </a:r>
                      <a:endParaRPr lang="en-US" sz="100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0400853"/>
                  </a:ext>
                </a:extLst>
              </a:tr>
              <a:tr h="271875">
                <a:tc>
                  <a:txBody>
                    <a:bodyPr/>
                    <a:lstStyle/>
                    <a:p>
                      <a:pPr marL="0" marR="0" lvl="0" indent="0" algn="ctr" defTabSz="914400" rtl="1" eaLnBrk="1" latinLnBrk="0" hangingPunct="1">
                        <a:spcBef>
                          <a:spcPts val="0"/>
                        </a:spcBef>
                        <a:spcAft>
                          <a:spcPts val="0"/>
                        </a:spcAft>
                        <a:buClr>
                          <a:srgbClr val="000000"/>
                        </a:buClr>
                        <a:buSzPts val="800"/>
                        <a:buFont typeface="Times New Roman" panose="02020603050405020304" pitchFamily="18" charset="0"/>
                        <a:buNone/>
                        <a:tabLst>
                          <a:tab pos="228600" algn="l"/>
                        </a:tabLst>
                      </a:pPr>
                      <a:r>
                        <a:rPr lang="en-GB" sz="1000" b="1" u="none" strike="noStrike" kern="1200">
                          <a:solidFill>
                            <a:schemeClr val="tx1"/>
                          </a:solidFill>
                          <a:effectLst/>
                          <a:latin typeface="Calibri"/>
                          <a:ea typeface="Times New Roman" panose="02020603050405020304" pitchFamily="18" charset="0"/>
                          <a:cs typeface="Calibri"/>
                        </a:rPr>
                        <a:t>8. </a:t>
                      </a:r>
                      <a:endParaRPr lang="en-US" sz="1000" b="1" u="none" strike="noStrike" kern="1200">
                        <a:solidFill>
                          <a:schemeClr val="tx1"/>
                        </a:solidFill>
                        <a:effectLst/>
                        <a:latin typeface="Calibri"/>
                        <a:ea typeface="Times New Roman" panose="02020603050405020304" pitchFamily="18" charset="0"/>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r" rtl="1">
                        <a:spcBef>
                          <a:spcPts val="0"/>
                        </a:spcBef>
                        <a:spcAft>
                          <a:spcPts val="0"/>
                        </a:spcAft>
                      </a:pPr>
                      <a:r>
                        <a:rPr lang="ar-LB" sz="900" b="1">
                          <a:solidFill>
                            <a:srgbClr val="000000"/>
                          </a:solidFill>
                          <a:effectLst/>
                          <a:latin typeface="+mn-lt"/>
                          <a:ea typeface="Calibri"/>
                          <a:cs typeface="Calibri"/>
                        </a:rPr>
                        <a:t>السكر والحلويات</a:t>
                      </a:r>
                      <a:r>
                        <a:rPr lang="en-US" sz="900" b="0">
                          <a:solidFill>
                            <a:srgbClr val="000000"/>
                          </a:solidFill>
                          <a:effectLst/>
                          <a:latin typeface="+mn-lt"/>
                          <a:ea typeface="Calibri"/>
                          <a:cs typeface="Calibri"/>
                        </a:rPr>
                        <a:t>:</a:t>
                      </a:r>
                      <a:r>
                        <a:rPr lang="ar-LB" sz="900" b="0">
                          <a:solidFill>
                            <a:srgbClr val="000000"/>
                          </a:solidFill>
                          <a:effectLst/>
                          <a:latin typeface="+mn-lt"/>
                          <a:ea typeface="Calibri"/>
                          <a:cs typeface="Calibri"/>
                        </a:rPr>
                        <a:t>السكر، والعسل، والمربى، والحلوى، والبسكويت، والمعجنات، والكعك، والحلويات الأخرى، بما في ذلك المشروبات السكرية.</a:t>
                      </a:r>
                      <a:endParaRPr lang="en-US" sz="1050" b="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rtl="1">
                        <a:spcBef>
                          <a:spcPts val="0"/>
                        </a:spcBef>
                        <a:spcAft>
                          <a:spcPts val="0"/>
                        </a:spcAft>
                      </a:pPr>
                      <a:r>
                        <a:rPr lang="en-GB" sz="800">
                          <a:effectLst/>
                          <a:latin typeface="Calibri"/>
                          <a:ea typeface="Calibri"/>
                          <a:cs typeface="Calibri"/>
                        </a:rPr>
                        <a:t>|___|</a:t>
                      </a:r>
                      <a:endParaRPr lang="en-US" sz="100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en-GB" sz="900" err="1">
                          <a:solidFill>
                            <a:srgbClr val="7F7F7F"/>
                          </a:solidFill>
                          <a:effectLst/>
                          <a:latin typeface="Calibri"/>
                          <a:ea typeface="Calibri" panose="020F0502020204030204" pitchFamily="34" charset="0"/>
                          <a:cs typeface="Calibri"/>
                        </a:rPr>
                        <a:t>FCSSugar</a:t>
                      </a:r>
                      <a:endParaRPr lang="en-US" sz="1000" err="1">
                        <a:effectLst/>
                        <a:latin typeface="Calibri"/>
                        <a:ea typeface="Calibri" panose="020F0502020204030204" pitchFamily="34" charset="0"/>
                        <a:cs typeface="Calibri"/>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rtl="1">
                        <a:spcBef>
                          <a:spcPts val="0"/>
                        </a:spcBef>
                        <a:spcAft>
                          <a:spcPts val="0"/>
                        </a:spcAft>
                      </a:pPr>
                      <a:r>
                        <a:rPr lang="en-GB" sz="800">
                          <a:effectLst/>
                          <a:latin typeface="Calibri"/>
                          <a:ea typeface="Calibri"/>
                          <a:cs typeface="Calibri"/>
                        </a:rPr>
                        <a:t>|___|</a:t>
                      </a:r>
                      <a:endParaRPr lang="en-US" sz="100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5061938"/>
                  </a:ext>
                </a:extLst>
              </a:tr>
              <a:tr h="573960">
                <a:tc>
                  <a:txBody>
                    <a:bodyPr/>
                    <a:lstStyle/>
                    <a:p>
                      <a:pPr marL="0" marR="0" lvl="0" indent="0" algn="ctr" defTabSz="914400" rtl="1" eaLnBrk="1" latinLnBrk="0" hangingPunct="1">
                        <a:spcBef>
                          <a:spcPts val="0"/>
                        </a:spcBef>
                        <a:spcAft>
                          <a:spcPts val="0"/>
                        </a:spcAft>
                        <a:buClr>
                          <a:srgbClr val="000000"/>
                        </a:buClr>
                        <a:buSzPts val="800"/>
                        <a:buFont typeface="Times New Roman" panose="02020603050405020304" pitchFamily="18" charset="0"/>
                        <a:buNone/>
                        <a:tabLst>
                          <a:tab pos="228600" algn="l"/>
                        </a:tabLst>
                      </a:pPr>
                      <a:r>
                        <a:rPr lang="en-GB" sz="1000" b="1" u="none" strike="noStrike" kern="1200">
                          <a:solidFill>
                            <a:schemeClr val="tx1"/>
                          </a:solidFill>
                          <a:effectLst/>
                          <a:latin typeface="Calibri"/>
                          <a:ea typeface="Times New Roman" panose="02020603050405020304" pitchFamily="18" charset="0"/>
                          <a:cs typeface="Calibri"/>
                        </a:rPr>
                        <a:t>9. </a:t>
                      </a:r>
                      <a:endParaRPr lang="en-US" sz="1000" b="1" u="none" strike="noStrike" kern="1200">
                        <a:solidFill>
                          <a:schemeClr val="tx1"/>
                        </a:solidFill>
                        <a:effectLst/>
                        <a:latin typeface="Calibri"/>
                        <a:ea typeface="Times New Roman" panose="02020603050405020304" pitchFamily="18" charset="0"/>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r" rtl="1">
                        <a:spcBef>
                          <a:spcPts val="0"/>
                        </a:spcBef>
                        <a:spcAft>
                          <a:spcPts val="0"/>
                        </a:spcAft>
                      </a:pPr>
                      <a:r>
                        <a:rPr lang="ar-LB" sz="900" b="1">
                          <a:solidFill>
                            <a:srgbClr val="000000"/>
                          </a:solidFill>
                          <a:effectLst/>
                          <a:latin typeface="+mn-lt"/>
                          <a:ea typeface="Calibri"/>
                          <a:cs typeface="Calibri"/>
                        </a:rPr>
                        <a:t>التوابل والبهارات</a:t>
                      </a:r>
                      <a:r>
                        <a:rPr lang="en-US" sz="900" b="0">
                          <a:solidFill>
                            <a:srgbClr val="000000"/>
                          </a:solidFill>
                          <a:effectLst/>
                          <a:latin typeface="+mn-lt"/>
                          <a:ea typeface="Calibri"/>
                          <a:cs typeface="Calibri"/>
                        </a:rPr>
                        <a:t>:</a:t>
                      </a:r>
                      <a:r>
                        <a:rPr lang="ar-LB" sz="900" b="0">
                          <a:solidFill>
                            <a:srgbClr val="000000"/>
                          </a:solidFill>
                          <a:effectLst/>
                          <a:latin typeface="+mn-lt"/>
                          <a:ea typeface="Calibri"/>
                          <a:cs typeface="Calibri"/>
                        </a:rPr>
                        <a:t> الشاي، والقهوة، ومسحوق الكاكاو، والملح، والثوم، والبهارات، والخميرة، ومعجون الطماطم؛ كميات صغيرة من الأطعمة الأخرى، وخاصة اللحوم أو الأسماك كمقبلات وكميات قليلة من الحليب في الشاي أو القهوة.</a:t>
                      </a:r>
                      <a:endParaRPr lang="en-US" sz="900" b="0" kern="1200">
                        <a:solidFill>
                          <a:srgbClr val="000000"/>
                        </a:solidFill>
                        <a:effectLst/>
                        <a:latin typeface="Calibri"/>
                        <a:ea typeface="Calibri" panose="020F0502020204030204" pitchFamily="34" charset="0"/>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rtl="1">
                        <a:spcBef>
                          <a:spcPts val="0"/>
                        </a:spcBef>
                        <a:spcAft>
                          <a:spcPts val="0"/>
                        </a:spcAft>
                      </a:pPr>
                      <a:r>
                        <a:rPr lang="en-GB" sz="800">
                          <a:effectLst/>
                          <a:latin typeface="Calibri"/>
                          <a:ea typeface="Calibri"/>
                          <a:cs typeface="Calibri"/>
                        </a:rPr>
                        <a:t>|___|</a:t>
                      </a:r>
                      <a:endParaRPr lang="en-US" sz="100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spcBef>
                          <a:spcPts val="0"/>
                        </a:spcBef>
                        <a:spcAft>
                          <a:spcPts val="0"/>
                        </a:spcAft>
                      </a:pPr>
                      <a:r>
                        <a:rPr lang="en-GB" sz="900" err="1">
                          <a:solidFill>
                            <a:srgbClr val="7F7F7F"/>
                          </a:solidFill>
                          <a:effectLst/>
                          <a:latin typeface="Calibri"/>
                          <a:ea typeface="Calibri" panose="020F0502020204030204" pitchFamily="34" charset="0"/>
                          <a:cs typeface="Calibri"/>
                        </a:rPr>
                        <a:t>FCSCond</a:t>
                      </a:r>
                      <a:endParaRPr lang="en-US" sz="1000" err="1">
                        <a:effectLst/>
                        <a:latin typeface="Calibri"/>
                        <a:ea typeface="Calibri" panose="020F0502020204030204" pitchFamily="34" charset="0"/>
                        <a:cs typeface="Calibri"/>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rtl="1">
                        <a:spcBef>
                          <a:spcPts val="0"/>
                        </a:spcBef>
                        <a:spcAft>
                          <a:spcPts val="0"/>
                        </a:spcAft>
                      </a:pPr>
                      <a:r>
                        <a:rPr lang="en-GB" sz="800">
                          <a:effectLst/>
                          <a:latin typeface="Calibri"/>
                          <a:ea typeface="Calibri"/>
                          <a:cs typeface="Calibri"/>
                        </a:rPr>
                        <a:t>|___|</a:t>
                      </a:r>
                      <a:endParaRPr lang="en-US" sz="100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586352"/>
                  </a:ext>
                </a:extLst>
              </a:tr>
              <a:tr h="1616154">
                <a:tc gridSpan="2">
                  <a:txBody>
                    <a:bodyPr/>
                    <a:lstStyle/>
                    <a:p>
                      <a:pPr marL="0" marR="0" algn="r" rtl="1">
                        <a:spcBef>
                          <a:spcPts val="0"/>
                        </a:spcBef>
                        <a:spcAft>
                          <a:spcPts val="0"/>
                        </a:spcAft>
                      </a:pPr>
                      <a:endParaRPr lang="en-US" sz="1000">
                        <a:effectLst/>
                        <a:latin typeface="Calibri"/>
                        <a:ea typeface="Calibri" panose="020F0502020204030204" pitchFamily="34" charset="0"/>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3">
                  <a:txBody>
                    <a:bodyPr/>
                    <a:lstStyle/>
                    <a:p>
                      <a:pPr marL="0" marR="0" algn="r" rtl="1">
                        <a:spcBef>
                          <a:spcPts val="0"/>
                        </a:spcBef>
                        <a:spcAft>
                          <a:spcPts val="0"/>
                        </a:spcAft>
                      </a:pPr>
                      <a:r>
                        <a:rPr lang="ar-LB" sz="900" b="1" u="sng">
                          <a:solidFill>
                            <a:schemeClr val="accent1"/>
                          </a:solidFill>
                          <a:effectLst/>
                          <a:latin typeface="+mn-lt"/>
                          <a:ea typeface="Times New Roman" panose="02020603050405020304" pitchFamily="18" charset="0"/>
                          <a:cs typeface="Calibri"/>
                        </a:rPr>
                        <a:t>رموز مصادر الطعام:</a:t>
                      </a:r>
                      <a:endParaRPr lang="en-GB" sz="900" b="1" u="sng">
                        <a:solidFill>
                          <a:schemeClr val="accent1"/>
                        </a:solidFill>
                        <a:effectLst/>
                        <a:latin typeface="+mn-lt"/>
                        <a:ea typeface="Times New Roman" panose="02020603050405020304" pitchFamily="18" charset="0"/>
                        <a:cs typeface="Calibri"/>
                      </a:endParaRPr>
                    </a:p>
                    <a:p>
                      <a:pPr marL="171450" marR="0" indent="-171450" algn="r" rtl="1">
                        <a:spcBef>
                          <a:spcPts val="0"/>
                        </a:spcBef>
                        <a:spcAft>
                          <a:spcPts val="0"/>
                        </a:spcAft>
                        <a:buFont typeface="Arial" panose="020B0604020202020204" pitchFamily="34" charset="0"/>
                        <a:buChar char="•"/>
                      </a:pPr>
                      <a:r>
                        <a:rPr lang="en-GB" sz="900" b="0" u="none">
                          <a:solidFill>
                            <a:schemeClr val="accent1"/>
                          </a:solidFill>
                          <a:effectLst/>
                          <a:latin typeface="+mn-lt"/>
                          <a:ea typeface="Times New Roman" panose="02020603050405020304" pitchFamily="18" charset="0"/>
                          <a:cs typeface="Calibri"/>
                        </a:rPr>
                        <a:t>100</a:t>
                      </a:r>
                      <a:r>
                        <a:rPr lang="ar-LB" sz="900" b="0" u="none">
                          <a:solidFill>
                            <a:schemeClr val="accent1"/>
                          </a:solidFill>
                          <a:effectLst/>
                          <a:latin typeface="+mn-lt"/>
                          <a:ea typeface="Times New Roman" panose="02020603050405020304" pitchFamily="18" charset="0"/>
                          <a:cs typeface="Calibri"/>
                        </a:rPr>
                        <a:t> = الإنتاج المنزلي (المحاصيل، تربية الحيوانات)</a:t>
                      </a:r>
                    </a:p>
                    <a:p>
                      <a:pPr marL="171450" marR="0" indent="-171450" algn="r" rtl="1">
                        <a:spcBef>
                          <a:spcPts val="0"/>
                        </a:spcBef>
                        <a:spcAft>
                          <a:spcPts val="0"/>
                        </a:spcAft>
                        <a:buFont typeface="Arial" panose="020B0604020202020204" pitchFamily="34" charset="0"/>
                        <a:buChar char="•"/>
                      </a:pPr>
                      <a:r>
                        <a:rPr lang="ar-LB" sz="900" b="0" u="none">
                          <a:solidFill>
                            <a:schemeClr val="accent1"/>
                          </a:solidFill>
                          <a:effectLst/>
                          <a:latin typeface="+mn-lt"/>
                          <a:ea typeface="Times New Roman" panose="02020603050405020304" pitchFamily="18" charset="0"/>
                          <a:cs typeface="Calibri"/>
                        </a:rPr>
                        <a:t>200 = الصيد/صيد الأسماك</a:t>
                      </a:r>
                    </a:p>
                    <a:p>
                      <a:pPr marL="171450" marR="0" indent="-171450" algn="r" rtl="1">
                        <a:spcBef>
                          <a:spcPts val="0"/>
                        </a:spcBef>
                        <a:spcAft>
                          <a:spcPts val="0"/>
                        </a:spcAft>
                        <a:buFont typeface="Arial" panose="020B0604020202020204" pitchFamily="34" charset="0"/>
                        <a:buChar char="•"/>
                      </a:pPr>
                      <a:r>
                        <a:rPr lang="ar-LB" sz="900" b="0" u="none">
                          <a:solidFill>
                            <a:schemeClr val="accent1"/>
                          </a:solidFill>
                          <a:effectLst/>
                          <a:latin typeface="+mn-lt"/>
                          <a:ea typeface="Times New Roman" panose="02020603050405020304" pitchFamily="18" charset="0"/>
                          <a:cs typeface="Calibri"/>
                        </a:rPr>
                        <a:t>300 = التجميع</a:t>
                      </a:r>
                    </a:p>
                    <a:p>
                      <a:pPr marL="171450" marR="0" indent="-171450" algn="r" rtl="1">
                        <a:spcBef>
                          <a:spcPts val="0"/>
                        </a:spcBef>
                        <a:spcAft>
                          <a:spcPts val="0"/>
                        </a:spcAft>
                        <a:buFont typeface="Arial" panose="020B0604020202020204" pitchFamily="34" charset="0"/>
                        <a:buChar char="•"/>
                      </a:pPr>
                      <a:r>
                        <a:rPr lang="ar-LB" sz="900" b="0" u="none">
                          <a:solidFill>
                            <a:schemeClr val="accent1"/>
                          </a:solidFill>
                          <a:effectLst/>
                          <a:latin typeface="+mn-lt"/>
                          <a:ea typeface="Times New Roman" panose="02020603050405020304" pitchFamily="18" charset="0"/>
                          <a:cs typeface="Calibri"/>
                        </a:rPr>
                        <a:t>400 = سلف أو دين</a:t>
                      </a:r>
                    </a:p>
                    <a:p>
                      <a:pPr marL="171450" marR="0" indent="-171450" algn="r" rtl="1">
                        <a:spcBef>
                          <a:spcPts val="0"/>
                        </a:spcBef>
                        <a:spcAft>
                          <a:spcPts val="0"/>
                        </a:spcAft>
                        <a:buFont typeface="Arial" panose="020B0604020202020204" pitchFamily="34" charset="0"/>
                        <a:buChar char="•"/>
                      </a:pPr>
                      <a:r>
                        <a:rPr lang="ar-LB" sz="900" b="0" u="none">
                          <a:solidFill>
                            <a:schemeClr val="accent1"/>
                          </a:solidFill>
                          <a:effectLst/>
                          <a:latin typeface="+mn-lt"/>
                          <a:ea typeface="Times New Roman" panose="02020603050405020304" pitchFamily="18" charset="0"/>
                          <a:cs typeface="Calibri"/>
                        </a:rPr>
                        <a:t>500 = تم شراؤه/شرائها</a:t>
                      </a:r>
                    </a:p>
                    <a:p>
                      <a:pPr marL="171450" marR="0" indent="-171450" algn="r" rtl="1">
                        <a:spcBef>
                          <a:spcPts val="0"/>
                        </a:spcBef>
                        <a:spcAft>
                          <a:spcPts val="0"/>
                        </a:spcAft>
                        <a:buFont typeface="Arial" panose="020B0604020202020204" pitchFamily="34" charset="0"/>
                        <a:buChar char="•"/>
                      </a:pPr>
                      <a:r>
                        <a:rPr lang="ar-LB" sz="900" b="0" u="none">
                          <a:solidFill>
                            <a:schemeClr val="accent1"/>
                          </a:solidFill>
                          <a:effectLst/>
                          <a:latin typeface="+mn-lt"/>
                          <a:ea typeface="Times New Roman" panose="02020603050405020304" pitchFamily="18" charset="0"/>
                          <a:cs typeface="Calibri"/>
                        </a:rPr>
                        <a:t>600 = ائتمان</a:t>
                      </a:r>
                    </a:p>
                    <a:p>
                      <a:pPr marL="171450" marR="0" indent="-171450" algn="r" rtl="1">
                        <a:spcBef>
                          <a:spcPts val="0"/>
                        </a:spcBef>
                        <a:spcAft>
                          <a:spcPts val="0"/>
                        </a:spcAft>
                        <a:buFont typeface="Arial" panose="020B0604020202020204" pitchFamily="34" charset="0"/>
                        <a:buChar char="•"/>
                      </a:pPr>
                      <a:r>
                        <a:rPr lang="ar-LB" sz="900" b="0" u="none">
                          <a:solidFill>
                            <a:schemeClr val="accent1"/>
                          </a:solidFill>
                          <a:effectLst/>
                          <a:latin typeface="+mn-lt"/>
                          <a:ea typeface="Times New Roman" panose="02020603050405020304" pitchFamily="18" charset="0"/>
                          <a:cs typeface="Calibri"/>
                        </a:rPr>
                        <a:t>700 = التسول </a:t>
                      </a:r>
                    </a:p>
                    <a:p>
                      <a:pPr marL="171450" marR="0" indent="-171450" algn="r" rtl="1">
                        <a:spcBef>
                          <a:spcPts val="0"/>
                        </a:spcBef>
                        <a:spcAft>
                          <a:spcPts val="0"/>
                        </a:spcAft>
                        <a:buFont typeface="Arial" panose="020B0604020202020204" pitchFamily="34" charset="0"/>
                        <a:buChar char="•"/>
                      </a:pPr>
                      <a:r>
                        <a:rPr lang="ar-LB" sz="900" b="0" u="none">
                          <a:solidFill>
                            <a:schemeClr val="accent1"/>
                          </a:solidFill>
                          <a:effectLst/>
                          <a:latin typeface="+mn-lt"/>
                          <a:ea typeface="Times New Roman" panose="02020603050405020304" pitchFamily="18" charset="0"/>
                          <a:cs typeface="Calibri"/>
                        </a:rPr>
                        <a:t>800 = تبادل للعمالة أو الأشياء</a:t>
                      </a:r>
                    </a:p>
                    <a:p>
                      <a:pPr marL="171450" marR="0" indent="-171450" algn="r" rtl="1">
                        <a:spcBef>
                          <a:spcPts val="0"/>
                        </a:spcBef>
                        <a:spcAft>
                          <a:spcPts val="0"/>
                        </a:spcAft>
                        <a:buFont typeface="Arial" panose="020B0604020202020204" pitchFamily="34" charset="0"/>
                        <a:buChar char="•"/>
                      </a:pPr>
                      <a:r>
                        <a:rPr lang="ar-LB" sz="900" b="0" u="none">
                          <a:solidFill>
                            <a:schemeClr val="accent1"/>
                          </a:solidFill>
                          <a:effectLst/>
                          <a:latin typeface="+mn-lt"/>
                          <a:ea typeface="Times New Roman" panose="02020603050405020304" pitchFamily="18" charset="0"/>
                          <a:cs typeface="Calibri"/>
                        </a:rPr>
                        <a:t>900 = هدايا من العائلة/الأصدقاء</a:t>
                      </a:r>
                    </a:p>
                    <a:p>
                      <a:pPr marL="171450" marR="0" indent="-171450" algn="r" rtl="1">
                        <a:spcBef>
                          <a:spcPts val="0"/>
                        </a:spcBef>
                        <a:spcAft>
                          <a:spcPts val="0"/>
                        </a:spcAft>
                        <a:buFont typeface="Arial" panose="020B0604020202020204" pitchFamily="34" charset="0"/>
                        <a:buChar char="•"/>
                      </a:pPr>
                      <a:r>
                        <a:rPr lang="ar-LB" sz="900" b="0" u="none">
                          <a:solidFill>
                            <a:schemeClr val="accent1"/>
                          </a:solidFill>
                          <a:effectLst/>
                          <a:latin typeface="+mn-lt"/>
                          <a:ea typeface="Times New Roman" panose="02020603050405020304" pitchFamily="18" charset="0"/>
                          <a:cs typeface="Calibri"/>
                        </a:rPr>
                        <a:t>1000 = مساعدة غذائية</a:t>
                      </a:r>
                      <a:endParaRPr lang="en-US" sz="1050" b="0" u="none">
                        <a:solidFill>
                          <a:schemeClr val="accent1"/>
                        </a:solidFill>
                        <a:effectLst/>
                        <a:latin typeface="+mn-lt"/>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53225732"/>
                  </a:ext>
                </a:extLst>
              </a:tr>
            </a:tbl>
          </a:graphicData>
        </a:graphic>
      </p:graphicFrame>
      <p:sp>
        <p:nvSpPr>
          <p:cNvPr id="3" name="TextBox 1">
            <a:extLst>
              <a:ext uri="{FF2B5EF4-FFF2-40B4-BE49-F238E27FC236}">
                <a16:creationId xmlns:a16="http://schemas.microsoft.com/office/drawing/2014/main" id="{E2B574CE-F510-16AF-FC95-BEFFC35CDE0C}"/>
              </a:ext>
            </a:extLst>
          </p:cNvPr>
          <p:cNvSpPr txBox="1"/>
          <p:nvPr/>
        </p:nvSpPr>
        <p:spPr>
          <a:xfrm>
            <a:off x="1278034" y="1969197"/>
            <a:ext cx="1374137" cy="1200329"/>
          </a:xfrm>
          <a:prstGeom prst="rect">
            <a:avLst/>
          </a:prstGeom>
          <a:solidFill>
            <a:schemeClr val="tx2"/>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r>
              <a:rPr lang="ar-LB">
                <a:solidFill>
                  <a:srgbClr val="FFFFFE"/>
                </a:solidFill>
                <a:latin typeface="Open Sans" panose="020B0606030504020204" pitchFamily="34" charset="0"/>
                <a:ea typeface="Open Sans" panose="020B0606030504020204" pitchFamily="34" charset="0"/>
                <a:cs typeface="Open Sans" panose="020B0606030504020204" pitchFamily="34" charset="0"/>
              </a:rPr>
              <a:t>هناك </a:t>
            </a:r>
            <a:r>
              <a:rPr lang="ar-YE">
                <a:solidFill>
                  <a:srgbClr val="FFFFFE"/>
                </a:solidFill>
                <a:latin typeface="Open Sans" panose="020B0606030504020204" pitchFamily="34" charset="0"/>
                <a:ea typeface="Open Sans" panose="020B0606030504020204" pitchFamily="34" charset="0"/>
                <a:cs typeface="Open Sans" panose="020B0606030504020204" pitchFamily="34" charset="0"/>
              </a:rPr>
              <a:t>8</a:t>
            </a:r>
            <a:r>
              <a:rPr lang="ar-LB">
                <a:solidFill>
                  <a:srgbClr val="FFFFFE"/>
                </a:solidFill>
                <a:latin typeface="Open Sans" panose="020B0606030504020204" pitchFamily="34" charset="0"/>
                <a:ea typeface="Open Sans" panose="020B0606030504020204" pitchFamily="34" charset="0"/>
                <a:cs typeface="Open Sans" panose="020B0606030504020204" pitchFamily="34" charset="0"/>
              </a:rPr>
              <a:t> مجموعات غذائية, اضافة الى التوابل.</a:t>
            </a:r>
            <a:endParaRPr lang="en-GB">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1">
            <a:extLst>
              <a:ext uri="{FF2B5EF4-FFF2-40B4-BE49-F238E27FC236}">
                <a16:creationId xmlns:a16="http://schemas.microsoft.com/office/drawing/2014/main" id="{A037DD30-C07B-7C1F-504F-87CD06FEBEA1}"/>
              </a:ext>
            </a:extLst>
          </p:cNvPr>
          <p:cNvSpPr txBox="1"/>
          <p:nvPr/>
        </p:nvSpPr>
        <p:spPr>
          <a:xfrm>
            <a:off x="4584139" y="4949358"/>
            <a:ext cx="2338953" cy="338554"/>
          </a:xfrm>
          <a:prstGeom prst="rect">
            <a:avLst/>
          </a:prstGeom>
          <a:solidFill>
            <a:schemeClr val="accent5"/>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LB" sz="1600">
                <a:solidFill>
                  <a:schemeClr val="accent1"/>
                </a:solidFill>
                <a:latin typeface="Open Sans" panose="020B0606030504020204" pitchFamily="34" charset="0"/>
                <a:ea typeface="Open Sans" panose="020B0606030504020204" pitchFamily="34" charset="0"/>
                <a:cs typeface="Open Sans" panose="020B0606030504020204" pitchFamily="34" charset="0"/>
              </a:rPr>
              <a:t>هناك 10 مصادر للطعام</a:t>
            </a:r>
            <a:endParaRPr lang="en-GB" sz="160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Left Brace 6">
            <a:extLst>
              <a:ext uri="{FF2B5EF4-FFF2-40B4-BE49-F238E27FC236}">
                <a16:creationId xmlns:a16="http://schemas.microsoft.com/office/drawing/2014/main" id="{32D9DB90-3132-797C-36A2-B767F69253A9}"/>
              </a:ext>
            </a:extLst>
          </p:cNvPr>
          <p:cNvSpPr/>
          <p:nvPr/>
        </p:nvSpPr>
        <p:spPr>
          <a:xfrm>
            <a:off x="2750369" y="948760"/>
            <a:ext cx="293437" cy="3305964"/>
          </a:xfrm>
          <a:prstGeom prst="leftBrace">
            <a:avLst>
              <a:gd name="adj1" fmla="val 8333"/>
              <a:gd name="adj2" fmla="val 49010"/>
            </a:avLst>
          </a:prstGeom>
          <a:noFill/>
          <a:ln w="3810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9" name="Rectangle 8">
            <a:extLst>
              <a:ext uri="{FF2B5EF4-FFF2-40B4-BE49-F238E27FC236}">
                <a16:creationId xmlns:a16="http://schemas.microsoft.com/office/drawing/2014/main" id="{A3A99C2D-4BB7-9EFC-47AC-7FCEFCEC3859}"/>
              </a:ext>
            </a:extLst>
          </p:cNvPr>
          <p:cNvSpPr/>
          <p:nvPr/>
        </p:nvSpPr>
        <p:spPr>
          <a:xfrm>
            <a:off x="3090332" y="58791"/>
            <a:ext cx="5634567" cy="880581"/>
          </a:xfrm>
          <a:prstGeom prst="rect">
            <a:avLst/>
          </a:prstGeom>
          <a:solidFill>
            <a:srgbClr val="008868">
              <a:alpha val="20000"/>
            </a:srgb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extBox 1">
            <a:extLst>
              <a:ext uri="{FF2B5EF4-FFF2-40B4-BE49-F238E27FC236}">
                <a16:creationId xmlns:a16="http://schemas.microsoft.com/office/drawing/2014/main" id="{72ACF37A-333D-E984-E60B-0D5ADCF10ACD}"/>
              </a:ext>
            </a:extLst>
          </p:cNvPr>
          <p:cNvSpPr txBox="1"/>
          <p:nvPr/>
        </p:nvSpPr>
        <p:spPr>
          <a:xfrm>
            <a:off x="152662" y="1107038"/>
            <a:ext cx="2018373" cy="338554"/>
          </a:xfrm>
          <a:prstGeom prst="rect">
            <a:avLst/>
          </a:prstGeom>
          <a:solidFill>
            <a:schemeClr val="tx2"/>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LB" sz="1600">
                <a:solidFill>
                  <a:srgbClr val="FFFFFE"/>
                </a:solidFill>
                <a:latin typeface="Open Sans" panose="020B0606030504020204" pitchFamily="34" charset="0"/>
                <a:ea typeface="Open Sans" panose="020B0606030504020204" pitchFamily="34" charset="0"/>
                <a:cs typeface="Open Sans" panose="020B0606030504020204" pitchFamily="34" charset="0"/>
              </a:rPr>
              <a:t>السؤال الرئيسي</a:t>
            </a:r>
            <a:endParaRPr lang="en-GB" sz="160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12" name="Straight Arrow Connector 11">
            <a:extLst>
              <a:ext uri="{FF2B5EF4-FFF2-40B4-BE49-F238E27FC236}">
                <a16:creationId xmlns:a16="http://schemas.microsoft.com/office/drawing/2014/main" id="{5A1F80A3-E85F-4E46-DF24-826858AC0081}"/>
              </a:ext>
            </a:extLst>
          </p:cNvPr>
          <p:cNvCxnSpPr>
            <a:cxnSpLocks/>
            <a:stCxn id="10" idx="3"/>
            <a:endCxn id="9" idx="1"/>
          </p:cNvCxnSpPr>
          <p:nvPr/>
        </p:nvCxnSpPr>
        <p:spPr>
          <a:xfrm flipV="1">
            <a:off x="2171035" y="499082"/>
            <a:ext cx="919297" cy="777233"/>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14" name="Left Brace 13">
            <a:extLst>
              <a:ext uri="{FF2B5EF4-FFF2-40B4-BE49-F238E27FC236}">
                <a16:creationId xmlns:a16="http://schemas.microsoft.com/office/drawing/2014/main" id="{9122286A-C123-FC84-D5A7-342674D47D50}"/>
              </a:ext>
            </a:extLst>
          </p:cNvPr>
          <p:cNvSpPr/>
          <p:nvPr/>
        </p:nvSpPr>
        <p:spPr>
          <a:xfrm>
            <a:off x="6946356" y="4505951"/>
            <a:ext cx="347846" cy="1225368"/>
          </a:xfrm>
          <a:prstGeom prst="leftBrace">
            <a:avLst/>
          </a:prstGeom>
          <a:noFill/>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5" name="Rectangle 14">
            <a:extLst>
              <a:ext uri="{FF2B5EF4-FFF2-40B4-BE49-F238E27FC236}">
                <a16:creationId xmlns:a16="http://schemas.microsoft.com/office/drawing/2014/main" id="{1B8D7B89-B7FB-B577-36BB-1BF820CE530F}"/>
              </a:ext>
            </a:extLst>
          </p:cNvPr>
          <p:cNvSpPr/>
          <p:nvPr/>
        </p:nvSpPr>
        <p:spPr>
          <a:xfrm>
            <a:off x="9923040" y="73116"/>
            <a:ext cx="2213530" cy="846446"/>
          </a:xfrm>
          <a:prstGeom prst="rect">
            <a:avLst/>
          </a:prstGeom>
          <a:solidFill>
            <a:schemeClr val="accent5">
              <a:alpha val="34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TextBox 1">
            <a:extLst>
              <a:ext uri="{FF2B5EF4-FFF2-40B4-BE49-F238E27FC236}">
                <a16:creationId xmlns:a16="http://schemas.microsoft.com/office/drawing/2014/main" id="{9884CCBC-FD5C-2EF8-CCEF-4AADC95F603F}"/>
              </a:ext>
            </a:extLst>
          </p:cNvPr>
          <p:cNvSpPr txBox="1"/>
          <p:nvPr/>
        </p:nvSpPr>
        <p:spPr>
          <a:xfrm>
            <a:off x="432509" y="5318419"/>
            <a:ext cx="2472264" cy="338555"/>
          </a:xfrm>
          <a:prstGeom prst="rect">
            <a:avLst/>
          </a:prstGeom>
          <a:solidFill>
            <a:schemeClr val="accent5"/>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LB" sz="1600">
                <a:solidFill>
                  <a:schemeClr val="accent1"/>
                </a:solidFill>
                <a:latin typeface="Open Sans" panose="020B0606030504020204" pitchFamily="34" charset="0"/>
                <a:ea typeface="Open Sans" panose="020B0606030504020204" pitchFamily="34" charset="0"/>
                <a:cs typeface="Open Sans" panose="020B0606030504020204" pitchFamily="34" charset="0"/>
              </a:rPr>
              <a:t>السؤال الذي يتبع السؤال الرئيسي</a:t>
            </a:r>
            <a:endParaRPr lang="en-GB" sz="160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17" name="Straight Arrow Connector 16">
            <a:extLst>
              <a:ext uri="{FF2B5EF4-FFF2-40B4-BE49-F238E27FC236}">
                <a16:creationId xmlns:a16="http://schemas.microsoft.com/office/drawing/2014/main" id="{F9D6F3E7-CDB8-0B34-E795-7EA304D6E200}"/>
              </a:ext>
            </a:extLst>
          </p:cNvPr>
          <p:cNvCxnSpPr>
            <a:cxnSpLocks/>
            <a:stCxn id="16" idx="3"/>
            <a:endCxn id="15" idx="1"/>
          </p:cNvCxnSpPr>
          <p:nvPr/>
        </p:nvCxnSpPr>
        <p:spPr>
          <a:xfrm flipV="1">
            <a:off x="2904773" y="496339"/>
            <a:ext cx="7018267" cy="4991358"/>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435E1F5-C30E-1335-4E21-A11C559B8B2C}"/>
              </a:ext>
            </a:extLst>
          </p:cNvPr>
          <p:cNvSpPr txBox="1"/>
          <p:nvPr/>
        </p:nvSpPr>
        <p:spPr>
          <a:xfrm>
            <a:off x="1290696" y="3555446"/>
            <a:ext cx="1374137" cy="1077218"/>
          </a:xfrm>
          <a:prstGeom prst="rect">
            <a:avLst/>
          </a:prstGeom>
          <a:solidFill>
            <a:schemeClr val="bg2"/>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ar-LB" sz="1600">
                <a:solidFill>
                  <a:srgbClr val="FFFFFE"/>
                </a:solidFill>
                <a:latin typeface="Open Sans"/>
                <a:ea typeface="Open Sans"/>
                <a:cs typeface="Open Sans"/>
              </a:rPr>
              <a:t>كل مجموعة غذائية تحتوي على أمثلة عن العناصر الغذائية.</a:t>
            </a:r>
            <a:endParaRPr lang="en-US"/>
          </a:p>
        </p:txBody>
      </p:sp>
      <p:cxnSp>
        <p:nvCxnSpPr>
          <p:cNvPr id="13" name="Straight Arrow Connector 12">
            <a:extLst>
              <a:ext uri="{FF2B5EF4-FFF2-40B4-BE49-F238E27FC236}">
                <a16:creationId xmlns:a16="http://schemas.microsoft.com/office/drawing/2014/main" id="{90FA0E6D-361E-AAE2-7ADF-DDDC6920240B}"/>
              </a:ext>
            </a:extLst>
          </p:cNvPr>
          <p:cNvCxnSpPr>
            <a:cxnSpLocks/>
          </p:cNvCxnSpPr>
          <p:nvPr/>
        </p:nvCxnSpPr>
        <p:spPr>
          <a:xfrm flipV="1">
            <a:off x="2622447" y="3311824"/>
            <a:ext cx="1256534" cy="865899"/>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FBA3BA82-8A73-6DB9-3281-4B10D7CC023A}"/>
              </a:ext>
            </a:extLst>
          </p:cNvPr>
          <p:cNvSpPr/>
          <p:nvPr/>
        </p:nvSpPr>
        <p:spPr>
          <a:xfrm>
            <a:off x="3090332" y="931113"/>
            <a:ext cx="644073" cy="3351812"/>
          </a:xfrm>
          <a:prstGeom prst="rect">
            <a:avLst/>
          </a:prstGeom>
          <a:solidFill>
            <a:srgbClr val="00B385">
              <a:alpha val="3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a:extLst>
              <a:ext uri="{FF2B5EF4-FFF2-40B4-BE49-F238E27FC236}">
                <a16:creationId xmlns:a16="http://schemas.microsoft.com/office/drawing/2014/main" id="{E28331D3-D9A0-A466-535F-05FF5C649D26}"/>
              </a:ext>
            </a:extLst>
          </p:cNvPr>
          <p:cNvSpPr/>
          <p:nvPr/>
        </p:nvSpPr>
        <p:spPr>
          <a:xfrm>
            <a:off x="7367038" y="4282832"/>
            <a:ext cx="4769532" cy="1626120"/>
          </a:xfrm>
          <a:prstGeom prst="rect">
            <a:avLst/>
          </a:prstGeom>
          <a:solidFill>
            <a:schemeClr val="accent5">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32">
            <a:extLst>
              <a:ext uri="{FF2B5EF4-FFF2-40B4-BE49-F238E27FC236}">
                <a16:creationId xmlns:a16="http://schemas.microsoft.com/office/drawing/2014/main" id="{AB8161B7-5183-1DE7-327D-C2CD6138B544}"/>
              </a:ext>
            </a:extLst>
          </p:cNvPr>
          <p:cNvSpPr/>
          <p:nvPr/>
        </p:nvSpPr>
        <p:spPr>
          <a:xfrm>
            <a:off x="3734406" y="937547"/>
            <a:ext cx="3609368" cy="3343152"/>
          </a:xfrm>
          <a:prstGeom prst="rect">
            <a:avLst/>
          </a:prstGeom>
          <a:solidFill>
            <a:srgbClr val="008868">
              <a:alpha val="17000"/>
            </a:srgb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1836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P spid="10" grpId="0" animBg="1"/>
      <p:bldP spid="14" grpId="0" animBg="1"/>
      <p:bldP spid="15" grpId="0" animBg="1"/>
      <p:bldP spid="16" grpId="0" animBg="1"/>
      <p:bldP spid="6" grpId="0" animBg="1"/>
      <p:bldP spid="4" grpId="0" animBg="1"/>
      <p:bldP spid="30" grpId="0" animBg="1"/>
      <p:bldP spid="3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26015" y="466515"/>
            <a:ext cx="4573594" cy="662558"/>
          </a:xfrm>
        </p:spPr>
        <p:txBody>
          <a:bodyPr anchor="t" anchorCtr="0"/>
          <a:lstStyle/>
          <a:p>
            <a:pPr algn="r" rtl="1"/>
            <a:r>
              <a:rPr lang="ar-YE" sz="3200" kern="1400" spc="230">
                <a:solidFill>
                  <a:schemeClr val="accent2"/>
                </a:solidFill>
                <a:latin typeface="Open Sans ExtraBold" panose="020B0906030804020204" pitchFamily="34" charset="0"/>
                <a:ea typeface="Open Sans ExtraBold" panose="020B0906030804020204" pitchFamily="34" charset="0"/>
                <a:cs typeface="Open Sans Extrabold"/>
              </a:rPr>
              <a:t>جودة التغذية الخاصة باستهلاك الغذاء (</a:t>
            </a:r>
            <a:r>
              <a:rPr lang="en-US" sz="3200" kern="1400" spc="230">
                <a:solidFill>
                  <a:schemeClr val="accent2"/>
                </a:solidFill>
                <a:latin typeface="Open Sans ExtraBold" panose="020B0906030804020204" pitchFamily="34" charset="0"/>
                <a:ea typeface="Open Sans ExtraBold" panose="020B0906030804020204" pitchFamily="34" charset="0"/>
                <a:cs typeface="Open Sans ExtraBold" panose="020B0906030804020204" pitchFamily="34" charset="0"/>
              </a:rPr>
              <a:t>FSC-N</a:t>
            </a:r>
            <a:r>
              <a:rPr lang="ar-YE" sz="3200" kern="1400" spc="230">
                <a:solidFill>
                  <a:schemeClr val="accent2"/>
                </a:solidFill>
                <a:latin typeface="Open Sans ExtraBold" panose="020B0906030804020204" pitchFamily="34" charset="0"/>
                <a:ea typeface="Open Sans ExtraBold" panose="020B0906030804020204" pitchFamily="34" charset="0"/>
                <a:cs typeface="Open Sans Extrabold"/>
              </a:rPr>
              <a:t>)</a:t>
            </a:r>
            <a:br>
              <a:rPr lang="ar-YE" sz="3200" kern="1400" spc="230">
                <a:solidFill>
                  <a:schemeClr val="accent2"/>
                </a:solidFill>
                <a:latin typeface="Open Sans ExtraBold" panose="020B0906030804020204" pitchFamily="34" charset="0"/>
                <a:ea typeface="Open Sans ExtraBold" panose="020B0906030804020204" pitchFamily="34" charset="0"/>
                <a:cs typeface="Open Sans Extrabold"/>
              </a:rPr>
            </a:br>
            <a:endParaRPr lang="ar-YE" sz="3200" kern="1400" spc="230">
              <a:solidFill>
                <a:schemeClr val="accent2"/>
              </a:solidFill>
              <a:latin typeface="Open Sans ExtraBold" panose="020B0906030804020204" pitchFamily="34" charset="0"/>
              <a:ea typeface="Open Sans ExtraBold" panose="020B0906030804020204" pitchFamily="34" charset="0"/>
              <a:cs typeface="Open Sans Extrabold"/>
            </a:endParaRPr>
          </a:p>
        </p:txBody>
      </p:sp>
      <p:sp>
        <p:nvSpPr>
          <p:cNvPr id="5" name="TextBox 4">
            <a:extLst>
              <a:ext uri="{FF2B5EF4-FFF2-40B4-BE49-F238E27FC236}">
                <a16:creationId xmlns:a16="http://schemas.microsoft.com/office/drawing/2014/main" id="{1A77B512-9DD9-C5D4-EF03-7CD22D2E7743}"/>
              </a:ext>
            </a:extLst>
          </p:cNvPr>
          <p:cNvSpPr txBox="1"/>
          <p:nvPr/>
        </p:nvSpPr>
        <p:spPr>
          <a:xfrm>
            <a:off x="8201898" y="1824819"/>
            <a:ext cx="3581983" cy="1477328"/>
          </a:xfrm>
          <a:prstGeom prst="rect">
            <a:avLst/>
          </a:prstGeom>
          <a:solidFill>
            <a:schemeClr val="accent5"/>
          </a:solidFill>
        </p:spPr>
        <p:txBody>
          <a:bodyPr wrap="square" lIns="91440" tIns="45720" rIns="91440" bIns="45720" rtlCol="0" anchor="t">
            <a:spAutoFit/>
          </a:bodyPr>
          <a:lstStyle/>
          <a:p>
            <a:pPr algn="r" rtl="1"/>
            <a:r>
              <a:rPr lang="ar-YE">
                <a:solidFill>
                  <a:schemeClr val="accent2"/>
                </a:solidFill>
                <a:latin typeface="Open Sans"/>
                <a:ea typeface="Open Sans"/>
                <a:cs typeface="Open Sans"/>
              </a:rPr>
              <a:t>المجمزعات الفرعية </a:t>
            </a:r>
            <a:r>
              <a:rPr lang="ar-YE" b="1">
                <a:solidFill>
                  <a:schemeClr val="accent2"/>
                </a:solidFill>
                <a:latin typeface="Open Sans"/>
                <a:ea typeface="Open Sans"/>
                <a:cs typeface="Open Sans"/>
              </a:rPr>
              <a:t>للحم</a:t>
            </a:r>
            <a:r>
              <a:rPr lang="en-GB" b="1">
                <a:solidFill>
                  <a:schemeClr val="accent2"/>
                </a:solidFill>
                <a:latin typeface="Open Sans"/>
                <a:ea typeface="Open Sans"/>
                <a:cs typeface="Open Sans"/>
              </a:rPr>
              <a:t>, </a:t>
            </a:r>
            <a:r>
              <a:rPr lang="ar-YE" b="1">
                <a:solidFill>
                  <a:schemeClr val="accent2"/>
                </a:solidFill>
                <a:latin typeface="Open Sans"/>
                <a:ea typeface="Open Sans"/>
                <a:cs typeface="Open Sans"/>
              </a:rPr>
              <a:t>السمك</a:t>
            </a:r>
            <a:r>
              <a:rPr lang="en-GB" b="1">
                <a:solidFill>
                  <a:schemeClr val="accent2"/>
                </a:solidFill>
                <a:latin typeface="Open Sans"/>
                <a:ea typeface="Open Sans"/>
                <a:cs typeface="Open Sans"/>
              </a:rPr>
              <a:t> &amp; </a:t>
            </a:r>
            <a:r>
              <a:rPr lang="ar-YE" b="1">
                <a:solidFill>
                  <a:schemeClr val="accent2"/>
                </a:solidFill>
                <a:latin typeface="Open Sans"/>
                <a:ea typeface="Open Sans"/>
                <a:cs typeface="Open Sans"/>
              </a:rPr>
              <a:t>البيض</a:t>
            </a:r>
            <a:r>
              <a:rPr lang="en-GB" b="1">
                <a:solidFill>
                  <a:schemeClr val="accent2"/>
                </a:solidFill>
                <a:latin typeface="Open Sans"/>
                <a:ea typeface="Open Sans"/>
                <a:cs typeface="Open Sans"/>
              </a:rPr>
              <a:t> </a:t>
            </a:r>
            <a:r>
              <a:rPr lang="en-GB">
                <a:solidFill>
                  <a:schemeClr val="accent2"/>
                </a:solidFill>
                <a:latin typeface="Open Sans"/>
                <a:ea typeface="Open Sans"/>
                <a:cs typeface="Open Sans"/>
              </a:rPr>
              <a:t>:</a:t>
            </a:r>
          </a:p>
          <a:p>
            <a:pPr marL="285750" indent="-285750" algn="r" rtl="1">
              <a:buFont typeface="Arial" panose="020B0604020202020204" pitchFamily="34" charset="0"/>
              <a:buChar char="•"/>
            </a:pPr>
            <a:r>
              <a:rPr lang="ar-YE">
                <a:solidFill>
                  <a:schemeClr val="accent2"/>
                </a:solidFill>
                <a:latin typeface="Open Sans"/>
                <a:ea typeface="Open Sans"/>
                <a:cs typeface="Open Sans"/>
              </a:rPr>
              <a:t>اللحوم</a:t>
            </a:r>
            <a:endParaRPr lang="en-GB">
              <a:solidFill>
                <a:schemeClr val="accent2"/>
              </a:solidFill>
              <a:latin typeface="Open Sans"/>
              <a:ea typeface="Open Sans"/>
              <a:cs typeface="Open Sans"/>
            </a:endParaRPr>
          </a:p>
          <a:p>
            <a:pPr marL="285750" indent="-285750" algn="r" rtl="1">
              <a:buFont typeface="Arial" panose="020B0604020202020204" pitchFamily="34" charset="0"/>
              <a:buChar char="•"/>
            </a:pPr>
            <a:r>
              <a:rPr lang="ar-YE">
                <a:solidFill>
                  <a:schemeClr val="accent2"/>
                </a:solidFill>
                <a:latin typeface="Open Sans"/>
                <a:ea typeface="Open Sans"/>
                <a:cs typeface="Open Sans"/>
              </a:rPr>
              <a:t>لحوم الاعضاء (الاحشاء)</a:t>
            </a:r>
            <a:endParaRPr lang="en-GB">
              <a:solidFill>
                <a:schemeClr val="accent2"/>
              </a:solidFill>
              <a:latin typeface="Open Sans"/>
              <a:ea typeface="Open Sans"/>
              <a:cs typeface="Open Sans"/>
            </a:endParaRPr>
          </a:p>
          <a:p>
            <a:pPr marL="285750" indent="-285750" algn="r" rtl="1">
              <a:buFont typeface="Arial" panose="020B0604020202020204" pitchFamily="34" charset="0"/>
              <a:buChar char="•"/>
            </a:pPr>
            <a:r>
              <a:rPr lang="en-GB">
                <a:solidFill>
                  <a:schemeClr val="accent2"/>
                </a:solidFill>
                <a:latin typeface="Open Sans"/>
                <a:ea typeface="Open Sans"/>
                <a:cs typeface="Open Sans"/>
              </a:rPr>
              <a:t> </a:t>
            </a:r>
            <a:r>
              <a:rPr lang="ar-YE">
                <a:solidFill>
                  <a:schemeClr val="accent2"/>
                </a:solidFill>
                <a:latin typeface="Open Sans"/>
                <a:ea typeface="Open Sans"/>
                <a:cs typeface="Open Sans"/>
              </a:rPr>
              <a:t>السمك</a:t>
            </a:r>
            <a:endParaRPr lang="en-GB">
              <a:solidFill>
                <a:schemeClr val="accent2"/>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gn="r" rtl="1">
              <a:buFont typeface="Arial" panose="020B0604020202020204" pitchFamily="34" charset="0"/>
              <a:buChar char="•"/>
            </a:pPr>
            <a:r>
              <a:rPr lang="ar-YE">
                <a:solidFill>
                  <a:schemeClr val="accent2"/>
                </a:solidFill>
                <a:latin typeface="Open Sans" panose="020B0606030504020204" pitchFamily="34" charset="0"/>
                <a:ea typeface="Open Sans" panose="020B0606030504020204" pitchFamily="34" charset="0"/>
                <a:cs typeface="Open Sans" panose="020B0606030504020204" pitchFamily="34" charset="0"/>
              </a:rPr>
              <a:t>البيض</a:t>
            </a:r>
            <a:endParaRPr lang="en-GB">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A3348B0A-96BF-E654-8BB9-CECC1CC4FAC7}"/>
              </a:ext>
            </a:extLst>
          </p:cNvPr>
          <p:cNvSpPr txBox="1"/>
          <p:nvPr/>
        </p:nvSpPr>
        <p:spPr>
          <a:xfrm>
            <a:off x="8201898" y="3555853"/>
            <a:ext cx="3558105" cy="923330"/>
          </a:xfrm>
          <a:prstGeom prst="rect">
            <a:avLst/>
          </a:prstGeom>
          <a:solidFill>
            <a:schemeClr val="accent5"/>
          </a:solidFill>
        </p:spPr>
        <p:txBody>
          <a:bodyPr wrap="square" rtlCol="0">
            <a:spAutoFit/>
          </a:bodyPr>
          <a:lstStyle>
            <a:defPPr>
              <a:defRPr lang="it-IT"/>
            </a:defPPr>
            <a:lvl1pPr>
              <a:defRPr>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r" rtl="1"/>
            <a:r>
              <a:rPr lang="ar-YE"/>
              <a:t>المجموعات الفرعية </a:t>
            </a:r>
            <a:r>
              <a:rPr lang="ar-YE" b="1"/>
              <a:t>للخضروات</a:t>
            </a:r>
            <a:endParaRPr lang="en-GB" b="1"/>
          </a:p>
          <a:p>
            <a:pPr marL="285750" indent="-285750" algn="r" rtl="1">
              <a:buFont typeface="Arial" panose="020B0604020202020204" pitchFamily="34" charset="0"/>
              <a:buChar char="•"/>
            </a:pPr>
            <a:r>
              <a:rPr lang="ar-YE"/>
              <a:t>الخضروات الصفرا</a:t>
            </a:r>
            <a:endParaRPr lang="en-GB"/>
          </a:p>
          <a:p>
            <a:pPr marL="285750" indent="-285750" algn="r" rtl="1">
              <a:buFont typeface="Arial" panose="020B0604020202020204" pitchFamily="34" charset="0"/>
              <a:buChar char="•"/>
            </a:pPr>
            <a:r>
              <a:rPr lang="ar-YE"/>
              <a:t>الخضروات ذات الاوراق الخضراء الداكنة</a:t>
            </a:r>
            <a:endParaRPr lang="en-GB"/>
          </a:p>
        </p:txBody>
      </p:sp>
      <p:sp>
        <p:nvSpPr>
          <p:cNvPr id="7" name="TextBox 6">
            <a:extLst>
              <a:ext uri="{FF2B5EF4-FFF2-40B4-BE49-F238E27FC236}">
                <a16:creationId xmlns:a16="http://schemas.microsoft.com/office/drawing/2014/main" id="{936CD541-98A1-4647-3A12-A2943FE806AA}"/>
              </a:ext>
            </a:extLst>
          </p:cNvPr>
          <p:cNvSpPr txBox="1"/>
          <p:nvPr/>
        </p:nvSpPr>
        <p:spPr>
          <a:xfrm>
            <a:off x="8169250" y="5132982"/>
            <a:ext cx="3581983" cy="647208"/>
          </a:xfrm>
          <a:prstGeom prst="rect">
            <a:avLst/>
          </a:prstGeom>
          <a:solidFill>
            <a:schemeClr val="accent5"/>
          </a:solidFill>
        </p:spPr>
        <p:txBody>
          <a:bodyPr wrap="square" rtlCol="0">
            <a:spAutoFit/>
          </a:bodyPr>
          <a:lstStyle>
            <a:defPPr>
              <a:defRPr lang="it-IT"/>
            </a:defPPr>
            <a:lvl1pPr>
              <a:defRPr>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r" rtl="1"/>
            <a:r>
              <a:rPr lang="ar-YE"/>
              <a:t>المجموعات الفرعية </a:t>
            </a:r>
            <a:r>
              <a:rPr lang="ar-YE" b="1"/>
              <a:t>للفواكه</a:t>
            </a:r>
            <a:endParaRPr lang="en-GB"/>
          </a:p>
          <a:p>
            <a:pPr marL="285750" indent="-285750" algn="r" rtl="1">
              <a:buFont typeface="Arial" panose="020B0604020202020204" pitchFamily="34" charset="0"/>
              <a:buChar char="•"/>
            </a:pPr>
            <a:r>
              <a:rPr lang="ar-YE"/>
              <a:t>الفواكه البرتقالية</a:t>
            </a:r>
            <a:endParaRPr lang="en-GB"/>
          </a:p>
        </p:txBody>
      </p:sp>
      <p:graphicFrame>
        <p:nvGraphicFramePr>
          <p:cNvPr id="11" name="Table 10">
            <a:extLst>
              <a:ext uri="{FF2B5EF4-FFF2-40B4-BE49-F238E27FC236}">
                <a16:creationId xmlns:a16="http://schemas.microsoft.com/office/drawing/2014/main" id="{117AE52E-146C-5FB2-7C6C-220A5497035C}"/>
              </a:ext>
            </a:extLst>
          </p:cNvPr>
          <p:cNvGraphicFramePr>
            <a:graphicFrameLocks noGrp="1"/>
          </p:cNvGraphicFramePr>
          <p:nvPr>
            <p:extLst>
              <p:ext uri="{D42A27DB-BD31-4B8C-83A1-F6EECF244321}">
                <p14:modId xmlns:p14="http://schemas.microsoft.com/office/powerpoint/2010/main" val="2587396918"/>
              </p:ext>
            </p:extLst>
          </p:nvPr>
        </p:nvGraphicFramePr>
        <p:xfrm>
          <a:off x="370693" y="0"/>
          <a:ext cx="6471551" cy="6858000"/>
        </p:xfrm>
        <a:graphic>
          <a:graphicData uri="http://schemas.openxmlformats.org/drawingml/2006/table">
            <a:tbl>
              <a:tblPr rtl="1"/>
              <a:tblGrid>
                <a:gridCol w="291612">
                  <a:extLst>
                    <a:ext uri="{9D8B030D-6E8A-4147-A177-3AD203B41FA5}">
                      <a16:colId xmlns:a16="http://schemas.microsoft.com/office/drawing/2014/main" val="3090396271"/>
                    </a:ext>
                  </a:extLst>
                </a:gridCol>
                <a:gridCol w="3544212">
                  <a:extLst>
                    <a:ext uri="{9D8B030D-6E8A-4147-A177-3AD203B41FA5}">
                      <a16:colId xmlns:a16="http://schemas.microsoft.com/office/drawing/2014/main" val="2659536895"/>
                    </a:ext>
                  </a:extLst>
                </a:gridCol>
                <a:gridCol w="1446846">
                  <a:extLst>
                    <a:ext uri="{9D8B030D-6E8A-4147-A177-3AD203B41FA5}">
                      <a16:colId xmlns:a16="http://schemas.microsoft.com/office/drawing/2014/main" val="1281274553"/>
                    </a:ext>
                  </a:extLst>
                </a:gridCol>
                <a:gridCol w="1188881">
                  <a:extLst>
                    <a:ext uri="{9D8B030D-6E8A-4147-A177-3AD203B41FA5}">
                      <a16:colId xmlns:a16="http://schemas.microsoft.com/office/drawing/2014/main" val="3326511337"/>
                    </a:ext>
                  </a:extLst>
                </a:gridCol>
              </a:tblGrid>
              <a:tr h="388006">
                <a:tc>
                  <a:txBody>
                    <a:bodyPr/>
                    <a:lstStyle/>
                    <a:p>
                      <a:pPr algn="r" rtl="0">
                        <a:lnSpc>
                          <a:spcPct val="107000"/>
                        </a:lnSpc>
                        <a:spcAft>
                          <a:spcPts val="800"/>
                        </a:spcAft>
                      </a:pPr>
                      <a:r>
                        <a:rPr lang="en-GB" sz="7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1. </a:t>
                      </a:r>
                      <a:endParaRPr lang="en-GB" sz="700" kern="100">
                        <a:effectLst/>
                        <a:latin typeface="Calibri" panose="020F0502020204030204" pitchFamily="34" charset="0"/>
                        <a:ea typeface="Calibri" panose="020F0502020204030204" pitchFamily="34" charset="0"/>
                        <a:cs typeface="Arial" panose="020B0604020202020204" pitchFamily="34" charset="0"/>
                      </a:endParaRPr>
                    </a:p>
                  </a:txBody>
                  <a:tcPr marL="20353" marR="20353" marT="5760" marB="0" anchor="ctr">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D9E2F3"/>
                    </a:solidFill>
                  </a:tcPr>
                </a:tc>
                <a:tc>
                  <a:txBody>
                    <a:bodyPr/>
                    <a:lstStyle/>
                    <a:p>
                      <a:pPr algn="r" rtl="0">
                        <a:lnSpc>
                          <a:spcPct val="107000"/>
                        </a:lnSpc>
                        <a:spcAft>
                          <a:spcPts val="800"/>
                        </a:spcAft>
                      </a:pPr>
                      <a:r>
                        <a:rPr lang="ar-SA" sz="7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الحبوب والجذور والدرنات: الأرز والمعكرونة والخبز والذرة الرفيعة والدخن والذرة الصفراء والبطاطس واليام والكسافا والبطاطا البيضاء والقلقاس والموز</a:t>
                      </a:r>
                      <a:endParaRPr lang="en-GB" sz="700" kern="100">
                        <a:effectLst/>
                        <a:latin typeface="Calibri" panose="020F0502020204030204" pitchFamily="34" charset="0"/>
                        <a:ea typeface="Calibri" panose="020F0502020204030204" pitchFamily="34" charset="0"/>
                        <a:cs typeface="Arial" panose="020B0604020202020204" pitchFamily="34" charset="0"/>
                      </a:endParaRPr>
                    </a:p>
                  </a:txBody>
                  <a:tcPr marL="21505" marR="21505" marT="5760" marB="0" anchor="ctr">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D9E2F3"/>
                    </a:solidFill>
                  </a:tcPr>
                </a:tc>
                <a:tc>
                  <a:txBody>
                    <a:bodyPr/>
                    <a:lstStyle/>
                    <a:p>
                      <a:pPr algn="r" rtl="0">
                        <a:lnSpc>
                          <a:spcPct val="107000"/>
                        </a:lnSpc>
                        <a:spcAft>
                          <a:spcPts val="800"/>
                        </a:spcAft>
                      </a:pPr>
                      <a:r>
                        <a:rPr lang="en-GB" sz="7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|___|</a:t>
                      </a:r>
                      <a:endParaRPr lang="en-GB" sz="700" kern="100">
                        <a:effectLst/>
                        <a:latin typeface="Calibri" panose="020F0502020204030204" pitchFamily="34" charset="0"/>
                        <a:ea typeface="Calibri" panose="020F0502020204030204" pitchFamily="34" charset="0"/>
                        <a:cs typeface="Arial" panose="020B0604020202020204" pitchFamily="34" charset="0"/>
                      </a:endParaRPr>
                    </a:p>
                  </a:txBody>
                  <a:tcPr marL="20353" marR="20353" marT="5760" marB="0" anchor="ctr">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D9E2F3"/>
                    </a:solidFill>
                  </a:tcPr>
                </a:tc>
                <a:tc>
                  <a:txBody>
                    <a:bodyPr/>
                    <a:lstStyle/>
                    <a:p>
                      <a:pPr algn="r" rtl="0">
                        <a:lnSpc>
                          <a:spcPct val="107000"/>
                        </a:lnSpc>
                        <a:spcAft>
                          <a:spcPts val="800"/>
                        </a:spcAft>
                      </a:pPr>
                      <a:r>
                        <a:rPr lang="en-GB" sz="7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FCSStap</a:t>
                      </a:r>
                      <a:endParaRPr lang="en-GB" sz="700" kern="100">
                        <a:effectLst/>
                        <a:latin typeface="Calibri" panose="020F0502020204030204" pitchFamily="34" charset="0"/>
                        <a:ea typeface="Calibri" panose="020F0502020204030204" pitchFamily="34" charset="0"/>
                        <a:cs typeface="Arial" panose="020B0604020202020204" pitchFamily="34" charset="0"/>
                      </a:endParaRPr>
                    </a:p>
                  </a:txBody>
                  <a:tcPr marL="20353" marR="20353" marT="576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D9E2F3"/>
                    </a:solidFill>
                  </a:tcPr>
                </a:tc>
                <a:extLst>
                  <a:ext uri="{0D108BD9-81ED-4DB2-BD59-A6C34878D82A}">
                    <a16:rowId xmlns:a16="http://schemas.microsoft.com/office/drawing/2014/main" val="2863842278"/>
                  </a:ext>
                </a:extLst>
              </a:tr>
              <a:tr h="319173">
                <a:tc>
                  <a:txBody>
                    <a:bodyPr/>
                    <a:lstStyle/>
                    <a:p>
                      <a:pPr algn="r" rtl="0">
                        <a:lnSpc>
                          <a:spcPct val="107000"/>
                        </a:lnSpc>
                        <a:spcAft>
                          <a:spcPts val="800"/>
                        </a:spcAft>
                      </a:pPr>
                      <a:r>
                        <a:rPr lang="en-GB" sz="7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2.  </a:t>
                      </a:r>
                      <a:endParaRPr lang="en-GB" sz="700" kern="100">
                        <a:effectLst/>
                        <a:latin typeface="Calibri" panose="020F0502020204030204" pitchFamily="34" charset="0"/>
                        <a:ea typeface="Calibri" panose="020F0502020204030204" pitchFamily="34" charset="0"/>
                        <a:cs typeface="Arial" panose="020B0604020202020204" pitchFamily="34" charset="0"/>
                      </a:endParaRPr>
                    </a:p>
                  </a:txBody>
                  <a:tcPr marL="20353" marR="20353" marT="5760" marB="0" anchor="ctr">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D9E2F3"/>
                    </a:solidFill>
                  </a:tcPr>
                </a:tc>
                <a:tc>
                  <a:txBody>
                    <a:bodyPr/>
                    <a:lstStyle/>
                    <a:p>
                      <a:pPr algn="r" rtl="0">
                        <a:lnSpc>
                          <a:spcPct val="107000"/>
                        </a:lnSpc>
                        <a:spcAft>
                          <a:spcPts val="800"/>
                        </a:spcAft>
                      </a:pPr>
                      <a:r>
                        <a:rPr lang="ar-SA" sz="7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البقوليات والمكسرات والبذور: الفاصوليا واللوبيا والعدس وفول الصويا والبازلاء والفول السوداني و/أو المكسرات الأخرى</a:t>
                      </a:r>
                      <a:endParaRPr lang="en-GB" sz="700" kern="100">
                        <a:effectLst/>
                        <a:latin typeface="Calibri" panose="020F0502020204030204" pitchFamily="34" charset="0"/>
                        <a:ea typeface="Calibri" panose="020F0502020204030204" pitchFamily="34" charset="0"/>
                        <a:cs typeface="Arial" panose="020B0604020202020204" pitchFamily="34" charset="0"/>
                      </a:endParaRPr>
                    </a:p>
                  </a:txBody>
                  <a:tcPr marL="21505" marR="21505" marT="5760" marB="0" anchor="ctr">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D9E2F3"/>
                    </a:solidFill>
                  </a:tcPr>
                </a:tc>
                <a:tc>
                  <a:txBody>
                    <a:bodyPr/>
                    <a:lstStyle/>
                    <a:p>
                      <a:pPr algn="r" rtl="0">
                        <a:lnSpc>
                          <a:spcPct val="107000"/>
                        </a:lnSpc>
                        <a:spcAft>
                          <a:spcPts val="800"/>
                        </a:spcAft>
                      </a:pPr>
                      <a:r>
                        <a:rPr lang="en-GB" sz="7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|___|</a:t>
                      </a:r>
                      <a:endParaRPr lang="en-GB" sz="700" kern="100">
                        <a:effectLst/>
                        <a:latin typeface="Calibri" panose="020F0502020204030204" pitchFamily="34" charset="0"/>
                        <a:ea typeface="Calibri" panose="020F0502020204030204" pitchFamily="34" charset="0"/>
                        <a:cs typeface="Arial" panose="020B0604020202020204" pitchFamily="34" charset="0"/>
                      </a:endParaRPr>
                    </a:p>
                  </a:txBody>
                  <a:tcPr marL="20353" marR="20353" marT="5760" marB="0" anchor="ctr">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D9E2F3"/>
                    </a:solidFill>
                  </a:tcPr>
                </a:tc>
                <a:tc>
                  <a:txBody>
                    <a:bodyPr/>
                    <a:lstStyle/>
                    <a:p>
                      <a:pPr algn="r" rtl="0">
                        <a:lnSpc>
                          <a:spcPct val="107000"/>
                        </a:lnSpc>
                        <a:spcAft>
                          <a:spcPts val="800"/>
                        </a:spcAft>
                      </a:pPr>
                      <a:r>
                        <a:rPr lang="en-GB" sz="7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FCSPulse</a:t>
                      </a:r>
                      <a:endParaRPr lang="en-GB" sz="700" kern="100">
                        <a:effectLst/>
                        <a:latin typeface="Calibri" panose="020F0502020204030204" pitchFamily="34" charset="0"/>
                        <a:ea typeface="Calibri" panose="020F0502020204030204" pitchFamily="34" charset="0"/>
                        <a:cs typeface="Arial" panose="020B0604020202020204" pitchFamily="34" charset="0"/>
                      </a:endParaRPr>
                    </a:p>
                  </a:txBody>
                  <a:tcPr marL="20353" marR="20353" marT="576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D9E2F3"/>
                    </a:solidFill>
                  </a:tcPr>
                </a:tc>
                <a:extLst>
                  <a:ext uri="{0D108BD9-81ED-4DB2-BD59-A6C34878D82A}">
                    <a16:rowId xmlns:a16="http://schemas.microsoft.com/office/drawing/2014/main" val="728232606"/>
                  </a:ext>
                </a:extLst>
              </a:tr>
              <a:tr h="762697">
                <a:tc>
                  <a:txBody>
                    <a:bodyPr/>
                    <a:lstStyle/>
                    <a:p>
                      <a:pPr algn="r" rtl="0">
                        <a:lnSpc>
                          <a:spcPct val="107000"/>
                        </a:lnSpc>
                        <a:spcAft>
                          <a:spcPts val="800"/>
                        </a:spcAft>
                      </a:pPr>
                      <a:r>
                        <a:rPr lang="en-GB" sz="7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3. </a:t>
                      </a:r>
                      <a:endParaRPr lang="en-GB" sz="700" kern="100">
                        <a:effectLst/>
                        <a:latin typeface="Calibri" panose="020F0502020204030204" pitchFamily="34" charset="0"/>
                        <a:ea typeface="Calibri" panose="020F0502020204030204" pitchFamily="34" charset="0"/>
                        <a:cs typeface="Arial" panose="020B0604020202020204" pitchFamily="34" charset="0"/>
                      </a:endParaRPr>
                    </a:p>
                  </a:txBody>
                  <a:tcPr marL="20353" marR="20353" marT="5760" marB="0" anchor="ctr">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D9E2F3"/>
                    </a:solidFill>
                  </a:tcPr>
                </a:tc>
                <a:tc>
                  <a:txBody>
                    <a:bodyPr/>
                    <a:lstStyle/>
                    <a:p>
                      <a:pPr algn="r" rtl="0">
                        <a:lnSpc>
                          <a:spcPct val="107000"/>
                        </a:lnSpc>
                        <a:spcAft>
                          <a:spcPts val="800"/>
                        </a:spcAft>
                      </a:pPr>
                      <a:r>
                        <a:rPr lang="ar-SA" sz="7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منتجات الألبان: الحليب والزبادي والجبن ومنتجات الألبان الأخرى</a:t>
                      </a:r>
                      <a:endParaRPr lang="en-GB" sz="700" kern="100">
                        <a:effectLst/>
                        <a:latin typeface="Calibri" panose="020F0502020204030204" pitchFamily="34" charset="0"/>
                        <a:ea typeface="Calibri" panose="020F0502020204030204" pitchFamily="34" charset="0"/>
                        <a:cs typeface="Arial" panose="020B0604020202020204" pitchFamily="34" charset="0"/>
                      </a:endParaRPr>
                    </a:p>
                    <a:p>
                      <a:pPr algn="r" rtl="0">
                        <a:lnSpc>
                          <a:spcPct val="107000"/>
                        </a:lnSpc>
                        <a:spcAft>
                          <a:spcPts val="800"/>
                        </a:spcAft>
                      </a:pPr>
                      <a:r>
                        <a:rPr lang="en-GB" sz="700" b="1" kern="100">
                          <a:effectLst/>
                          <a:latin typeface="Calibri" panose="020F0502020204030204" pitchFamily="34" charset="0"/>
                          <a:ea typeface="Calibri" panose="020F0502020204030204" pitchFamily="34" charset="0"/>
                          <a:cs typeface="Arial" panose="020B0604020202020204" pitchFamily="34" charset="0"/>
                        </a:rPr>
                        <a:t> </a:t>
                      </a:r>
                      <a:endParaRPr lang="en-GB" sz="700" kern="100">
                        <a:effectLst/>
                        <a:latin typeface="Calibri" panose="020F0502020204030204" pitchFamily="34" charset="0"/>
                        <a:ea typeface="Calibri" panose="020F0502020204030204" pitchFamily="34" charset="0"/>
                        <a:cs typeface="Arial" panose="020B0604020202020204" pitchFamily="34" charset="0"/>
                      </a:endParaRPr>
                    </a:p>
                    <a:p>
                      <a:pPr algn="r" rtl="0">
                        <a:lnSpc>
                          <a:spcPct val="107000"/>
                        </a:lnSpc>
                        <a:spcAft>
                          <a:spcPts val="800"/>
                        </a:spcAft>
                      </a:pPr>
                      <a:r>
                        <a:rPr lang="en-GB" sz="7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a:t>
                      </a:r>
                      <a:r>
                        <a:rPr lang="ar-SA" sz="7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باستثناء السمن/الزبدة أو كميات صغيرة من الحليب للشاي/القهوة</a:t>
                      </a:r>
                      <a:r>
                        <a:rPr lang="en-GB" sz="7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a:t>
                      </a:r>
                      <a:endParaRPr lang="en-GB" sz="700" kern="100">
                        <a:effectLst/>
                        <a:latin typeface="Calibri" panose="020F0502020204030204" pitchFamily="34" charset="0"/>
                        <a:ea typeface="Calibri" panose="020F0502020204030204" pitchFamily="34" charset="0"/>
                        <a:cs typeface="Arial" panose="020B0604020202020204" pitchFamily="34" charset="0"/>
                      </a:endParaRPr>
                    </a:p>
                  </a:txBody>
                  <a:tcPr marL="21505" marR="21505" marT="5760" marB="0" anchor="ctr">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D9E2F3"/>
                    </a:solidFill>
                  </a:tcPr>
                </a:tc>
                <a:tc>
                  <a:txBody>
                    <a:bodyPr/>
                    <a:lstStyle/>
                    <a:p>
                      <a:pPr algn="r" rtl="0">
                        <a:lnSpc>
                          <a:spcPct val="107000"/>
                        </a:lnSpc>
                        <a:spcAft>
                          <a:spcPts val="800"/>
                        </a:spcAft>
                      </a:pPr>
                      <a:r>
                        <a:rPr lang="en-GB" sz="7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|___|</a:t>
                      </a:r>
                      <a:endParaRPr lang="en-GB" sz="700" kern="100">
                        <a:effectLst/>
                        <a:latin typeface="Calibri" panose="020F0502020204030204" pitchFamily="34" charset="0"/>
                        <a:ea typeface="Calibri" panose="020F0502020204030204" pitchFamily="34" charset="0"/>
                        <a:cs typeface="Arial" panose="020B0604020202020204" pitchFamily="34" charset="0"/>
                      </a:endParaRPr>
                    </a:p>
                  </a:txBody>
                  <a:tcPr marL="20353" marR="20353" marT="5760" marB="0" anchor="ctr">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D9E2F3"/>
                    </a:solidFill>
                  </a:tcPr>
                </a:tc>
                <a:tc>
                  <a:txBody>
                    <a:bodyPr/>
                    <a:lstStyle/>
                    <a:p>
                      <a:pPr algn="r" rtl="0">
                        <a:lnSpc>
                          <a:spcPct val="107000"/>
                        </a:lnSpc>
                        <a:spcAft>
                          <a:spcPts val="800"/>
                        </a:spcAft>
                      </a:pPr>
                      <a:r>
                        <a:rPr lang="en-GB" sz="7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FCSDairy</a:t>
                      </a:r>
                      <a:endParaRPr lang="en-GB" sz="700" kern="100">
                        <a:effectLst/>
                        <a:latin typeface="Calibri" panose="020F0502020204030204" pitchFamily="34" charset="0"/>
                        <a:ea typeface="Calibri" panose="020F0502020204030204" pitchFamily="34" charset="0"/>
                        <a:cs typeface="Arial" panose="020B0604020202020204" pitchFamily="34" charset="0"/>
                      </a:endParaRPr>
                    </a:p>
                  </a:txBody>
                  <a:tcPr marL="20353" marR="20353" marT="576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D9E2F3"/>
                    </a:solidFill>
                  </a:tcPr>
                </a:tc>
                <a:extLst>
                  <a:ext uri="{0D108BD9-81ED-4DB2-BD59-A6C34878D82A}">
                    <a16:rowId xmlns:a16="http://schemas.microsoft.com/office/drawing/2014/main" val="1448692614"/>
                  </a:ext>
                </a:extLst>
              </a:tr>
              <a:tr h="780269">
                <a:tc>
                  <a:txBody>
                    <a:bodyPr/>
                    <a:lstStyle/>
                    <a:p>
                      <a:pPr algn="r" rtl="0">
                        <a:lnSpc>
                          <a:spcPct val="107000"/>
                        </a:lnSpc>
                        <a:spcAft>
                          <a:spcPts val="800"/>
                        </a:spcAft>
                      </a:pPr>
                      <a:r>
                        <a:rPr lang="en-GB" sz="7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4. </a:t>
                      </a:r>
                      <a:endParaRPr lang="en-GB" sz="700" kern="100">
                        <a:effectLst/>
                        <a:latin typeface="Calibri" panose="020F0502020204030204" pitchFamily="34" charset="0"/>
                        <a:ea typeface="Calibri" panose="020F0502020204030204" pitchFamily="34" charset="0"/>
                        <a:cs typeface="Arial" panose="020B0604020202020204" pitchFamily="34" charset="0"/>
                      </a:endParaRPr>
                    </a:p>
                  </a:txBody>
                  <a:tcPr marL="20353" marR="20353" marT="5760" marB="0" anchor="ctr">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D9E2F3"/>
                    </a:solidFill>
                  </a:tcPr>
                </a:tc>
                <a:tc>
                  <a:txBody>
                    <a:bodyPr/>
                    <a:lstStyle/>
                    <a:p>
                      <a:pPr algn="r" rtl="0">
                        <a:lnSpc>
                          <a:spcPct val="107000"/>
                        </a:lnSpc>
                        <a:spcAft>
                          <a:spcPts val="800"/>
                        </a:spcAft>
                      </a:pPr>
                      <a:r>
                        <a:rPr lang="ar-SA" sz="7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اللحوم والأسماك والبيض: الماعز، لحم البقر، الدجاج، لحم الخنزير، الأسماك والمأكولات البحرية الأخرى (بما في ذلك التونة المعلبة)، الحلزون، الحشرات، البيض</a:t>
                      </a:r>
                      <a:endParaRPr lang="en-GB" sz="700" kern="100">
                        <a:effectLst/>
                        <a:latin typeface="Calibri" panose="020F0502020204030204" pitchFamily="34" charset="0"/>
                        <a:ea typeface="Calibri" panose="020F0502020204030204" pitchFamily="34" charset="0"/>
                        <a:cs typeface="Arial" panose="020B0604020202020204" pitchFamily="34" charset="0"/>
                      </a:endParaRPr>
                    </a:p>
                    <a:p>
                      <a:pPr algn="r" rtl="0">
                        <a:lnSpc>
                          <a:spcPct val="107000"/>
                        </a:lnSpc>
                        <a:spcAft>
                          <a:spcPts val="800"/>
                        </a:spcAft>
                      </a:pPr>
                      <a:r>
                        <a:rPr lang="en-GB" sz="7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a:t>
                      </a:r>
                      <a:r>
                        <a:rPr lang="ar-SA" sz="7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باستثناء اللحوم والأسماك المستهلكة بكميات صغيرة</a:t>
                      </a:r>
                      <a:r>
                        <a:rPr lang="en-GB" sz="7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a:t>
                      </a:r>
                      <a:endParaRPr lang="en-GB" sz="700" kern="100">
                        <a:effectLst/>
                        <a:latin typeface="Calibri" panose="020F0502020204030204" pitchFamily="34" charset="0"/>
                        <a:ea typeface="Calibri" panose="020F0502020204030204" pitchFamily="34" charset="0"/>
                        <a:cs typeface="Arial" panose="020B0604020202020204" pitchFamily="34" charset="0"/>
                      </a:endParaRPr>
                    </a:p>
                  </a:txBody>
                  <a:tcPr marL="21505" marR="21505" marT="5760" marB="0" anchor="ctr">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D9E2F3"/>
                    </a:solidFill>
                  </a:tcPr>
                </a:tc>
                <a:tc>
                  <a:txBody>
                    <a:bodyPr/>
                    <a:lstStyle/>
                    <a:p>
                      <a:pPr algn="r" rtl="0">
                        <a:lnSpc>
                          <a:spcPct val="107000"/>
                        </a:lnSpc>
                        <a:spcAft>
                          <a:spcPts val="800"/>
                        </a:spcAft>
                      </a:pPr>
                      <a:r>
                        <a:rPr lang="en-GB" sz="7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|___|</a:t>
                      </a:r>
                      <a:endParaRPr lang="en-GB" sz="700" kern="100">
                        <a:effectLst/>
                        <a:latin typeface="Calibri" panose="020F0502020204030204" pitchFamily="34" charset="0"/>
                        <a:ea typeface="Calibri" panose="020F0502020204030204" pitchFamily="34" charset="0"/>
                        <a:cs typeface="Arial" panose="020B0604020202020204" pitchFamily="34" charset="0"/>
                      </a:endParaRPr>
                    </a:p>
                  </a:txBody>
                  <a:tcPr marL="20353" marR="20353" marT="5760" marB="0" anchor="ctr">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D9E2F3"/>
                    </a:solidFill>
                  </a:tcPr>
                </a:tc>
                <a:tc>
                  <a:txBody>
                    <a:bodyPr/>
                    <a:lstStyle/>
                    <a:p>
                      <a:pPr algn="r" rtl="0">
                        <a:lnSpc>
                          <a:spcPct val="107000"/>
                        </a:lnSpc>
                        <a:spcAft>
                          <a:spcPts val="800"/>
                        </a:spcAft>
                      </a:pPr>
                      <a:r>
                        <a:rPr lang="en-GB" sz="700" b="1" kern="100" err="1">
                          <a:solidFill>
                            <a:srgbClr val="000000"/>
                          </a:solidFill>
                          <a:effectLst/>
                          <a:latin typeface="Calibri" panose="020F0502020204030204" pitchFamily="34" charset="0"/>
                          <a:ea typeface="Calibri" panose="020F0502020204030204" pitchFamily="34" charset="0"/>
                          <a:cs typeface="Arial" panose="020B0604020202020204" pitchFamily="34" charset="0"/>
                        </a:rPr>
                        <a:t>FCSPr</a:t>
                      </a:r>
                      <a:endParaRPr lang="en-GB" sz="700" kern="100">
                        <a:effectLst/>
                        <a:latin typeface="Calibri" panose="020F0502020204030204" pitchFamily="34" charset="0"/>
                        <a:ea typeface="Calibri" panose="020F0502020204030204" pitchFamily="34" charset="0"/>
                        <a:cs typeface="Arial" panose="020B0604020202020204" pitchFamily="34" charset="0"/>
                      </a:endParaRPr>
                    </a:p>
                  </a:txBody>
                  <a:tcPr marL="20353" marR="20353" marT="576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D9E2F3"/>
                    </a:solidFill>
                  </a:tcPr>
                </a:tc>
                <a:extLst>
                  <a:ext uri="{0D108BD9-81ED-4DB2-BD59-A6C34878D82A}">
                    <a16:rowId xmlns:a16="http://schemas.microsoft.com/office/drawing/2014/main" val="2828510042"/>
                  </a:ext>
                </a:extLst>
              </a:tr>
              <a:tr h="159619">
                <a:tc gridSpan="4">
                  <a:txBody>
                    <a:bodyPr/>
                    <a:lstStyle/>
                    <a:p>
                      <a:pPr algn="r" rtl="0">
                        <a:lnSpc>
                          <a:spcPct val="107000"/>
                        </a:lnSpc>
                        <a:spcAft>
                          <a:spcPts val="800"/>
                        </a:spcAft>
                      </a:pPr>
                      <a:r>
                        <a:rPr lang="ar-YE" sz="700" kern="100">
                          <a:effectLst/>
                          <a:latin typeface="Calibri" panose="020F0502020204030204" pitchFamily="34" charset="0"/>
                          <a:ea typeface="Calibri" panose="020F0502020204030204" pitchFamily="34" charset="0"/>
                          <a:cs typeface="Arial" panose="020B0604020202020204" pitchFamily="34" charset="0"/>
                        </a:rPr>
                        <a:t>اذا كانت الاجابه 0 انتقل الى السؤال الخامس</a:t>
                      </a:r>
                      <a:endParaRPr lang="en-GB" sz="700" kern="100">
                        <a:effectLst/>
                        <a:latin typeface="Calibri" panose="020F0502020204030204" pitchFamily="34" charset="0"/>
                        <a:ea typeface="Calibri" panose="020F0502020204030204" pitchFamily="34" charset="0"/>
                        <a:cs typeface="Arial" panose="020B0604020202020204" pitchFamily="34" charset="0"/>
                      </a:endParaRPr>
                    </a:p>
                  </a:txBody>
                  <a:tcPr marL="20353" marR="20353" marT="576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38302011"/>
                  </a:ext>
                </a:extLst>
              </a:tr>
              <a:tr h="319173">
                <a:tc>
                  <a:txBody>
                    <a:bodyPr/>
                    <a:lstStyle/>
                    <a:p>
                      <a:pPr algn="r" rtl="0">
                        <a:lnSpc>
                          <a:spcPct val="107000"/>
                        </a:lnSpc>
                        <a:spcAft>
                          <a:spcPts val="800"/>
                        </a:spcAft>
                      </a:pPr>
                      <a:r>
                        <a:rPr lang="en-GB" sz="7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4.1</a:t>
                      </a:r>
                      <a:endParaRPr lang="en-GB" sz="700" kern="100">
                        <a:effectLst/>
                        <a:latin typeface="Calibri" panose="020F0502020204030204" pitchFamily="34" charset="0"/>
                        <a:ea typeface="Calibri" panose="020F0502020204030204" pitchFamily="34" charset="0"/>
                        <a:cs typeface="Arial" panose="020B0604020202020204" pitchFamily="34" charset="0"/>
                      </a:endParaRPr>
                    </a:p>
                  </a:txBody>
                  <a:tcPr marL="20353" marR="20353" marT="5760" marB="0" anchor="ctr">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F1ECE8"/>
                    </a:solidFill>
                  </a:tcPr>
                </a:tc>
                <a:tc>
                  <a:txBody>
                    <a:bodyPr/>
                    <a:lstStyle/>
                    <a:p>
                      <a:pPr algn="r" rtl="0">
                        <a:lnSpc>
                          <a:spcPct val="107000"/>
                        </a:lnSpc>
                        <a:spcAft>
                          <a:spcPts val="800"/>
                        </a:spcAft>
                      </a:pPr>
                      <a:r>
                        <a:rPr lang="ar-SA" sz="7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اللحوم: لحم البقر، لحم الخنزير، لحم الضأن، لحم الماعز، الأرنب، الدجاج، البط، الطيور الأخرى، الحشرات</a:t>
                      </a:r>
                      <a:endParaRPr lang="en-GB" sz="700" kern="100">
                        <a:effectLst/>
                        <a:latin typeface="Calibri" panose="020F0502020204030204" pitchFamily="34" charset="0"/>
                        <a:ea typeface="Calibri" panose="020F0502020204030204" pitchFamily="34" charset="0"/>
                        <a:cs typeface="Arial" panose="020B0604020202020204" pitchFamily="34" charset="0"/>
                      </a:endParaRPr>
                    </a:p>
                  </a:txBody>
                  <a:tcPr marL="20353" marR="20353" marT="5760" marB="0" anchor="ctr">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F1ECE8"/>
                    </a:solidFill>
                  </a:tcPr>
                </a:tc>
                <a:tc>
                  <a:txBody>
                    <a:bodyPr/>
                    <a:lstStyle/>
                    <a:p>
                      <a:pPr algn="r" rtl="0">
                        <a:lnSpc>
                          <a:spcPct val="107000"/>
                        </a:lnSpc>
                        <a:spcAft>
                          <a:spcPts val="800"/>
                        </a:spcAft>
                      </a:pPr>
                      <a:r>
                        <a:rPr lang="en-GB" sz="7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|___|</a:t>
                      </a:r>
                      <a:endParaRPr lang="en-GB" sz="700" kern="100">
                        <a:effectLst/>
                        <a:latin typeface="Calibri" panose="020F0502020204030204" pitchFamily="34" charset="0"/>
                        <a:ea typeface="Calibri" panose="020F0502020204030204" pitchFamily="34" charset="0"/>
                        <a:cs typeface="Arial" panose="020B0604020202020204" pitchFamily="34" charset="0"/>
                      </a:endParaRPr>
                    </a:p>
                  </a:txBody>
                  <a:tcPr marL="20353" marR="20353" marT="5760" marB="0" anchor="ctr">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F1ECE8"/>
                    </a:solidFill>
                  </a:tcPr>
                </a:tc>
                <a:tc>
                  <a:txBody>
                    <a:bodyPr/>
                    <a:lstStyle/>
                    <a:p>
                      <a:pPr algn="r" rtl="0">
                        <a:lnSpc>
                          <a:spcPct val="107000"/>
                        </a:lnSpc>
                        <a:spcAft>
                          <a:spcPts val="800"/>
                        </a:spcAft>
                      </a:pPr>
                      <a:r>
                        <a:rPr lang="en-US" sz="700" b="1" kern="100" err="1">
                          <a:solidFill>
                            <a:srgbClr val="000000"/>
                          </a:solidFill>
                          <a:effectLst/>
                          <a:latin typeface="Calibri" panose="020F0502020204030204" pitchFamily="34" charset="0"/>
                          <a:ea typeface="Calibri" panose="020F0502020204030204" pitchFamily="34" charset="0"/>
                          <a:cs typeface="Arial" panose="020B0604020202020204" pitchFamily="34" charset="0"/>
                        </a:rPr>
                        <a:t>FCSNPrMeatF</a:t>
                      </a:r>
                      <a:endParaRPr lang="en-GB" sz="700" kern="100">
                        <a:effectLst/>
                        <a:latin typeface="Calibri" panose="020F0502020204030204" pitchFamily="34" charset="0"/>
                        <a:ea typeface="Calibri" panose="020F0502020204030204" pitchFamily="34" charset="0"/>
                        <a:cs typeface="Arial" panose="020B0604020202020204" pitchFamily="34" charset="0"/>
                      </a:endParaRPr>
                    </a:p>
                  </a:txBody>
                  <a:tcPr marL="20353" marR="20353" marT="576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F1ECE8"/>
                    </a:solidFill>
                  </a:tcPr>
                </a:tc>
                <a:extLst>
                  <a:ext uri="{0D108BD9-81ED-4DB2-BD59-A6C34878D82A}">
                    <a16:rowId xmlns:a16="http://schemas.microsoft.com/office/drawing/2014/main" val="1526481871"/>
                  </a:ext>
                </a:extLst>
              </a:tr>
              <a:tr h="258671">
                <a:tc>
                  <a:txBody>
                    <a:bodyPr/>
                    <a:lstStyle/>
                    <a:p>
                      <a:pPr algn="r" rtl="0">
                        <a:lnSpc>
                          <a:spcPct val="107000"/>
                        </a:lnSpc>
                        <a:spcAft>
                          <a:spcPts val="800"/>
                        </a:spcAft>
                      </a:pPr>
                      <a:r>
                        <a:rPr lang="en-GB" sz="7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4.2</a:t>
                      </a:r>
                      <a:endParaRPr lang="en-GB" sz="700" kern="100">
                        <a:effectLst/>
                        <a:latin typeface="Calibri" panose="020F0502020204030204" pitchFamily="34" charset="0"/>
                        <a:ea typeface="Calibri" panose="020F0502020204030204" pitchFamily="34" charset="0"/>
                        <a:cs typeface="Arial" panose="020B0604020202020204" pitchFamily="34" charset="0"/>
                      </a:endParaRPr>
                    </a:p>
                  </a:txBody>
                  <a:tcPr marL="20353" marR="20353" marT="5760" marB="0" anchor="ctr">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F1ECE8"/>
                    </a:solidFill>
                  </a:tcPr>
                </a:tc>
                <a:tc>
                  <a:txBody>
                    <a:bodyPr/>
                    <a:lstStyle/>
                    <a:p>
                      <a:pPr algn="r" rtl="0">
                        <a:lnSpc>
                          <a:spcPct val="107000"/>
                        </a:lnSpc>
                        <a:spcAft>
                          <a:spcPts val="800"/>
                        </a:spcAft>
                      </a:pPr>
                      <a:r>
                        <a:rPr lang="ar-SA" sz="7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لحوم الأعضاء: الكبد والكلى والقلب و/أو لحوم الأعضاء الأخرى</a:t>
                      </a:r>
                      <a:endParaRPr lang="en-GB" sz="700" kern="100">
                        <a:effectLst/>
                        <a:latin typeface="Calibri" panose="020F0502020204030204" pitchFamily="34" charset="0"/>
                        <a:ea typeface="Calibri" panose="020F0502020204030204" pitchFamily="34" charset="0"/>
                        <a:cs typeface="Arial" panose="020B0604020202020204" pitchFamily="34" charset="0"/>
                      </a:endParaRPr>
                    </a:p>
                  </a:txBody>
                  <a:tcPr marL="20353" marR="20353" marT="5760" marB="0" anchor="ctr">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F1ECE8"/>
                    </a:solidFill>
                  </a:tcPr>
                </a:tc>
                <a:tc>
                  <a:txBody>
                    <a:bodyPr/>
                    <a:lstStyle/>
                    <a:p>
                      <a:pPr algn="r" rtl="1">
                        <a:lnSpc>
                          <a:spcPct val="107000"/>
                        </a:lnSpc>
                      </a:pPr>
                      <a:endParaRPr lang="en-GB" sz="700" kern="100">
                        <a:effectLst/>
                        <a:latin typeface="Calibri" panose="020F0502020204030204" pitchFamily="34" charset="0"/>
                        <a:cs typeface="Arial" panose="020B0604020202020204" pitchFamily="34" charset="0"/>
                      </a:endParaRPr>
                    </a:p>
                  </a:txBody>
                  <a:tcPr marL="20353" marR="20353" marT="5760" marB="0" anchor="ctr">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F1ECE8"/>
                    </a:solidFill>
                  </a:tcPr>
                </a:tc>
                <a:tc>
                  <a:txBody>
                    <a:bodyPr/>
                    <a:lstStyle/>
                    <a:p>
                      <a:pPr algn="r" rtl="0">
                        <a:lnSpc>
                          <a:spcPct val="107000"/>
                        </a:lnSpc>
                        <a:spcAft>
                          <a:spcPts val="800"/>
                        </a:spcAft>
                      </a:pPr>
                      <a:r>
                        <a:rPr lang="en-US" sz="7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FCSNPrMeatO</a:t>
                      </a:r>
                      <a:endParaRPr lang="en-GB" sz="700" kern="100">
                        <a:effectLst/>
                        <a:latin typeface="Calibri" panose="020F0502020204030204" pitchFamily="34" charset="0"/>
                        <a:ea typeface="Calibri" panose="020F0502020204030204" pitchFamily="34" charset="0"/>
                        <a:cs typeface="Arial" panose="020B0604020202020204" pitchFamily="34" charset="0"/>
                      </a:endParaRPr>
                    </a:p>
                  </a:txBody>
                  <a:tcPr marL="20353" marR="20353" marT="576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F1ECE8"/>
                    </a:solidFill>
                  </a:tcPr>
                </a:tc>
                <a:extLst>
                  <a:ext uri="{0D108BD9-81ED-4DB2-BD59-A6C34878D82A}">
                    <a16:rowId xmlns:a16="http://schemas.microsoft.com/office/drawing/2014/main" val="488711552"/>
                  </a:ext>
                </a:extLst>
              </a:tr>
              <a:tr h="319173">
                <a:tc>
                  <a:txBody>
                    <a:bodyPr/>
                    <a:lstStyle/>
                    <a:p>
                      <a:pPr algn="r" rtl="0">
                        <a:lnSpc>
                          <a:spcPct val="107000"/>
                        </a:lnSpc>
                        <a:spcAft>
                          <a:spcPts val="800"/>
                        </a:spcAft>
                      </a:pPr>
                      <a:r>
                        <a:rPr lang="en-GB" sz="7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4.3</a:t>
                      </a:r>
                      <a:endParaRPr lang="en-GB" sz="700" kern="100">
                        <a:effectLst/>
                        <a:latin typeface="Calibri" panose="020F0502020204030204" pitchFamily="34" charset="0"/>
                        <a:ea typeface="Calibri" panose="020F0502020204030204" pitchFamily="34" charset="0"/>
                        <a:cs typeface="Arial" panose="020B0604020202020204" pitchFamily="34" charset="0"/>
                      </a:endParaRPr>
                    </a:p>
                  </a:txBody>
                  <a:tcPr marL="20353" marR="20353" marT="5760" marB="0" anchor="ctr">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F1ECE8"/>
                    </a:solidFill>
                  </a:tcPr>
                </a:tc>
                <a:tc>
                  <a:txBody>
                    <a:bodyPr/>
                    <a:lstStyle/>
                    <a:p>
                      <a:pPr algn="r" rtl="0">
                        <a:lnSpc>
                          <a:spcPct val="107000"/>
                        </a:lnSpc>
                        <a:spcAft>
                          <a:spcPts val="800"/>
                        </a:spcAft>
                      </a:pPr>
                      <a:r>
                        <a:rPr lang="ar-SA" sz="7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الأسماك/الرخويات: الأسماك والمأكولات البحرية الأخرى، بما في ذلك التونة المعلبة (الأسماك بكميات كبيرة وليس كتوابل)</a:t>
                      </a:r>
                      <a:endParaRPr lang="en-GB" sz="700" kern="100">
                        <a:effectLst/>
                        <a:latin typeface="Calibri" panose="020F0502020204030204" pitchFamily="34" charset="0"/>
                        <a:ea typeface="Calibri" panose="020F0502020204030204" pitchFamily="34" charset="0"/>
                        <a:cs typeface="Arial" panose="020B0604020202020204" pitchFamily="34" charset="0"/>
                      </a:endParaRPr>
                    </a:p>
                  </a:txBody>
                  <a:tcPr marL="20353" marR="20353" marT="5760" marB="0" anchor="ctr">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F1ECE8"/>
                    </a:solidFill>
                  </a:tcPr>
                </a:tc>
                <a:tc>
                  <a:txBody>
                    <a:bodyPr/>
                    <a:lstStyle/>
                    <a:p>
                      <a:pPr algn="r" rtl="0">
                        <a:lnSpc>
                          <a:spcPct val="107000"/>
                        </a:lnSpc>
                        <a:spcAft>
                          <a:spcPts val="800"/>
                        </a:spcAft>
                      </a:pPr>
                      <a:r>
                        <a:rPr lang="en-GB" sz="7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|___|</a:t>
                      </a:r>
                      <a:endParaRPr lang="en-GB" sz="700" kern="100">
                        <a:effectLst/>
                        <a:latin typeface="Calibri" panose="020F0502020204030204" pitchFamily="34" charset="0"/>
                        <a:ea typeface="Calibri" panose="020F0502020204030204" pitchFamily="34" charset="0"/>
                        <a:cs typeface="Arial" panose="020B0604020202020204" pitchFamily="34" charset="0"/>
                      </a:endParaRPr>
                    </a:p>
                  </a:txBody>
                  <a:tcPr marL="20353" marR="20353" marT="5760" marB="0" anchor="ctr">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F1ECE8"/>
                    </a:solidFill>
                  </a:tcPr>
                </a:tc>
                <a:tc>
                  <a:txBody>
                    <a:bodyPr/>
                    <a:lstStyle/>
                    <a:p>
                      <a:pPr algn="r" rtl="0">
                        <a:lnSpc>
                          <a:spcPct val="107000"/>
                        </a:lnSpc>
                        <a:spcAft>
                          <a:spcPts val="800"/>
                        </a:spcAft>
                      </a:pPr>
                      <a:r>
                        <a:rPr lang="en-US" sz="7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FCSNPrFish</a:t>
                      </a:r>
                      <a:endParaRPr lang="en-GB" sz="700" kern="100">
                        <a:effectLst/>
                        <a:latin typeface="Calibri" panose="020F0502020204030204" pitchFamily="34" charset="0"/>
                        <a:ea typeface="Calibri" panose="020F0502020204030204" pitchFamily="34" charset="0"/>
                        <a:cs typeface="Arial" panose="020B0604020202020204" pitchFamily="34" charset="0"/>
                      </a:endParaRPr>
                    </a:p>
                  </a:txBody>
                  <a:tcPr marL="20353" marR="20353" marT="576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F1ECE8"/>
                    </a:solidFill>
                  </a:tcPr>
                </a:tc>
                <a:extLst>
                  <a:ext uri="{0D108BD9-81ED-4DB2-BD59-A6C34878D82A}">
                    <a16:rowId xmlns:a16="http://schemas.microsoft.com/office/drawing/2014/main" val="1379511937"/>
                  </a:ext>
                </a:extLst>
              </a:tr>
              <a:tr h="160595">
                <a:tc>
                  <a:txBody>
                    <a:bodyPr/>
                    <a:lstStyle/>
                    <a:p>
                      <a:pPr algn="r" rtl="0">
                        <a:lnSpc>
                          <a:spcPct val="107000"/>
                        </a:lnSpc>
                        <a:spcAft>
                          <a:spcPts val="800"/>
                        </a:spcAft>
                      </a:pPr>
                      <a:r>
                        <a:rPr lang="en-GB" sz="7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4.4</a:t>
                      </a:r>
                      <a:endParaRPr lang="en-GB" sz="700" kern="100">
                        <a:effectLst/>
                        <a:latin typeface="Calibri" panose="020F0502020204030204" pitchFamily="34" charset="0"/>
                        <a:ea typeface="Calibri" panose="020F0502020204030204" pitchFamily="34" charset="0"/>
                        <a:cs typeface="Arial" panose="020B0604020202020204" pitchFamily="34" charset="0"/>
                      </a:endParaRPr>
                    </a:p>
                  </a:txBody>
                  <a:tcPr marL="20353" marR="20353" marT="5760" marB="0" anchor="ctr">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F1ECE8"/>
                    </a:solidFill>
                  </a:tcPr>
                </a:tc>
                <a:tc>
                  <a:txBody>
                    <a:bodyPr/>
                    <a:lstStyle/>
                    <a:p>
                      <a:pPr algn="r" rtl="0">
                        <a:lnSpc>
                          <a:spcPct val="107000"/>
                        </a:lnSpc>
                        <a:spcAft>
                          <a:spcPts val="800"/>
                        </a:spcAft>
                      </a:pPr>
                      <a:r>
                        <a:rPr lang="ar-SA" sz="700" kern="100">
                          <a:solidFill>
                            <a:srgbClr val="000000"/>
                          </a:solidFill>
                          <a:effectLst/>
                          <a:latin typeface="Calibri" panose="020F0502020204030204" pitchFamily="34" charset="0"/>
                          <a:ea typeface="Calibri" panose="020F0502020204030204" pitchFamily="34" charset="0"/>
                          <a:cs typeface="Arial" panose="020B0604020202020204" pitchFamily="34" charset="0"/>
                        </a:rPr>
                        <a:t>البيض</a:t>
                      </a:r>
                      <a:endParaRPr lang="en-GB" sz="700" kern="100">
                        <a:effectLst/>
                        <a:latin typeface="Calibri" panose="020F0502020204030204" pitchFamily="34" charset="0"/>
                        <a:ea typeface="Calibri" panose="020F0502020204030204" pitchFamily="34" charset="0"/>
                        <a:cs typeface="Arial" panose="020B0604020202020204" pitchFamily="34" charset="0"/>
                      </a:endParaRPr>
                    </a:p>
                  </a:txBody>
                  <a:tcPr marL="20353" marR="20353" marT="5760" marB="0" anchor="ctr">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F1ECE8"/>
                    </a:solidFill>
                  </a:tcPr>
                </a:tc>
                <a:tc>
                  <a:txBody>
                    <a:bodyPr/>
                    <a:lstStyle/>
                    <a:p>
                      <a:pPr algn="r" rtl="0">
                        <a:lnSpc>
                          <a:spcPct val="107000"/>
                        </a:lnSpc>
                        <a:spcAft>
                          <a:spcPts val="800"/>
                        </a:spcAft>
                      </a:pPr>
                      <a:r>
                        <a:rPr lang="en-GB" sz="7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|___|</a:t>
                      </a:r>
                      <a:endParaRPr lang="en-GB" sz="700" kern="100">
                        <a:effectLst/>
                        <a:latin typeface="Calibri" panose="020F0502020204030204" pitchFamily="34" charset="0"/>
                        <a:ea typeface="Calibri" panose="020F0502020204030204" pitchFamily="34" charset="0"/>
                        <a:cs typeface="Arial" panose="020B0604020202020204" pitchFamily="34" charset="0"/>
                      </a:endParaRPr>
                    </a:p>
                  </a:txBody>
                  <a:tcPr marL="20353" marR="20353" marT="5760" marB="0" anchor="ctr">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F1ECE8"/>
                    </a:solidFill>
                  </a:tcPr>
                </a:tc>
                <a:tc>
                  <a:txBody>
                    <a:bodyPr/>
                    <a:lstStyle/>
                    <a:p>
                      <a:pPr algn="r" rtl="0">
                        <a:lnSpc>
                          <a:spcPct val="107000"/>
                        </a:lnSpc>
                        <a:spcAft>
                          <a:spcPts val="800"/>
                        </a:spcAft>
                      </a:pPr>
                      <a:r>
                        <a:rPr lang="en-US" sz="7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FCSNPrEgg</a:t>
                      </a:r>
                      <a:endParaRPr lang="en-GB" sz="700" kern="100">
                        <a:effectLst/>
                        <a:latin typeface="Calibri" panose="020F0502020204030204" pitchFamily="34" charset="0"/>
                        <a:ea typeface="Calibri" panose="020F0502020204030204" pitchFamily="34" charset="0"/>
                        <a:cs typeface="Arial" panose="020B0604020202020204" pitchFamily="34" charset="0"/>
                      </a:endParaRPr>
                    </a:p>
                  </a:txBody>
                  <a:tcPr marL="20353" marR="20353" marT="576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F1ECE8"/>
                    </a:solidFill>
                  </a:tcPr>
                </a:tc>
                <a:extLst>
                  <a:ext uri="{0D108BD9-81ED-4DB2-BD59-A6C34878D82A}">
                    <a16:rowId xmlns:a16="http://schemas.microsoft.com/office/drawing/2014/main" val="4263083596"/>
                  </a:ext>
                </a:extLst>
              </a:tr>
              <a:tr h="319173">
                <a:tc>
                  <a:txBody>
                    <a:bodyPr/>
                    <a:lstStyle/>
                    <a:p>
                      <a:pPr algn="r" rtl="0">
                        <a:lnSpc>
                          <a:spcPct val="107000"/>
                        </a:lnSpc>
                        <a:spcAft>
                          <a:spcPts val="800"/>
                        </a:spcAft>
                      </a:pPr>
                      <a:r>
                        <a:rPr lang="en-GB" sz="7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5. </a:t>
                      </a:r>
                      <a:endParaRPr lang="en-GB" sz="700" kern="100">
                        <a:effectLst/>
                        <a:latin typeface="Calibri" panose="020F0502020204030204" pitchFamily="34" charset="0"/>
                        <a:ea typeface="Calibri" panose="020F0502020204030204" pitchFamily="34" charset="0"/>
                        <a:cs typeface="Arial" panose="020B0604020202020204" pitchFamily="34" charset="0"/>
                      </a:endParaRPr>
                    </a:p>
                  </a:txBody>
                  <a:tcPr marL="20353" marR="20353" marT="5760" marB="0" anchor="ctr">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D9E2F3"/>
                    </a:solidFill>
                  </a:tcPr>
                </a:tc>
                <a:tc>
                  <a:txBody>
                    <a:bodyPr/>
                    <a:lstStyle/>
                    <a:p>
                      <a:pPr algn="r" rtl="0">
                        <a:lnSpc>
                          <a:spcPct val="107000"/>
                        </a:lnSpc>
                        <a:spcAft>
                          <a:spcPts val="800"/>
                        </a:spcAft>
                      </a:pPr>
                      <a:r>
                        <a:rPr lang="ar-SA" sz="7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الخضروات والأوراق: السبانخ، البصل، الطماطم، الجزر، الفلفل، الفاصوليا الخضراء، الخس، الخ</a:t>
                      </a:r>
                      <a:r>
                        <a:rPr lang="en-GB" sz="7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a:t>
                      </a:r>
                      <a:endParaRPr lang="en-GB" sz="700" kern="100">
                        <a:effectLst/>
                        <a:latin typeface="Calibri" panose="020F0502020204030204" pitchFamily="34" charset="0"/>
                        <a:ea typeface="Calibri" panose="020F0502020204030204" pitchFamily="34" charset="0"/>
                        <a:cs typeface="Arial" panose="020B0604020202020204" pitchFamily="34" charset="0"/>
                      </a:endParaRPr>
                    </a:p>
                  </a:txBody>
                  <a:tcPr marL="20353" marR="20353" marT="5760" marB="0" anchor="ctr">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D9E2F3"/>
                    </a:solidFill>
                  </a:tcPr>
                </a:tc>
                <a:tc>
                  <a:txBody>
                    <a:bodyPr/>
                    <a:lstStyle/>
                    <a:p>
                      <a:pPr algn="r" rtl="0">
                        <a:lnSpc>
                          <a:spcPct val="107000"/>
                        </a:lnSpc>
                        <a:spcAft>
                          <a:spcPts val="800"/>
                        </a:spcAft>
                      </a:pPr>
                      <a:r>
                        <a:rPr lang="en-GB" sz="7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|___|</a:t>
                      </a:r>
                      <a:endParaRPr lang="en-GB" sz="700" kern="100">
                        <a:effectLst/>
                        <a:latin typeface="Calibri" panose="020F0502020204030204" pitchFamily="34" charset="0"/>
                        <a:ea typeface="Calibri" panose="020F0502020204030204" pitchFamily="34" charset="0"/>
                        <a:cs typeface="Arial" panose="020B0604020202020204" pitchFamily="34" charset="0"/>
                      </a:endParaRPr>
                    </a:p>
                  </a:txBody>
                  <a:tcPr marL="20353" marR="20353" marT="5760" marB="0" anchor="ctr">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D9E2F3"/>
                    </a:solidFill>
                  </a:tcPr>
                </a:tc>
                <a:tc>
                  <a:txBody>
                    <a:bodyPr/>
                    <a:lstStyle/>
                    <a:p>
                      <a:pPr algn="r" rtl="0">
                        <a:lnSpc>
                          <a:spcPct val="107000"/>
                        </a:lnSpc>
                        <a:spcAft>
                          <a:spcPts val="800"/>
                        </a:spcAft>
                      </a:pPr>
                      <a:r>
                        <a:rPr lang="en-GB" sz="7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FCSVeg</a:t>
                      </a:r>
                      <a:endParaRPr lang="en-GB" sz="700" kern="100">
                        <a:effectLst/>
                        <a:latin typeface="Calibri" panose="020F0502020204030204" pitchFamily="34" charset="0"/>
                        <a:ea typeface="Calibri" panose="020F0502020204030204" pitchFamily="34" charset="0"/>
                        <a:cs typeface="Arial" panose="020B0604020202020204" pitchFamily="34" charset="0"/>
                      </a:endParaRPr>
                    </a:p>
                  </a:txBody>
                  <a:tcPr marL="20353" marR="20353" marT="576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D9E2F3"/>
                    </a:solidFill>
                  </a:tcPr>
                </a:tc>
                <a:extLst>
                  <a:ext uri="{0D108BD9-81ED-4DB2-BD59-A6C34878D82A}">
                    <a16:rowId xmlns:a16="http://schemas.microsoft.com/office/drawing/2014/main" val="538088183"/>
                  </a:ext>
                </a:extLst>
              </a:tr>
              <a:tr h="159619">
                <a:tc gridSpan="4">
                  <a:txBody>
                    <a:bodyPr/>
                    <a:lstStyle/>
                    <a:p>
                      <a:pPr algn="r" rtl="0">
                        <a:lnSpc>
                          <a:spcPct val="107000"/>
                        </a:lnSpc>
                        <a:spcAft>
                          <a:spcPts val="800"/>
                        </a:spcAft>
                      </a:pPr>
                      <a:r>
                        <a:rPr lang="ar-SA" sz="700" kern="100">
                          <a:effectLst/>
                          <a:latin typeface="Calibri" panose="020F0502020204030204" pitchFamily="34" charset="0"/>
                          <a:ea typeface="Calibri" panose="020F0502020204030204" pitchFamily="34" charset="0"/>
                          <a:cs typeface="Arial" panose="020B0604020202020204" pitchFamily="34" charset="0"/>
                        </a:rPr>
                        <a:t>اذا كانت الاجابه 0 انتقل الى السؤال السادس</a:t>
                      </a:r>
                      <a:endParaRPr lang="en-GB" sz="700" kern="100">
                        <a:effectLst/>
                        <a:latin typeface="Calibri" panose="020F0502020204030204" pitchFamily="34" charset="0"/>
                        <a:ea typeface="Calibri" panose="020F0502020204030204" pitchFamily="34" charset="0"/>
                        <a:cs typeface="Arial" panose="020B0604020202020204" pitchFamily="34" charset="0"/>
                      </a:endParaRPr>
                    </a:p>
                  </a:txBody>
                  <a:tcPr marL="20353" marR="20353" marT="576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710199711"/>
                  </a:ext>
                </a:extLst>
              </a:tr>
              <a:tr h="319173">
                <a:tc>
                  <a:txBody>
                    <a:bodyPr/>
                    <a:lstStyle/>
                    <a:p>
                      <a:pPr algn="r" rtl="0">
                        <a:lnSpc>
                          <a:spcPct val="107000"/>
                        </a:lnSpc>
                        <a:spcAft>
                          <a:spcPts val="800"/>
                        </a:spcAft>
                      </a:pPr>
                      <a:r>
                        <a:rPr lang="en-GB" sz="7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5.1</a:t>
                      </a:r>
                      <a:endParaRPr lang="en-GB" sz="700" kern="100">
                        <a:effectLst/>
                        <a:latin typeface="Calibri" panose="020F0502020204030204" pitchFamily="34" charset="0"/>
                        <a:ea typeface="Calibri" panose="020F0502020204030204" pitchFamily="34" charset="0"/>
                        <a:cs typeface="Arial" panose="020B0604020202020204" pitchFamily="34" charset="0"/>
                      </a:endParaRPr>
                    </a:p>
                  </a:txBody>
                  <a:tcPr marL="20353" marR="20353" marT="5760" marB="0" anchor="ctr">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F1ECE8"/>
                    </a:solidFill>
                  </a:tcPr>
                </a:tc>
                <a:tc>
                  <a:txBody>
                    <a:bodyPr/>
                    <a:lstStyle/>
                    <a:p>
                      <a:pPr algn="r" rtl="0">
                        <a:lnSpc>
                          <a:spcPct val="107000"/>
                        </a:lnSpc>
                        <a:spcAft>
                          <a:spcPts val="800"/>
                        </a:spcAft>
                      </a:pPr>
                      <a:r>
                        <a:rPr lang="ar-SA" sz="7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الخضروات البرتقالية (الخضروات الغنية بفيتامين أ): الجزر، الفلفل الأحمر، اليقطين، البطاطا الحلوة البرتقالية</a:t>
                      </a:r>
                      <a:endParaRPr lang="en-GB" sz="700" kern="100">
                        <a:effectLst/>
                        <a:latin typeface="Calibri" panose="020F0502020204030204" pitchFamily="34" charset="0"/>
                        <a:ea typeface="Calibri" panose="020F0502020204030204" pitchFamily="34" charset="0"/>
                        <a:cs typeface="Arial" panose="020B0604020202020204" pitchFamily="34" charset="0"/>
                      </a:endParaRPr>
                    </a:p>
                  </a:txBody>
                  <a:tcPr marL="20353" marR="20353" marT="5760" marB="0" anchor="ctr">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F1ECE8"/>
                    </a:solidFill>
                  </a:tcPr>
                </a:tc>
                <a:tc>
                  <a:txBody>
                    <a:bodyPr/>
                    <a:lstStyle/>
                    <a:p>
                      <a:pPr algn="r" rtl="0">
                        <a:lnSpc>
                          <a:spcPct val="107000"/>
                        </a:lnSpc>
                        <a:spcAft>
                          <a:spcPts val="800"/>
                        </a:spcAft>
                      </a:pPr>
                      <a:r>
                        <a:rPr lang="en-GB" sz="7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|___|</a:t>
                      </a:r>
                      <a:endParaRPr lang="en-GB" sz="700" kern="100">
                        <a:effectLst/>
                        <a:latin typeface="Calibri" panose="020F0502020204030204" pitchFamily="34" charset="0"/>
                        <a:ea typeface="Calibri" panose="020F0502020204030204" pitchFamily="34" charset="0"/>
                        <a:cs typeface="Arial" panose="020B0604020202020204" pitchFamily="34" charset="0"/>
                      </a:endParaRPr>
                    </a:p>
                  </a:txBody>
                  <a:tcPr marL="20353" marR="20353" marT="5760" marB="0" anchor="ctr">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F1ECE8"/>
                    </a:solidFill>
                  </a:tcPr>
                </a:tc>
                <a:tc>
                  <a:txBody>
                    <a:bodyPr/>
                    <a:lstStyle/>
                    <a:p>
                      <a:pPr algn="r" rtl="0">
                        <a:lnSpc>
                          <a:spcPct val="107000"/>
                        </a:lnSpc>
                        <a:spcAft>
                          <a:spcPts val="800"/>
                        </a:spcAft>
                      </a:pPr>
                      <a:r>
                        <a:rPr lang="en-US" sz="7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FCSNVegOrg</a:t>
                      </a:r>
                      <a:endParaRPr lang="en-GB" sz="700" kern="100">
                        <a:effectLst/>
                        <a:latin typeface="Calibri" panose="020F0502020204030204" pitchFamily="34" charset="0"/>
                        <a:ea typeface="Calibri" panose="020F0502020204030204" pitchFamily="34" charset="0"/>
                        <a:cs typeface="Arial" panose="020B0604020202020204" pitchFamily="34" charset="0"/>
                      </a:endParaRPr>
                    </a:p>
                  </a:txBody>
                  <a:tcPr marL="20353" marR="20353" marT="576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F1ECE8"/>
                    </a:solidFill>
                  </a:tcPr>
                </a:tc>
                <a:extLst>
                  <a:ext uri="{0D108BD9-81ED-4DB2-BD59-A6C34878D82A}">
                    <a16:rowId xmlns:a16="http://schemas.microsoft.com/office/drawing/2014/main" val="1878158935"/>
                  </a:ext>
                </a:extLst>
              </a:tr>
              <a:tr h="319173">
                <a:tc>
                  <a:txBody>
                    <a:bodyPr/>
                    <a:lstStyle/>
                    <a:p>
                      <a:pPr algn="r" rtl="0">
                        <a:lnSpc>
                          <a:spcPct val="107000"/>
                        </a:lnSpc>
                        <a:spcAft>
                          <a:spcPts val="800"/>
                        </a:spcAft>
                      </a:pPr>
                      <a:r>
                        <a:rPr lang="en-GB" sz="7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5.2</a:t>
                      </a:r>
                      <a:endParaRPr lang="en-GB" sz="700" kern="100">
                        <a:effectLst/>
                        <a:latin typeface="Calibri" panose="020F0502020204030204" pitchFamily="34" charset="0"/>
                        <a:ea typeface="Calibri" panose="020F0502020204030204" pitchFamily="34" charset="0"/>
                        <a:cs typeface="Arial" panose="020B0604020202020204" pitchFamily="34" charset="0"/>
                      </a:endParaRPr>
                    </a:p>
                  </a:txBody>
                  <a:tcPr marL="20353" marR="20353" marT="5760" marB="0" anchor="ctr">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F1ECE8"/>
                    </a:solidFill>
                  </a:tcPr>
                </a:tc>
                <a:tc>
                  <a:txBody>
                    <a:bodyPr/>
                    <a:lstStyle/>
                    <a:p>
                      <a:pPr algn="r" rtl="0">
                        <a:lnSpc>
                          <a:spcPct val="107000"/>
                        </a:lnSpc>
                        <a:spcAft>
                          <a:spcPts val="800"/>
                        </a:spcAft>
                      </a:pPr>
                      <a:r>
                        <a:rPr lang="ar-SA" sz="7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الخضروات الورقية الخضراء: السبانخ، البروكلي، القطيفة و/أو غيرها من الأوراق الخضراء الداكنة، أوراق الكسافا</a:t>
                      </a:r>
                      <a:endParaRPr lang="en-GB" sz="700" kern="100">
                        <a:effectLst/>
                        <a:latin typeface="Calibri" panose="020F0502020204030204" pitchFamily="34" charset="0"/>
                        <a:ea typeface="Calibri" panose="020F0502020204030204" pitchFamily="34" charset="0"/>
                        <a:cs typeface="Arial" panose="020B0604020202020204" pitchFamily="34" charset="0"/>
                      </a:endParaRPr>
                    </a:p>
                  </a:txBody>
                  <a:tcPr marL="20353" marR="20353" marT="5760" marB="0" anchor="ctr">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F1ECE8"/>
                    </a:solidFill>
                  </a:tcPr>
                </a:tc>
                <a:tc>
                  <a:txBody>
                    <a:bodyPr/>
                    <a:lstStyle/>
                    <a:p>
                      <a:pPr algn="r" rtl="0">
                        <a:lnSpc>
                          <a:spcPct val="107000"/>
                        </a:lnSpc>
                        <a:spcAft>
                          <a:spcPts val="800"/>
                        </a:spcAft>
                      </a:pPr>
                      <a:r>
                        <a:rPr lang="en-GB" sz="7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|___|</a:t>
                      </a:r>
                      <a:endParaRPr lang="en-GB" sz="700" kern="100">
                        <a:effectLst/>
                        <a:latin typeface="Calibri" panose="020F0502020204030204" pitchFamily="34" charset="0"/>
                        <a:ea typeface="Calibri" panose="020F0502020204030204" pitchFamily="34" charset="0"/>
                        <a:cs typeface="Arial" panose="020B0604020202020204" pitchFamily="34" charset="0"/>
                      </a:endParaRPr>
                    </a:p>
                  </a:txBody>
                  <a:tcPr marL="20353" marR="20353" marT="5760" marB="0" anchor="ctr">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F1ECE8"/>
                    </a:solidFill>
                  </a:tcPr>
                </a:tc>
                <a:tc>
                  <a:txBody>
                    <a:bodyPr/>
                    <a:lstStyle/>
                    <a:p>
                      <a:pPr algn="r" rtl="0">
                        <a:lnSpc>
                          <a:spcPct val="107000"/>
                        </a:lnSpc>
                        <a:spcAft>
                          <a:spcPts val="800"/>
                        </a:spcAft>
                      </a:pPr>
                      <a:r>
                        <a:rPr lang="en-US" sz="7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FCSNVegGre</a:t>
                      </a:r>
                      <a:endParaRPr lang="en-GB" sz="700" kern="100">
                        <a:effectLst/>
                        <a:latin typeface="Calibri" panose="020F0502020204030204" pitchFamily="34" charset="0"/>
                        <a:ea typeface="Calibri" panose="020F0502020204030204" pitchFamily="34" charset="0"/>
                        <a:cs typeface="Arial" panose="020B0604020202020204" pitchFamily="34" charset="0"/>
                      </a:endParaRPr>
                    </a:p>
                  </a:txBody>
                  <a:tcPr marL="20353" marR="20353" marT="576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F1ECE8"/>
                    </a:solidFill>
                  </a:tcPr>
                </a:tc>
                <a:extLst>
                  <a:ext uri="{0D108BD9-81ED-4DB2-BD59-A6C34878D82A}">
                    <a16:rowId xmlns:a16="http://schemas.microsoft.com/office/drawing/2014/main" val="124923956"/>
                  </a:ext>
                </a:extLst>
              </a:tr>
              <a:tr h="258671">
                <a:tc>
                  <a:txBody>
                    <a:bodyPr/>
                    <a:lstStyle/>
                    <a:p>
                      <a:pPr algn="r" rtl="0">
                        <a:lnSpc>
                          <a:spcPct val="107000"/>
                        </a:lnSpc>
                        <a:spcAft>
                          <a:spcPts val="800"/>
                        </a:spcAft>
                      </a:pPr>
                      <a:r>
                        <a:rPr lang="en-GB" sz="7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6. </a:t>
                      </a:r>
                      <a:endParaRPr lang="en-GB" sz="700" kern="100">
                        <a:effectLst/>
                        <a:latin typeface="Calibri" panose="020F0502020204030204" pitchFamily="34" charset="0"/>
                        <a:ea typeface="Calibri" panose="020F0502020204030204" pitchFamily="34" charset="0"/>
                        <a:cs typeface="Arial" panose="020B0604020202020204" pitchFamily="34" charset="0"/>
                      </a:endParaRPr>
                    </a:p>
                  </a:txBody>
                  <a:tcPr marL="20353" marR="20353" marT="5760" marB="0" anchor="ctr">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D9E2F3"/>
                    </a:solidFill>
                  </a:tcPr>
                </a:tc>
                <a:tc>
                  <a:txBody>
                    <a:bodyPr/>
                    <a:lstStyle/>
                    <a:p>
                      <a:pPr algn="r" rtl="0">
                        <a:lnSpc>
                          <a:spcPct val="107000"/>
                        </a:lnSpc>
                        <a:spcAft>
                          <a:spcPts val="800"/>
                        </a:spcAft>
                      </a:pPr>
                      <a:r>
                        <a:rPr lang="ar-SA" sz="7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الفواكه: الموز، التفاح، الليمون، المانجو، البابايا، المشمش، الخوخ، الخ</a:t>
                      </a:r>
                      <a:r>
                        <a:rPr lang="en-GB" sz="7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a:t>
                      </a:r>
                      <a:endParaRPr lang="en-GB" sz="700" kern="100">
                        <a:effectLst/>
                        <a:latin typeface="Calibri" panose="020F0502020204030204" pitchFamily="34" charset="0"/>
                        <a:ea typeface="Calibri" panose="020F0502020204030204" pitchFamily="34" charset="0"/>
                        <a:cs typeface="Arial" panose="020B0604020202020204" pitchFamily="34" charset="0"/>
                      </a:endParaRPr>
                    </a:p>
                  </a:txBody>
                  <a:tcPr marL="20353" marR="20353" marT="5760" marB="0" anchor="ctr">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D9E2F3"/>
                    </a:solidFill>
                  </a:tcPr>
                </a:tc>
                <a:tc>
                  <a:txBody>
                    <a:bodyPr/>
                    <a:lstStyle/>
                    <a:p>
                      <a:pPr algn="r" rtl="0">
                        <a:lnSpc>
                          <a:spcPct val="107000"/>
                        </a:lnSpc>
                        <a:spcAft>
                          <a:spcPts val="800"/>
                        </a:spcAft>
                      </a:pPr>
                      <a:r>
                        <a:rPr lang="en-GB" sz="7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|___|</a:t>
                      </a:r>
                      <a:endParaRPr lang="en-GB" sz="700" kern="100">
                        <a:effectLst/>
                        <a:latin typeface="Calibri" panose="020F0502020204030204" pitchFamily="34" charset="0"/>
                        <a:ea typeface="Calibri" panose="020F0502020204030204" pitchFamily="34" charset="0"/>
                        <a:cs typeface="Arial" panose="020B0604020202020204" pitchFamily="34" charset="0"/>
                      </a:endParaRPr>
                    </a:p>
                  </a:txBody>
                  <a:tcPr marL="20353" marR="20353" marT="5760" marB="0" anchor="ctr">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D9E2F3"/>
                    </a:solidFill>
                  </a:tcPr>
                </a:tc>
                <a:tc>
                  <a:txBody>
                    <a:bodyPr/>
                    <a:lstStyle/>
                    <a:p>
                      <a:pPr algn="r" rtl="0">
                        <a:lnSpc>
                          <a:spcPct val="107000"/>
                        </a:lnSpc>
                        <a:spcAft>
                          <a:spcPts val="800"/>
                        </a:spcAft>
                      </a:pPr>
                      <a:r>
                        <a:rPr lang="en-GB" sz="7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FCSFruit</a:t>
                      </a:r>
                      <a:endParaRPr lang="en-GB" sz="700" kern="100">
                        <a:effectLst/>
                        <a:latin typeface="Calibri" panose="020F0502020204030204" pitchFamily="34" charset="0"/>
                        <a:ea typeface="Calibri" panose="020F0502020204030204" pitchFamily="34" charset="0"/>
                        <a:cs typeface="Arial" panose="020B0604020202020204" pitchFamily="34" charset="0"/>
                      </a:endParaRPr>
                    </a:p>
                  </a:txBody>
                  <a:tcPr marL="20353" marR="20353" marT="576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D9E2F3"/>
                    </a:solidFill>
                  </a:tcPr>
                </a:tc>
                <a:extLst>
                  <a:ext uri="{0D108BD9-81ED-4DB2-BD59-A6C34878D82A}">
                    <a16:rowId xmlns:a16="http://schemas.microsoft.com/office/drawing/2014/main" val="1733863544"/>
                  </a:ext>
                </a:extLst>
              </a:tr>
              <a:tr h="160595">
                <a:tc gridSpan="4">
                  <a:txBody>
                    <a:bodyPr/>
                    <a:lstStyle/>
                    <a:p>
                      <a:pPr algn="r" rtl="0">
                        <a:lnSpc>
                          <a:spcPct val="107000"/>
                        </a:lnSpc>
                        <a:spcAft>
                          <a:spcPts val="800"/>
                        </a:spcAft>
                      </a:pPr>
                      <a:r>
                        <a:rPr lang="ar-YE" sz="700" kern="100">
                          <a:effectLst/>
                          <a:latin typeface="Calibri" panose="020F0502020204030204" pitchFamily="34" charset="0"/>
                          <a:ea typeface="Calibri" panose="020F0502020204030204" pitchFamily="34" charset="0"/>
                          <a:cs typeface="Arial" panose="020B0604020202020204" pitchFamily="34" charset="0"/>
                        </a:rPr>
                        <a:t>اذا كانت الاجابة 0 انتقل الى السؤال 7</a:t>
                      </a:r>
                      <a:endParaRPr lang="en-GB" sz="700" kern="100">
                        <a:effectLst/>
                        <a:latin typeface="Calibri" panose="020F0502020204030204" pitchFamily="34" charset="0"/>
                        <a:ea typeface="Calibri" panose="020F0502020204030204" pitchFamily="34" charset="0"/>
                        <a:cs typeface="Arial" panose="020B0604020202020204" pitchFamily="34" charset="0"/>
                      </a:endParaRPr>
                    </a:p>
                  </a:txBody>
                  <a:tcPr marL="20353" marR="20353" marT="576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550688128"/>
                  </a:ext>
                </a:extLst>
              </a:tr>
              <a:tr h="461158">
                <a:tc>
                  <a:txBody>
                    <a:bodyPr/>
                    <a:lstStyle/>
                    <a:p>
                      <a:pPr algn="r" rtl="0">
                        <a:lnSpc>
                          <a:spcPct val="107000"/>
                        </a:lnSpc>
                        <a:spcAft>
                          <a:spcPts val="800"/>
                        </a:spcAft>
                      </a:pPr>
                      <a:r>
                        <a:rPr lang="fr-FR" sz="7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6.1</a:t>
                      </a:r>
                      <a:endParaRPr lang="en-GB" sz="700" kern="100">
                        <a:effectLst/>
                        <a:latin typeface="Calibri" panose="020F0502020204030204" pitchFamily="34" charset="0"/>
                        <a:ea typeface="Calibri" panose="020F0502020204030204" pitchFamily="34" charset="0"/>
                        <a:cs typeface="Arial" panose="020B0604020202020204" pitchFamily="34" charset="0"/>
                      </a:endParaRPr>
                    </a:p>
                  </a:txBody>
                  <a:tcPr marL="20353" marR="20353" marT="5760" marB="0" anchor="ctr">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F1ECE8"/>
                    </a:solidFill>
                  </a:tcPr>
                </a:tc>
                <a:tc>
                  <a:txBody>
                    <a:bodyPr/>
                    <a:lstStyle/>
                    <a:p>
                      <a:pPr algn="r" rtl="0">
                        <a:lnSpc>
                          <a:spcPct val="107000"/>
                        </a:lnSpc>
                        <a:spcAft>
                          <a:spcPts val="800"/>
                        </a:spcAft>
                      </a:pPr>
                      <a:r>
                        <a:rPr lang="ar-SA" sz="7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الفواكه البرتقالية (الفواكه الغنية بفيتامين أ): المانجو، والبابايا، والمشمش، والخوخ</a:t>
                      </a:r>
                      <a:endParaRPr lang="en-GB" sz="700" kern="100">
                        <a:effectLst/>
                        <a:latin typeface="Calibri" panose="020F0502020204030204" pitchFamily="34" charset="0"/>
                        <a:ea typeface="Calibri" panose="020F0502020204030204" pitchFamily="34" charset="0"/>
                        <a:cs typeface="Arial" panose="020B0604020202020204" pitchFamily="34" charset="0"/>
                      </a:endParaRPr>
                    </a:p>
                    <a:p>
                      <a:pPr algn="r" rtl="0">
                        <a:lnSpc>
                          <a:spcPct val="107000"/>
                        </a:lnSpc>
                        <a:spcAft>
                          <a:spcPts val="800"/>
                        </a:spcAft>
                      </a:pPr>
                      <a:r>
                        <a:rPr lang="en-GB" sz="7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a:t>
                      </a:r>
                      <a:r>
                        <a:rPr lang="ar-SA" sz="7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باستثناء البرتقال</a:t>
                      </a:r>
                      <a:r>
                        <a:rPr lang="en-GB" sz="7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a:t>
                      </a:r>
                      <a:endParaRPr lang="en-GB" sz="700" kern="100">
                        <a:effectLst/>
                        <a:latin typeface="Calibri" panose="020F0502020204030204" pitchFamily="34" charset="0"/>
                        <a:ea typeface="Calibri" panose="020F0502020204030204" pitchFamily="34" charset="0"/>
                        <a:cs typeface="Arial" panose="020B0604020202020204" pitchFamily="34" charset="0"/>
                      </a:endParaRPr>
                    </a:p>
                  </a:txBody>
                  <a:tcPr marL="20353" marR="20353" marT="5760" marB="0" anchor="ctr">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F1ECE8"/>
                    </a:solidFill>
                  </a:tcPr>
                </a:tc>
                <a:tc>
                  <a:txBody>
                    <a:bodyPr/>
                    <a:lstStyle/>
                    <a:p>
                      <a:pPr algn="r" rtl="0">
                        <a:lnSpc>
                          <a:spcPct val="107000"/>
                        </a:lnSpc>
                        <a:spcAft>
                          <a:spcPts val="800"/>
                        </a:spcAft>
                      </a:pPr>
                      <a:r>
                        <a:rPr lang="en-GB" sz="7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|___|</a:t>
                      </a:r>
                      <a:endParaRPr lang="en-GB" sz="700" kern="100">
                        <a:effectLst/>
                        <a:latin typeface="Calibri" panose="020F0502020204030204" pitchFamily="34" charset="0"/>
                        <a:ea typeface="Calibri" panose="020F0502020204030204" pitchFamily="34" charset="0"/>
                        <a:cs typeface="Arial" panose="020B0604020202020204" pitchFamily="34" charset="0"/>
                      </a:endParaRPr>
                    </a:p>
                  </a:txBody>
                  <a:tcPr marL="20353" marR="20353" marT="5760" marB="0" anchor="ctr">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F1ECE8"/>
                    </a:solidFill>
                  </a:tcPr>
                </a:tc>
                <a:tc>
                  <a:txBody>
                    <a:bodyPr/>
                    <a:lstStyle/>
                    <a:p>
                      <a:pPr algn="r" rtl="0">
                        <a:lnSpc>
                          <a:spcPct val="107000"/>
                        </a:lnSpc>
                        <a:spcAft>
                          <a:spcPts val="800"/>
                        </a:spcAft>
                      </a:pPr>
                      <a:r>
                        <a:rPr lang="en-US" sz="7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FCSNFruitOrg</a:t>
                      </a:r>
                      <a:endParaRPr lang="en-GB" sz="700" kern="100">
                        <a:effectLst/>
                        <a:latin typeface="Calibri" panose="020F0502020204030204" pitchFamily="34" charset="0"/>
                        <a:ea typeface="Calibri" panose="020F0502020204030204" pitchFamily="34" charset="0"/>
                        <a:cs typeface="Arial" panose="020B0604020202020204" pitchFamily="34" charset="0"/>
                      </a:endParaRPr>
                    </a:p>
                  </a:txBody>
                  <a:tcPr marL="20353" marR="20353" marT="576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F1ECE8"/>
                    </a:solidFill>
                  </a:tcPr>
                </a:tc>
                <a:extLst>
                  <a:ext uri="{0D108BD9-81ED-4DB2-BD59-A6C34878D82A}">
                    <a16:rowId xmlns:a16="http://schemas.microsoft.com/office/drawing/2014/main" val="1303276385"/>
                  </a:ext>
                </a:extLst>
              </a:tr>
              <a:tr h="319173">
                <a:tc>
                  <a:txBody>
                    <a:bodyPr/>
                    <a:lstStyle/>
                    <a:p>
                      <a:pPr algn="r" rtl="0">
                        <a:lnSpc>
                          <a:spcPct val="107000"/>
                        </a:lnSpc>
                        <a:spcAft>
                          <a:spcPts val="800"/>
                        </a:spcAft>
                      </a:pPr>
                      <a:r>
                        <a:rPr lang="en-GB" sz="7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7.</a:t>
                      </a:r>
                      <a:endParaRPr lang="en-GB" sz="700" kern="100">
                        <a:effectLst/>
                        <a:latin typeface="Calibri" panose="020F0502020204030204" pitchFamily="34" charset="0"/>
                        <a:ea typeface="Calibri" panose="020F0502020204030204" pitchFamily="34" charset="0"/>
                        <a:cs typeface="Arial" panose="020B0604020202020204" pitchFamily="34" charset="0"/>
                      </a:endParaRPr>
                    </a:p>
                  </a:txBody>
                  <a:tcPr marL="20353" marR="20353" marT="5760" marB="0" anchor="ctr">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D9E2F3"/>
                    </a:solidFill>
                  </a:tcPr>
                </a:tc>
                <a:tc>
                  <a:txBody>
                    <a:bodyPr/>
                    <a:lstStyle/>
                    <a:p>
                      <a:pPr algn="r" rtl="0">
                        <a:lnSpc>
                          <a:spcPct val="107000"/>
                        </a:lnSpc>
                        <a:spcAft>
                          <a:spcPts val="800"/>
                        </a:spcAft>
                      </a:pPr>
                      <a:r>
                        <a:rPr lang="ar-SA" sz="7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الزيوت والدهون: الزيت النباتي، زيت النخيل، السمن، الزبدة، السمن النباتي، الدهون أو الزيوت الأخرى</a:t>
                      </a:r>
                      <a:endParaRPr lang="en-GB" sz="700" kern="100">
                        <a:effectLst/>
                        <a:latin typeface="Calibri" panose="020F0502020204030204" pitchFamily="34" charset="0"/>
                        <a:ea typeface="Calibri" panose="020F0502020204030204" pitchFamily="34" charset="0"/>
                        <a:cs typeface="Arial" panose="020B0604020202020204" pitchFamily="34" charset="0"/>
                      </a:endParaRPr>
                    </a:p>
                  </a:txBody>
                  <a:tcPr marL="21505" marR="21505" marT="5760" marB="0" anchor="ctr">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D9E2F3"/>
                    </a:solidFill>
                  </a:tcPr>
                </a:tc>
                <a:tc>
                  <a:txBody>
                    <a:bodyPr/>
                    <a:lstStyle/>
                    <a:p>
                      <a:pPr algn="r" rtl="0">
                        <a:lnSpc>
                          <a:spcPct val="107000"/>
                        </a:lnSpc>
                        <a:spcAft>
                          <a:spcPts val="800"/>
                        </a:spcAft>
                      </a:pPr>
                      <a:r>
                        <a:rPr lang="en-GB" sz="7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|___|</a:t>
                      </a:r>
                      <a:endParaRPr lang="en-GB" sz="700" kern="100">
                        <a:effectLst/>
                        <a:latin typeface="Calibri" panose="020F0502020204030204" pitchFamily="34" charset="0"/>
                        <a:ea typeface="Calibri" panose="020F0502020204030204" pitchFamily="34" charset="0"/>
                        <a:cs typeface="Arial" panose="020B0604020202020204" pitchFamily="34" charset="0"/>
                      </a:endParaRPr>
                    </a:p>
                  </a:txBody>
                  <a:tcPr marL="20353" marR="20353" marT="5760" marB="0" anchor="ctr">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D9E2F3"/>
                    </a:solidFill>
                  </a:tcPr>
                </a:tc>
                <a:tc>
                  <a:txBody>
                    <a:bodyPr/>
                    <a:lstStyle/>
                    <a:p>
                      <a:pPr algn="r" rtl="0">
                        <a:lnSpc>
                          <a:spcPct val="107000"/>
                        </a:lnSpc>
                        <a:spcAft>
                          <a:spcPts val="800"/>
                        </a:spcAft>
                      </a:pPr>
                      <a:r>
                        <a:rPr lang="en-GB" sz="7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FCSFat</a:t>
                      </a:r>
                      <a:endParaRPr lang="en-GB" sz="700" kern="100">
                        <a:effectLst/>
                        <a:latin typeface="Calibri" panose="020F0502020204030204" pitchFamily="34" charset="0"/>
                        <a:ea typeface="Calibri" panose="020F0502020204030204" pitchFamily="34" charset="0"/>
                        <a:cs typeface="Arial" panose="020B0604020202020204" pitchFamily="34" charset="0"/>
                      </a:endParaRPr>
                    </a:p>
                  </a:txBody>
                  <a:tcPr marL="20353" marR="20353" marT="576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D9E2F3"/>
                    </a:solidFill>
                  </a:tcPr>
                </a:tc>
                <a:extLst>
                  <a:ext uri="{0D108BD9-81ED-4DB2-BD59-A6C34878D82A}">
                    <a16:rowId xmlns:a16="http://schemas.microsoft.com/office/drawing/2014/main" val="1189316968"/>
                  </a:ext>
                </a:extLst>
              </a:tr>
              <a:tr h="478729">
                <a:tc>
                  <a:txBody>
                    <a:bodyPr/>
                    <a:lstStyle/>
                    <a:p>
                      <a:pPr algn="r" rtl="0">
                        <a:lnSpc>
                          <a:spcPct val="107000"/>
                        </a:lnSpc>
                        <a:spcAft>
                          <a:spcPts val="800"/>
                        </a:spcAft>
                      </a:pPr>
                      <a:r>
                        <a:rPr lang="en-GB" sz="7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8.</a:t>
                      </a:r>
                      <a:endParaRPr lang="en-GB" sz="700" kern="100">
                        <a:effectLst/>
                        <a:latin typeface="Calibri" panose="020F0502020204030204" pitchFamily="34" charset="0"/>
                        <a:ea typeface="Calibri" panose="020F0502020204030204" pitchFamily="34" charset="0"/>
                        <a:cs typeface="Arial" panose="020B0604020202020204" pitchFamily="34" charset="0"/>
                      </a:endParaRPr>
                    </a:p>
                  </a:txBody>
                  <a:tcPr marL="20353" marR="20353" marT="5760" marB="0" anchor="ctr">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D9E2F3"/>
                    </a:solidFill>
                  </a:tcPr>
                </a:tc>
                <a:tc>
                  <a:txBody>
                    <a:bodyPr/>
                    <a:lstStyle/>
                    <a:p>
                      <a:pPr algn="r" rtl="0">
                        <a:lnSpc>
                          <a:spcPct val="107000"/>
                        </a:lnSpc>
                        <a:spcAft>
                          <a:spcPts val="800"/>
                        </a:spcAft>
                      </a:pPr>
                      <a:r>
                        <a:rPr lang="ar-SA" sz="7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السكر والحلويات: السكر والعسل والمربى والحلوى والشوكولاتة والبسكويت/الكعك والمعجنات والكعك والآيس كريم والحلويات الأخرى (بما في ذلك المشروبات السكرية)</a:t>
                      </a:r>
                      <a:endParaRPr lang="en-GB" sz="700" kern="100">
                        <a:effectLst/>
                        <a:latin typeface="Calibri" panose="020F0502020204030204" pitchFamily="34" charset="0"/>
                        <a:ea typeface="Calibri" panose="020F0502020204030204" pitchFamily="34" charset="0"/>
                        <a:cs typeface="Arial" panose="020B0604020202020204" pitchFamily="34" charset="0"/>
                      </a:endParaRPr>
                    </a:p>
                  </a:txBody>
                  <a:tcPr marL="21505" marR="21505" marT="5760" marB="0" anchor="ctr">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D9E2F3"/>
                    </a:solidFill>
                  </a:tcPr>
                </a:tc>
                <a:tc>
                  <a:txBody>
                    <a:bodyPr/>
                    <a:lstStyle/>
                    <a:p>
                      <a:pPr algn="r" rtl="0">
                        <a:lnSpc>
                          <a:spcPct val="107000"/>
                        </a:lnSpc>
                        <a:spcAft>
                          <a:spcPts val="800"/>
                        </a:spcAft>
                      </a:pPr>
                      <a:r>
                        <a:rPr lang="en-GB" sz="7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|___|</a:t>
                      </a:r>
                      <a:endParaRPr lang="en-GB" sz="700" kern="100">
                        <a:effectLst/>
                        <a:latin typeface="Calibri" panose="020F0502020204030204" pitchFamily="34" charset="0"/>
                        <a:ea typeface="Calibri" panose="020F0502020204030204" pitchFamily="34" charset="0"/>
                        <a:cs typeface="Arial" panose="020B0604020202020204" pitchFamily="34" charset="0"/>
                      </a:endParaRPr>
                    </a:p>
                  </a:txBody>
                  <a:tcPr marL="20353" marR="20353" marT="5760" marB="0" anchor="ctr">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D9E2F3"/>
                    </a:solidFill>
                  </a:tcPr>
                </a:tc>
                <a:tc>
                  <a:txBody>
                    <a:bodyPr/>
                    <a:lstStyle/>
                    <a:p>
                      <a:pPr algn="r" rtl="0">
                        <a:lnSpc>
                          <a:spcPct val="107000"/>
                        </a:lnSpc>
                        <a:spcAft>
                          <a:spcPts val="800"/>
                        </a:spcAft>
                      </a:pPr>
                      <a:r>
                        <a:rPr lang="en-GB" sz="700" b="1" kern="100" err="1">
                          <a:solidFill>
                            <a:srgbClr val="000000"/>
                          </a:solidFill>
                          <a:effectLst/>
                          <a:latin typeface="Calibri" panose="020F0502020204030204" pitchFamily="34" charset="0"/>
                          <a:ea typeface="Calibri" panose="020F0502020204030204" pitchFamily="34" charset="0"/>
                          <a:cs typeface="Arial" panose="020B0604020202020204" pitchFamily="34" charset="0"/>
                        </a:rPr>
                        <a:t>FCSSugar</a:t>
                      </a:r>
                      <a:endParaRPr lang="en-GB" sz="700" kern="100">
                        <a:effectLst/>
                        <a:latin typeface="Calibri" panose="020F0502020204030204" pitchFamily="34" charset="0"/>
                        <a:ea typeface="Calibri" panose="020F0502020204030204" pitchFamily="34" charset="0"/>
                        <a:cs typeface="Arial" panose="020B0604020202020204" pitchFamily="34" charset="0"/>
                      </a:endParaRPr>
                    </a:p>
                  </a:txBody>
                  <a:tcPr marL="20353" marR="20353" marT="576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D9E2F3"/>
                    </a:solidFill>
                  </a:tcPr>
                </a:tc>
                <a:extLst>
                  <a:ext uri="{0D108BD9-81ED-4DB2-BD59-A6C34878D82A}">
                    <a16:rowId xmlns:a16="http://schemas.microsoft.com/office/drawing/2014/main" val="2557503225"/>
                  </a:ext>
                </a:extLst>
              </a:tr>
              <a:tr h="595160">
                <a:tc>
                  <a:txBody>
                    <a:bodyPr/>
                    <a:lstStyle/>
                    <a:p>
                      <a:pPr algn="r" rtl="0">
                        <a:lnSpc>
                          <a:spcPct val="107000"/>
                        </a:lnSpc>
                        <a:spcAft>
                          <a:spcPts val="800"/>
                        </a:spcAft>
                      </a:pPr>
                      <a:r>
                        <a:rPr lang="en-GB" sz="7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9. </a:t>
                      </a:r>
                      <a:endParaRPr lang="en-GB" sz="700" kern="100">
                        <a:effectLst/>
                        <a:latin typeface="Calibri" panose="020F0502020204030204" pitchFamily="34" charset="0"/>
                        <a:ea typeface="Calibri" panose="020F0502020204030204" pitchFamily="34" charset="0"/>
                        <a:cs typeface="Arial" panose="020B0604020202020204" pitchFamily="34" charset="0"/>
                      </a:endParaRPr>
                    </a:p>
                  </a:txBody>
                  <a:tcPr marL="20353" marR="20353" marT="5760" marB="0" anchor="ctr">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D9E2F3"/>
                    </a:solidFill>
                  </a:tcPr>
                </a:tc>
                <a:tc>
                  <a:txBody>
                    <a:bodyPr/>
                    <a:lstStyle/>
                    <a:p>
                      <a:pPr algn="r" rtl="0">
                        <a:lnSpc>
                          <a:spcPct val="107000"/>
                        </a:lnSpc>
                        <a:spcAft>
                          <a:spcPts val="800"/>
                        </a:spcAft>
                      </a:pPr>
                      <a:r>
                        <a:rPr lang="ar-SA" sz="7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التوابل والبهارات: الشاي، القهوة، مسحوق الكاكاو، الملح، الثوم، التوابل، الخميرة، معجون الطماطم؛ كميات صغيرة من الأطعمة الأخرى، وخاصة اللحوم أو الأسماك وكميات صغيرة من الحليب في الشاي أو القهوة</a:t>
                      </a:r>
                      <a:r>
                        <a:rPr lang="en-GB" sz="7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a:t>
                      </a:r>
                      <a:endParaRPr lang="en-GB" sz="700" kern="100">
                        <a:effectLst/>
                        <a:latin typeface="Calibri" panose="020F0502020204030204" pitchFamily="34" charset="0"/>
                        <a:ea typeface="Calibri" panose="020F0502020204030204" pitchFamily="34" charset="0"/>
                        <a:cs typeface="Arial" panose="020B0604020202020204" pitchFamily="34" charset="0"/>
                      </a:endParaRPr>
                    </a:p>
                  </a:txBody>
                  <a:tcPr marL="21505" marR="21505" marT="5760" marB="0" anchor="ctr">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D9E2F3"/>
                    </a:solidFill>
                  </a:tcPr>
                </a:tc>
                <a:tc>
                  <a:txBody>
                    <a:bodyPr/>
                    <a:lstStyle/>
                    <a:p>
                      <a:pPr algn="r" rtl="0">
                        <a:lnSpc>
                          <a:spcPct val="107000"/>
                        </a:lnSpc>
                        <a:spcAft>
                          <a:spcPts val="800"/>
                        </a:spcAft>
                      </a:pPr>
                      <a:r>
                        <a:rPr lang="en-GB" sz="7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|___|</a:t>
                      </a:r>
                      <a:endParaRPr lang="en-GB" sz="700" kern="100">
                        <a:effectLst/>
                        <a:latin typeface="Calibri" panose="020F0502020204030204" pitchFamily="34" charset="0"/>
                        <a:ea typeface="Calibri" panose="020F0502020204030204" pitchFamily="34" charset="0"/>
                        <a:cs typeface="Arial" panose="020B0604020202020204" pitchFamily="34" charset="0"/>
                      </a:endParaRPr>
                    </a:p>
                  </a:txBody>
                  <a:tcPr marL="20353" marR="20353" marT="5760" marB="0" anchor="ctr">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D9E2F3"/>
                    </a:solidFill>
                  </a:tcPr>
                </a:tc>
                <a:tc>
                  <a:txBody>
                    <a:bodyPr/>
                    <a:lstStyle/>
                    <a:p>
                      <a:pPr algn="r" rtl="0">
                        <a:lnSpc>
                          <a:spcPct val="107000"/>
                        </a:lnSpc>
                        <a:spcAft>
                          <a:spcPts val="800"/>
                        </a:spcAft>
                      </a:pPr>
                      <a:r>
                        <a:rPr lang="en-GB" sz="700" b="1" kern="100" err="1">
                          <a:solidFill>
                            <a:srgbClr val="000000"/>
                          </a:solidFill>
                          <a:effectLst/>
                          <a:latin typeface="Calibri" panose="020F0502020204030204" pitchFamily="34" charset="0"/>
                          <a:ea typeface="Calibri" panose="020F0502020204030204" pitchFamily="34" charset="0"/>
                          <a:cs typeface="Arial" panose="020B0604020202020204" pitchFamily="34" charset="0"/>
                        </a:rPr>
                        <a:t>FCSCond</a:t>
                      </a:r>
                      <a:endParaRPr lang="en-GB" sz="700" kern="100">
                        <a:effectLst/>
                        <a:latin typeface="Calibri" panose="020F0502020204030204" pitchFamily="34" charset="0"/>
                        <a:ea typeface="Calibri" panose="020F0502020204030204" pitchFamily="34" charset="0"/>
                        <a:cs typeface="Arial" panose="020B0604020202020204" pitchFamily="34" charset="0"/>
                      </a:endParaRPr>
                    </a:p>
                  </a:txBody>
                  <a:tcPr marL="20353" marR="20353" marT="5760" marB="0">
                    <a:lnL w="12700" cap="flat" cmpd="sng" algn="ctr">
                      <a:solidFill>
                        <a:srgbClr val="007DBC"/>
                      </a:solidFill>
                      <a:prstDash val="solid"/>
                      <a:round/>
                      <a:headEnd type="none" w="med" len="med"/>
                      <a:tailEnd type="none" w="med" len="med"/>
                    </a:lnL>
                    <a:lnR w="12700" cap="flat" cmpd="sng" algn="ctr">
                      <a:solidFill>
                        <a:srgbClr val="007DBC"/>
                      </a:solidFill>
                      <a:prstDash val="solid"/>
                      <a:round/>
                      <a:headEnd type="none" w="med" len="med"/>
                      <a:tailEnd type="none" w="med" len="med"/>
                    </a:lnR>
                    <a:lnT w="12700" cap="flat" cmpd="sng" algn="ctr">
                      <a:solidFill>
                        <a:srgbClr val="007DBC"/>
                      </a:solidFill>
                      <a:prstDash val="solid"/>
                      <a:round/>
                      <a:headEnd type="none" w="med" len="med"/>
                      <a:tailEnd type="none" w="med" len="med"/>
                    </a:lnT>
                    <a:lnB w="12700" cap="flat" cmpd="sng" algn="ctr">
                      <a:solidFill>
                        <a:srgbClr val="007DBC"/>
                      </a:solidFill>
                      <a:prstDash val="solid"/>
                      <a:round/>
                      <a:headEnd type="none" w="med" len="med"/>
                      <a:tailEnd type="none" w="med" len="med"/>
                    </a:lnB>
                    <a:solidFill>
                      <a:srgbClr val="D9E2F3"/>
                    </a:solidFill>
                  </a:tcPr>
                </a:tc>
                <a:extLst>
                  <a:ext uri="{0D108BD9-81ED-4DB2-BD59-A6C34878D82A}">
                    <a16:rowId xmlns:a16="http://schemas.microsoft.com/office/drawing/2014/main" val="63458070"/>
                  </a:ext>
                </a:extLst>
              </a:tr>
            </a:tbl>
          </a:graphicData>
        </a:graphic>
      </p:graphicFrame>
      <p:sp>
        <p:nvSpPr>
          <p:cNvPr id="9" name="Right Brace 8">
            <a:extLst>
              <a:ext uri="{FF2B5EF4-FFF2-40B4-BE49-F238E27FC236}">
                <a16:creationId xmlns:a16="http://schemas.microsoft.com/office/drawing/2014/main" id="{AE40D84D-2C50-A8B9-133D-F1019CD3BF95}"/>
              </a:ext>
            </a:extLst>
          </p:cNvPr>
          <p:cNvSpPr/>
          <p:nvPr/>
        </p:nvSpPr>
        <p:spPr>
          <a:xfrm>
            <a:off x="6854283" y="1824819"/>
            <a:ext cx="445192" cy="1604181"/>
          </a:xfrm>
          <a:prstGeom prst="rightBrace">
            <a:avLst>
              <a:gd name="adj1" fmla="val 8333"/>
              <a:gd name="adj2" fmla="val 53229"/>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800"/>
          </a:p>
        </p:txBody>
      </p:sp>
      <p:sp>
        <p:nvSpPr>
          <p:cNvPr id="10" name="Right Brace 9">
            <a:extLst>
              <a:ext uri="{FF2B5EF4-FFF2-40B4-BE49-F238E27FC236}">
                <a16:creationId xmlns:a16="http://schemas.microsoft.com/office/drawing/2014/main" id="{A351AB3F-327D-4942-18EF-96DB35180EEC}"/>
              </a:ext>
            </a:extLst>
          </p:cNvPr>
          <p:cNvSpPr/>
          <p:nvPr/>
        </p:nvSpPr>
        <p:spPr>
          <a:xfrm>
            <a:off x="6917386" y="3555854"/>
            <a:ext cx="445192" cy="923330"/>
          </a:xfrm>
          <a:prstGeom prst="rightBrace">
            <a:avLst>
              <a:gd name="adj1" fmla="val 8333"/>
              <a:gd name="adj2" fmla="val 53229"/>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800"/>
          </a:p>
        </p:txBody>
      </p:sp>
      <p:sp>
        <p:nvSpPr>
          <p:cNvPr id="12" name="Right Brace 11">
            <a:extLst>
              <a:ext uri="{FF2B5EF4-FFF2-40B4-BE49-F238E27FC236}">
                <a16:creationId xmlns:a16="http://schemas.microsoft.com/office/drawing/2014/main" id="{64AD7DFD-6462-D0AF-45B7-6D7BA28ABFD4}"/>
              </a:ext>
            </a:extLst>
          </p:cNvPr>
          <p:cNvSpPr/>
          <p:nvPr/>
        </p:nvSpPr>
        <p:spPr>
          <a:xfrm>
            <a:off x="6875385" y="5169192"/>
            <a:ext cx="445192" cy="464354"/>
          </a:xfrm>
          <a:prstGeom prst="rightBrace">
            <a:avLst>
              <a:gd name="adj1" fmla="val 8333"/>
              <a:gd name="adj2" fmla="val 53229"/>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800"/>
          </a:p>
        </p:txBody>
      </p:sp>
    </p:spTree>
    <p:extLst>
      <p:ext uri="{BB962C8B-B14F-4D97-AF65-F5344CB8AC3E}">
        <p14:creationId xmlns:p14="http://schemas.microsoft.com/office/powerpoint/2010/main" val="1354332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E"/>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914400" y="2037330"/>
            <a:ext cx="10615448" cy="327561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ct val="94762"/>
              </a:lnSpc>
            </a:pPr>
            <a:endParaRPr lang="it-IT"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gn="r" rtl="1">
              <a:lnSpc>
                <a:spcPct val="94762"/>
              </a:lnSpc>
            </a:pPr>
            <a:r>
              <a:rPr lang="ar-YE">
                <a:solidFill>
                  <a:srgbClr val="FFFFFE"/>
                </a:solidFill>
                <a:latin typeface="Open Sans ExtraBold" panose="020B0906030804020204" pitchFamily="34" charset="0"/>
                <a:ea typeface="Open Sans ExtraBold" panose="020B0906030804020204" pitchFamily="34" charset="0"/>
                <a:cs typeface="Open Sans" panose="020B0606030504020204" pitchFamily="34" charset="0"/>
              </a:rPr>
              <a:t>تحليل مؤشر استهلاك الغذاء (</a:t>
            </a:r>
            <a:r>
              <a:rPr lang="en-GB">
                <a:solidFill>
                  <a:srgbClr val="FFFFFE"/>
                </a:solidFill>
                <a:latin typeface="Open Sans ExtraBold" panose="020B0906030804020204" pitchFamily="34" charset="0"/>
                <a:ea typeface="Open Sans ExtraBold" panose="020B0906030804020204" pitchFamily="34" charset="0"/>
                <a:cs typeface="Open Sans ExtraBold" panose="020B0906030804020204" pitchFamily="34" charset="0"/>
              </a:rPr>
              <a:t>FCS</a:t>
            </a:r>
            <a:r>
              <a:rPr lang="ar-YE">
                <a:solidFill>
                  <a:srgbClr val="FFFFFE"/>
                </a:solidFill>
                <a:latin typeface="Open Sans ExtraBold" panose="020B0906030804020204" pitchFamily="34" charset="0"/>
                <a:ea typeface="Open Sans ExtraBold" panose="020B0906030804020204" pitchFamily="34" charset="0"/>
                <a:cs typeface="Open Sans" panose="020B0606030504020204" pitchFamily="34" charset="0"/>
              </a:rPr>
              <a:t>)</a:t>
            </a:r>
            <a:br>
              <a:rPr lang="en-GB">
                <a:solidFill>
                  <a:srgbClr val="FFFFFE"/>
                </a:solidFill>
                <a:latin typeface="Open Sans ExtraBold" panose="020B0906030804020204" pitchFamily="34" charset="0"/>
                <a:ea typeface="Open Sans ExtraBold" panose="020B0906030804020204" pitchFamily="34" charset="0"/>
                <a:cs typeface="Open Sans ExtraBold" panose="020B0906030804020204" pitchFamily="34" charset="0"/>
              </a:rPr>
            </a:br>
            <a:r>
              <a:rPr lang="ar-YE">
                <a:solidFill>
                  <a:srgbClr val="FFFFFE"/>
                </a:solidFill>
                <a:latin typeface="Open Sans ExtraBold" panose="020B0906030804020204" pitchFamily="34" charset="0"/>
                <a:ea typeface="Open Sans ExtraBold" panose="020B0906030804020204" pitchFamily="34" charset="0"/>
                <a:cs typeface="Open Sans" panose="020B0606030504020204" pitchFamily="34" charset="0"/>
              </a:rPr>
              <a:t>تحليل موشر جودة التغذية الخاصة باستهلاك الغذاء </a:t>
            </a:r>
            <a:r>
              <a:rPr lang="en-US">
                <a:solidFill>
                  <a:srgbClr val="FFFFFE"/>
                </a:solidFill>
                <a:latin typeface="Open Sans ExtraBold" panose="020B0906030804020204" pitchFamily="34" charset="0"/>
                <a:ea typeface="Open Sans ExtraBold" panose="020B0906030804020204" pitchFamily="34" charset="0"/>
                <a:cs typeface="Open Sans ExtraBold" panose="020B0906030804020204" pitchFamily="34" charset="0"/>
              </a:rPr>
              <a:t>(</a:t>
            </a:r>
            <a:r>
              <a:rPr lang="en-GB">
                <a:solidFill>
                  <a:srgbClr val="FFFFFE"/>
                </a:solidFill>
                <a:latin typeface="Open Sans ExtraBold" panose="020B0906030804020204" pitchFamily="34" charset="0"/>
                <a:ea typeface="Open Sans ExtraBold" panose="020B0906030804020204" pitchFamily="34" charset="0"/>
                <a:cs typeface="Open Sans ExtraBold" panose="020B0906030804020204" pitchFamily="34" charset="0"/>
              </a:rPr>
              <a:t>FCS-N)</a:t>
            </a:r>
          </a:p>
          <a:p>
            <a:pPr algn="r" rtl="1">
              <a:lnSpc>
                <a:spcPct val="94762"/>
              </a:lnSpc>
            </a:pPr>
            <a:endParaRPr lang="en-GB" b="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81468923"/>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5371191" y="378486"/>
            <a:ext cx="6250809" cy="662558"/>
          </a:xfrm>
        </p:spPr>
        <p:txBody>
          <a:bodyPr anchor="t" anchorCtr="0"/>
          <a:lstStyle/>
          <a:p>
            <a:pPr algn="r" rtl="1"/>
            <a:r>
              <a:rPr lang="ar-YE" sz="3600" kern="1400" spc="230">
                <a:solidFill>
                  <a:schemeClr val="accent2"/>
                </a:solidFill>
                <a:latin typeface="Open Sans ExtraBold" panose="020B0906030804020204" pitchFamily="34" charset="0"/>
                <a:ea typeface="Open Sans ExtraBold" panose="020B0906030804020204" pitchFamily="34" charset="0"/>
                <a:cs typeface="Open Sans Extrabold"/>
              </a:rPr>
              <a:t>جودة التغذية الخاصة باستهلاك الغذاء</a:t>
            </a:r>
            <a:r>
              <a:rPr lang="en-US" sz="3600" kern="1400" spc="230">
                <a:solidFill>
                  <a:schemeClr val="accent2"/>
                </a:solidFill>
                <a:latin typeface="Open Sans ExtraBold" panose="020B0906030804020204" pitchFamily="34" charset="0"/>
                <a:ea typeface="Open Sans ExtraBold" panose="020B0906030804020204" pitchFamily="34" charset="0"/>
                <a:cs typeface="Open Sans ExtraBold" panose="020B0906030804020204" pitchFamily="34" charset="0"/>
              </a:rPr>
              <a:t> </a:t>
            </a:r>
            <a:r>
              <a:rPr lang="ar-YE" sz="3600" kern="1400" spc="230">
                <a:solidFill>
                  <a:schemeClr val="accent2"/>
                </a:solidFill>
                <a:latin typeface="Open Sans ExtraBold" panose="020B0906030804020204" pitchFamily="34" charset="0"/>
                <a:ea typeface="Open Sans ExtraBold" panose="020B0906030804020204" pitchFamily="34" charset="0"/>
                <a:cs typeface="Open Sans Extrabold"/>
              </a:rPr>
              <a:t>(</a:t>
            </a:r>
            <a:r>
              <a:rPr lang="en-US" sz="3600" kern="1400" spc="230">
                <a:solidFill>
                  <a:schemeClr val="accent2"/>
                </a:solidFill>
                <a:latin typeface="Open Sans ExtraBold" panose="020B0906030804020204" pitchFamily="34" charset="0"/>
                <a:ea typeface="Open Sans ExtraBold" panose="020B0906030804020204" pitchFamily="34" charset="0"/>
                <a:cs typeface="Open Sans ExtraBold" panose="020B0906030804020204" pitchFamily="34" charset="0"/>
              </a:rPr>
              <a:t>FSC-N</a:t>
            </a:r>
            <a:r>
              <a:rPr lang="ar-YE" sz="3600" kern="1400" spc="230">
                <a:solidFill>
                  <a:schemeClr val="accent2"/>
                </a:solidFill>
                <a:latin typeface="Open Sans ExtraBold" panose="020B0906030804020204" pitchFamily="34" charset="0"/>
                <a:ea typeface="Open Sans ExtraBold" panose="020B0906030804020204" pitchFamily="34" charset="0"/>
                <a:cs typeface="Open Sans Extrabold"/>
              </a:rPr>
              <a:t>)</a:t>
            </a:r>
            <a:br>
              <a:rPr lang="ar-YE" sz="3600" kern="1400" spc="230">
                <a:solidFill>
                  <a:schemeClr val="accent2"/>
                </a:solidFill>
                <a:latin typeface="Open Sans ExtraBold" panose="020B0906030804020204" pitchFamily="34" charset="0"/>
                <a:ea typeface="Open Sans ExtraBold" panose="020B0906030804020204" pitchFamily="34" charset="0"/>
                <a:cs typeface="Open Sans Extrabold"/>
              </a:rPr>
            </a:br>
            <a:endParaRPr lang="en-GB" sz="3600" kern="1400" spc="230">
              <a:solidFill>
                <a:schemeClr val="accent2"/>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6" name="Arrow: Curved Left 5">
            <a:extLst>
              <a:ext uri="{FF2B5EF4-FFF2-40B4-BE49-F238E27FC236}">
                <a16:creationId xmlns:a16="http://schemas.microsoft.com/office/drawing/2014/main" id="{3AA4BEB7-63AB-4B7D-87DE-6810312BEEA7}"/>
              </a:ext>
            </a:extLst>
          </p:cNvPr>
          <p:cNvSpPr/>
          <p:nvPr/>
        </p:nvSpPr>
        <p:spPr>
          <a:xfrm>
            <a:off x="10819284" y="3536043"/>
            <a:ext cx="1057405" cy="2067350"/>
          </a:xfrm>
          <a:prstGeom prst="curvedLeftArrow">
            <a:avLst/>
          </a:prstGeom>
          <a:solidFill>
            <a:srgbClr val="D9E2F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Oval 8">
            <a:extLst>
              <a:ext uri="{FF2B5EF4-FFF2-40B4-BE49-F238E27FC236}">
                <a16:creationId xmlns:a16="http://schemas.microsoft.com/office/drawing/2014/main" id="{E4F242CF-C805-63E1-C0B3-F619FC4BF0D5}"/>
              </a:ext>
            </a:extLst>
          </p:cNvPr>
          <p:cNvSpPr/>
          <p:nvPr/>
        </p:nvSpPr>
        <p:spPr>
          <a:xfrm>
            <a:off x="1336746" y="100063"/>
            <a:ext cx="3777673" cy="1754909"/>
          </a:xfrm>
          <a:prstGeom prst="ellipse">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rrow: Down 9">
            <a:extLst>
              <a:ext uri="{FF2B5EF4-FFF2-40B4-BE49-F238E27FC236}">
                <a16:creationId xmlns:a16="http://schemas.microsoft.com/office/drawing/2014/main" id="{6B93799B-5DB5-A587-7037-BA6D8F01FD52}"/>
              </a:ext>
            </a:extLst>
          </p:cNvPr>
          <p:cNvSpPr/>
          <p:nvPr/>
        </p:nvSpPr>
        <p:spPr>
          <a:xfrm>
            <a:off x="2622190" y="1856518"/>
            <a:ext cx="960582" cy="301410"/>
          </a:xfrm>
          <a:prstGeom prst="downArrow">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EF019900-5E99-2D82-DA87-27BFF232B1BB}"/>
              </a:ext>
            </a:extLst>
          </p:cNvPr>
          <p:cNvSpPr txBox="1"/>
          <p:nvPr/>
        </p:nvSpPr>
        <p:spPr>
          <a:xfrm>
            <a:off x="1669256" y="520445"/>
            <a:ext cx="3369425" cy="1477328"/>
          </a:xfrm>
          <a:prstGeom prst="rect">
            <a:avLst/>
          </a:prstGeom>
          <a:noFill/>
        </p:spPr>
        <p:txBody>
          <a:bodyPr wrap="square" rtlCol="0">
            <a:spAutoFit/>
          </a:bodyPr>
          <a:lstStyle/>
          <a:p>
            <a:pPr algn="ctr" rtl="1"/>
            <a:r>
              <a:rPr lang="ar-YE" b="1">
                <a:solidFill>
                  <a:srgbClr val="FFFFFE"/>
                </a:solidFill>
                <a:latin typeface="Open Sans" panose="020B0606030504020204" pitchFamily="34" charset="0"/>
                <a:ea typeface="Open Sans" panose="020B0606030504020204" pitchFamily="34" charset="0"/>
                <a:cs typeface="Open Sans" panose="020B0606030504020204" pitchFamily="34" charset="0"/>
              </a:rPr>
              <a:t>لاحظ أن وحدة </a:t>
            </a:r>
            <a:r>
              <a:rPr lang="en-US" b="1">
                <a:solidFill>
                  <a:srgbClr val="FFFFFE"/>
                </a:solidFill>
                <a:latin typeface="Open Sans" panose="020B0606030504020204" pitchFamily="34" charset="0"/>
                <a:ea typeface="Open Sans" panose="020B0606030504020204" pitchFamily="34" charset="0"/>
                <a:cs typeface="Open Sans" panose="020B0606030504020204" pitchFamily="34" charset="0"/>
              </a:rPr>
              <a:t>FCS-N </a:t>
            </a:r>
            <a:r>
              <a:rPr lang="ar-YE" b="1">
                <a:solidFill>
                  <a:srgbClr val="FFFFFE"/>
                </a:solidFill>
                <a:latin typeface="Open Sans" panose="020B0606030504020204" pitchFamily="34" charset="0"/>
                <a:ea typeface="Open Sans" panose="020B0606030504020204" pitchFamily="34" charset="0"/>
                <a:cs typeface="Open Sans" panose="020B0606030504020204" pitchFamily="34" charset="0"/>
              </a:rPr>
              <a:t>تتبع نفس هيكل وشكل </a:t>
            </a:r>
            <a:r>
              <a:rPr lang="en-US" b="1">
                <a:solidFill>
                  <a:srgbClr val="FFFFFE"/>
                </a:solidFill>
                <a:latin typeface="Open Sans" panose="020B0606030504020204" pitchFamily="34" charset="0"/>
                <a:ea typeface="Open Sans" panose="020B0606030504020204" pitchFamily="34" charset="0"/>
                <a:cs typeface="Open Sans" panose="020B0606030504020204" pitchFamily="34" charset="0"/>
              </a:rPr>
              <a:t>FCS، </a:t>
            </a:r>
            <a:r>
              <a:rPr lang="ar-YE" b="1">
                <a:solidFill>
                  <a:srgbClr val="FFFFFE"/>
                </a:solidFill>
                <a:latin typeface="Open Sans" panose="020B0606030504020204" pitchFamily="34" charset="0"/>
                <a:ea typeface="Open Sans" panose="020B0606030504020204" pitchFamily="34" charset="0"/>
                <a:cs typeface="Open Sans" panose="020B0606030504020204" pitchFamily="34" charset="0"/>
              </a:rPr>
              <a:t>ولكنها تحتوي على 7 مجموعات فرعية (مرتبطة باللحوم والفواكه والخضروات)</a:t>
            </a:r>
            <a:endParaRPr lang="en-US" b="1">
              <a:solidFill>
                <a:srgbClr val="FFFFFE"/>
              </a:solidFill>
              <a:latin typeface="Open Sans" panose="020B0606030504020204" pitchFamily="34" charset="0"/>
              <a:ea typeface="Open Sans" panose="020B0606030504020204" pitchFamily="34" charset="0"/>
              <a:cs typeface="Open Sans" panose="020B0606030504020204" pitchFamily="34" charset="0"/>
            </a:endParaRPr>
          </a:p>
          <a:p>
            <a:pPr algn="r" rtl="1"/>
            <a:endParaRPr lang="en-GB"/>
          </a:p>
        </p:txBody>
      </p:sp>
      <p:sp>
        <p:nvSpPr>
          <p:cNvPr id="12" name="Right Brace 11">
            <a:extLst>
              <a:ext uri="{FF2B5EF4-FFF2-40B4-BE49-F238E27FC236}">
                <a16:creationId xmlns:a16="http://schemas.microsoft.com/office/drawing/2014/main" id="{2947162A-1A14-8414-261F-4F536B6B2C1E}"/>
              </a:ext>
            </a:extLst>
          </p:cNvPr>
          <p:cNvSpPr/>
          <p:nvPr/>
        </p:nvSpPr>
        <p:spPr>
          <a:xfrm>
            <a:off x="10307784" y="4280198"/>
            <a:ext cx="445192" cy="1323195"/>
          </a:xfrm>
          <a:prstGeom prst="rightBrace">
            <a:avLst>
              <a:gd name="adj1" fmla="val 8333"/>
              <a:gd name="adj2" fmla="val 53229"/>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800"/>
          </a:p>
        </p:txBody>
      </p:sp>
      <p:graphicFrame>
        <p:nvGraphicFramePr>
          <p:cNvPr id="16" name="Table 15">
            <a:extLst>
              <a:ext uri="{FF2B5EF4-FFF2-40B4-BE49-F238E27FC236}">
                <a16:creationId xmlns:a16="http://schemas.microsoft.com/office/drawing/2014/main" id="{0F94FA73-75B6-BCEE-8028-707211BE07C7}"/>
              </a:ext>
            </a:extLst>
          </p:cNvPr>
          <p:cNvGraphicFramePr>
            <a:graphicFrameLocks noGrp="1"/>
          </p:cNvGraphicFramePr>
          <p:nvPr>
            <p:extLst>
              <p:ext uri="{D42A27DB-BD31-4B8C-83A1-F6EECF244321}">
                <p14:modId xmlns:p14="http://schemas.microsoft.com/office/powerpoint/2010/main" val="1012436972"/>
              </p:ext>
            </p:extLst>
          </p:nvPr>
        </p:nvGraphicFramePr>
        <p:xfrm>
          <a:off x="1167096" y="2116804"/>
          <a:ext cx="9042400" cy="3676904"/>
        </p:xfrm>
        <a:graphic>
          <a:graphicData uri="http://schemas.openxmlformats.org/drawingml/2006/table">
            <a:tbl>
              <a:tblPr rtl="1"/>
              <a:tblGrid>
                <a:gridCol w="311150">
                  <a:extLst>
                    <a:ext uri="{9D8B030D-6E8A-4147-A177-3AD203B41FA5}">
                      <a16:colId xmlns:a16="http://schemas.microsoft.com/office/drawing/2014/main" val="3093597259"/>
                    </a:ext>
                  </a:extLst>
                </a:gridCol>
                <a:gridCol w="3510280">
                  <a:extLst>
                    <a:ext uri="{9D8B030D-6E8A-4147-A177-3AD203B41FA5}">
                      <a16:colId xmlns:a16="http://schemas.microsoft.com/office/drawing/2014/main" val="1039058241"/>
                    </a:ext>
                  </a:extLst>
                </a:gridCol>
                <a:gridCol w="1821815">
                  <a:extLst>
                    <a:ext uri="{9D8B030D-6E8A-4147-A177-3AD203B41FA5}">
                      <a16:colId xmlns:a16="http://schemas.microsoft.com/office/drawing/2014/main" val="2460523493"/>
                    </a:ext>
                  </a:extLst>
                </a:gridCol>
                <a:gridCol w="1167765">
                  <a:extLst>
                    <a:ext uri="{9D8B030D-6E8A-4147-A177-3AD203B41FA5}">
                      <a16:colId xmlns:a16="http://schemas.microsoft.com/office/drawing/2014/main" val="422833382"/>
                    </a:ext>
                  </a:extLst>
                </a:gridCol>
                <a:gridCol w="2231390">
                  <a:extLst>
                    <a:ext uri="{9D8B030D-6E8A-4147-A177-3AD203B41FA5}">
                      <a16:colId xmlns:a16="http://schemas.microsoft.com/office/drawing/2014/main" val="3942096502"/>
                    </a:ext>
                  </a:extLst>
                </a:gridCol>
              </a:tblGrid>
              <a:tr h="603885">
                <a:tc gridSpan="2">
                  <a:txBody>
                    <a:bodyPr/>
                    <a:lstStyle/>
                    <a:p>
                      <a:pPr algn="r" rtl="0">
                        <a:lnSpc>
                          <a:spcPct val="107000"/>
                        </a:lnSpc>
                        <a:spcAft>
                          <a:spcPts val="800"/>
                        </a:spcAft>
                      </a:pPr>
                      <a:r>
                        <a:rPr lang="ar-LB" sz="11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خلال الأيام السبعة الماضية،  كم عدد الأيام التي تناول فيها معظم أفراد أسرتك (50%+) العناصر الغذائية التالية، داخل أو خارج المنزل؟</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p>
                      <a:pPr algn="r" rtl="0">
                        <a:lnSpc>
                          <a:spcPct val="107000"/>
                        </a:lnSpc>
                        <a:spcAft>
                          <a:spcPts val="800"/>
                        </a:spcAft>
                      </a:pPr>
                      <a:r>
                        <a:rPr lang="ar-LB" sz="11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ملاحظة للباحث: حدد ما إذا كان استهلاك العناصر الغذائية (مثل السمك، الحليب) كان بكميات صغيرة فقط, حينها يجب تسجيلها كتوابل.</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35560" marR="3556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E"/>
                    </a:solidFill>
                  </a:tcPr>
                </a:tc>
                <a:tc hMerge="1">
                  <a:txBody>
                    <a:bodyPr/>
                    <a:lstStyle/>
                    <a:p>
                      <a:endParaRPr lang="en-GB"/>
                    </a:p>
                  </a:txBody>
                  <a:tcPr/>
                </a:tc>
                <a:tc>
                  <a:txBody>
                    <a:bodyPr/>
                    <a:lstStyle/>
                    <a:p>
                      <a:pPr algn="ctr" rtl="0">
                        <a:lnSpc>
                          <a:spcPct val="107000"/>
                        </a:lnSpc>
                        <a:spcAft>
                          <a:spcPts val="800"/>
                        </a:spcAft>
                      </a:pPr>
                      <a:r>
                        <a:rPr lang="ar-LB" sz="1100" kern="100">
                          <a:solidFill>
                            <a:srgbClr val="000000"/>
                          </a:solidFill>
                          <a:effectLst/>
                          <a:latin typeface="Calibri" panose="020F0502020204030204" pitchFamily="34" charset="0"/>
                          <a:ea typeface="Calibri" panose="020F0502020204030204" pitchFamily="34" charset="0"/>
                          <a:cs typeface="Arial" panose="020B0604020202020204" pitchFamily="34" charset="0"/>
                        </a:rPr>
                        <a:t>عدد الأيام التي تناولت فيها الأسرة هذا الطعام خلال الأيام السبعة الماضية.</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p>
                      <a:pPr algn="ctr" rtl="0">
                        <a:lnSpc>
                          <a:spcPct val="107000"/>
                        </a:lnSpc>
                        <a:spcAft>
                          <a:spcPts val="800"/>
                        </a:spcAft>
                      </a:pPr>
                      <a:r>
                        <a:rPr lang="ar-LB" sz="1100" i="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سجل 0 إذا لم يتم تناول هذا الطعام خلال الأيام السبعة الماضية.</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35560" marR="3556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E"/>
                    </a:solidFill>
                  </a:tcPr>
                </a:tc>
                <a:tc>
                  <a:txBody>
                    <a:bodyPr/>
                    <a:lstStyle/>
                    <a:p>
                      <a:pPr algn="ctr" rtl="0">
                        <a:lnSpc>
                          <a:spcPct val="107000"/>
                        </a:lnSpc>
                        <a:spcAft>
                          <a:spcPts val="800"/>
                        </a:spcAft>
                      </a:pPr>
                      <a:r>
                        <a:rPr lang="ar-LB" sz="1100" kern="100">
                          <a:solidFill>
                            <a:srgbClr val="000000"/>
                          </a:solidFill>
                          <a:effectLst/>
                          <a:latin typeface="Calibri" panose="020F0502020204030204" pitchFamily="34" charset="0"/>
                          <a:ea typeface="Calibri" panose="020F0502020204030204" pitchFamily="34" charset="0"/>
                          <a:cs typeface="Arial" panose="020B0604020202020204" pitchFamily="34" charset="0"/>
                        </a:rPr>
                        <a:t>اسماء المتغيرات</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35560" marR="3556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E"/>
                    </a:solidFill>
                  </a:tcPr>
                </a:tc>
                <a:tc>
                  <a:txBody>
                    <a:bodyPr/>
                    <a:lstStyle/>
                    <a:p>
                      <a:pPr algn="r" rtl="0">
                        <a:lnSpc>
                          <a:spcPct val="107000"/>
                        </a:lnSpc>
                        <a:spcAft>
                          <a:spcPts val="800"/>
                        </a:spcAft>
                      </a:pPr>
                      <a:r>
                        <a:rPr lang="ar-LB" sz="1100" kern="100">
                          <a:solidFill>
                            <a:srgbClr val="000000"/>
                          </a:solidFill>
                          <a:effectLst/>
                          <a:latin typeface="Calibri" panose="020F0502020204030204" pitchFamily="34" charset="0"/>
                          <a:ea typeface="Calibri" panose="020F0502020204030204" pitchFamily="34" charset="0"/>
                          <a:cs typeface="Arial" panose="020B0604020202020204" pitchFamily="34" charset="0"/>
                        </a:rPr>
                        <a:t>كيف تم الحصول على هذا الطعام؟</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p>
                      <a:pPr algn="r" rtl="0">
                        <a:lnSpc>
                          <a:spcPct val="107000"/>
                        </a:lnSpc>
                        <a:spcAft>
                          <a:spcPts val="800"/>
                        </a:spcAft>
                      </a:pPr>
                      <a:r>
                        <a:rPr lang="ar-LB" sz="11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اكتب المصدر الرئيسي للطعام خلال الأيام السبعة الماضية.</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p>
                      <a:pPr algn="r" rtl="0">
                        <a:lnSpc>
                          <a:spcPct val="107000"/>
                        </a:lnSpc>
                        <a:spcAft>
                          <a:spcPts val="800"/>
                        </a:spcAft>
                      </a:pPr>
                      <a:r>
                        <a:rPr lang="ar-LB" sz="1100" i="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إذا كان عدد الأيام 0، فلا تحدد المصدر الرئيسي.</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35560" marR="3556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E"/>
                    </a:solidFill>
                  </a:tcPr>
                </a:tc>
                <a:extLst>
                  <a:ext uri="{0D108BD9-81ED-4DB2-BD59-A6C34878D82A}">
                    <a16:rowId xmlns:a16="http://schemas.microsoft.com/office/drawing/2014/main" val="1148282791"/>
                  </a:ext>
                </a:extLst>
              </a:tr>
              <a:tr h="407670">
                <a:tc>
                  <a:txBody>
                    <a:bodyPr/>
                    <a:lstStyle/>
                    <a:p>
                      <a:pPr algn="ctr" rtl="0">
                        <a:lnSpc>
                          <a:spcPct val="107000"/>
                        </a:lnSpc>
                        <a:spcAft>
                          <a:spcPts val="800"/>
                        </a:spcAft>
                      </a:pPr>
                      <a:r>
                        <a:rPr lang="en-GB" sz="11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4</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2540" marR="25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r" rtl="0">
                        <a:lnSpc>
                          <a:spcPct val="107000"/>
                        </a:lnSpc>
                        <a:spcAft>
                          <a:spcPts val="800"/>
                        </a:spcAft>
                      </a:pPr>
                      <a:r>
                        <a:rPr lang="ar-SA" sz="11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اللحوم والأسماك والبيض: </a:t>
                      </a:r>
                      <a:r>
                        <a:rPr lang="ar-SA" sz="1100" kern="100">
                          <a:solidFill>
                            <a:srgbClr val="000000"/>
                          </a:solidFill>
                          <a:effectLst/>
                          <a:latin typeface="Calibri" panose="020F0502020204030204" pitchFamily="34" charset="0"/>
                          <a:ea typeface="Calibri" panose="020F0502020204030204" pitchFamily="34" charset="0"/>
                          <a:cs typeface="Arial" panose="020B0604020202020204" pitchFamily="34" charset="0"/>
                        </a:rPr>
                        <a:t>الماعز، لحم البقر، الدجاج، لحم الخنزير، الأسماك والمأكولات البحرية الأخرى (بما في ذلك التونة المعلبة)، الحلزون، الحشرات، البيض</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p>
                      <a:pPr algn="r" rtl="0">
                        <a:lnSpc>
                          <a:spcPct val="107000"/>
                        </a:lnSpc>
                        <a:spcAft>
                          <a:spcPts val="800"/>
                        </a:spcAft>
                      </a:pPr>
                      <a:r>
                        <a:rPr lang="en-GB" sz="1100" kern="100">
                          <a:solidFill>
                            <a:srgbClr val="000000"/>
                          </a:solidFill>
                          <a:effectLst/>
                          <a:latin typeface="Calibri" panose="020F0502020204030204" pitchFamily="34" charset="0"/>
                          <a:ea typeface="Calibri" panose="020F0502020204030204" pitchFamily="34" charset="0"/>
                          <a:cs typeface="Arial" panose="020B0604020202020204" pitchFamily="34" charset="0"/>
                        </a:rPr>
                        <a:t>(</a:t>
                      </a:r>
                      <a:r>
                        <a:rPr lang="ar-SA" sz="1100" kern="100">
                          <a:solidFill>
                            <a:srgbClr val="000000"/>
                          </a:solidFill>
                          <a:effectLst/>
                          <a:latin typeface="Calibri" panose="020F0502020204030204" pitchFamily="34" charset="0"/>
                          <a:ea typeface="Calibri" panose="020F0502020204030204" pitchFamily="34" charset="0"/>
                          <a:cs typeface="Arial" panose="020B0604020202020204" pitchFamily="34" charset="0"/>
                        </a:rPr>
                        <a:t>باستثناء اللحوم والأسماك المستهلكة بكميات صغيرة</a:t>
                      </a:r>
                      <a:r>
                        <a:rPr lang="en-GB" sz="1100" kern="100">
                          <a:solidFill>
                            <a:srgbClr val="000000"/>
                          </a:solidFill>
                          <a:effectLst/>
                          <a:latin typeface="Calibri" panose="020F0502020204030204" pitchFamily="34" charset="0"/>
                          <a:ea typeface="Calibri" panose="020F0502020204030204" pitchFamily="34" charset="0"/>
                          <a:cs typeface="Arial" panose="020B0604020202020204" pitchFamily="34" charset="0"/>
                        </a:rPr>
                        <a:t>)</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2540" marR="25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rtl="0">
                        <a:lnSpc>
                          <a:spcPct val="107000"/>
                        </a:lnSpc>
                        <a:spcAft>
                          <a:spcPts val="800"/>
                        </a:spcAft>
                      </a:pPr>
                      <a:r>
                        <a:rPr lang="en-GB" sz="1100" kern="100">
                          <a:effectLst/>
                          <a:latin typeface="Calibri" panose="020F0502020204030204" pitchFamily="34" charset="0"/>
                          <a:ea typeface="Calibri" panose="020F0502020204030204" pitchFamily="34" charset="0"/>
                          <a:cs typeface="Arial" panose="020B0604020202020204" pitchFamily="34" charset="0"/>
                        </a:rPr>
                        <a:t>|___|</a:t>
                      </a:r>
                    </a:p>
                  </a:txBody>
                  <a:tcPr marL="2540" marR="25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a:lnSpc>
                          <a:spcPct val="107000"/>
                        </a:lnSpc>
                        <a:spcAft>
                          <a:spcPts val="800"/>
                        </a:spcAft>
                      </a:pPr>
                      <a:r>
                        <a:rPr lang="en-GB" sz="1100" kern="100">
                          <a:solidFill>
                            <a:srgbClr val="000000"/>
                          </a:solidFill>
                          <a:effectLst/>
                          <a:latin typeface="Calibri" panose="020F0502020204030204" pitchFamily="34" charset="0"/>
                          <a:ea typeface="Calibri" panose="020F0502020204030204" pitchFamily="34" charset="0"/>
                          <a:cs typeface="Arial" panose="020B0604020202020204" pitchFamily="34" charset="0"/>
                        </a:rPr>
                        <a:t>FCSPr</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2540" marR="254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rtl="0">
                        <a:lnSpc>
                          <a:spcPct val="107000"/>
                        </a:lnSpc>
                        <a:spcAft>
                          <a:spcPts val="800"/>
                        </a:spcAft>
                      </a:pPr>
                      <a:r>
                        <a:rPr lang="en-GB" sz="1100" kern="100">
                          <a:effectLst/>
                          <a:latin typeface="Calibri" panose="020F0502020204030204" pitchFamily="34" charset="0"/>
                          <a:ea typeface="Calibri" panose="020F0502020204030204" pitchFamily="34" charset="0"/>
                          <a:cs typeface="Arial" panose="020B0604020202020204" pitchFamily="34" charset="0"/>
                        </a:rPr>
                        <a:t>|___|</a:t>
                      </a:r>
                    </a:p>
                  </a:txBody>
                  <a:tcPr marL="2540" marR="25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52400274"/>
                  </a:ext>
                </a:extLst>
              </a:tr>
              <a:tr h="271780">
                <a:tc gridSpan="5">
                  <a:txBody>
                    <a:bodyPr/>
                    <a:lstStyle/>
                    <a:p>
                      <a:pPr algn="r" rtl="0">
                        <a:lnSpc>
                          <a:spcPct val="107000"/>
                        </a:lnSpc>
                        <a:spcAft>
                          <a:spcPts val="800"/>
                        </a:spcAft>
                      </a:pPr>
                      <a:r>
                        <a:rPr lang="ar-SA" sz="1100" kern="100">
                          <a:solidFill>
                            <a:srgbClr val="000000"/>
                          </a:solidFill>
                          <a:effectLst/>
                          <a:latin typeface="Calibri" panose="020F0502020204030204" pitchFamily="34" charset="0"/>
                          <a:ea typeface="Calibri" panose="020F0502020204030204" pitchFamily="34" charset="0"/>
                          <a:cs typeface="Arial" panose="020B0604020202020204" pitchFamily="34" charset="0"/>
                        </a:rPr>
                        <a:t>اذا كانت عدد الايام 0 انتقل الى السؤال 5</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2540" marR="254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E"/>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785314583"/>
                  </a:ext>
                </a:extLst>
              </a:tr>
              <a:tr h="271780">
                <a:tc>
                  <a:txBody>
                    <a:bodyPr/>
                    <a:lstStyle/>
                    <a:p>
                      <a:pPr algn="ctr" rtl="0">
                        <a:lnSpc>
                          <a:spcPct val="107000"/>
                        </a:lnSpc>
                        <a:spcAft>
                          <a:spcPts val="800"/>
                        </a:spcAft>
                      </a:pPr>
                      <a:r>
                        <a:rPr lang="en-GB" sz="11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4.1</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2540" marR="25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ECE8"/>
                    </a:solidFill>
                  </a:tcPr>
                </a:tc>
                <a:tc>
                  <a:txBody>
                    <a:bodyPr/>
                    <a:lstStyle/>
                    <a:p>
                      <a:pPr algn="r" rtl="0">
                        <a:lnSpc>
                          <a:spcPct val="107000"/>
                        </a:lnSpc>
                        <a:spcAft>
                          <a:spcPts val="800"/>
                        </a:spcAft>
                      </a:pPr>
                      <a:r>
                        <a:rPr lang="ar-SA" sz="11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اللحوم:</a:t>
                      </a:r>
                      <a:r>
                        <a:rPr lang="ar-SA" sz="1100" kern="100">
                          <a:solidFill>
                            <a:srgbClr val="000000"/>
                          </a:solidFill>
                          <a:effectLst/>
                          <a:latin typeface="Calibri" panose="020F0502020204030204" pitchFamily="34" charset="0"/>
                          <a:ea typeface="Calibri" panose="020F0502020204030204" pitchFamily="34" charset="0"/>
                          <a:cs typeface="Arial" panose="020B0604020202020204" pitchFamily="34" charset="0"/>
                        </a:rPr>
                        <a:t> لحم البقر، ولحم الخنزير، ولحم الضأن، والماعز، والأرنب، والدجاج، والبط، والطيور الأخرى</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2540" marR="25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ECE8"/>
                    </a:solidFill>
                  </a:tcPr>
                </a:tc>
                <a:tc>
                  <a:txBody>
                    <a:bodyPr/>
                    <a:lstStyle/>
                    <a:p>
                      <a:pPr algn="ctr" rtl="0">
                        <a:lnSpc>
                          <a:spcPct val="107000"/>
                        </a:lnSpc>
                        <a:spcAft>
                          <a:spcPts val="800"/>
                        </a:spcAft>
                      </a:pPr>
                      <a:r>
                        <a:rPr lang="en-GB" sz="1100" kern="100">
                          <a:effectLst/>
                          <a:latin typeface="Calibri" panose="020F0502020204030204" pitchFamily="34" charset="0"/>
                          <a:ea typeface="Calibri" panose="020F0502020204030204" pitchFamily="34" charset="0"/>
                          <a:cs typeface="Arial" panose="020B0604020202020204" pitchFamily="34" charset="0"/>
                        </a:rPr>
                        <a:t>|___|</a:t>
                      </a:r>
                    </a:p>
                  </a:txBody>
                  <a:tcPr marL="2540" marR="25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a:lnSpc>
                          <a:spcPct val="107000"/>
                        </a:lnSpc>
                        <a:spcAft>
                          <a:spcPts val="800"/>
                        </a:spcAft>
                      </a:pPr>
                      <a:r>
                        <a:rPr lang="en-US" sz="1100" kern="100">
                          <a:solidFill>
                            <a:srgbClr val="000000"/>
                          </a:solidFill>
                          <a:effectLst/>
                          <a:latin typeface="Calibri" panose="020F0502020204030204" pitchFamily="34" charset="0"/>
                          <a:ea typeface="Calibri" panose="020F0502020204030204" pitchFamily="34" charset="0"/>
                          <a:cs typeface="Arial" panose="020B0604020202020204" pitchFamily="34" charset="0"/>
                        </a:rPr>
                        <a:t>FCSNPrMeatF</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2540" marR="254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rtl="0">
                        <a:lnSpc>
                          <a:spcPct val="107000"/>
                        </a:lnSpc>
                        <a:spcAft>
                          <a:spcPts val="800"/>
                        </a:spcAft>
                      </a:pPr>
                      <a:r>
                        <a:rPr lang="en-GB" sz="1100" kern="100">
                          <a:effectLst/>
                          <a:latin typeface="Calibri" panose="020F0502020204030204" pitchFamily="34" charset="0"/>
                          <a:ea typeface="Calibri" panose="020F0502020204030204" pitchFamily="34" charset="0"/>
                          <a:cs typeface="Arial" panose="020B0604020202020204" pitchFamily="34" charset="0"/>
                        </a:rPr>
                        <a:t>|___|</a:t>
                      </a:r>
                    </a:p>
                  </a:txBody>
                  <a:tcPr marL="2540" marR="25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44644165"/>
                  </a:ext>
                </a:extLst>
              </a:tr>
              <a:tr h="459105">
                <a:tc>
                  <a:txBody>
                    <a:bodyPr/>
                    <a:lstStyle/>
                    <a:p>
                      <a:pPr algn="ctr" rtl="0">
                        <a:lnSpc>
                          <a:spcPct val="107000"/>
                        </a:lnSpc>
                        <a:spcAft>
                          <a:spcPts val="800"/>
                        </a:spcAft>
                      </a:pPr>
                      <a:r>
                        <a:rPr lang="en-GB" sz="11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4.2</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2540" marR="25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ECE8"/>
                    </a:solidFill>
                  </a:tcPr>
                </a:tc>
                <a:tc>
                  <a:txBody>
                    <a:bodyPr/>
                    <a:lstStyle/>
                    <a:p>
                      <a:pPr algn="r" rtl="1">
                        <a:lnSpc>
                          <a:spcPct val="107000"/>
                        </a:lnSpc>
                        <a:spcAft>
                          <a:spcPts val="800"/>
                        </a:spcAft>
                      </a:pPr>
                      <a:r>
                        <a:rPr lang="ar-SA" sz="11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لحوم الأعضاء(الاحشاء) </a:t>
                      </a:r>
                      <a:r>
                        <a:rPr lang="ar-SA" sz="1100" kern="100">
                          <a:solidFill>
                            <a:srgbClr val="000000"/>
                          </a:solidFill>
                          <a:effectLst/>
                          <a:latin typeface="Calibri" panose="020F0502020204030204" pitchFamily="34" charset="0"/>
                          <a:ea typeface="Calibri" panose="020F0502020204030204" pitchFamily="34" charset="0"/>
                          <a:cs typeface="Arial" panose="020B0604020202020204" pitchFamily="34" charset="0"/>
                        </a:rPr>
                        <a:t>: الكبد، الكلى، القلب و/أو لحوم الأعضاء الأخرى</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2540" marR="25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ECE8"/>
                    </a:solidFill>
                  </a:tcPr>
                </a:tc>
                <a:tc>
                  <a:txBody>
                    <a:bodyPr/>
                    <a:lstStyle/>
                    <a:p>
                      <a:pPr algn="ctr" rtl="0">
                        <a:lnSpc>
                          <a:spcPct val="107000"/>
                        </a:lnSpc>
                        <a:spcAft>
                          <a:spcPts val="800"/>
                        </a:spcAft>
                      </a:pPr>
                      <a:r>
                        <a:rPr lang="en-GB" sz="1100" kern="100">
                          <a:effectLst/>
                          <a:latin typeface="Calibri" panose="020F0502020204030204" pitchFamily="34" charset="0"/>
                          <a:ea typeface="Calibri" panose="020F0502020204030204" pitchFamily="34" charset="0"/>
                          <a:cs typeface="Arial" panose="020B0604020202020204" pitchFamily="34" charset="0"/>
                        </a:rPr>
                        <a:t>|___|</a:t>
                      </a:r>
                    </a:p>
                  </a:txBody>
                  <a:tcPr marL="2540" marR="25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a:lnSpc>
                          <a:spcPct val="107000"/>
                        </a:lnSpc>
                        <a:spcAft>
                          <a:spcPts val="800"/>
                        </a:spcAft>
                      </a:pPr>
                      <a:r>
                        <a:rPr lang="en-US" sz="1100" kern="100">
                          <a:solidFill>
                            <a:srgbClr val="000000"/>
                          </a:solidFill>
                          <a:effectLst/>
                          <a:latin typeface="Calibri" panose="020F0502020204030204" pitchFamily="34" charset="0"/>
                          <a:ea typeface="Calibri" panose="020F0502020204030204" pitchFamily="34" charset="0"/>
                          <a:cs typeface="Arial" panose="020B0604020202020204" pitchFamily="34" charset="0"/>
                        </a:rPr>
                        <a:t>FCSNPrMeatO</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2540" marR="254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rtl="0">
                        <a:lnSpc>
                          <a:spcPct val="107000"/>
                        </a:lnSpc>
                        <a:spcAft>
                          <a:spcPts val="800"/>
                        </a:spcAft>
                      </a:pPr>
                      <a:r>
                        <a:rPr lang="en-GB" sz="1100" kern="100">
                          <a:effectLst/>
                          <a:latin typeface="Calibri" panose="020F0502020204030204" pitchFamily="34" charset="0"/>
                          <a:ea typeface="Calibri" panose="020F0502020204030204" pitchFamily="34" charset="0"/>
                          <a:cs typeface="Arial" panose="020B0604020202020204" pitchFamily="34" charset="0"/>
                        </a:rPr>
                        <a:t>|___|</a:t>
                      </a:r>
                    </a:p>
                  </a:txBody>
                  <a:tcPr marL="2540" marR="25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1517149"/>
                  </a:ext>
                </a:extLst>
              </a:tr>
              <a:tr h="271780">
                <a:tc>
                  <a:txBody>
                    <a:bodyPr/>
                    <a:lstStyle/>
                    <a:p>
                      <a:pPr algn="ctr" rtl="0">
                        <a:lnSpc>
                          <a:spcPct val="107000"/>
                        </a:lnSpc>
                        <a:spcAft>
                          <a:spcPts val="800"/>
                        </a:spcAft>
                      </a:pPr>
                      <a:r>
                        <a:rPr lang="en-GB" sz="11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4.3</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2540" marR="25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ECE8"/>
                    </a:solidFill>
                  </a:tcPr>
                </a:tc>
                <a:tc>
                  <a:txBody>
                    <a:bodyPr/>
                    <a:lstStyle/>
                    <a:p>
                      <a:pPr algn="r" rtl="0">
                        <a:lnSpc>
                          <a:spcPct val="107000"/>
                        </a:lnSpc>
                        <a:spcAft>
                          <a:spcPts val="800"/>
                        </a:spcAft>
                      </a:pPr>
                      <a:r>
                        <a:rPr lang="ar-SA" sz="11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المأكولات البحرية (الأسماك بكميات كبيرة وليس كبهارات)</a:t>
                      </a:r>
                      <a:r>
                        <a:rPr lang="en-GB" sz="1100" kern="100">
                          <a:solidFill>
                            <a:srgbClr val="000000"/>
                          </a:solidFill>
                          <a:effectLst/>
                          <a:latin typeface="Calibri" panose="020F0502020204030204" pitchFamily="34" charset="0"/>
                          <a:ea typeface="Calibri" panose="020F0502020204030204" pitchFamily="34" charset="0"/>
                          <a:cs typeface="Arial" panose="020B0604020202020204" pitchFamily="34" charset="0"/>
                        </a:rPr>
                        <a:t>)</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2540" marR="25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ECE8"/>
                    </a:solidFill>
                  </a:tcPr>
                </a:tc>
                <a:tc>
                  <a:txBody>
                    <a:bodyPr/>
                    <a:lstStyle/>
                    <a:p>
                      <a:pPr algn="ctr" rtl="0">
                        <a:lnSpc>
                          <a:spcPct val="107000"/>
                        </a:lnSpc>
                        <a:spcAft>
                          <a:spcPts val="800"/>
                        </a:spcAft>
                      </a:pPr>
                      <a:r>
                        <a:rPr lang="en-GB" sz="1100" kern="100">
                          <a:effectLst/>
                          <a:latin typeface="Calibri" panose="020F0502020204030204" pitchFamily="34" charset="0"/>
                          <a:ea typeface="Calibri" panose="020F0502020204030204" pitchFamily="34" charset="0"/>
                          <a:cs typeface="Arial" panose="020B0604020202020204" pitchFamily="34" charset="0"/>
                        </a:rPr>
                        <a:t>|___|</a:t>
                      </a:r>
                    </a:p>
                  </a:txBody>
                  <a:tcPr marL="2540" marR="25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a:lnSpc>
                          <a:spcPct val="107000"/>
                        </a:lnSpc>
                        <a:spcAft>
                          <a:spcPts val="800"/>
                        </a:spcAft>
                      </a:pPr>
                      <a:r>
                        <a:rPr lang="en-US" sz="1100" kern="100">
                          <a:solidFill>
                            <a:srgbClr val="000000"/>
                          </a:solidFill>
                          <a:effectLst/>
                          <a:latin typeface="Calibri" panose="020F0502020204030204" pitchFamily="34" charset="0"/>
                          <a:ea typeface="Calibri" panose="020F0502020204030204" pitchFamily="34" charset="0"/>
                          <a:cs typeface="Arial" panose="020B0604020202020204" pitchFamily="34" charset="0"/>
                        </a:rPr>
                        <a:t>FCSNPrFish</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2540" marR="254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rtl="0">
                        <a:lnSpc>
                          <a:spcPct val="107000"/>
                        </a:lnSpc>
                        <a:spcAft>
                          <a:spcPts val="800"/>
                        </a:spcAft>
                      </a:pPr>
                      <a:r>
                        <a:rPr lang="en-GB" sz="1100" kern="100">
                          <a:effectLst/>
                          <a:latin typeface="Calibri" panose="020F0502020204030204" pitchFamily="34" charset="0"/>
                          <a:ea typeface="Calibri" panose="020F0502020204030204" pitchFamily="34" charset="0"/>
                          <a:cs typeface="Arial" panose="020B0604020202020204" pitchFamily="34" charset="0"/>
                        </a:rPr>
                        <a:t>|___|</a:t>
                      </a:r>
                    </a:p>
                  </a:txBody>
                  <a:tcPr marL="2540" marR="25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24909584"/>
                  </a:ext>
                </a:extLst>
              </a:tr>
              <a:tr h="574040">
                <a:tc>
                  <a:txBody>
                    <a:bodyPr/>
                    <a:lstStyle/>
                    <a:p>
                      <a:pPr algn="ctr" rtl="0">
                        <a:lnSpc>
                          <a:spcPct val="107000"/>
                        </a:lnSpc>
                        <a:spcAft>
                          <a:spcPts val="800"/>
                        </a:spcAft>
                      </a:pPr>
                      <a:r>
                        <a:rPr lang="en-GB" sz="11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4.4</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2540" marR="25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ECE8"/>
                    </a:solidFill>
                  </a:tcPr>
                </a:tc>
                <a:tc>
                  <a:txBody>
                    <a:bodyPr/>
                    <a:lstStyle/>
                    <a:p>
                      <a:pPr algn="r" rtl="0">
                        <a:lnSpc>
                          <a:spcPct val="107000"/>
                        </a:lnSpc>
                        <a:spcAft>
                          <a:spcPts val="800"/>
                        </a:spcAft>
                      </a:pPr>
                      <a:r>
                        <a:rPr lang="ar-YE" sz="11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البيض</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2540" marR="25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ECE8"/>
                    </a:solidFill>
                  </a:tcPr>
                </a:tc>
                <a:tc>
                  <a:txBody>
                    <a:bodyPr/>
                    <a:lstStyle/>
                    <a:p>
                      <a:pPr algn="ctr" rtl="0">
                        <a:lnSpc>
                          <a:spcPct val="107000"/>
                        </a:lnSpc>
                        <a:spcAft>
                          <a:spcPts val="800"/>
                        </a:spcAft>
                      </a:pPr>
                      <a:r>
                        <a:rPr lang="en-GB" sz="1100" kern="100">
                          <a:effectLst/>
                          <a:latin typeface="Calibri" panose="020F0502020204030204" pitchFamily="34" charset="0"/>
                          <a:ea typeface="Calibri" panose="020F0502020204030204" pitchFamily="34" charset="0"/>
                          <a:cs typeface="Arial" panose="020B0604020202020204" pitchFamily="34" charset="0"/>
                        </a:rPr>
                        <a:t>|___|</a:t>
                      </a:r>
                    </a:p>
                  </a:txBody>
                  <a:tcPr marL="2540" marR="25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a:lnSpc>
                          <a:spcPct val="107000"/>
                        </a:lnSpc>
                        <a:spcAft>
                          <a:spcPts val="800"/>
                        </a:spcAft>
                      </a:pPr>
                      <a:r>
                        <a:rPr lang="en-US" sz="1100" kern="100">
                          <a:solidFill>
                            <a:srgbClr val="000000"/>
                          </a:solidFill>
                          <a:effectLst/>
                          <a:latin typeface="Calibri" panose="020F0502020204030204" pitchFamily="34" charset="0"/>
                          <a:ea typeface="Calibri" panose="020F0502020204030204" pitchFamily="34" charset="0"/>
                          <a:cs typeface="Arial" panose="020B0604020202020204" pitchFamily="34" charset="0"/>
                        </a:rPr>
                        <a:t>FCSNPrEggs</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2540" marR="254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rtl="0">
                        <a:lnSpc>
                          <a:spcPct val="107000"/>
                        </a:lnSpc>
                        <a:spcAft>
                          <a:spcPts val="800"/>
                        </a:spcAft>
                      </a:pPr>
                      <a:r>
                        <a:rPr lang="en-GB" sz="1100" kern="100">
                          <a:effectLst/>
                          <a:latin typeface="Calibri" panose="020F0502020204030204" pitchFamily="34" charset="0"/>
                          <a:ea typeface="Calibri" panose="020F0502020204030204" pitchFamily="34" charset="0"/>
                          <a:cs typeface="Arial" panose="020B0604020202020204" pitchFamily="34" charset="0"/>
                        </a:rPr>
                        <a:t>|___|</a:t>
                      </a:r>
                    </a:p>
                  </a:txBody>
                  <a:tcPr marL="2540" marR="25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86280172"/>
                  </a:ext>
                </a:extLst>
              </a:tr>
            </a:tbl>
          </a:graphicData>
        </a:graphic>
      </p:graphicFrame>
    </p:spTree>
    <p:extLst>
      <p:ext uri="{BB962C8B-B14F-4D97-AF65-F5344CB8AC3E}">
        <p14:creationId xmlns:p14="http://schemas.microsoft.com/office/powerpoint/2010/main" val="23855811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CF952FDF-F5BE-A505-248B-7F61B69FB1B8}"/>
              </a:ext>
            </a:extLst>
          </p:cNvPr>
          <p:cNvSpPr>
            <a:spLocks noGrp="1"/>
          </p:cNvSpPr>
          <p:nvPr>
            <p:ph type="title"/>
          </p:nvPr>
        </p:nvSpPr>
        <p:spPr>
          <a:xfrm>
            <a:off x="195943" y="516454"/>
            <a:ext cx="11569960" cy="662558"/>
          </a:xfrm>
        </p:spPr>
        <p:txBody>
          <a:bodyPr anchor="t" anchorCtr="0"/>
          <a:lstStyle/>
          <a:p>
            <a:pPr algn="r" rtl="1"/>
            <a:r>
              <a:rPr lang="ar-YE" sz="3600" kern="1400" spc="230">
                <a:solidFill>
                  <a:schemeClr val="accent2"/>
                </a:solidFill>
                <a:latin typeface="Open Sans ExtraBold" panose="020B0906030804020204" pitchFamily="34" charset="0"/>
                <a:ea typeface="Open Sans ExtraBold" panose="020B0906030804020204" pitchFamily="34" charset="0"/>
                <a:cs typeface="Open Sans Extrabold"/>
              </a:rPr>
              <a:t>وحدة جودة التغذية الخاصة باستهلاك الغذاء(</a:t>
            </a:r>
            <a:r>
              <a:rPr lang="en-US" sz="3600" kern="1400" spc="230">
                <a:solidFill>
                  <a:schemeClr val="accent2"/>
                </a:solidFill>
                <a:latin typeface="Open Sans ExtraBold" panose="020B0906030804020204" pitchFamily="34" charset="0"/>
                <a:ea typeface="Open Sans ExtraBold" panose="020B0906030804020204" pitchFamily="34" charset="0"/>
                <a:cs typeface="Open Sans ExtraBold" panose="020B0906030804020204" pitchFamily="34" charset="0"/>
              </a:rPr>
              <a:t>FSC-N</a:t>
            </a:r>
            <a:r>
              <a:rPr lang="ar-YE" sz="3600" kern="1400" spc="230">
                <a:solidFill>
                  <a:schemeClr val="accent2"/>
                </a:solidFill>
                <a:latin typeface="Open Sans ExtraBold" panose="020B0906030804020204" pitchFamily="34" charset="0"/>
                <a:ea typeface="Open Sans ExtraBold" panose="020B0906030804020204" pitchFamily="34" charset="0"/>
                <a:cs typeface="Open Sans Extrabold"/>
              </a:rPr>
              <a:t>)</a:t>
            </a:r>
            <a:r>
              <a:rPr lang="en-US" sz="3600" kern="1400" spc="230">
                <a:solidFill>
                  <a:schemeClr val="accent2"/>
                </a:solidFill>
                <a:latin typeface="Open Sans ExtraBold" panose="020B0906030804020204" pitchFamily="34" charset="0"/>
                <a:ea typeface="Open Sans ExtraBold" panose="020B0906030804020204" pitchFamily="34" charset="0"/>
                <a:cs typeface="Open Sans ExtraBold" panose="020B0906030804020204" pitchFamily="34" charset="0"/>
              </a:rPr>
              <a:t> </a:t>
            </a:r>
            <a:r>
              <a:rPr lang="ar-YE" sz="3600" kern="1400" spc="230">
                <a:solidFill>
                  <a:schemeClr val="accent2"/>
                </a:solidFill>
                <a:latin typeface="Open Sans ExtraBold" panose="020B0906030804020204" pitchFamily="34" charset="0"/>
                <a:ea typeface="Open Sans ExtraBold" panose="020B0906030804020204" pitchFamily="34" charset="0"/>
                <a:cs typeface="Open Sans Extrabold"/>
              </a:rPr>
              <a:t> متابعة...</a:t>
            </a:r>
            <a:br>
              <a:rPr lang="ar-YE" sz="3600" kern="1400" spc="230">
                <a:solidFill>
                  <a:schemeClr val="accent2"/>
                </a:solidFill>
                <a:latin typeface="Open Sans ExtraBold" panose="020B0906030804020204" pitchFamily="34" charset="0"/>
                <a:ea typeface="Open Sans ExtraBold" panose="020B0906030804020204" pitchFamily="34" charset="0"/>
                <a:cs typeface="Open Sans Extrabold"/>
              </a:rPr>
            </a:br>
            <a:endParaRPr lang="en-GB" sz="3600" kern="1400" spc="230">
              <a:solidFill>
                <a:schemeClr val="accent2"/>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aphicFrame>
        <p:nvGraphicFramePr>
          <p:cNvPr id="11" name="Table 10">
            <a:extLst>
              <a:ext uri="{FF2B5EF4-FFF2-40B4-BE49-F238E27FC236}">
                <a16:creationId xmlns:a16="http://schemas.microsoft.com/office/drawing/2014/main" id="{1D97AAC7-6363-9E1D-7B61-FC9C7FB8756D}"/>
              </a:ext>
            </a:extLst>
          </p:cNvPr>
          <p:cNvGraphicFramePr>
            <a:graphicFrameLocks noGrp="1"/>
          </p:cNvGraphicFramePr>
          <p:nvPr>
            <p:extLst>
              <p:ext uri="{D42A27DB-BD31-4B8C-83A1-F6EECF244321}">
                <p14:modId xmlns:p14="http://schemas.microsoft.com/office/powerpoint/2010/main" val="397317979"/>
              </p:ext>
            </p:extLst>
          </p:nvPr>
        </p:nvGraphicFramePr>
        <p:xfrm>
          <a:off x="1439917" y="1504600"/>
          <a:ext cx="9111331" cy="4107926"/>
        </p:xfrm>
        <a:graphic>
          <a:graphicData uri="http://schemas.openxmlformats.org/drawingml/2006/table">
            <a:tbl>
              <a:tblPr rtl="1"/>
              <a:tblGrid>
                <a:gridCol w="638561">
                  <a:extLst>
                    <a:ext uri="{9D8B030D-6E8A-4147-A177-3AD203B41FA5}">
                      <a16:colId xmlns:a16="http://schemas.microsoft.com/office/drawing/2014/main" val="951026251"/>
                    </a:ext>
                  </a:extLst>
                </a:gridCol>
                <a:gridCol w="3487771">
                  <a:extLst>
                    <a:ext uri="{9D8B030D-6E8A-4147-A177-3AD203B41FA5}">
                      <a16:colId xmlns:a16="http://schemas.microsoft.com/office/drawing/2014/main" val="2345399314"/>
                    </a:ext>
                  </a:extLst>
                </a:gridCol>
                <a:gridCol w="1559292">
                  <a:extLst>
                    <a:ext uri="{9D8B030D-6E8A-4147-A177-3AD203B41FA5}">
                      <a16:colId xmlns:a16="http://schemas.microsoft.com/office/drawing/2014/main" val="3075873131"/>
                    </a:ext>
                  </a:extLst>
                </a:gridCol>
                <a:gridCol w="1176667">
                  <a:extLst>
                    <a:ext uri="{9D8B030D-6E8A-4147-A177-3AD203B41FA5}">
                      <a16:colId xmlns:a16="http://schemas.microsoft.com/office/drawing/2014/main" val="835256812"/>
                    </a:ext>
                  </a:extLst>
                </a:gridCol>
                <a:gridCol w="2249040">
                  <a:extLst>
                    <a:ext uri="{9D8B030D-6E8A-4147-A177-3AD203B41FA5}">
                      <a16:colId xmlns:a16="http://schemas.microsoft.com/office/drawing/2014/main" val="1382360514"/>
                    </a:ext>
                  </a:extLst>
                </a:gridCol>
              </a:tblGrid>
              <a:tr h="1314711">
                <a:tc gridSpan="2">
                  <a:txBody>
                    <a:bodyPr/>
                    <a:lstStyle/>
                    <a:p>
                      <a:pPr algn="r" rtl="0">
                        <a:lnSpc>
                          <a:spcPct val="107000"/>
                        </a:lnSpc>
                        <a:spcAft>
                          <a:spcPts val="800"/>
                        </a:spcAft>
                      </a:pPr>
                      <a:r>
                        <a:rPr lang="ar-LB" sz="11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خلال الأيام السبعة الماضية،  كم عدد الأيام التي تناول فيها معظم أفراد أسرتك (50%+) العناصر الغذائية التالية، داخل أو خارج المنزل؟</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p>
                      <a:pPr algn="r" rtl="0">
                        <a:lnSpc>
                          <a:spcPct val="107000"/>
                        </a:lnSpc>
                        <a:spcAft>
                          <a:spcPts val="800"/>
                        </a:spcAft>
                      </a:pPr>
                      <a:r>
                        <a:rPr lang="ar-LB" sz="11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ملاحظة للباحث: حدد ما إذا كان استهلاك العناصر الغذائية (مثل السمك، الحليب) كان بكميات صغيرة فقط, حينها يجب تسجيلها كتوابل.</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35560" marR="3556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E"/>
                    </a:solidFill>
                  </a:tcPr>
                </a:tc>
                <a:tc hMerge="1">
                  <a:txBody>
                    <a:bodyPr/>
                    <a:lstStyle/>
                    <a:p>
                      <a:endParaRPr lang="en-GB"/>
                    </a:p>
                  </a:txBody>
                  <a:tcPr/>
                </a:tc>
                <a:tc>
                  <a:txBody>
                    <a:bodyPr/>
                    <a:lstStyle/>
                    <a:p>
                      <a:pPr algn="ctr" rtl="0">
                        <a:lnSpc>
                          <a:spcPct val="107000"/>
                        </a:lnSpc>
                        <a:spcAft>
                          <a:spcPts val="800"/>
                        </a:spcAft>
                      </a:pPr>
                      <a:r>
                        <a:rPr lang="ar-LB" sz="1100" kern="100">
                          <a:solidFill>
                            <a:srgbClr val="000000"/>
                          </a:solidFill>
                          <a:effectLst/>
                          <a:latin typeface="Calibri" panose="020F0502020204030204" pitchFamily="34" charset="0"/>
                          <a:ea typeface="Calibri" panose="020F0502020204030204" pitchFamily="34" charset="0"/>
                          <a:cs typeface="Arial" panose="020B0604020202020204" pitchFamily="34" charset="0"/>
                        </a:rPr>
                        <a:t>عدد الأيام التي تناولت فيها الأسرة هذا الطعام خلال الأيام السبعة الماضية.</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p>
                      <a:pPr algn="ctr" rtl="0">
                        <a:lnSpc>
                          <a:spcPct val="107000"/>
                        </a:lnSpc>
                        <a:spcAft>
                          <a:spcPts val="800"/>
                        </a:spcAft>
                      </a:pPr>
                      <a:r>
                        <a:rPr lang="ar-LB" sz="1100" i="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سجل 0 إذا لم يتم تناول هذا الطعام خلال الأيام السبعة الماضية.</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35560" marR="3556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E"/>
                    </a:solidFill>
                  </a:tcPr>
                </a:tc>
                <a:tc>
                  <a:txBody>
                    <a:bodyPr/>
                    <a:lstStyle/>
                    <a:p>
                      <a:pPr algn="ctr" rtl="0">
                        <a:lnSpc>
                          <a:spcPct val="107000"/>
                        </a:lnSpc>
                        <a:spcAft>
                          <a:spcPts val="800"/>
                        </a:spcAft>
                      </a:pPr>
                      <a:r>
                        <a:rPr lang="ar-LB" sz="1100" kern="100">
                          <a:solidFill>
                            <a:srgbClr val="000000"/>
                          </a:solidFill>
                          <a:effectLst/>
                          <a:latin typeface="Calibri" panose="020F0502020204030204" pitchFamily="34" charset="0"/>
                          <a:ea typeface="Calibri" panose="020F0502020204030204" pitchFamily="34" charset="0"/>
                          <a:cs typeface="Arial" panose="020B0604020202020204" pitchFamily="34" charset="0"/>
                        </a:rPr>
                        <a:t>اسماء المتغيرات</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35560" marR="3556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E"/>
                    </a:solidFill>
                  </a:tcPr>
                </a:tc>
                <a:tc>
                  <a:txBody>
                    <a:bodyPr/>
                    <a:lstStyle/>
                    <a:p>
                      <a:pPr algn="r" rtl="0">
                        <a:lnSpc>
                          <a:spcPct val="107000"/>
                        </a:lnSpc>
                        <a:spcAft>
                          <a:spcPts val="800"/>
                        </a:spcAft>
                      </a:pPr>
                      <a:r>
                        <a:rPr lang="ar-LB" sz="1100" kern="100">
                          <a:solidFill>
                            <a:srgbClr val="000000"/>
                          </a:solidFill>
                          <a:effectLst/>
                          <a:latin typeface="Calibri" panose="020F0502020204030204" pitchFamily="34" charset="0"/>
                          <a:ea typeface="Calibri" panose="020F0502020204030204" pitchFamily="34" charset="0"/>
                          <a:cs typeface="Arial" panose="020B0604020202020204" pitchFamily="34" charset="0"/>
                        </a:rPr>
                        <a:t>كيف تم الحصول على هذا الطعام؟</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p>
                      <a:pPr algn="r" rtl="0">
                        <a:lnSpc>
                          <a:spcPct val="107000"/>
                        </a:lnSpc>
                        <a:spcAft>
                          <a:spcPts val="800"/>
                        </a:spcAft>
                      </a:pPr>
                      <a:r>
                        <a:rPr lang="ar-LB" sz="11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اكتب المصدر الرئيسي للطعام خلال الأيام السبعة الماضية.</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p>
                      <a:pPr algn="r" rtl="0">
                        <a:lnSpc>
                          <a:spcPct val="107000"/>
                        </a:lnSpc>
                        <a:spcAft>
                          <a:spcPts val="800"/>
                        </a:spcAft>
                      </a:pPr>
                      <a:r>
                        <a:rPr lang="ar-LB" sz="1100" i="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إذا كان عدد الأيام 0، فلا تحدد المصدر الرئيسي.</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35560" marR="3556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E"/>
                    </a:solidFill>
                  </a:tcPr>
                </a:tc>
                <a:extLst>
                  <a:ext uri="{0D108BD9-81ED-4DB2-BD59-A6C34878D82A}">
                    <a16:rowId xmlns:a16="http://schemas.microsoft.com/office/drawing/2014/main" val="3749827630"/>
                  </a:ext>
                </a:extLst>
              </a:tr>
              <a:tr h="400832">
                <a:tc>
                  <a:txBody>
                    <a:bodyPr/>
                    <a:lstStyle/>
                    <a:p>
                      <a:pPr algn="r" rtl="0">
                        <a:lnSpc>
                          <a:spcPct val="107000"/>
                        </a:lnSpc>
                        <a:spcAft>
                          <a:spcPts val="800"/>
                        </a:spcAft>
                      </a:pPr>
                      <a:r>
                        <a:rPr lang="en-GB" sz="11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5</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2540" marR="25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r" rtl="1">
                        <a:lnSpc>
                          <a:spcPct val="107000"/>
                        </a:lnSpc>
                        <a:spcAft>
                          <a:spcPts val="800"/>
                        </a:spcAft>
                      </a:pPr>
                      <a:r>
                        <a:rPr lang="ar-SA" sz="11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الخضروات  </a:t>
                      </a:r>
                      <a:r>
                        <a:rPr lang="ar-YE" sz="11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والخضروات الورقية :</a:t>
                      </a:r>
                      <a:r>
                        <a:rPr lang="ar-SA" sz="1100" kern="100">
                          <a:solidFill>
                            <a:srgbClr val="000000"/>
                          </a:solidFill>
                          <a:effectLst/>
                          <a:latin typeface="Calibri" panose="020F0502020204030204" pitchFamily="34" charset="0"/>
                          <a:ea typeface="Calibri" panose="020F0502020204030204" pitchFamily="34" charset="0"/>
                          <a:cs typeface="Arial" panose="020B0604020202020204" pitchFamily="34" charset="0"/>
                        </a:rPr>
                        <a:t> السبانخ، البصل، الطماطم، الجزر، الفلفل، الفاصوليا الخضراء، الخس، وغيرها</a:t>
                      </a:r>
                      <a:r>
                        <a:rPr lang="en-GB" sz="1100" kern="100">
                          <a:solidFill>
                            <a:srgbClr val="000000"/>
                          </a:solidFill>
                          <a:effectLst/>
                          <a:latin typeface="Calibri" panose="020F0502020204030204" pitchFamily="34" charset="0"/>
                          <a:ea typeface="Calibri" panose="020F0502020204030204" pitchFamily="34" charset="0"/>
                          <a:cs typeface="Arial" panose="020B0604020202020204" pitchFamily="34" charset="0"/>
                        </a:rPr>
                        <a:t>.</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2540" marR="25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rtl="0">
                        <a:lnSpc>
                          <a:spcPct val="107000"/>
                        </a:lnSpc>
                        <a:spcAft>
                          <a:spcPts val="800"/>
                        </a:spcAft>
                      </a:pPr>
                      <a:r>
                        <a:rPr lang="en-GB" sz="1100" kern="100">
                          <a:solidFill>
                            <a:srgbClr val="000000"/>
                          </a:solidFill>
                          <a:effectLst/>
                          <a:latin typeface="Calibri" panose="020F0502020204030204" pitchFamily="34" charset="0"/>
                          <a:ea typeface="Calibri" panose="020F0502020204030204" pitchFamily="34" charset="0"/>
                          <a:cs typeface="Arial" panose="020B0604020202020204" pitchFamily="34" charset="0"/>
                        </a:rPr>
                        <a:t>|___|</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2540" marR="25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E"/>
                    </a:solidFill>
                  </a:tcPr>
                </a:tc>
                <a:tc>
                  <a:txBody>
                    <a:bodyPr/>
                    <a:lstStyle/>
                    <a:p>
                      <a:pPr algn="ctr" rtl="0">
                        <a:lnSpc>
                          <a:spcPct val="107000"/>
                        </a:lnSpc>
                        <a:spcAft>
                          <a:spcPts val="800"/>
                        </a:spcAft>
                      </a:pPr>
                      <a:r>
                        <a:rPr lang="en-GB" sz="1100" kern="100">
                          <a:solidFill>
                            <a:srgbClr val="000000"/>
                          </a:solidFill>
                          <a:effectLst/>
                          <a:latin typeface="Calibri" panose="020F0502020204030204" pitchFamily="34" charset="0"/>
                          <a:ea typeface="Calibri" panose="020F0502020204030204" pitchFamily="34" charset="0"/>
                          <a:cs typeface="Arial" panose="020B0604020202020204" pitchFamily="34" charset="0"/>
                        </a:rPr>
                        <a:t>FCSVeg</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2540" marR="254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rtl="0">
                        <a:lnSpc>
                          <a:spcPct val="107000"/>
                        </a:lnSpc>
                        <a:spcAft>
                          <a:spcPts val="800"/>
                        </a:spcAft>
                      </a:pPr>
                      <a:r>
                        <a:rPr lang="en-GB" sz="1100" kern="100">
                          <a:solidFill>
                            <a:srgbClr val="000000"/>
                          </a:solidFill>
                          <a:effectLst/>
                          <a:latin typeface="Calibri" panose="020F0502020204030204" pitchFamily="34" charset="0"/>
                          <a:ea typeface="Calibri" panose="020F0502020204030204" pitchFamily="34" charset="0"/>
                          <a:cs typeface="Arial" panose="020B0604020202020204" pitchFamily="34" charset="0"/>
                        </a:rPr>
                        <a:t>|___|</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2540" marR="25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E"/>
                    </a:solidFill>
                  </a:tcPr>
                </a:tc>
                <a:extLst>
                  <a:ext uri="{0D108BD9-81ED-4DB2-BD59-A6C34878D82A}">
                    <a16:rowId xmlns:a16="http://schemas.microsoft.com/office/drawing/2014/main" val="1453297140"/>
                  </a:ext>
                </a:extLst>
              </a:tr>
              <a:tr h="200700">
                <a:tc gridSpan="5">
                  <a:txBody>
                    <a:bodyPr/>
                    <a:lstStyle/>
                    <a:p>
                      <a:pPr algn="r" rtl="0">
                        <a:lnSpc>
                          <a:spcPct val="107000"/>
                        </a:lnSpc>
                        <a:spcAft>
                          <a:spcPts val="800"/>
                        </a:spcAft>
                      </a:pPr>
                      <a:r>
                        <a:rPr lang="ar-SA" sz="1100" kern="100">
                          <a:solidFill>
                            <a:srgbClr val="000000"/>
                          </a:solidFill>
                          <a:effectLst/>
                          <a:latin typeface="Calibri" panose="020F0502020204030204" pitchFamily="34" charset="0"/>
                          <a:ea typeface="Calibri" panose="020F0502020204030204" pitchFamily="34" charset="0"/>
                          <a:cs typeface="Arial" panose="020B0604020202020204" pitchFamily="34" charset="0"/>
                        </a:rPr>
                        <a:t>اذا كانت عدد الايام 0 انتقل الى السؤال 5</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2540" marR="254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E"/>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050596086"/>
                  </a:ext>
                </a:extLst>
              </a:tr>
              <a:tr h="400832">
                <a:tc>
                  <a:txBody>
                    <a:bodyPr/>
                    <a:lstStyle/>
                    <a:p>
                      <a:pPr algn="r" rtl="0">
                        <a:lnSpc>
                          <a:spcPct val="107000"/>
                        </a:lnSpc>
                        <a:spcAft>
                          <a:spcPts val="800"/>
                        </a:spcAft>
                      </a:pPr>
                      <a:r>
                        <a:rPr lang="en-GB" sz="11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5.1</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2540" marR="25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ECE8"/>
                    </a:solidFill>
                  </a:tcPr>
                </a:tc>
                <a:tc>
                  <a:txBody>
                    <a:bodyPr/>
                    <a:lstStyle/>
                    <a:p>
                      <a:pPr algn="r" rtl="0">
                        <a:lnSpc>
                          <a:spcPct val="107000"/>
                        </a:lnSpc>
                        <a:spcAft>
                          <a:spcPts val="800"/>
                        </a:spcAft>
                      </a:pPr>
                      <a:r>
                        <a:rPr lang="ar-SA" sz="11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الخضار البرتقالية (الخضروات الغنية بفيتامين أ):</a:t>
                      </a:r>
                      <a:r>
                        <a:rPr lang="ar-SA" sz="1100" kern="100">
                          <a:solidFill>
                            <a:srgbClr val="000000"/>
                          </a:solidFill>
                          <a:effectLst/>
                          <a:latin typeface="Calibri" panose="020F0502020204030204" pitchFamily="34" charset="0"/>
                          <a:ea typeface="Calibri" panose="020F0502020204030204" pitchFamily="34" charset="0"/>
                          <a:cs typeface="Arial" panose="020B0604020202020204" pitchFamily="34" charset="0"/>
                        </a:rPr>
                        <a:t> الجزر، الفلفل الأحمر، اليقطين، البطاطا الحلوة البرتقالية</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2540" marR="25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ECE8"/>
                    </a:solidFill>
                  </a:tcPr>
                </a:tc>
                <a:tc>
                  <a:txBody>
                    <a:bodyPr/>
                    <a:lstStyle/>
                    <a:p>
                      <a:pPr algn="ctr" rtl="0">
                        <a:lnSpc>
                          <a:spcPct val="107000"/>
                        </a:lnSpc>
                        <a:spcAft>
                          <a:spcPts val="800"/>
                        </a:spcAft>
                      </a:pPr>
                      <a:r>
                        <a:rPr lang="en-GB" sz="1100" kern="100">
                          <a:solidFill>
                            <a:srgbClr val="000000"/>
                          </a:solidFill>
                          <a:effectLst/>
                          <a:latin typeface="Calibri" panose="020F0502020204030204" pitchFamily="34" charset="0"/>
                          <a:ea typeface="Calibri" panose="020F0502020204030204" pitchFamily="34" charset="0"/>
                          <a:cs typeface="Arial" panose="020B0604020202020204" pitchFamily="34" charset="0"/>
                        </a:rPr>
                        <a:t>|___|</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2540" marR="25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ECE8"/>
                    </a:solidFill>
                  </a:tcPr>
                </a:tc>
                <a:tc>
                  <a:txBody>
                    <a:bodyPr/>
                    <a:lstStyle/>
                    <a:p>
                      <a:pPr algn="ctr" rtl="0">
                        <a:lnSpc>
                          <a:spcPct val="107000"/>
                        </a:lnSpc>
                        <a:spcAft>
                          <a:spcPts val="800"/>
                        </a:spcAft>
                      </a:pPr>
                      <a:r>
                        <a:rPr lang="en-US" sz="1100" kern="100">
                          <a:solidFill>
                            <a:srgbClr val="000000"/>
                          </a:solidFill>
                          <a:effectLst/>
                          <a:latin typeface="Calibri" panose="020F0502020204030204" pitchFamily="34" charset="0"/>
                          <a:ea typeface="Calibri" panose="020F0502020204030204" pitchFamily="34" charset="0"/>
                          <a:cs typeface="Arial" panose="020B0604020202020204" pitchFamily="34" charset="0"/>
                        </a:rPr>
                        <a:t>FCSNVegOrg</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2540" marR="254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ECE8"/>
                    </a:solidFill>
                  </a:tcPr>
                </a:tc>
                <a:tc>
                  <a:txBody>
                    <a:bodyPr/>
                    <a:lstStyle/>
                    <a:p>
                      <a:pPr algn="ctr" rtl="0">
                        <a:lnSpc>
                          <a:spcPct val="107000"/>
                        </a:lnSpc>
                        <a:spcAft>
                          <a:spcPts val="800"/>
                        </a:spcAft>
                      </a:pPr>
                      <a:r>
                        <a:rPr lang="en-GB" sz="1100" kern="100">
                          <a:solidFill>
                            <a:srgbClr val="000000"/>
                          </a:solidFill>
                          <a:effectLst/>
                          <a:latin typeface="Calibri" panose="020F0502020204030204" pitchFamily="34" charset="0"/>
                          <a:ea typeface="Calibri" panose="020F0502020204030204" pitchFamily="34" charset="0"/>
                          <a:cs typeface="Arial" panose="020B0604020202020204" pitchFamily="34" charset="0"/>
                        </a:rPr>
                        <a:t>|___|</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2540" marR="25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ECE8"/>
                    </a:solidFill>
                  </a:tcPr>
                </a:tc>
                <a:extLst>
                  <a:ext uri="{0D108BD9-81ED-4DB2-BD59-A6C34878D82A}">
                    <a16:rowId xmlns:a16="http://schemas.microsoft.com/office/drawing/2014/main" val="2637807379"/>
                  </a:ext>
                </a:extLst>
              </a:tr>
              <a:tr h="400832">
                <a:tc>
                  <a:txBody>
                    <a:bodyPr/>
                    <a:lstStyle/>
                    <a:p>
                      <a:pPr algn="r" rtl="0">
                        <a:lnSpc>
                          <a:spcPct val="107000"/>
                        </a:lnSpc>
                        <a:spcAft>
                          <a:spcPts val="800"/>
                        </a:spcAft>
                      </a:pPr>
                      <a:r>
                        <a:rPr lang="en-GB" sz="11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5.2</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2540" marR="25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ECE8"/>
                    </a:solidFill>
                  </a:tcPr>
                </a:tc>
                <a:tc>
                  <a:txBody>
                    <a:bodyPr/>
                    <a:lstStyle/>
                    <a:p>
                      <a:pPr algn="r" rtl="0">
                        <a:lnSpc>
                          <a:spcPct val="107000"/>
                        </a:lnSpc>
                        <a:spcAft>
                          <a:spcPts val="800"/>
                        </a:spcAft>
                      </a:pPr>
                      <a:r>
                        <a:rPr lang="ar-SA" sz="11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الخضراوات الورقية الخضراء:</a:t>
                      </a:r>
                      <a:r>
                        <a:rPr lang="ar-SA" sz="1100" kern="100">
                          <a:solidFill>
                            <a:srgbClr val="000000"/>
                          </a:solidFill>
                          <a:effectLst/>
                          <a:latin typeface="Calibri" panose="020F0502020204030204" pitchFamily="34" charset="0"/>
                          <a:ea typeface="Calibri" panose="020F0502020204030204" pitchFamily="34" charset="0"/>
                          <a:cs typeface="Arial" panose="020B0604020202020204" pitchFamily="34" charset="0"/>
                        </a:rPr>
                        <a:t> السبانخ والبروكلي والقطيفة و/أو غيرها من الأوراق الخضراء الداكنة وأوراق الكسافا</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2540" marR="25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ECE8"/>
                    </a:solidFill>
                  </a:tcPr>
                </a:tc>
                <a:tc>
                  <a:txBody>
                    <a:bodyPr/>
                    <a:lstStyle/>
                    <a:p>
                      <a:pPr algn="ctr" rtl="0">
                        <a:lnSpc>
                          <a:spcPct val="107000"/>
                        </a:lnSpc>
                        <a:spcAft>
                          <a:spcPts val="800"/>
                        </a:spcAft>
                      </a:pPr>
                      <a:r>
                        <a:rPr lang="en-GB" sz="1100" kern="100">
                          <a:solidFill>
                            <a:srgbClr val="000000"/>
                          </a:solidFill>
                          <a:effectLst/>
                          <a:latin typeface="Calibri" panose="020F0502020204030204" pitchFamily="34" charset="0"/>
                          <a:ea typeface="Calibri" panose="020F0502020204030204" pitchFamily="34" charset="0"/>
                          <a:cs typeface="Arial" panose="020B0604020202020204" pitchFamily="34" charset="0"/>
                        </a:rPr>
                        <a:t>|___|</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2540" marR="25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ECE8"/>
                    </a:solidFill>
                  </a:tcPr>
                </a:tc>
                <a:tc>
                  <a:txBody>
                    <a:bodyPr/>
                    <a:lstStyle/>
                    <a:p>
                      <a:pPr algn="ctr" rtl="0">
                        <a:lnSpc>
                          <a:spcPct val="107000"/>
                        </a:lnSpc>
                        <a:spcAft>
                          <a:spcPts val="800"/>
                        </a:spcAft>
                      </a:pPr>
                      <a:r>
                        <a:rPr lang="en-US" sz="1100" kern="100">
                          <a:solidFill>
                            <a:srgbClr val="000000"/>
                          </a:solidFill>
                          <a:effectLst/>
                          <a:latin typeface="Calibri" panose="020F0502020204030204" pitchFamily="34" charset="0"/>
                          <a:ea typeface="Calibri" panose="020F0502020204030204" pitchFamily="34" charset="0"/>
                          <a:cs typeface="Arial" panose="020B0604020202020204" pitchFamily="34" charset="0"/>
                        </a:rPr>
                        <a:t>FCSNVegGre</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2540" marR="254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ECE8"/>
                    </a:solidFill>
                  </a:tcPr>
                </a:tc>
                <a:tc>
                  <a:txBody>
                    <a:bodyPr/>
                    <a:lstStyle/>
                    <a:p>
                      <a:pPr algn="ctr" rtl="0">
                        <a:lnSpc>
                          <a:spcPct val="107000"/>
                        </a:lnSpc>
                        <a:spcAft>
                          <a:spcPts val="800"/>
                        </a:spcAft>
                      </a:pPr>
                      <a:r>
                        <a:rPr lang="en-GB" sz="1100" kern="100">
                          <a:solidFill>
                            <a:srgbClr val="000000"/>
                          </a:solidFill>
                          <a:effectLst/>
                          <a:latin typeface="Calibri" panose="020F0502020204030204" pitchFamily="34" charset="0"/>
                          <a:ea typeface="Calibri" panose="020F0502020204030204" pitchFamily="34" charset="0"/>
                          <a:cs typeface="Arial" panose="020B0604020202020204" pitchFamily="34" charset="0"/>
                        </a:rPr>
                        <a:t>|___|</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2540" marR="25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ECE8"/>
                    </a:solidFill>
                  </a:tcPr>
                </a:tc>
                <a:extLst>
                  <a:ext uri="{0D108BD9-81ED-4DB2-BD59-A6C34878D82A}">
                    <a16:rowId xmlns:a16="http://schemas.microsoft.com/office/drawing/2014/main" val="2163745059"/>
                  </a:ext>
                </a:extLst>
              </a:tr>
              <a:tr h="400832">
                <a:tc>
                  <a:txBody>
                    <a:bodyPr/>
                    <a:lstStyle/>
                    <a:p>
                      <a:pPr algn="r" rtl="0">
                        <a:lnSpc>
                          <a:spcPct val="107000"/>
                        </a:lnSpc>
                        <a:spcAft>
                          <a:spcPts val="800"/>
                        </a:spcAft>
                      </a:pPr>
                      <a:r>
                        <a:rPr lang="en-GB" sz="11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6</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2540" marR="25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r" rtl="1">
                        <a:lnSpc>
                          <a:spcPct val="107000"/>
                        </a:lnSpc>
                        <a:spcAft>
                          <a:spcPts val="800"/>
                        </a:spcAft>
                      </a:pPr>
                      <a:r>
                        <a:rPr lang="ar-SA" sz="11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الفواكه</a:t>
                      </a:r>
                      <a:r>
                        <a:rPr lang="ar-SA" sz="1100" kern="100">
                          <a:solidFill>
                            <a:srgbClr val="000000"/>
                          </a:solidFill>
                          <a:effectLst/>
                          <a:latin typeface="Calibri" panose="020F0502020204030204" pitchFamily="34" charset="0"/>
                          <a:ea typeface="Calibri" panose="020F0502020204030204" pitchFamily="34" charset="0"/>
                          <a:cs typeface="Arial" panose="020B0604020202020204" pitchFamily="34" charset="0"/>
                        </a:rPr>
                        <a:t> الموز والتفاح والليمون والليمون والمانجو والبابايا والمشمش والخوخ وغيرها</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2540" marR="25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rtl="0">
                        <a:lnSpc>
                          <a:spcPct val="107000"/>
                        </a:lnSpc>
                        <a:spcAft>
                          <a:spcPts val="800"/>
                        </a:spcAft>
                      </a:pPr>
                      <a:r>
                        <a:rPr lang="en-GB" sz="1100" kern="100">
                          <a:solidFill>
                            <a:srgbClr val="000000"/>
                          </a:solidFill>
                          <a:effectLst/>
                          <a:latin typeface="Calibri" panose="020F0502020204030204" pitchFamily="34" charset="0"/>
                          <a:ea typeface="Calibri" panose="020F0502020204030204" pitchFamily="34" charset="0"/>
                          <a:cs typeface="Arial" panose="020B0604020202020204" pitchFamily="34" charset="0"/>
                        </a:rPr>
                        <a:t>|___|</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2540" marR="25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E"/>
                    </a:solidFill>
                  </a:tcPr>
                </a:tc>
                <a:tc>
                  <a:txBody>
                    <a:bodyPr/>
                    <a:lstStyle/>
                    <a:p>
                      <a:pPr algn="ctr" rtl="0">
                        <a:lnSpc>
                          <a:spcPct val="107000"/>
                        </a:lnSpc>
                        <a:spcAft>
                          <a:spcPts val="800"/>
                        </a:spcAft>
                      </a:pPr>
                      <a:r>
                        <a:rPr lang="en-GB" sz="1100" kern="100">
                          <a:solidFill>
                            <a:srgbClr val="000000"/>
                          </a:solidFill>
                          <a:effectLst/>
                          <a:latin typeface="Calibri" panose="020F0502020204030204" pitchFamily="34" charset="0"/>
                          <a:ea typeface="Calibri" panose="020F0502020204030204" pitchFamily="34" charset="0"/>
                          <a:cs typeface="Arial" panose="020B0604020202020204" pitchFamily="34" charset="0"/>
                        </a:rPr>
                        <a:t>FCSFruit</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2540" marR="254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rtl="0">
                        <a:lnSpc>
                          <a:spcPct val="107000"/>
                        </a:lnSpc>
                        <a:spcAft>
                          <a:spcPts val="800"/>
                        </a:spcAft>
                      </a:pPr>
                      <a:r>
                        <a:rPr lang="en-GB" sz="1100" kern="100">
                          <a:solidFill>
                            <a:srgbClr val="000000"/>
                          </a:solidFill>
                          <a:effectLst/>
                          <a:latin typeface="Calibri" panose="020F0502020204030204" pitchFamily="34" charset="0"/>
                          <a:ea typeface="Calibri" panose="020F0502020204030204" pitchFamily="34" charset="0"/>
                          <a:cs typeface="Arial" panose="020B0604020202020204" pitchFamily="34" charset="0"/>
                        </a:rPr>
                        <a:t>|___|</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2540" marR="25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E"/>
                    </a:solidFill>
                  </a:tcPr>
                </a:tc>
                <a:extLst>
                  <a:ext uri="{0D108BD9-81ED-4DB2-BD59-A6C34878D82A}">
                    <a16:rowId xmlns:a16="http://schemas.microsoft.com/office/drawing/2014/main" val="3750867557"/>
                  </a:ext>
                </a:extLst>
              </a:tr>
              <a:tr h="200700">
                <a:tc gridSpan="5">
                  <a:txBody>
                    <a:bodyPr/>
                    <a:lstStyle/>
                    <a:p>
                      <a:pPr algn="r" rtl="0">
                        <a:lnSpc>
                          <a:spcPct val="107000"/>
                        </a:lnSpc>
                        <a:spcAft>
                          <a:spcPts val="800"/>
                        </a:spcAft>
                      </a:pPr>
                      <a:r>
                        <a:rPr lang="ar-SA" sz="11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اذا كانت عدد الايام 0 انتقل الى السؤال 5</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2540" marR="254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E"/>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620813368"/>
                  </a:ext>
                </a:extLst>
              </a:tr>
              <a:tr h="788487">
                <a:tc>
                  <a:txBody>
                    <a:bodyPr/>
                    <a:lstStyle/>
                    <a:p>
                      <a:pPr algn="r" rtl="0">
                        <a:lnSpc>
                          <a:spcPct val="107000"/>
                        </a:lnSpc>
                        <a:spcAft>
                          <a:spcPts val="800"/>
                        </a:spcAft>
                      </a:pPr>
                      <a:r>
                        <a:rPr lang="fr-FR" sz="11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6.1</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2540" marR="25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ECE8"/>
                    </a:solidFill>
                  </a:tcPr>
                </a:tc>
                <a:tc>
                  <a:txBody>
                    <a:bodyPr/>
                    <a:lstStyle/>
                    <a:p>
                      <a:pPr algn="r" rtl="1">
                        <a:lnSpc>
                          <a:spcPct val="107000"/>
                        </a:lnSpc>
                        <a:spcAft>
                          <a:spcPts val="800"/>
                        </a:spcAft>
                      </a:pPr>
                      <a:r>
                        <a:rPr lang="ar-SA" sz="11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الفواكه البرتقالية (الفواكه الغنية بفيتامين أ):</a:t>
                      </a:r>
                      <a:r>
                        <a:rPr lang="ar-SA" sz="1100" kern="100">
                          <a:solidFill>
                            <a:srgbClr val="000000"/>
                          </a:solidFill>
                          <a:effectLst/>
                          <a:latin typeface="Calibri" panose="020F0502020204030204" pitchFamily="34" charset="0"/>
                          <a:ea typeface="Calibri" panose="020F0502020204030204" pitchFamily="34" charset="0"/>
                          <a:cs typeface="Arial" panose="020B0604020202020204" pitchFamily="34" charset="0"/>
                        </a:rPr>
                        <a:t> المانجو والبابايا والمشمش والخوخ </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en-GB" sz="1100" kern="100">
                          <a:solidFill>
                            <a:srgbClr val="000000"/>
                          </a:solidFill>
                          <a:effectLst/>
                          <a:latin typeface="Calibri" panose="020F0502020204030204" pitchFamily="34" charset="0"/>
                          <a:ea typeface="Calibri" panose="020F0502020204030204" pitchFamily="34" charset="0"/>
                          <a:cs typeface="Arial" panose="020B0604020202020204" pitchFamily="34" charset="0"/>
                        </a:rPr>
                        <a:t>)</a:t>
                      </a:r>
                      <a:r>
                        <a:rPr lang="ar-SA" sz="1100" kern="100">
                          <a:solidFill>
                            <a:srgbClr val="000000"/>
                          </a:solidFill>
                          <a:effectLst/>
                          <a:latin typeface="Calibri" panose="020F0502020204030204" pitchFamily="34" charset="0"/>
                          <a:ea typeface="Calibri" panose="020F0502020204030204" pitchFamily="34" charset="0"/>
                          <a:cs typeface="Arial" panose="020B0604020202020204" pitchFamily="34" charset="0"/>
                        </a:rPr>
                        <a:t>باستثناء البرتقال</a:t>
                      </a:r>
                      <a:r>
                        <a:rPr lang="en-GB" sz="1100" kern="100">
                          <a:solidFill>
                            <a:srgbClr val="000000"/>
                          </a:solidFill>
                          <a:effectLst/>
                          <a:latin typeface="Calibri" panose="020F0502020204030204" pitchFamily="34" charset="0"/>
                          <a:ea typeface="Calibri" panose="020F0502020204030204" pitchFamily="34" charset="0"/>
                          <a:cs typeface="Arial" panose="020B0604020202020204" pitchFamily="34" charset="0"/>
                        </a:rPr>
                        <a:t>(</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2540" marR="25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ECE8"/>
                    </a:solidFill>
                  </a:tcPr>
                </a:tc>
                <a:tc>
                  <a:txBody>
                    <a:bodyPr/>
                    <a:lstStyle/>
                    <a:p>
                      <a:pPr algn="ctr" rtl="0">
                        <a:lnSpc>
                          <a:spcPct val="107000"/>
                        </a:lnSpc>
                        <a:spcAft>
                          <a:spcPts val="800"/>
                        </a:spcAft>
                      </a:pPr>
                      <a:r>
                        <a:rPr lang="en-GB" sz="1100" kern="100">
                          <a:effectLst/>
                          <a:latin typeface="Calibri" panose="020F0502020204030204" pitchFamily="34" charset="0"/>
                          <a:ea typeface="Calibri" panose="020F0502020204030204" pitchFamily="34" charset="0"/>
                          <a:cs typeface="Arial" panose="020B0604020202020204" pitchFamily="34" charset="0"/>
                        </a:rPr>
                        <a:t>|___|</a:t>
                      </a:r>
                    </a:p>
                  </a:txBody>
                  <a:tcPr marL="2540" marR="25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a:lnSpc>
                          <a:spcPct val="107000"/>
                        </a:lnSpc>
                        <a:spcAft>
                          <a:spcPts val="800"/>
                        </a:spcAft>
                      </a:pPr>
                      <a:r>
                        <a:rPr lang="en-US" sz="1100" kern="100">
                          <a:solidFill>
                            <a:srgbClr val="000000"/>
                          </a:solidFill>
                          <a:effectLst/>
                          <a:latin typeface="Calibri" panose="020F0502020204030204" pitchFamily="34" charset="0"/>
                          <a:ea typeface="Calibri" panose="020F0502020204030204" pitchFamily="34" charset="0"/>
                          <a:cs typeface="Arial" panose="020B0604020202020204" pitchFamily="34" charset="0"/>
                        </a:rPr>
                        <a:t>FCSNFruiOrg</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2540" marR="254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rtl="0">
                        <a:lnSpc>
                          <a:spcPct val="107000"/>
                        </a:lnSpc>
                        <a:spcAft>
                          <a:spcPts val="800"/>
                        </a:spcAft>
                      </a:pPr>
                      <a:r>
                        <a:rPr lang="en-GB" sz="1100" kern="100">
                          <a:effectLst/>
                          <a:latin typeface="Calibri" panose="020F0502020204030204" pitchFamily="34" charset="0"/>
                          <a:ea typeface="Calibri" panose="020F0502020204030204" pitchFamily="34" charset="0"/>
                          <a:cs typeface="Arial" panose="020B0604020202020204" pitchFamily="34" charset="0"/>
                        </a:rPr>
                        <a:t>|___|</a:t>
                      </a:r>
                    </a:p>
                  </a:txBody>
                  <a:tcPr marL="2540" marR="25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57569782"/>
                  </a:ext>
                </a:extLst>
              </a:tr>
            </a:tbl>
          </a:graphicData>
        </a:graphic>
      </p:graphicFrame>
      <p:sp>
        <p:nvSpPr>
          <p:cNvPr id="12" name="Arrow: Curved Left 11">
            <a:extLst>
              <a:ext uri="{FF2B5EF4-FFF2-40B4-BE49-F238E27FC236}">
                <a16:creationId xmlns:a16="http://schemas.microsoft.com/office/drawing/2014/main" id="{B6CC43D1-B0EA-ABD9-8C63-33FC4B8B5A71}"/>
              </a:ext>
            </a:extLst>
          </p:cNvPr>
          <p:cNvSpPr/>
          <p:nvPr/>
        </p:nvSpPr>
        <p:spPr>
          <a:xfrm>
            <a:off x="11109494" y="2972835"/>
            <a:ext cx="731520" cy="1094668"/>
          </a:xfrm>
          <a:prstGeom prst="curvedLeftArrow">
            <a:avLst/>
          </a:prstGeom>
          <a:solidFill>
            <a:srgbClr val="D9E2F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Right Brace 12">
            <a:extLst>
              <a:ext uri="{FF2B5EF4-FFF2-40B4-BE49-F238E27FC236}">
                <a16:creationId xmlns:a16="http://schemas.microsoft.com/office/drawing/2014/main" id="{28F2BB5A-E8B8-B697-0B55-5E99ADA1BDB5}"/>
              </a:ext>
            </a:extLst>
          </p:cNvPr>
          <p:cNvSpPr/>
          <p:nvPr/>
        </p:nvSpPr>
        <p:spPr>
          <a:xfrm>
            <a:off x="10612580" y="2848303"/>
            <a:ext cx="496914" cy="1219200"/>
          </a:xfrm>
          <a:prstGeom prst="rightBrace">
            <a:avLst>
              <a:gd name="adj1" fmla="val 8333"/>
              <a:gd name="adj2" fmla="val 53229"/>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800"/>
          </a:p>
        </p:txBody>
      </p:sp>
      <p:sp>
        <p:nvSpPr>
          <p:cNvPr id="2" name="Arrow: Curved Left 1">
            <a:extLst>
              <a:ext uri="{FF2B5EF4-FFF2-40B4-BE49-F238E27FC236}">
                <a16:creationId xmlns:a16="http://schemas.microsoft.com/office/drawing/2014/main" id="{E19067BD-9354-DD8F-921B-EAD29BAE0220}"/>
              </a:ext>
            </a:extLst>
          </p:cNvPr>
          <p:cNvSpPr/>
          <p:nvPr/>
        </p:nvSpPr>
        <p:spPr>
          <a:xfrm>
            <a:off x="11034383" y="4299739"/>
            <a:ext cx="731520" cy="1049443"/>
          </a:xfrm>
          <a:prstGeom prst="curvedLeftArrow">
            <a:avLst/>
          </a:prstGeom>
          <a:solidFill>
            <a:srgbClr val="D9E2F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Right Brace 2">
            <a:extLst>
              <a:ext uri="{FF2B5EF4-FFF2-40B4-BE49-F238E27FC236}">
                <a16:creationId xmlns:a16="http://schemas.microsoft.com/office/drawing/2014/main" id="{C1D91288-ED0C-A691-4CD2-15940001AA94}"/>
              </a:ext>
            </a:extLst>
          </p:cNvPr>
          <p:cNvSpPr/>
          <p:nvPr/>
        </p:nvSpPr>
        <p:spPr>
          <a:xfrm>
            <a:off x="10612580" y="4414053"/>
            <a:ext cx="496914" cy="924911"/>
          </a:xfrm>
          <a:prstGeom prst="rightBrace">
            <a:avLst>
              <a:gd name="adj1" fmla="val 8333"/>
              <a:gd name="adj2" fmla="val 53229"/>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800"/>
          </a:p>
        </p:txBody>
      </p:sp>
    </p:spTree>
    <p:extLst>
      <p:ext uri="{BB962C8B-B14F-4D97-AF65-F5344CB8AC3E}">
        <p14:creationId xmlns:p14="http://schemas.microsoft.com/office/powerpoint/2010/main" val="9190304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299972" y="716415"/>
            <a:ext cx="11469211" cy="662558"/>
          </a:xfrm>
        </p:spPr>
        <p:txBody>
          <a:bodyPr anchor="t" anchorCtr="0"/>
          <a:lstStyle/>
          <a:p>
            <a:pPr algn="r" rtl="1"/>
            <a:r>
              <a:rPr lang="ar-YE" sz="3600" kern="1400" spc="230">
                <a:solidFill>
                  <a:schemeClr val="tx1"/>
                </a:solidFill>
                <a:latin typeface="Open Sans ExtraBold" panose="020B0906030804020204" pitchFamily="34" charset="0"/>
                <a:ea typeface="Open Sans ExtraBold" panose="020B0906030804020204" pitchFamily="34" charset="0"/>
              </a:rPr>
              <a:t>موشر</a:t>
            </a:r>
            <a:r>
              <a:rPr lang="en-US" sz="3600" kern="1400" spc="23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 </a:t>
            </a:r>
            <a:r>
              <a:rPr lang="ar-YE" sz="3600" kern="1400" spc="230">
                <a:solidFill>
                  <a:schemeClr val="tx1"/>
                </a:solidFill>
                <a:latin typeface="Open Sans ExtraBold" panose="020B0906030804020204" pitchFamily="34" charset="0"/>
                <a:ea typeface="Open Sans ExtraBold" panose="020B0906030804020204" pitchFamily="34" charset="0"/>
              </a:rPr>
              <a:t>جودة التغذية الخاصة باستهلاك الغذاء(</a:t>
            </a:r>
            <a:r>
              <a:rPr lang="en-US" sz="3600" kern="1400" spc="23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FSC-N</a:t>
            </a:r>
            <a:r>
              <a:rPr lang="ar-YE" sz="3600" kern="1400" spc="230">
                <a:solidFill>
                  <a:schemeClr val="tx1"/>
                </a:solidFill>
                <a:latin typeface="Open Sans ExtraBold" panose="020B0906030804020204" pitchFamily="34" charset="0"/>
                <a:ea typeface="Open Sans ExtraBold" panose="020B0906030804020204" pitchFamily="34" charset="0"/>
              </a:rPr>
              <a:t>)</a:t>
            </a:r>
            <a:r>
              <a:rPr lang="en-US" sz="3600" kern="1400" spc="23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 </a:t>
            </a:r>
            <a:r>
              <a:rPr lang="ar-YE" sz="3600" kern="1400" spc="230">
                <a:solidFill>
                  <a:schemeClr val="tx1"/>
                </a:solidFill>
                <a:latin typeface="Open Sans ExtraBold" panose="020B0906030804020204" pitchFamily="34" charset="0"/>
                <a:ea typeface="Open Sans ExtraBold" panose="020B0906030804020204" pitchFamily="34" charset="0"/>
              </a:rPr>
              <a:t>نظرة عن قرب</a:t>
            </a:r>
            <a:endParaRPr lang="en-GB" sz="3600" kern="1400" spc="23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2" name="TextBox 21">
            <a:extLst>
              <a:ext uri="{FF2B5EF4-FFF2-40B4-BE49-F238E27FC236}">
                <a16:creationId xmlns:a16="http://schemas.microsoft.com/office/drawing/2014/main" id="{845AE3E5-9674-445E-B4FF-AE4477728629}"/>
              </a:ext>
            </a:extLst>
          </p:cNvPr>
          <p:cNvSpPr txBox="1"/>
          <p:nvPr/>
        </p:nvSpPr>
        <p:spPr>
          <a:xfrm>
            <a:off x="7467186" y="1802709"/>
            <a:ext cx="4354549" cy="3139321"/>
          </a:xfrm>
          <a:prstGeom prst="rect">
            <a:avLst/>
          </a:prstGeom>
          <a:noFill/>
        </p:spPr>
        <p:txBody>
          <a:bodyPr wrap="square">
            <a:spAutoFit/>
          </a:bodyPr>
          <a:lstStyle/>
          <a:p>
            <a:pPr marL="0" indent="0" algn="r" rtl="1">
              <a:buNone/>
            </a:pPr>
            <a:r>
              <a:rPr lang="ar-YE" b="1" spc="60">
                <a:solidFill>
                  <a:schemeClr val="accent2"/>
                </a:solidFill>
                <a:latin typeface="Open Sans" charset="0"/>
                <a:ea typeface="Open Sans" charset="0"/>
                <a:cs typeface="Open Sans" charset="0"/>
              </a:rPr>
              <a:t>مثال</a:t>
            </a:r>
            <a:r>
              <a:rPr lang="en-US" b="1" spc="60">
                <a:solidFill>
                  <a:schemeClr val="accent2"/>
                </a:solidFill>
                <a:latin typeface="Open Sans" charset="0"/>
                <a:ea typeface="Open Sans" charset="0"/>
                <a:cs typeface="Open Sans" charset="0"/>
              </a:rPr>
              <a:t>: </a:t>
            </a:r>
          </a:p>
          <a:p>
            <a:pPr marL="0" indent="0" algn="r">
              <a:buNone/>
            </a:pPr>
            <a:endParaRPr lang="en-US" spc="60">
              <a:latin typeface="Open Sans" charset="0"/>
              <a:ea typeface="Open Sans" charset="0"/>
              <a:cs typeface="Open Sans" charset="0"/>
            </a:endParaRPr>
          </a:p>
          <a:p>
            <a:pPr algn="r"/>
            <a:r>
              <a:rPr lang="ar-YE" spc="60">
                <a:latin typeface="Open Sans" charset="0"/>
                <a:ea typeface="Open Sans" charset="0"/>
                <a:cs typeface="Open Sans" charset="0"/>
              </a:rPr>
              <a:t>تشير إحدى الأسر المعيشية إلى أنه في الأيام السبعة الأخيرة......</a:t>
            </a:r>
          </a:p>
          <a:p>
            <a:pPr marL="285750" indent="-285750" algn="r" rtl="1">
              <a:buFont typeface="Arial" panose="020B0604020202020204" pitchFamily="34" charset="0"/>
              <a:buChar char="•"/>
            </a:pPr>
            <a:r>
              <a:rPr lang="ar-YE" spc="60">
                <a:latin typeface="Open Sans" charset="0"/>
                <a:ea typeface="Open Sans" charset="0"/>
                <a:cs typeface="Open Sans" charset="0"/>
              </a:rPr>
              <a:t>معظم أفراد الأسرة تناولوا أصنافاً من اللحم على الغداء في 5 أيام مختلفة</a:t>
            </a:r>
            <a:r>
              <a:rPr lang="en-US" spc="60">
                <a:latin typeface="Open Sans" charset="0"/>
                <a:ea typeface="Open Sans" charset="0"/>
                <a:cs typeface="Open Sans" charset="0"/>
              </a:rPr>
              <a:t>.</a:t>
            </a:r>
          </a:p>
          <a:p>
            <a:pPr algn="r" rtl="1"/>
            <a:endParaRPr lang="ar-YE" spc="60">
              <a:latin typeface="Open Sans" charset="0"/>
              <a:ea typeface="Open Sans" charset="0"/>
              <a:cs typeface="Open Sans" charset="0"/>
            </a:endParaRPr>
          </a:p>
          <a:p>
            <a:pPr marL="285750" indent="-285750" algn="r" rtl="1">
              <a:buFont typeface="Arial" panose="020B0604020202020204" pitchFamily="34" charset="0"/>
              <a:buChar char="•"/>
            </a:pPr>
            <a:r>
              <a:rPr lang="ar-YE" spc="60">
                <a:latin typeface="Open Sans" charset="0"/>
                <a:ea typeface="Open Sans" charset="0"/>
                <a:cs typeface="Open Sans" charset="0"/>
              </a:rPr>
              <a:t>.كما تناولوا البيض في ثلاثة من صباحات هذه الأيام التي تناولوا فيها أصنافاً من اللحم.</a:t>
            </a:r>
            <a:endParaRPr lang="en-US" spc="60">
              <a:latin typeface="Open Sans" charset="0"/>
              <a:ea typeface="Open Sans" charset="0"/>
              <a:cs typeface="Open Sans" charset="0"/>
            </a:endParaRPr>
          </a:p>
          <a:p>
            <a:pPr algn="r" rtl="1"/>
            <a:endParaRPr lang="ar-YE" spc="60">
              <a:latin typeface="Open Sans" charset="0"/>
              <a:ea typeface="Open Sans" charset="0"/>
              <a:cs typeface="Open Sans" charset="0"/>
            </a:endParaRPr>
          </a:p>
          <a:p>
            <a:pPr marL="285750" indent="-285750" algn="r" rtl="1">
              <a:buFont typeface="Arial" panose="020B0604020202020204" pitchFamily="34" charset="0"/>
              <a:buChar char="•"/>
            </a:pPr>
            <a:r>
              <a:rPr lang="ar-YE" spc="60">
                <a:latin typeface="Open Sans" charset="0"/>
                <a:ea typeface="Open Sans" charset="0"/>
                <a:cs typeface="Open Sans" charset="0"/>
              </a:rPr>
              <a:t> وفي يوم مختلف، تناولوا السمك على العشاء</a:t>
            </a:r>
            <a:endParaRPr lang="en-US" spc="60">
              <a:latin typeface="Open Sans" charset="0"/>
              <a:ea typeface="Open Sans" charset="0"/>
              <a:cs typeface="Open Sans" charset="0"/>
            </a:endParaRPr>
          </a:p>
        </p:txBody>
      </p:sp>
      <p:sp>
        <p:nvSpPr>
          <p:cNvPr id="3" name="TextBox 2">
            <a:extLst>
              <a:ext uri="{FF2B5EF4-FFF2-40B4-BE49-F238E27FC236}">
                <a16:creationId xmlns:a16="http://schemas.microsoft.com/office/drawing/2014/main" id="{72932ABE-FF0D-2807-049A-8FD1204D577F}"/>
              </a:ext>
            </a:extLst>
          </p:cNvPr>
          <p:cNvSpPr txBox="1"/>
          <p:nvPr/>
        </p:nvSpPr>
        <p:spPr>
          <a:xfrm>
            <a:off x="269644" y="1321181"/>
            <a:ext cx="6424244" cy="646331"/>
          </a:xfrm>
          <a:prstGeom prst="rect">
            <a:avLst/>
          </a:prstGeom>
          <a:noFill/>
        </p:spPr>
        <p:txBody>
          <a:bodyPr wrap="square">
            <a:spAutoFit/>
          </a:bodyPr>
          <a:lstStyle/>
          <a:p>
            <a:pPr algn="r" rtl="1"/>
            <a:r>
              <a:rPr lang="ar-YE" b="1" spc="60">
                <a:solidFill>
                  <a:schemeClr val="accent2"/>
                </a:solidFill>
                <a:latin typeface="Open Sans" charset="0"/>
                <a:ea typeface="Open Sans" charset="0"/>
                <a:cs typeface="Open Sans" charset="0"/>
              </a:rPr>
              <a:t>هام</a:t>
            </a:r>
            <a:r>
              <a:rPr lang="ar-YE" spc="60">
                <a:latin typeface="Open Sans" charset="0"/>
                <a:ea typeface="Open Sans" charset="0"/>
                <a:cs typeface="Open Sans" charset="0"/>
              </a:rPr>
              <a:t>: يجب على </a:t>
            </a:r>
            <a:r>
              <a:rPr lang="en-US" spc="60">
                <a:latin typeface="Open Sans" charset="0"/>
                <a:ea typeface="Open Sans" charset="0"/>
                <a:cs typeface="Open Sans" charset="0"/>
              </a:rPr>
              <a:t>FCS-N </a:t>
            </a:r>
            <a:r>
              <a:rPr lang="ar-YE" spc="60">
                <a:latin typeface="Open Sans" charset="0"/>
                <a:ea typeface="Open Sans" charset="0"/>
                <a:cs typeface="Open Sans" charset="0"/>
              </a:rPr>
              <a:t>أن يسأل عن المجموعات الرئيسية كسؤال منفصل (بالإضافة إلى المجموعات الفرعية)!</a:t>
            </a:r>
            <a:endParaRPr lang="en-US" spc="60">
              <a:latin typeface="Open Sans" charset="0"/>
              <a:ea typeface="Open Sans" charset="0"/>
              <a:cs typeface="Open Sans" charset="0"/>
            </a:endParaRPr>
          </a:p>
        </p:txBody>
      </p:sp>
      <p:pic>
        <p:nvPicPr>
          <p:cNvPr id="9" name="Picture 8">
            <a:extLst>
              <a:ext uri="{FF2B5EF4-FFF2-40B4-BE49-F238E27FC236}">
                <a16:creationId xmlns:a16="http://schemas.microsoft.com/office/drawing/2014/main" id="{8C6BAF5D-25C5-3820-9306-433C91DA86A1}"/>
              </a:ext>
            </a:extLst>
          </p:cNvPr>
          <p:cNvPicPr>
            <a:picLocks noChangeAspect="1"/>
          </p:cNvPicPr>
          <p:nvPr/>
        </p:nvPicPr>
        <p:blipFill>
          <a:blip r:embed="rId3"/>
          <a:stretch>
            <a:fillRect/>
          </a:stretch>
        </p:blipFill>
        <p:spPr>
          <a:xfrm>
            <a:off x="299972" y="2040993"/>
            <a:ext cx="6363588" cy="3772426"/>
          </a:xfrm>
          <a:prstGeom prst="rect">
            <a:avLst/>
          </a:prstGeom>
        </p:spPr>
      </p:pic>
      <p:sp>
        <p:nvSpPr>
          <p:cNvPr id="4" name="Oval 3">
            <a:extLst>
              <a:ext uri="{FF2B5EF4-FFF2-40B4-BE49-F238E27FC236}">
                <a16:creationId xmlns:a16="http://schemas.microsoft.com/office/drawing/2014/main" id="{3896804C-077D-4105-A21A-296391E020DA}"/>
              </a:ext>
            </a:extLst>
          </p:cNvPr>
          <p:cNvSpPr/>
          <p:nvPr/>
        </p:nvSpPr>
        <p:spPr>
          <a:xfrm>
            <a:off x="1171817" y="2233318"/>
            <a:ext cx="2433231" cy="868930"/>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E6F8A61-F156-9C2F-2FE6-2CC031D99C6B}"/>
              </a:ext>
            </a:extLst>
          </p:cNvPr>
          <p:cNvSpPr/>
          <p:nvPr/>
        </p:nvSpPr>
        <p:spPr>
          <a:xfrm>
            <a:off x="2072490" y="3517501"/>
            <a:ext cx="754380" cy="434340"/>
          </a:xfrm>
          <a:prstGeom prst="ellipse">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Oval 15">
            <a:extLst>
              <a:ext uri="{FF2B5EF4-FFF2-40B4-BE49-F238E27FC236}">
                <a16:creationId xmlns:a16="http://schemas.microsoft.com/office/drawing/2014/main" id="{10A03313-6B5C-BE05-FD8E-92785B62F542}"/>
              </a:ext>
            </a:extLst>
          </p:cNvPr>
          <p:cNvSpPr/>
          <p:nvPr/>
        </p:nvSpPr>
        <p:spPr>
          <a:xfrm>
            <a:off x="2138593" y="5158371"/>
            <a:ext cx="754380" cy="434340"/>
          </a:xfrm>
          <a:prstGeom prst="ellipse">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Oval 16">
            <a:extLst>
              <a:ext uri="{FF2B5EF4-FFF2-40B4-BE49-F238E27FC236}">
                <a16:creationId xmlns:a16="http://schemas.microsoft.com/office/drawing/2014/main" id="{8A6648B4-04E8-B7A5-29DC-09F1459A5809}"/>
              </a:ext>
            </a:extLst>
          </p:cNvPr>
          <p:cNvSpPr/>
          <p:nvPr/>
        </p:nvSpPr>
        <p:spPr>
          <a:xfrm>
            <a:off x="2072490" y="4605202"/>
            <a:ext cx="754380" cy="434340"/>
          </a:xfrm>
          <a:prstGeom prst="ellipse">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2922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16"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0">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dirty="0">
                <a:solidFill>
                  <a:schemeClr val="tx1"/>
                </a:solidFill>
                <a:latin typeface="Open Sans ExtraBold" panose="020B0906030804020204" pitchFamily="34" charset="0"/>
              </a:rPr>
              <a:t>مؤشر استهلاك الغذاء: تعليمات التدريب رقم 3</a:t>
            </a:r>
            <a:endParaRPr lang="en-GB" sz="3600" b="0" kern="1400" spc="230" dirty="0">
              <a:solidFill>
                <a:schemeClr val="tx1"/>
              </a:solidFill>
              <a:latin typeface="Open Sans ExtraBold" panose="020B0906030804020204" pitchFamily="34" charset="0"/>
            </a:endParaRPr>
          </a:p>
        </p:txBody>
      </p:sp>
      <p:sp>
        <p:nvSpPr>
          <p:cNvPr id="3" name="Content Placeholder 2"/>
          <p:cNvSpPr>
            <a:spLocks noGrp="1"/>
          </p:cNvSpPr>
          <p:nvPr>
            <p:ph idx="1"/>
          </p:nvPr>
        </p:nvSpPr>
        <p:spPr>
          <a:xfrm>
            <a:off x="3093057" y="1378973"/>
            <a:ext cx="8676125" cy="4100053"/>
          </a:xfrm>
        </p:spPr>
        <p:txBody>
          <a:bodyPr vert="horz" lIns="91440" tIns="45720" rIns="91440" bIns="45720" rtlCol="0" anchor="t">
            <a:noAutofit/>
          </a:bodyPr>
          <a:lstStyle/>
          <a:p>
            <a:pPr>
              <a:lnSpc>
                <a:spcPct val="110958"/>
              </a:lnSpc>
              <a:buFont typeface="Wingdings" panose="05000000000000000000" pitchFamily="2" charset="2"/>
              <a:buChar char="v"/>
            </a:pPr>
            <a:endParaRPr lang="en-US" spc="60"/>
          </a:p>
          <a:p>
            <a:pPr algn="just" rtl="1">
              <a:lnSpc>
                <a:spcPct val="90000"/>
              </a:lnSpc>
              <a:buFont typeface="Wingdings" panose="05000000000000000000" pitchFamily="2" charset="2"/>
              <a:buChar char="v"/>
            </a:pPr>
            <a:r>
              <a:rPr lang="ar-LB" sz="2300" spc="60">
                <a:latin typeface="Open Sans"/>
                <a:ea typeface="Open Sans"/>
                <a:cs typeface="Open Sans"/>
              </a:rPr>
              <a:t>من المهم ملاحظة كيفية صياغة السؤال الرئيسي (في الشريحة التالية). يشير السؤال إلى </a:t>
            </a:r>
            <a:r>
              <a:rPr lang="ar-LB" sz="2300" b="1" u="sng" spc="60">
                <a:latin typeface="Open Sans"/>
                <a:ea typeface="Open Sans"/>
                <a:cs typeface="Open Sans"/>
              </a:rPr>
              <a:t>عدد الأيام</a:t>
            </a:r>
            <a:r>
              <a:rPr lang="ar-LB" sz="2300" b="1" spc="60">
                <a:latin typeface="Open Sans"/>
                <a:ea typeface="Open Sans"/>
                <a:cs typeface="Open Sans"/>
              </a:rPr>
              <a:t> </a:t>
            </a:r>
            <a:r>
              <a:rPr lang="ar-LB" sz="2300" spc="60">
                <a:latin typeface="Open Sans"/>
                <a:ea typeface="Open Sans"/>
                <a:cs typeface="Open Sans"/>
              </a:rPr>
              <a:t>التي استهلكت فيها الأسرة كل مجموعة من المجموعات الغذائية (</a:t>
            </a:r>
            <a:r>
              <a:rPr lang="ar-LB" sz="2300" b="1" u="sng" spc="60">
                <a:latin typeface="Open Sans"/>
                <a:ea typeface="Open Sans"/>
                <a:cs typeface="Open Sans"/>
              </a:rPr>
              <a:t>وليس عدد المرات!</a:t>
            </a:r>
            <a:r>
              <a:rPr lang="ar-LB" sz="2300" spc="60">
                <a:latin typeface="Open Sans"/>
                <a:ea typeface="Open Sans"/>
                <a:cs typeface="Open Sans"/>
              </a:rPr>
              <a:t>).</a:t>
            </a:r>
          </a:p>
          <a:p>
            <a:pPr algn="just" rtl="1">
              <a:lnSpc>
                <a:spcPct val="90000"/>
              </a:lnSpc>
              <a:buFont typeface="Wingdings" panose="05000000000000000000" pitchFamily="2" charset="2"/>
              <a:buChar char="v"/>
            </a:pPr>
            <a:r>
              <a:rPr lang="ar-LB" sz="2300" spc="60">
                <a:latin typeface="Open Sans"/>
                <a:ea typeface="Open Sans"/>
                <a:cs typeface="Open Sans"/>
              </a:rPr>
              <a:t>يتم احتساب الأطعمة المستهلكة داخل وخارج المنزل</a:t>
            </a:r>
            <a:r>
              <a:rPr lang="ar-EG" sz="2300" spc="60">
                <a:latin typeface="Open Sans"/>
                <a:ea typeface="Open Sans"/>
                <a:cs typeface="Open Sans"/>
              </a:rPr>
              <a:t>،</a:t>
            </a:r>
            <a:r>
              <a:rPr lang="ar-LB" sz="2300" spc="60">
                <a:latin typeface="Open Sans"/>
                <a:ea typeface="Open Sans"/>
                <a:cs typeface="Open Sans"/>
              </a:rPr>
              <a:t> ولكن يجب أن يتم استهلاكها من قبل أكثر من نصف أفراد الأسرة (50%+).</a:t>
            </a:r>
          </a:p>
          <a:p>
            <a:pPr algn="just" rtl="1">
              <a:lnSpc>
                <a:spcPct val="90000"/>
              </a:lnSpc>
              <a:buFont typeface="Wingdings" panose="05000000000000000000" pitchFamily="2" charset="2"/>
              <a:buChar char="v"/>
            </a:pPr>
            <a:r>
              <a:rPr lang="ar-LB" sz="2300" spc="60">
                <a:latin typeface="Open Sans"/>
                <a:ea typeface="Open Sans"/>
                <a:cs typeface="Open Sans"/>
              </a:rPr>
              <a:t>تأكد من أن السؤال يتضمن فترة استرجاع مدتها 7 أيام وليس "الأسبوع الماضي". نسأل دائمًا عن نفس الفترة الزمنية بدءًا من اليوم السابق للمقابلة والعد تنازليًا (أي "الـ7 أيام الماضية" وليس "الأسبوع الماضي" أو "الأسبوع الفائت"). يمكن أن يختلط الأمر على ال</a:t>
            </a:r>
            <a:r>
              <a:rPr lang="ar-YE" sz="2300" spc="60">
                <a:latin typeface="Open Sans"/>
                <a:ea typeface="Open Sans"/>
                <a:cs typeface="Open Sans"/>
              </a:rPr>
              <a:t>شخص الذي اجريت معه المقابلة</a:t>
            </a:r>
            <a:r>
              <a:rPr lang="ar-LB" sz="2300" spc="60">
                <a:latin typeface="Open Sans"/>
                <a:ea typeface="Open Sans"/>
                <a:cs typeface="Open Sans"/>
              </a:rPr>
              <a:t> إذا لم تكن الفترة الزمنية محددة بشكل دقيق.</a:t>
            </a:r>
            <a:endParaRPr lang="en-GB" sz="2300" spc="60">
              <a:latin typeface="Open Sans"/>
              <a:ea typeface="Open Sans"/>
              <a:cs typeface="Open Sans"/>
            </a:endParaRPr>
          </a:p>
        </p:txBody>
      </p:sp>
      <p:sp>
        <p:nvSpPr>
          <p:cNvPr id="4" name="Rectangle 3">
            <a:extLst>
              <a:ext uri="{FF2B5EF4-FFF2-40B4-BE49-F238E27FC236}">
                <a16:creationId xmlns:a16="http://schemas.microsoft.com/office/drawing/2014/main" id="{DF19E919-EECF-23DD-E91D-5360923E2477}"/>
              </a:ext>
            </a:extLst>
          </p:cNvPr>
          <p:cNvSpPr/>
          <p:nvPr/>
        </p:nvSpPr>
        <p:spPr>
          <a:xfrm>
            <a:off x="131970" y="1514940"/>
            <a:ext cx="2865672" cy="164172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LB" sz="2000" b="1">
                <a:solidFill>
                  <a:srgbClr val="FFFFFE"/>
                </a:solidFill>
                <a:latin typeface="Open Sans" panose="020B0606030504020204" pitchFamily="34" charset="0"/>
                <a:ea typeface="Open Sans" panose="020B0606030504020204" pitchFamily="34" charset="0"/>
                <a:cs typeface="Open Sans" panose="020B0606030504020204" pitchFamily="34" charset="0"/>
              </a:rPr>
              <a:t>الهدف هو تسجيل عدد الأيام التي استهلكت فيها الأسرة كل مجموعة من المجموعات الغذائية، وليس عدد المرات لكل مجموعة طعام/عنصر.</a:t>
            </a:r>
            <a:endParaRPr lang="en-US" sz="2000" b="1">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6275309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YE" sz="3600" kern="1400" spc="230" dirty="0">
                <a:solidFill>
                  <a:schemeClr val="tx1"/>
                </a:solidFill>
                <a:latin typeface="Open Sans ExtraBold" panose="020B0906030804020204" pitchFamily="34" charset="0"/>
              </a:rPr>
              <a:t>السؤال الرئيسي لوحدة مؤشر استهلاك الغذاء ومؤشر جودة التغذية الخاصة باستهلاك الغذاء</a:t>
            </a:r>
            <a:endParaRPr lang="en-GB" sz="3600" kern="1400" spc="230" dirty="0">
              <a:solidFill>
                <a:schemeClr val="tx1"/>
              </a:solidFill>
              <a:latin typeface="Open Sans ExtraBold" panose="020B0906030804020204" pitchFamily="34" charset="0"/>
            </a:endParaRPr>
          </a:p>
        </p:txBody>
      </p:sp>
      <p:sp>
        <p:nvSpPr>
          <p:cNvPr id="5" name="Content Placeholder 2">
            <a:extLst>
              <a:ext uri="{FF2B5EF4-FFF2-40B4-BE49-F238E27FC236}">
                <a16:creationId xmlns:a16="http://schemas.microsoft.com/office/drawing/2014/main" id="{CCE44228-7046-42B9-BA71-8BAA80F18D84}"/>
              </a:ext>
            </a:extLst>
          </p:cNvPr>
          <p:cNvSpPr txBox="1">
            <a:spLocks/>
          </p:cNvSpPr>
          <p:nvPr/>
        </p:nvSpPr>
        <p:spPr>
          <a:xfrm>
            <a:off x="4219623" y="2803879"/>
            <a:ext cx="7628071" cy="266681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rtl="1">
              <a:buFont typeface="Arial"/>
              <a:buNone/>
            </a:pPr>
            <a:endParaRPr lang="en-GB" sz="1800">
              <a:latin typeface="Open Sans" panose="020B0606030504020204" pitchFamily="34" charset="0"/>
              <a:ea typeface="Calibri" panose="020F0502020204030204" pitchFamily="34" charset="0"/>
            </a:endParaRPr>
          </a:p>
          <a:p>
            <a:pPr algn="r" rtl="1">
              <a:lnSpc>
                <a:spcPct val="123287"/>
              </a:lnSpc>
              <a:buClr>
                <a:srgbClr val="0070BA"/>
              </a:buClr>
              <a:buFont typeface="Wingdings" panose="05000000000000000000" pitchFamily="2" charset="2"/>
              <a:buChar char="v"/>
            </a:pPr>
            <a:r>
              <a:rPr lang="ar-LB" sz="1800" spc="60"/>
              <a:t>يطلب نموذج "استهلاك الغذاء" من المستجيبين تحديد </a:t>
            </a:r>
            <a:r>
              <a:rPr lang="ar-LB" sz="1800" b="1" spc="60"/>
              <a:t>عدد الأيام </a:t>
            </a:r>
            <a:r>
              <a:rPr lang="ar-LB" sz="1800" spc="60"/>
              <a:t>التي استهلك فيها </a:t>
            </a:r>
            <a:r>
              <a:rPr lang="ar-LB" sz="1800" b="1" spc="60"/>
              <a:t>معظم أفراد الأسرة (50%+)</a:t>
            </a:r>
            <a:r>
              <a:rPr lang="ar-LB" sz="1800" spc="60"/>
              <a:t> كل مجموعة غذائية </a:t>
            </a:r>
            <a:r>
              <a:rPr lang="ar-LB" sz="1800" b="1" spc="60"/>
              <a:t>خلال الأيام السبعة الماضية</a:t>
            </a:r>
            <a:r>
              <a:rPr lang="ar-LB" sz="1800" spc="60"/>
              <a:t>، سواء كان ذلك </a:t>
            </a:r>
            <a:r>
              <a:rPr lang="ar-LB" sz="1800" b="1" spc="60"/>
              <a:t>داخل المنزل أو خارجه</a:t>
            </a:r>
            <a:r>
              <a:rPr lang="ar-LB" sz="1800" spc="60"/>
              <a:t>.</a:t>
            </a:r>
          </a:p>
          <a:p>
            <a:pPr algn="r" rtl="1">
              <a:lnSpc>
                <a:spcPct val="123287"/>
              </a:lnSpc>
              <a:buClr>
                <a:srgbClr val="0070BA"/>
              </a:buClr>
              <a:buFont typeface="Wingdings" panose="05000000000000000000" pitchFamily="2" charset="2"/>
              <a:buChar char="v"/>
            </a:pPr>
            <a:r>
              <a:rPr lang="ar-LB" sz="1800" spc="60"/>
              <a:t>تم تعديل النموذج لمساعدة الباحثين على تحديد "معظم أفراد الأسرة" ولتسجيل عادات تناول الطعام في المناطق الحضرية، حيث يكون استهلاك الطعام خارج المنزل أكثر تكرارًا من المناطق الريفية.</a:t>
            </a:r>
          </a:p>
          <a:p>
            <a:pPr marL="0" indent="0" algn="r" rtl="1">
              <a:buFont typeface="Arial"/>
              <a:buNone/>
            </a:pPr>
            <a:endParaRPr lang="en-GB"/>
          </a:p>
        </p:txBody>
      </p:sp>
      <p:sp>
        <p:nvSpPr>
          <p:cNvPr id="2" name="Rectangle 1">
            <a:extLst>
              <a:ext uri="{FF2B5EF4-FFF2-40B4-BE49-F238E27FC236}">
                <a16:creationId xmlns:a16="http://schemas.microsoft.com/office/drawing/2014/main" id="{4DAB3EC0-E5BF-430A-6F0C-4DE740560EE9}"/>
              </a:ext>
            </a:extLst>
          </p:cNvPr>
          <p:cNvSpPr/>
          <p:nvPr/>
        </p:nvSpPr>
        <p:spPr>
          <a:xfrm>
            <a:off x="1840092" y="1856511"/>
            <a:ext cx="9929091" cy="86420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rtl="1"/>
            <a:r>
              <a:rPr lang="ar-LB" b="1">
                <a:solidFill>
                  <a:schemeClr val="accent1"/>
                </a:solidFill>
                <a:cs typeface="Arial"/>
              </a:rPr>
              <a:t>كم يوماً أكل أغلب أفراد أسرتك (أكثر من 50%) أصناف الغذاء التالية في الأيام السبعة الماضية، داخل المنزل أو خارجه؟</a:t>
            </a:r>
            <a:endParaRPr lang="en-GB" b="1">
              <a:solidFill>
                <a:schemeClr val="accent1"/>
              </a:solidFill>
              <a:latin typeface="Calibri"/>
              <a:cs typeface="Arial"/>
            </a:endParaRPr>
          </a:p>
        </p:txBody>
      </p:sp>
      <p:sp>
        <p:nvSpPr>
          <p:cNvPr id="3" name="Speech Bubble: Oval 2">
            <a:extLst>
              <a:ext uri="{FF2B5EF4-FFF2-40B4-BE49-F238E27FC236}">
                <a16:creationId xmlns:a16="http://schemas.microsoft.com/office/drawing/2014/main" id="{FB344469-108B-FA0B-63F8-3021A464C48A}"/>
              </a:ext>
            </a:extLst>
          </p:cNvPr>
          <p:cNvSpPr/>
          <p:nvPr/>
        </p:nvSpPr>
        <p:spPr>
          <a:xfrm>
            <a:off x="119743" y="2972960"/>
            <a:ext cx="4038600" cy="2105223"/>
          </a:xfrm>
          <a:prstGeom prst="wedgeEllipseCallout">
            <a:avLst>
              <a:gd name="adj1" fmla="val 33672"/>
              <a:gd name="adj2" fmla="val 5690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LB" b="1">
                <a:solidFill>
                  <a:srgbClr val="FFFFFE"/>
                </a:solidFill>
                <a:latin typeface="Open Sans" panose="020B0606030504020204" pitchFamily="34" charset="0"/>
                <a:ea typeface="Open Sans" panose="020B0606030504020204" pitchFamily="34" charset="0"/>
                <a:cs typeface="Open Sans" panose="020B0606030504020204" pitchFamily="34" charset="0"/>
              </a:rPr>
              <a:t>يجب احتساب الطعام المستهلك خارج</a:t>
            </a:r>
            <a:r>
              <a:rPr lang="ar-YE" b="1">
                <a:solidFill>
                  <a:srgbClr val="FFFFFE"/>
                </a:solidFill>
                <a:latin typeface="Open Sans" panose="020B0606030504020204" pitchFamily="34" charset="0"/>
                <a:ea typeface="Open Sans" panose="020B0606030504020204" pitchFamily="34" charset="0"/>
                <a:cs typeface="Open Sans" panose="020B0606030504020204" pitchFamily="34" charset="0"/>
              </a:rPr>
              <a:t> او داخل</a:t>
            </a:r>
            <a:r>
              <a:rPr lang="ar-LB" b="1">
                <a:solidFill>
                  <a:srgbClr val="FFFFFE"/>
                </a:solidFill>
                <a:latin typeface="Open Sans" panose="020B0606030504020204" pitchFamily="34" charset="0"/>
                <a:ea typeface="Open Sans" panose="020B0606030504020204" pitchFamily="34" charset="0"/>
                <a:cs typeface="Open Sans" panose="020B0606030504020204" pitchFamily="34" charset="0"/>
              </a:rPr>
              <a:t> المنزل فقط إذا استهلكه أكثر من 50% من أفراد الأسرة.</a:t>
            </a:r>
            <a:endParaRPr lang="en-US" b="1">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24800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dirty="0">
                <a:solidFill>
                  <a:schemeClr val="tx1"/>
                </a:solidFill>
                <a:latin typeface="Open Sans ExtraBold" panose="020B0906030804020204" pitchFamily="34" charset="0"/>
              </a:rPr>
              <a:t>وحدة قياس استهلاك الغذاء: السؤال الرئيسي</a:t>
            </a:r>
            <a:endParaRPr lang="en-GB" sz="3600" kern="1400" spc="230" dirty="0">
              <a:solidFill>
                <a:schemeClr val="tx1"/>
              </a:solidFill>
              <a:latin typeface="Open Sans ExtraBold" panose="020B0906030804020204" pitchFamily="34" charset="0"/>
            </a:endParaRPr>
          </a:p>
        </p:txBody>
      </p:sp>
      <p:sp>
        <p:nvSpPr>
          <p:cNvPr id="5" name="Content Placeholder 2">
            <a:extLst>
              <a:ext uri="{FF2B5EF4-FFF2-40B4-BE49-F238E27FC236}">
                <a16:creationId xmlns:a16="http://schemas.microsoft.com/office/drawing/2014/main" id="{CCE44228-7046-42B9-BA71-8BAA80F18D84}"/>
              </a:ext>
            </a:extLst>
          </p:cNvPr>
          <p:cNvSpPr txBox="1">
            <a:spLocks/>
          </p:cNvSpPr>
          <p:nvPr/>
        </p:nvSpPr>
        <p:spPr>
          <a:xfrm>
            <a:off x="1840092" y="2950779"/>
            <a:ext cx="9929091"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rtl="1">
              <a:lnSpc>
                <a:spcPct val="150000"/>
              </a:lnSpc>
              <a:buNone/>
            </a:pPr>
            <a:r>
              <a:rPr lang="ar-LB" sz="2800">
                <a:latin typeface="Open Sans" panose="020B0606030504020204" pitchFamily="34" charset="0"/>
                <a:ea typeface="Calibri" panose="020F0502020204030204" pitchFamily="34" charset="0"/>
              </a:rPr>
              <a:t>فترة </a:t>
            </a:r>
            <a:r>
              <a:rPr lang="ar-YE" sz="2800">
                <a:latin typeface="Open Sans" panose="020B0606030504020204" pitchFamily="34" charset="0"/>
                <a:ea typeface="Calibri" panose="020F0502020204030204" pitchFamily="34" charset="0"/>
              </a:rPr>
              <a:t>القياس</a:t>
            </a:r>
            <a:r>
              <a:rPr lang="ar-LB" sz="2800">
                <a:latin typeface="Open Sans" panose="020B0606030504020204" pitchFamily="34" charset="0"/>
                <a:ea typeface="Calibri" panose="020F0502020204030204" pitchFamily="34" charset="0"/>
              </a:rPr>
              <a:t> لاستهلاك المجموعات الغذائية المختلفة هي الأيام السبعة الماضية أو الأسبوع السابق من تاريخ المقابلة. على سبيل المثال، إذا كان اليوم هو </a:t>
            </a:r>
            <a:r>
              <a:rPr lang="ar-LB" sz="2800" b="1">
                <a:latin typeface="Open Sans" panose="020B0606030504020204" pitchFamily="34" charset="0"/>
                <a:ea typeface="Calibri" panose="020F0502020204030204" pitchFamily="34" charset="0"/>
              </a:rPr>
              <a:t>الأربعاء</a:t>
            </a:r>
            <a:r>
              <a:rPr lang="ar-LB" sz="2800">
                <a:latin typeface="Open Sans" panose="020B0606030504020204" pitchFamily="34" charset="0"/>
                <a:ea typeface="Calibri" panose="020F0502020204030204" pitchFamily="34" charset="0"/>
              </a:rPr>
              <a:t>، سنسأل عن الفترة من يوم </a:t>
            </a:r>
            <a:r>
              <a:rPr lang="ar-LB" sz="2800" b="1">
                <a:latin typeface="Open Sans" panose="020B0606030504020204" pitchFamily="34" charset="0"/>
                <a:ea typeface="Calibri" panose="020F0502020204030204" pitchFamily="34" charset="0"/>
              </a:rPr>
              <a:t>الأربعاء</a:t>
            </a:r>
            <a:r>
              <a:rPr lang="ar-LB" sz="2800">
                <a:latin typeface="Open Sans" panose="020B0606030504020204" pitchFamily="34" charset="0"/>
                <a:ea typeface="Calibri" panose="020F0502020204030204" pitchFamily="34" charset="0"/>
              </a:rPr>
              <a:t> الماضي حتى </a:t>
            </a:r>
            <a:r>
              <a:rPr lang="ar-LB" sz="2800" b="1">
                <a:latin typeface="Open Sans" panose="020B0606030504020204" pitchFamily="34" charset="0"/>
                <a:ea typeface="Calibri" panose="020F0502020204030204" pitchFamily="34" charset="0"/>
              </a:rPr>
              <a:t>يوم أمس</a:t>
            </a:r>
            <a:r>
              <a:rPr lang="ar-LB" sz="2800">
                <a:latin typeface="Open Sans" panose="020B0606030504020204" pitchFamily="34" charset="0"/>
                <a:ea typeface="Calibri" panose="020F0502020204030204" pitchFamily="34" charset="0"/>
              </a:rPr>
              <a:t>.</a:t>
            </a:r>
            <a:endParaRPr lang="en-GB" sz="2800"/>
          </a:p>
        </p:txBody>
      </p:sp>
      <p:sp>
        <p:nvSpPr>
          <p:cNvPr id="3" name="Rectangle 2">
            <a:extLst>
              <a:ext uri="{FF2B5EF4-FFF2-40B4-BE49-F238E27FC236}">
                <a16:creationId xmlns:a16="http://schemas.microsoft.com/office/drawing/2014/main" id="{C6C6910A-6A5E-7726-2660-4C89E4408811}"/>
              </a:ext>
            </a:extLst>
          </p:cNvPr>
          <p:cNvSpPr/>
          <p:nvPr/>
        </p:nvSpPr>
        <p:spPr>
          <a:xfrm>
            <a:off x="1840092" y="1617742"/>
            <a:ext cx="9929091" cy="86420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rtl="1"/>
            <a:r>
              <a:rPr lang="ar-LB" b="1">
                <a:solidFill>
                  <a:schemeClr val="accent1"/>
                </a:solidFill>
                <a:cs typeface="Arial"/>
              </a:rPr>
              <a:t>كم يوماً أكل أغلب أفراد أسرتك (أكثر من 50%) أصناف الغذاء التالية في الأيام السبعة الماضية، داخل المنزل أو خارجه؟</a:t>
            </a:r>
            <a:endParaRPr lang="en-GB" b="1">
              <a:solidFill>
                <a:schemeClr val="accent1"/>
              </a:solidFill>
              <a:latin typeface="Calibri"/>
              <a:cs typeface="Arial"/>
            </a:endParaRPr>
          </a:p>
        </p:txBody>
      </p:sp>
    </p:spTree>
    <p:extLst>
      <p:ext uri="{BB962C8B-B14F-4D97-AF65-F5344CB8AC3E}">
        <p14:creationId xmlns:p14="http://schemas.microsoft.com/office/powerpoint/2010/main" val="3571185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6809" y="1378973"/>
            <a:ext cx="11052000" cy="4100053"/>
          </a:xfrm>
        </p:spPr>
        <p:txBody>
          <a:bodyPr vert="horz" lIns="91440" tIns="45720" rIns="91440" bIns="45720" rtlCol="0" anchor="t">
            <a:noAutofit/>
          </a:bodyPr>
          <a:lstStyle/>
          <a:p>
            <a:pPr marL="0" indent="0">
              <a:lnSpc>
                <a:spcPct val="123287"/>
              </a:lnSpc>
              <a:buNone/>
            </a:pPr>
            <a:endParaRPr lang="en-US" sz="1800">
              <a:solidFill>
                <a:srgbClr val="000000"/>
              </a:solidFill>
              <a:latin typeface="Open Sans" panose="020B0606030504020204" pitchFamily="34" charset="0"/>
            </a:endParaRPr>
          </a:p>
          <a:p>
            <a:pPr marL="0" indent="0">
              <a:lnSpc>
                <a:spcPct val="123287"/>
              </a:lnSpc>
              <a:buNone/>
            </a:pPr>
            <a:endParaRPr lang="en-US" sz="1800" b="0" i="0">
              <a:solidFill>
                <a:srgbClr val="000000"/>
              </a:solidFill>
              <a:effectLst/>
              <a:latin typeface="Open Sans" panose="020B0606030504020204" pitchFamily="34" charset="0"/>
            </a:endParaRPr>
          </a:p>
          <a:p>
            <a:pPr marL="0" indent="0" algn="r">
              <a:lnSpc>
                <a:spcPct val="92465"/>
              </a:lnSpc>
              <a:buNone/>
            </a:pPr>
            <a:r>
              <a:rPr lang="ar-YE" sz="2400" spc="60"/>
              <a:t>يمكن أن يتراوح جمهور هذا الباوربوينت من القائمين على التعداد إلى موظفي إدارة السجلات والمحفوظات وموظفي البرنامج في مختلف المكاتب. كما يمكن استخدامه لتدريب الشركاء أو مقدمي الخدمات. </a:t>
            </a:r>
          </a:p>
          <a:p>
            <a:pPr marL="0" indent="0">
              <a:lnSpc>
                <a:spcPct val="92465"/>
              </a:lnSpc>
              <a:buNone/>
            </a:pPr>
            <a:endParaRPr lang="ar-YE" sz="2400" spc="60"/>
          </a:p>
          <a:p>
            <a:pPr marL="0" indent="0" algn="r">
              <a:lnSpc>
                <a:spcPct val="92465"/>
              </a:lnSpc>
              <a:buNone/>
            </a:pPr>
            <a:r>
              <a:rPr lang="ar-YE" sz="2400" spc="60"/>
              <a:t>تم إدراج أقسام الشرائح للمساعدة في اختيار المواد. </a:t>
            </a:r>
            <a:endParaRPr lang="en-US" sz="2400" spc="60"/>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ctr"/>
            <a:r>
              <a:rPr lang="ar-YE" sz="3600" kern="1400" spc="230" dirty="0">
                <a:solidFill>
                  <a:schemeClr val="tx1"/>
                </a:solidFill>
                <a:latin typeface="Open Sans ExtraBold" panose="020B0906030804020204" pitchFamily="34" charset="0"/>
              </a:rPr>
              <a:t>الجمهور</a:t>
            </a:r>
            <a:r>
              <a:rPr lang="en-GB" sz="3600" b="0" kern="1400" spc="230" dirty="0">
                <a:solidFill>
                  <a:schemeClr val="tx1"/>
                </a:solidFill>
                <a:latin typeface="Open Sans ExtraBold" panose="020B0906030804020204" pitchFamily="34" charset="0"/>
              </a:rPr>
              <a:t>  </a:t>
            </a:r>
          </a:p>
        </p:txBody>
      </p:sp>
      <p:pic>
        <p:nvPicPr>
          <p:cNvPr id="4" name="Picture 3">
            <a:extLst>
              <a:ext uri="{FF2B5EF4-FFF2-40B4-BE49-F238E27FC236}">
                <a16:creationId xmlns:a16="http://schemas.microsoft.com/office/drawing/2014/main" id="{96F6D793-2DCB-450E-AD60-167FC01744C9}"/>
              </a:ext>
            </a:extLst>
          </p:cNvPr>
          <p:cNvPicPr>
            <a:picLocks noChangeAspect="1"/>
          </p:cNvPicPr>
          <p:nvPr/>
        </p:nvPicPr>
        <p:blipFill>
          <a:blip r:embed="rId3"/>
          <a:stretch>
            <a:fillRect/>
          </a:stretch>
        </p:blipFill>
        <p:spPr>
          <a:xfrm>
            <a:off x="419100" y="5732009"/>
            <a:ext cx="2209800" cy="819150"/>
          </a:xfrm>
          <a:prstGeom prst="rect">
            <a:avLst/>
          </a:prstGeom>
        </p:spPr>
      </p:pic>
      <p:sp>
        <p:nvSpPr>
          <p:cNvPr id="9" name="Freeform: Shape 8">
            <a:extLst>
              <a:ext uri="{FF2B5EF4-FFF2-40B4-BE49-F238E27FC236}">
                <a16:creationId xmlns:a16="http://schemas.microsoft.com/office/drawing/2014/main" id="{E68965B7-67CF-493A-86E5-0E0A91FC6230}"/>
              </a:ext>
            </a:extLst>
          </p:cNvPr>
          <p:cNvSpPr/>
          <p:nvPr/>
        </p:nvSpPr>
        <p:spPr>
          <a:xfrm>
            <a:off x="9800203" y="5286403"/>
            <a:ext cx="916236" cy="916186"/>
          </a:xfrm>
          <a:custGeom>
            <a:avLst/>
            <a:gdLst>
              <a:gd name="connsiteX0" fmla="*/ 734002 w 916236"/>
              <a:gd name="connsiteY0" fmla="*/ 614878 h 916186"/>
              <a:gd name="connsiteX1" fmla="*/ 633933 w 916236"/>
              <a:gd name="connsiteY1" fmla="*/ 613048 h 916186"/>
              <a:gd name="connsiteX2" fmla="*/ 589566 w 916236"/>
              <a:gd name="connsiteY2" fmla="*/ 568696 h 916186"/>
              <a:gd name="connsiteX3" fmla="*/ 568696 w 916236"/>
              <a:gd name="connsiteY3" fmla="*/ 89196 h 916186"/>
              <a:gd name="connsiteX4" fmla="*/ 89196 w 916236"/>
              <a:gd name="connsiteY4" fmla="*/ 110065 h 916186"/>
              <a:gd name="connsiteX5" fmla="*/ 110065 w 916236"/>
              <a:gd name="connsiteY5" fmla="*/ 589566 h 916186"/>
              <a:gd name="connsiteX6" fmla="*/ 568696 w 916236"/>
              <a:gd name="connsiteY6" fmla="*/ 589566 h 916186"/>
              <a:gd name="connsiteX7" fmla="*/ 612974 w 916236"/>
              <a:gd name="connsiteY7" fmla="*/ 633844 h 916186"/>
              <a:gd name="connsiteX8" fmla="*/ 595750 w 916236"/>
              <a:gd name="connsiteY8" fmla="*/ 678359 h 916186"/>
              <a:gd name="connsiteX9" fmla="*/ 614834 w 916236"/>
              <a:gd name="connsiteY9" fmla="*/ 733662 h 916186"/>
              <a:gd name="connsiteX10" fmla="*/ 777601 w 916236"/>
              <a:gd name="connsiteY10" fmla="*/ 896695 h 916186"/>
              <a:gd name="connsiteX11" fmla="*/ 826263 w 916236"/>
              <a:gd name="connsiteY11" fmla="*/ 916178 h 916186"/>
              <a:gd name="connsiteX12" fmla="*/ 915824 w 916236"/>
              <a:gd name="connsiteY12" fmla="*/ 833274 h 916186"/>
              <a:gd name="connsiteX13" fmla="*/ 896740 w 916236"/>
              <a:gd name="connsiteY13" fmla="*/ 777956 h 916186"/>
              <a:gd name="connsiteX14" fmla="*/ 121249 w 916236"/>
              <a:gd name="connsiteY14" fmla="*/ 558792 h 916186"/>
              <a:gd name="connsiteX15" fmla="*/ 121253 w 916236"/>
              <a:gd name="connsiteY15" fmla="*/ 121253 h 916186"/>
              <a:gd name="connsiteX16" fmla="*/ 558792 w 916236"/>
              <a:gd name="connsiteY16" fmla="*/ 121256 h 916186"/>
              <a:gd name="connsiteX17" fmla="*/ 558792 w 916236"/>
              <a:gd name="connsiteY17" fmla="*/ 558792 h 916186"/>
              <a:gd name="connsiteX18" fmla="*/ 124205 w 916236"/>
              <a:gd name="connsiteY18" fmla="*/ 561734 h 916186"/>
              <a:gd name="connsiteX19" fmla="*/ 121249 w 916236"/>
              <a:gd name="connsiteY19" fmla="*/ 558778 h 916186"/>
              <a:gd name="connsiteX20" fmla="*/ 868077 w 916236"/>
              <a:gd name="connsiteY20" fmla="*/ 868239 h 916186"/>
              <a:gd name="connsiteX21" fmla="*/ 798501 w 916236"/>
              <a:gd name="connsiteY21" fmla="*/ 875855 h 916186"/>
              <a:gd name="connsiteX22" fmla="*/ 635763 w 916236"/>
              <a:gd name="connsiteY22" fmla="*/ 712822 h 916186"/>
              <a:gd name="connsiteX23" fmla="*/ 625195 w 916236"/>
              <a:gd name="connsiteY23" fmla="*/ 680912 h 916186"/>
              <a:gd name="connsiteX24" fmla="*/ 643541 w 916236"/>
              <a:gd name="connsiteY24" fmla="*/ 643335 h 916186"/>
              <a:gd name="connsiteX25" fmla="*/ 685296 w 916236"/>
              <a:gd name="connsiteY25" fmla="*/ 624871 h 916186"/>
              <a:gd name="connsiteX26" fmla="*/ 713102 w 916236"/>
              <a:gd name="connsiteY26" fmla="*/ 635748 h 916186"/>
              <a:gd name="connsiteX27" fmla="*/ 875840 w 916236"/>
              <a:gd name="connsiteY27" fmla="*/ 798737 h 916186"/>
              <a:gd name="connsiteX28" fmla="*/ 886408 w 916236"/>
              <a:gd name="connsiteY28" fmla="*/ 830662 h 916186"/>
              <a:gd name="connsiteX29" fmla="*/ 868062 w 916236"/>
              <a:gd name="connsiteY29" fmla="*/ 868224 h 9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16236" h="916186">
                <a:moveTo>
                  <a:pt x="734002" y="614878"/>
                </a:moveTo>
                <a:cubicBezTo>
                  <a:pt x="705637" y="589736"/>
                  <a:pt x="663198" y="588959"/>
                  <a:pt x="633933" y="613048"/>
                </a:cubicBezTo>
                <a:lnTo>
                  <a:pt x="589566" y="568696"/>
                </a:lnTo>
                <a:cubicBezTo>
                  <a:pt x="716214" y="430523"/>
                  <a:pt x="706870" y="215843"/>
                  <a:pt x="568696" y="89196"/>
                </a:cubicBezTo>
                <a:cubicBezTo>
                  <a:pt x="430523" y="-37451"/>
                  <a:pt x="215843" y="-28108"/>
                  <a:pt x="89196" y="110065"/>
                </a:cubicBezTo>
                <a:cubicBezTo>
                  <a:pt x="-37451" y="248239"/>
                  <a:pt x="-28108" y="462918"/>
                  <a:pt x="110065" y="589566"/>
                </a:cubicBezTo>
                <a:cubicBezTo>
                  <a:pt x="239814" y="708492"/>
                  <a:pt x="438947" y="708492"/>
                  <a:pt x="568696" y="589566"/>
                </a:cubicBezTo>
                <a:lnTo>
                  <a:pt x="612974" y="633844"/>
                </a:lnTo>
                <a:cubicBezTo>
                  <a:pt x="603255" y="646819"/>
                  <a:pt x="597295" y="662221"/>
                  <a:pt x="595750" y="678359"/>
                </a:cubicBezTo>
                <a:cubicBezTo>
                  <a:pt x="593499" y="698722"/>
                  <a:pt x="600504" y="719021"/>
                  <a:pt x="614834" y="733662"/>
                </a:cubicBezTo>
                <a:lnTo>
                  <a:pt x="777601" y="896695"/>
                </a:lnTo>
                <a:cubicBezTo>
                  <a:pt x="790554" y="909450"/>
                  <a:pt x="808087" y="916470"/>
                  <a:pt x="826263" y="916178"/>
                </a:cubicBezTo>
                <a:cubicBezTo>
                  <a:pt x="872612" y="914742"/>
                  <a:pt x="910819" y="879375"/>
                  <a:pt x="915824" y="833274"/>
                </a:cubicBezTo>
                <a:cubicBezTo>
                  <a:pt x="918070" y="812907"/>
                  <a:pt x="911067" y="792606"/>
                  <a:pt x="896740" y="777956"/>
                </a:cubicBezTo>
                <a:close/>
                <a:moveTo>
                  <a:pt x="121249" y="558792"/>
                </a:moveTo>
                <a:cubicBezTo>
                  <a:pt x="426" y="437969"/>
                  <a:pt x="428" y="242075"/>
                  <a:pt x="121253" y="121253"/>
                </a:cubicBezTo>
                <a:cubicBezTo>
                  <a:pt x="242077" y="431"/>
                  <a:pt x="437970" y="432"/>
                  <a:pt x="558792" y="121256"/>
                </a:cubicBezTo>
                <a:cubicBezTo>
                  <a:pt x="679613" y="242080"/>
                  <a:pt x="679613" y="437970"/>
                  <a:pt x="558792" y="558792"/>
                </a:cubicBezTo>
                <a:cubicBezTo>
                  <a:pt x="439597" y="679613"/>
                  <a:pt x="245026" y="680930"/>
                  <a:pt x="124205" y="561734"/>
                </a:cubicBezTo>
                <a:cubicBezTo>
                  <a:pt x="123213" y="560755"/>
                  <a:pt x="122227" y="559770"/>
                  <a:pt x="121249" y="558778"/>
                </a:cubicBezTo>
                <a:close/>
                <a:moveTo>
                  <a:pt x="868077" y="868239"/>
                </a:moveTo>
                <a:cubicBezTo>
                  <a:pt x="846749" y="889507"/>
                  <a:pt x="815533" y="892932"/>
                  <a:pt x="798501" y="875855"/>
                </a:cubicBezTo>
                <a:lnTo>
                  <a:pt x="635763" y="712822"/>
                </a:lnTo>
                <a:cubicBezTo>
                  <a:pt x="627648" y="704300"/>
                  <a:pt x="623771" y="692594"/>
                  <a:pt x="625195" y="680912"/>
                </a:cubicBezTo>
                <a:cubicBezTo>
                  <a:pt x="626707" y="666621"/>
                  <a:pt x="633202" y="653316"/>
                  <a:pt x="643541" y="643335"/>
                </a:cubicBezTo>
                <a:cubicBezTo>
                  <a:pt x="654515" y="631964"/>
                  <a:pt x="669500" y="625337"/>
                  <a:pt x="685296" y="624871"/>
                </a:cubicBezTo>
                <a:cubicBezTo>
                  <a:pt x="695649" y="624611"/>
                  <a:pt x="705673" y="628531"/>
                  <a:pt x="713102" y="635748"/>
                </a:cubicBezTo>
                <a:lnTo>
                  <a:pt x="875840" y="798737"/>
                </a:lnTo>
                <a:cubicBezTo>
                  <a:pt x="883962" y="807262"/>
                  <a:pt x="887840" y="818975"/>
                  <a:pt x="886408" y="830662"/>
                </a:cubicBezTo>
                <a:cubicBezTo>
                  <a:pt x="884902" y="844952"/>
                  <a:pt x="878407" y="858251"/>
                  <a:pt x="868062" y="868224"/>
                </a:cubicBezTo>
                <a:close/>
              </a:path>
            </a:pathLst>
          </a:custGeom>
          <a:solidFill>
            <a:schemeClr val="accent2">
              <a:lumMod val="75000"/>
            </a:schemeClr>
          </a:solidFill>
          <a:ln w="14684"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DF09439-060A-4E51-880B-67F80F4D50BB}"/>
              </a:ext>
            </a:extLst>
          </p:cNvPr>
          <p:cNvSpPr/>
          <p:nvPr/>
        </p:nvSpPr>
        <p:spPr>
          <a:xfrm>
            <a:off x="9993183" y="5420330"/>
            <a:ext cx="295188" cy="295188"/>
          </a:xfrm>
          <a:custGeom>
            <a:avLst/>
            <a:gdLst>
              <a:gd name="connsiteX0" fmla="*/ 147594 w 295188"/>
              <a:gd name="connsiteY0" fmla="*/ 295189 h 295188"/>
              <a:gd name="connsiteX1" fmla="*/ 295189 w 295188"/>
              <a:gd name="connsiteY1" fmla="*/ 147594 h 295188"/>
              <a:gd name="connsiteX2" fmla="*/ 147594 w 295188"/>
              <a:gd name="connsiteY2" fmla="*/ 0 h 295188"/>
              <a:gd name="connsiteX3" fmla="*/ 0 w 295188"/>
              <a:gd name="connsiteY3" fmla="*/ 147594 h 295188"/>
              <a:gd name="connsiteX4" fmla="*/ 147594 w 295188"/>
              <a:gd name="connsiteY4" fmla="*/ 295189 h 295188"/>
              <a:gd name="connsiteX5" fmla="*/ 147594 w 295188"/>
              <a:gd name="connsiteY5" fmla="*/ 29519 h 295188"/>
              <a:gd name="connsiteX6" fmla="*/ 265670 w 295188"/>
              <a:gd name="connsiteY6" fmla="*/ 147594 h 295188"/>
              <a:gd name="connsiteX7" fmla="*/ 147594 w 295188"/>
              <a:gd name="connsiteY7" fmla="*/ 265670 h 295188"/>
              <a:gd name="connsiteX8" fmla="*/ 29519 w 295188"/>
              <a:gd name="connsiteY8" fmla="*/ 147594 h 295188"/>
              <a:gd name="connsiteX9" fmla="*/ 147594 w 295188"/>
              <a:gd name="connsiteY9" fmla="*/ 29519 h 29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188" h="295188">
                <a:moveTo>
                  <a:pt x="147594" y="295189"/>
                </a:moveTo>
                <a:cubicBezTo>
                  <a:pt x="229108" y="295189"/>
                  <a:pt x="295189" y="229108"/>
                  <a:pt x="295189" y="147594"/>
                </a:cubicBezTo>
                <a:cubicBezTo>
                  <a:pt x="295189" y="66081"/>
                  <a:pt x="229108" y="0"/>
                  <a:pt x="147594" y="0"/>
                </a:cubicBezTo>
                <a:cubicBezTo>
                  <a:pt x="66081" y="0"/>
                  <a:pt x="0" y="66081"/>
                  <a:pt x="0" y="147594"/>
                </a:cubicBezTo>
                <a:cubicBezTo>
                  <a:pt x="0" y="229108"/>
                  <a:pt x="66081" y="295189"/>
                  <a:pt x="147594" y="295189"/>
                </a:cubicBezTo>
                <a:close/>
                <a:moveTo>
                  <a:pt x="147594" y="29519"/>
                </a:moveTo>
                <a:cubicBezTo>
                  <a:pt x="212806" y="29519"/>
                  <a:pt x="265670" y="82383"/>
                  <a:pt x="265670" y="147594"/>
                </a:cubicBezTo>
                <a:cubicBezTo>
                  <a:pt x="265670" y="212806"/>
                  <a:pt x="212806" y="265670"/>
                  <a:pt x="147594" y="265670"/>
                </a:cubicBezTo>
                <a:cubicBezTo>
                  <a:pt x="82383" y="265670"/>
                  <a:pt x="29519" y="212806"/>
                  <a:pt x="29519" y="147594"/>
                </a:cubicBezTo>
                <a:cubicBezTo>
                  <a:pt x="29576" y="82406"/>
                  <a:pt x="82406" y="29576"/>
                  <a:pt x="147594" y="29519"/>
                </a:cubicBezTo>
                <a:close/>
              </a:path>
            </a:pathLst>
          </a:custGeom>
          <a:solidFill>
            <a:srgbClr val="000000"/>
          </a:solidFill>
          <a:ln w="14684"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A711A333-FB7A-48ED-BFC4-6DAF691EEDC7}"/>
              </a:ext>
            </a:extLst>
          </p:cNvPr>
          <p:cNvSpPr/>
          <p:nvPr/>
        </p:nvSpPr>
        <p:spPr>
          <a:xfrm>
            <a:off x="9920861" y="5745037"/>
            <a:ext cx="439831" cy="77900"/>
          </a:xfrm>
          <a:custGeom>
            <a:avLst/>
            <a:gdLst>
              <a:gd name="connsiteX0" fmla="*/ 352013 w 439831"/>
              <a:gd name="connsiteY0" fmla="*/ 19999 h 77900"/>
              <a:gd name="connsiteX1" fmla="*/ 219916 w 439831"/>
              <a:gd name="connsiteY1" fmla="*/ 0 h 77900"/>
              <a:gd name="connsiteX2" fmla="*/ 0 w 439831"/>
              <a:gd name="connsiteY2" fmla="*/ 54935 h 77900"/>
              <a:gd name="connsiteX3" fmla="*/ 20206 w 439831"/>
              <a:gd name="connsiteY3" fmla="*/ 77900 h 77900"/>
              <a:gd name="connsiteX4" fmla="*/ 219916 w 439831"/>
              <a:gd name="connsiteY4" fmla="*/ 29519 h 77900"/>
              <a:gd name="connsiteX5" fmla="*/ 343718 w 439831"/>
              <a:gd name="connsiteY5" fmla="*/ 48322 h 77900"/>
              <a:gd name="connsiteX6" fmla="*/ 419700 w 439831"/>
              <a:gd name="connsiteY6" fmla="*/ 76572 h 77900"/>
              <a:gd name="connsiteX7" fmla="*/ 439832 w 439831"/>
              <a:gd name="connsiteY7" fmla="*/ 53488 h 77900"/>
              <a:gd name="connsiteX8" fmla="*/ 352013 w 439831"/>
              <a:gd name="connsiteY8" fmla="*/ 19999 h 7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831" h="77900">
                <a:moveTo>
                  <a:pt x="352013" y="19999"/>
                </a:moveTo>
                <a:cubicBezTo>
                  <a:pt x="309210" y="6845"/>
                  <a:pt x="264695" y="106"/>
                  <a:pt x="219916" y="0"/>
                </a:cubicBezTo>
                <a:cubicBezTo>
                  <a:pt x="143376" y="1272"/>
                  <a:pt x="68147" y="20065"/>
                  <a:pt x="0" y="54935"/>
                </a:cubicBezTo>
                <a:cubicBezTo>
                  <a:pt x="6319" y="62946"/>
                  <a:pt x="13064" y="70612"/>
                  <a:pt x="20206" y="77900"/>
                </a:cubicBezTo>
                <a:cubicBezTo>
                  <a:pt x="82387" y="47226"/>
                  <a:pt x="150591" y="30703"/>
                  <a:pt x="219916" y="29519"/>
                </a:cubicBezTo>
                <a:cubicBezTo>
                  <a:pt x="261886" y="29640"/>
                  <a:pt x="303605" y="35978"/>
                  <a:pt x="343718" y="48322"/>
                </a:cubicBezTo>
                <a:cubicBezTo>
                  <a:pt x="369755" y="55705"/>
                  <a:pt x="395164" y="65151"/>
                  <a:pt x="419700" y="76572"/>
                </a:cubicBezTo>
                <a:cubicBezTo>
                  <a:pt x="426824" y="69248"/>
                  <a:pt x="433544" y="61542"/>
                  <a:pt x="439832" y="53488"/>
                </a:cubicBezTo>
                <a:cubicBezTo>
                  <a:pt x="411613" y="39735"/>
                  <a:pt x="382224" y="28529"/>
                  <a:pt x="352013" y="19999"/>
                </a:cubicBezTo>
                <a:close/>
              </a:path>
            </a:pathLst>
          </a:custGeom>
          <a:solidFill>
            <a:srgbClr val="000000"/>
          </a:solidFill>
          <a:ln w="14684"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F9991D15-9EBC-476C-BB05-5E4B8F7C59C5}"/>
              </a:ext>
            </a:extLst>
          </p:cNvPr>
          <p:cNvSpPr/>
          <p:nvPr/>
        </p:nvSpPr>
        <p:spPr>
          <a:xfrm>
            <a:off x="10416779" y="5335257"/>
            <a:ext cx="211813" cy="263012"/>
          </a:xfrm>
          <a:custGeom>
            <a:avLst/>
            <a:gdLst>
              <a:gd name="connsiteX0" fmla="*/ 78225 w 211813"/>
              <a:gd name="connsiteY0" fmla="*/ 29681 h 263012"/>
              <a:gd name="connsiteX1" fmla="*/ 181125 w 211813"/>
              <a:gd name="connsiteY1" fmla="*/ 133410 h 263012"/>
              <a:gd name="connsiteX2" fmla="*/ 102327 w 211813"/>
              <a:gd name="connsiteY2" fmla="*/ 233361 h 263012"/>
              <a:gd name="connsiteX3" fmla="*/ 105515 w 211813"/>
              <a:gd name="connsiteY3" fmla="*/ 263013 h 263012"/>
              <a:gd name="connsiteX4" fmla="*/ 209105 w 211813"/>
              <a:gd name="connsiteY4" fmla="*/ 106297 h 263012"/>
              <a:gd name="connsiteX5" fmla="*/ 52389 w 211813"/>
              <a:gd name="connsiteY5" fmla="*/ 2709 h 263012"/>
              <a:gd name="connsiteX6" fmla="*/ 0 w 211813"/>
              <a:gd name="connsiteY6" fmla="*/ 26035 h 263012"/>
              <a:gd name="connsiteX7" fmla="*/ 19689 w 211813"/>
              <a:gd name="connsiteY7" fmla="*/ 48027 h 263012"/>
              <a:gd name="connsiteX8" fmla="*/ 78225 w 211813"/>
              <a:gd name="connsiteY8" fmla="*/ 29681 h 26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813" h="263012">
                <a:moveTo>
                  <a:pt x="78225" y="29681"/>
                </a:moveTo>
                <a:cubicBezTo>
                  <a:pt x="135285" y="29910"/>
                  <a:pt x="181355" y="76352"/>
                  <a:pt x="181125" y="133410"/>
                </a:cubicBezTo>
                <a:cubicBezTo>
                  <a:pt x="180935" y="180872"/>
                  <a:pt x="148433" y="222098"/>
                  <a:pt x="102327" y="233361"/>
                </a:cubicBezTo>
                <a:cubicBezTo>
                  <a:pt x="103803" y="243147"/>
                  <a:pt x="104792" y="253050"/>
                  <a:pt x="105515" y="263013"/>
                </a:cubicBezTo>
                <a:cubicBezTo>
                  <a:pt x="177397" y="248342"/>
                  <a:pt x="223774" y="178179"/>
                  <a:pt x="209105" y="106297"/>
                </a:cubicBezTo>
                <a:cubicBezTo>
                  <a:pt x="194434" y="34417"/>
                  <a:pt x="124270" y="-11962"/>
                  <a:pt x="52389" y="2709"/>
                </a:cubicBezTo>
                <a:cubicBezTo>
                  <a:pt x="33436" y="6578"/>
                  <a:pt x="15556" y="14538"/>
                  <a:pt x="0" y="26035"/>
                </a:cubicBezTo>
                <a:cubicBezTo>
                  <a:pt x="6848" y="33164"/>
                  <a:pt x="13461" y="40470"/>
                  <a:pt x="19689" y="48027"/>
                </a:cubicBezTo>
                <a:cubicBezTo>
                  <a:pt x="36866" y="36070"/>
                  <a:pt x="57296" y="29667"/>
                  <a:pt x="78225" y="29681"/>
                </a:cubicBezTo>
                <a:close/>
              </a:path>
            </a:pathLst>
          </a:custGeom>
          <a:solidFill>
            <a:srgbClr val="000000"/>
          </a:solidFill>
          <a:ln w="14684"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115F23A-02E3-4A00-9367-0A05E916AD56}"/>
              </a:ext>
            </a:extLst>
          </p:cNvPr>
          <p:cNvSpPr/>
          <p:nvPr/>
        </p:nvSpPr>
        <p:spPr>
          <a:xfrm>
            <a:off x="10520626" y="5642858"/>
            <a:ext cx="240047" cy="264533"/>
          </a:xfrm>
          <a:custGeom>
            <a:avLst/>
            <a:gdLst>
              <a:gd name="connsiteX0" fmla="*/ 209540 w 240047"/>
              <a:gd name="connsiteY0" fmla="*/ 77487 h 264533"/>
              <a:gd name="connsiteX1" fmla="*/ 82122 w 240047"/>
              <a:gd name="connsiteY1" fmla="*/ 15173 h 264533"/>
              <a:gd name="connsiteX2" fmla="*/ 2421 w 240047"/>
              <a:gd name="connsiteY2" fmla="*/ 0 h 264533"/>
              <a:gd name="connsiteX3" fmla="*/ 0 w 240047"/>
              <a:gd name="connsiteY3" fmla="*/ 29416 h 264533"/>
              <a:gd name="connsiteX4" fmla="*/ 73797 w 240047"/>
              <a:gd name="connsiteY4" fmla="*/ 43496 h 264533"/>
              <a:gd name="connsiteX5" fmla="*/ 190943 w 240047"/>
              <a:gd name="connsiteY5" fmla="*/ 100438 h 264533"/>
              <a:gd name="connsiteX6" fmla="*/ 210529 w 240047"/>
              <a:gd name="connsiteY6" fmla="*/ 139078 h 264533"/>
              <a:gd name="connsiteX7" fmla="*/ 210529 w 240047"/>
              <a:gd name="connsiteY7" fmla="*/ 264534 h 264533"/>
              <a:gd name="connsiteX8" fmla="*/ 240048 w 240047"/>
              <a:gd name="connsiteY8" fmla="*/ 264534 h 264533"/>
              <a:gd name="connsiteX9" fmla="*/ 240048 w 240047"/>
              <a:gd name="connsiteY9" fmla="*/ 139078 h 264533"/>
              <a:gd name="connsiteX10" fmla="*/ 209540 w 240047"/>
              <a:gd name="connsiteY10" fmla="*/ 77487 h 26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0047" h="264533">
                <a:moveTo>
                  <a:pt x="209540" y="77487"/>
                </a:moveTo>
                <a:cubicBezTo>
                  <a:pt x="171711" y="48324"/>
                  <a:pt x="128366" y="27126"/>
                  <a:pt x="82122" y="15173"/>
                </a:cubicBezTo>
                <a:cubicBezTo>
                  <a:pt x="56176" y="7270"/>
                  <a:pt x="29455" y="2184"/>
                  <a:pt x="2421" y="0"/>
                </a:cubicBezTo>
                <a:cubicBezTo>
                  <a:pt x="2007" y="9889"/>
                  <a:pt x="1166" y="19689"/>
                  <a:pt x="0" y="29416"/>
                </a:cubicBezTo>
                <a:cubicBezTo>
                  <a:pt x="25032" y="31454"/>
                  <a:pt x="49773" y="36174"/>
                  <a:pt x="73797" y="43496"/>
                </a:cubicBezTo>
                <a:cubicBezTo>
                  <a:pt x="116287" y="54381"/>
                  <a:pt x="156134" y="73750"/>
                  <a:pt x="190943" y="100438"/>
                </a:cubicBezTo>
                <a:cubicBezTo>
                  <a:pt x="202944" y="109722"/>
                  <a:pt x="210136" y="123910"/>
                  <a:pt x="210529" y="139078"/>
                </a:cubicBezTo>
                <a:lnTo>
                  <a:pt x="210529" y="264534"/>
                </a:lnTo>
                <a:lnTo>
                  <a:pt x="240048" y="264534"/>
                </a:lnTo>
                <a:lnTo>
                  <a:pt x="240048" y="139078"/>
                </a:lnTo>
                <a:cubicBezTo>
                  <a:pt x="239640" y="115009"/>
                  <a:pt x="228441" y="92396"/>
                  <a:pt x="209540" y="77487"/>
                </a:cubicBezTo>
                <a:close/>
              </a:path>
            </a:pathLst>
          </a:custGeom>
          <a:solidFill>
            <a:srgbClr val="000000"/>
          </a:solidFill>
          <a:ln w="14684"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D12A5063-502D-470D-9B82-20F1AC365101}"/>
              </a:ext>
            </a:extLst>
          </p:cNvPr>
          <p:cNvSpPr/>
          <p:nvPr/>
        </p:nvSpPr>
        <p:spPr>
          <a:xfrm>
            <a:off x="9653737" y="5335667"/>
            <a:ext cx="210433" cy="262365"/>
          </a:xfrm>
          <a:custGeom>
            <a:avLst/>
            <a:gdLst>
              <a:gd name="connsiteX0" fmla="*/ 132814 w 210433"/>
              <a:gd name="connsiteY0" fmla="*/ 29270 h 262365"/>
              <a:gd name="connsiteX1" fmla="*/ 190671 w 210433"/>
              <a:gd name="connsiteY1" fmla="*/ 47158 h 262365"/>
              <a:gd name="connsiteX2" fmla="*/ 210434 w 210433"/>
              <a:gd name="connsiteY2" fmla="*/ 25152 h 262365"/>
              <a:gd name="connsiteX3" fmla="*/ 25151 w 210433"/>
              <a:gd name="connsiteY3" fmla="*/ 54990 h 262365"/>
              <a:gd name="connsiteX4" fmla="*/ 54990 w 210433"/>
              <a:gd name="connsiteY4" fmla="*/ 240272 h 262365"/>
              <a:gd name="connsiteX5" fmla="*/ 104431 w 210433"/>
              <a:gd name="connsiteY5" fmla="*/ 262366 h 262365"/>
              <a:gd name="connsiteX6" fmla="*/ 107649 w 210433"/>
              <a:gd name="connsiteY6" fmla="*/ 232729 h 262365"/>
              <a:gd name="connsiteX7" fmla="*/ 32914 w 210433"/>
              <a:gd name="connsiteY7" fmla="*/ 107178 h 262365"/>
              <a:gd name="connsiteX8" fmla="*/ 132814 w 210433"/>
              <a:gd name="connsiteY8" fmla="*/ 29270 h 262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433" h="262365">
                <a:moveTo>
                  <a:pt x="132814" y="29270"/>
                </a:moveTo>
                <a:cubicBezTo>
                  <a:pt x="153461" y="29267"/>
                  <a:pt x="173628" y="35503"/>
                  <a:pt x="190671" y="47158"/>
                </a:cubicBezTo>
                <a:cubicBezTo>
                  <a:pt x="196914" y="39587"/>
                  <a:pt x="203556" y="32281"/>
                  <a:pt x="210434" y="25152"/>
                </a:cubicBezTo>
                <a:cubicBezTo>
                  <a:pt x="151030" y="-17773"/>
                  <a:pt x="68076" y="-4414"/>
                  <a:pt x="25151" y="54990"/>
                </a:cubicBezTo>
                <a:cubicBezTo>
                  <a:pt x="-17772" y="114394"/>
                  <a:pt x="-4414" y="197348"/>
                  <a:pt x="54990" y="240272"/>
                </a:cubicBezTo>
                <a:cubicBezTo>
                  <a:pt x="69776" y="250957"/>
                  <a:pt x="86608" y="258478"/>
                  <a:pt x="104431" y="262366"/>
                </a:cubicBezTo>
                <a:cubicBezTo>
                  <a:pt x="105155" y="252418"/>
                  <a:pt x="106173" y="242529"/>
                  <a:pt x="107649" y="232729"/>
                </a:cubicBezTo>
                <a:cubicBezTo>
                  <a:pt x="52341" y="218697"/>
                  <a:pt x="18881" y="162486"/>
                  <a:pt x="32914" y="107178"/>
                </a:cubicBezTo>
                <a:cubicBezTo>
                  <a:pt x="44517" y="61444"/>
                  <a:pt x="85631" y="29381"/>
                  <a:pt x="132814" y="29270"/>
                </a:cubicBezTo>
                <a:close/>
              </a:path>
            </a:pathLst>
          </a:custGeom>
          <a:solidFill>
            <a:srgbClr val="000000"/>
          </a:solidFill>
          <a:ln w="14684"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A37B81B-BB43-4045-9EAD-C37C67C33E79}"/>
              </a:ext>
            </a:extLst>
          </p:cNvPr>
          <p:cNvSpPr/>
          <p:nvPr/>
        </p:nvSpPr>
        <p:spPr>
          <a:xfrm>
            <a:off x="9520880" y="5643227"/>
            <a:ext cx="238999" cy="264164"/>
          </a:xfrm>
          <a:custGeom>
            <a:avLst/>
            <a:gdLst>
              <a:gd name="connsiteX0" fmla="*/ 158103 w 238999"/>
              <a:gd name="connsiteY0" fmla="*/ 14730 h 264164"/>
              <a:gd name="connsiteX1" fmla="*/ 30641 w 238999"/>
              <a:gd name="connsiteY1" fmla="*/ 77015 h 264164"/>
              <a:gd name="connsiteX2" fmla="*/ 0 w 238999"/>
              <a:gd name="connsiteY2" fmla="*/ 138709 h 264164"/>
              <a:gd name="connsiteX3" fmla="*/ 0 w 238999"/>
              <a:gd name="connsiteY3" fmla="*/ 264165 h 264164"/>
              <a:gd name="connsiteX4" fmla="*/ 29519 w 238999"/>
              <a:gd name="connsiteY4" fmla="*/ 264165 h 264164"/>
              <a:gd name="connsiteX5" fmla="*/ 29519 w 238999"/>
              <a:gd name="connsiteY5" fmla="*/ 138709 h 264164"/>
              <a:gd name="connsiteX6" fmla="*/ 48544 w 238999"/>
              <a:gd name="connsiteY6" fmla="*/ 100482 h 264164"/>
              <a:gd name="connsiteX7" fmla="*/ 166044 w 238999"/>
              <a:gd name="connsiteY7" fmla="*/ 43186 h 264164"/>
              <a:gd name="connsiteX8" fmla="*/ 239000 w 238999"/>
              <a:gd name="connsiteY8" fmla="*/ 29401 h 264164"/>
              <a:gd name="connsiteX9" fmla="*/ 236550 w 238999"/>
              <a:gd name="connsiteY9" fmla="*/ 0 h 264164"/>
              <a:gd name="connsiteX10" fmla="*/ 158103 w 238999"/>
              <a:gd name="connsiteY10" fmla="*/ 14730 h 264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999" h="264164">
                <a:moveTo>
                  <a:pt x="158103" y="14730"/>
                </a:moveTo>
                <a:cubicBezTo>
                  <a:pt x="112405" y="28148"/>
                  <a:pt x="69307" y="49207"/>
                  <a:pt x="30641" y="77015"/>
                </a:cubicBezTo>
                <a:cubicBezTo>
                  <a:pt x="11671" y="91928"/>
                  <a:pt x="419" y="114583"/>
                  <a:pt x="0" y="138709"/>
                </a:cubicBezTo>
                <a:lnTo>
                  <a:pt x="0" y="264165"/>
                </a:lnTo>
                <a:lnTo>
                  <a:pt x="29519" y="264165"/>
                </a:lnTo>
                <a:lnTo>
                  <a:pt x="29519" y="138709"/>
                </a:lnTo>
                <a:cubicBezTo>
                  <a:pt x="29853" y="123770"/>
                  <a:pt x="36827" y="109757"/>
                  <a:pt x="48544" y="100482"/>
                </a:cubicBezTo>
                <a:cubicBezTo>
                  <a:pt x="84210" y="74913"/>
                  <a:pt x="123934" y="55541"/>
                  <a:pt x="166044" y="43186"/>
                </a:cubicBezTo>
                <a:cubicBezTo>
                  <a:pt x="189914" y="36476"/>
                  <a:pt x="214326" y="31864"/>
                  <a:pt x="239000" y="29401"/>
                </a:cubicBezTo>
                <a:cubicBezTo>
                  <a:pt x="237834" y="19674"/>
                  <a:pt x="236978" y="9874"/>
                  <a:pt x="236550" y="0"/>
                </a:cubicBezTo>
                <a:cubicBezTo>
                  <a:pt x="210020" y="2605"/>
                  <a:pt x="183771" y="7535"/>
                  <a:pt x="158103" y="14730"/>
                </a:cubicBezTo>
                <a:close/>
              </a:path>
            </a:pathLst>
          </a:custGeom>
          <a:solidFill>
            <a:srgbClr val="000000"/>
          </a:solidFill>
          <a:ln w="14684"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DC8150CF-0D87-4666-884B-1162613858E8}"/>
              </a:ext>
            </a:extLst>
          </p:cNvPr>
          <p:cNvSpPr/>
          <p:nvPr/>
        </p:nvSpPr>
        <p:spPr>
          <a:xfrm>
            <a:off x="9875107" y="5926534"/>
            <a:ext cx="51495" cy="154354"/>
          </a:xfrm>
          <a:custGeom>
            <a:avLst/>
            <a:gdLst>
              <a:gd name="connsiteX0" fmla="*/ 0 w 51495"/>
              <a:gd name="connsiteY0" fmla="*/ 58418 h 154354"/>
              <a:gd name="connsiteX1" fmla="*/ 0 w 51495"/>
              <a:gd name="connsiteY1" fmla="*/ 154354 h 154354"/>
              <a:gd name="connsiteX2" fmla="*/ 29519 w 51495"/>
              <a:gd name="connsiteY2" fmla="*/ 154354 h 154354"/>
              <a:gd name="connsiteX3" fmla="*/ 29519 w 51495"/>
              <a:gd name="connsiteY3" fmla="*/ 58418 h 154354"/>
              <a:gd name="connsiteX4" fmla="*/ 48544 w 51495"/>
              <a:gd name="connsiteY4" fmla="*/ 20161 h 154354"/>
              <a:gd name="connsiteX5" fmla="*/ 51496 w 51495"/>
              <a:gd name="connsiteY5" fmla="*/ 18139 h 154354"/>
              <a:gd name="connsiteX6" fmla="*/ 26877 w 51495"/>
              <a:gd name="connsiteY6" fmla="*/ 0 h 154354"/>
              <a:gd name="connsiteX7" fmla="*/ 0 w 51495"/>
              <a:gd name="connsiteY7" fmla="*/ 58418 h 1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495" h="154354">
                <a:moveTo>
                  <a:pt x="0" y="58418"/>
                </a:moveTo>
                <a:lnTo>
                  <a:pt x="0" y="154354"/>
                </a:lnTo>
                <a:lnTo>
                  <a:pt x="29519" y="154354"/>
                </a:lnTo>
                <a:lnTo>
                  <a:pt x="29519" y="58418"/>
                </a:lnTo>
                <a:cubicBezTo>
                  <a:pt x="29844" y="43468"/>
                  <a:pt x="36819" y="29442"/>
                  <a:pt x="48544" y="20161"/>
                </a:cubicBezTo>
                <a:cubicBezTo>
                  <a:pt x="49503" y="19453"/>
                  <a:pt x="50595" y="18833"/>
                  <a:pt x="51496" y="18139"/>
                </a:cubicBezTo>
                <a:cubicBezTo>
                  <a:pt x="43068" y="12457"/>
                  <a:pt x="34877" y="6332"/>
                  <a:pt x="26877" y="0"/>
                </a:cubicBezTo>
                <a:cubicBezTo>
                  <a:pt x="10112" y="14835"/>
                  <a:pt x="357" y="36035"/>
                  <a:pt x="0" y="58418"/>
                </a:cubicBezTo>
                <a:close/>
              </a:path>
            </a:pathLst>
          </a:custGeom>
          <a:solidFill>
            <a:srgbClr val="000000"/>
          </a:solidFill>
          <a:ln w="14684" cap="flat">
            <a:noFill/>
            <a:prstDash val="solid"/>
            <a:miter/>
          </a:ln>
        </p:spPr>
        <p:txBody>
          <a:bodyPr rtlCol="0" anchor="ctr"/>
          <a:lstStyle/>
          <a:p>
            <a:endParaRPr lang="en-US"/>
          </a:p>
        </p:txBody>
      </p:sp>
    </p:spTree>
    <p:extLst>
      <p:ext uri="{BB962C8B-B14F-4D97-AF65-F5344CB8AC3E}">
        <p14:creationId xmlns:p14="http://schemas.microsoft.com/office/powerpoint/2010/main" val="15038527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dirty="0">
                <a:solidFill>
                  <a:schemeClr val="tx1"/>
                </a:solidFill>
                <a:latin typeface="Open Sans ExtraBold" panose="020B0906030804020204" pitchFamily="34" charset="0"/>
              </a:rPr>
              <a:t>وحدة قياس استهلاك الغذاء: السؤال الثانوي</a:t>
            </a:r>
            <a:endParaRPr lang="en-GB" sz="3600" b="0" kern="1400" spc="230" dirty="0">
              <a:solidFill>
                <a:schemeClr val="tx1"/>
              </a:solidFill>
              <a:latin typeface="Open Sans ExtraBold" panose="020B0906030804020204" pitchFamily="34" charset="0"/>
            </a:endParaRPr>
          </a:p>
        </p:txBody>
      </p:sp>
      <p:sp>
        <p:nvSpPr>
          <p:cNvPr id="2" name="Rectangle 1">
            <a:extLst>
              <a:ext uri="{FF2B5EF4-FFF2-40B4-BE49-F238E27FC236}">
                <a16:creationId xmlns:a16="http://schemas.microsoft.com/office/drawing/2014/main" id="{DD78C7B7-4CE4-F45D-AFA0-A9B836940DBE}"/>
              </a:ext>
            </a:extLst>
          </p:cNvPr>
          <p:cNvSpPr/>
          <p:nvPr/>
        </p:nvSpPr>
        <p:spPr>
          <a:xfrm>
            <a:off x="1154124" y="1900710"/>
            <a:ext cx="5537528" cy="13791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rtl="1"/>
            <a:r>
              <a:rPr lang="ar-LB">
                <a:solidFill>
                  <a:schemeClr val="accent1"/>
                </a:solidFill>
                <a:ea typeface="Calibri"/>
                <a:cs typeface="Arial"/>
              </a:rPr>
              <a:t>كيف تم الحصول على هذا الطعام؟</a:t>
            </a:r>
          </a:p>
          <a:p>
            <a:pPr algn="ctr" rtl="1"/>
            <a:r>
              <a:rPr lang="ar-LB" b="1">
                <a:solidFill>
                  <a:schemeClr val="accent1"/>
                </a:solidFill>
                <a:ea typeface="Calibri"/>
                <a:cs typeface="Arial"/>
              </a:rPr>
              <a:t>اكتب المصدر الرئيسي للطعام خلال الأيام السبعة الماضية.</a:t>
            </a:r>
          </a:p>
          <a:p>
            <a:pPr algn="ctr" rtl="1"/>
            <a:endParaRPr lang="en-GB" sz="800" b="1">
              <a:solidFill>
                <a:schemeClr val="accent1"/>
              </a:solidFill>
              <a:latin typeface="Calibri" panose="020F0502020204030204" pitchFamily="34" charset="0"/>
              <a:ea typeface="Calibri" panose="020F0502020204030204" pitchFamily="34" charset="0"/>
              <a:cs typeface="Arial" panose="020B0604020202020204" pitchFamily="34" charset="0"/>
            </a:endParaRPr>
          </a:p>
          <a:p>
            <a:pPr lvl="0" algn="ctr" rtl="1">
              <a:defRPr/>
            </a:pPr>
            <a:r>
              <a:rPr lang="ar-LB" sz="1400" i="1">
                <a:solidFill>
                  <a:schemeClr val="accent1"/>
                </a:solidFill>
                <a:ea typeface="Calibri"/>
                <a:cs typeface="Calibri"/>
              </a:rPr>
              <a:t>إذا كان عدد الأيام 0، فلا تحدد المصدر الرئيسي.</a:t>
            </a:r>
            <a:endParaRPr lang="en-US" sz="1600">
              <a:solidFill>
                <a:schemeClr val="accent1"/>
              </a:solidFill>
              <a:latin typeface="Calibri" panose="020F050202020403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C03F6ABB-4575-0081-CE6F-922395B2C76A}"/>
              </a:ext>
            </a:extLst>
          </p:cNvPr>
          <p:cNvSpPr txBox="1"/>
          <p:nvPr/>
        </p:nvSpPr>
        <p:spPr>
          <a:xfrm>
            <a:off x="792668" y="4369388"/>
            <a:ext cx="11052002" cy="1107996"/>
          </a:xfrm>
          <a:prstGeom prst="rect">
            <a:avLst/>
          </a:prstGeom>
          <a:noFill/>
        </p:spPr>
        <p:txBody>
          <a:bodyPr wrap="square">
            <a:spAutoFit/>
          </a:bodyPr>
          <a:lstStyle/>
          <a:p>
            <a:pPr algn="r" rtl="1"/>
            <a:r>
              <a:rPr lang="ar-LB" sz="2200">
                <a:latin typeface="Open Sans" panose="020B0606030504020204" pitchFamily="34" charset="0"/>
                <a:ea typeface="Open Sans" panose="020B0606030504020204" pitchFamily="34" charset="0"/>
                <a:cs typeface="Open Sans" panose="020B0606030504020204" pitchFamily="34" charset="0"/>
              </a:rPr>
              <a:t>في الحالات التي تشير فيها الأسرة إلى أن مجموعة معينة من المجموعات الغذائية تم الحصول عليها بشكل متساوٍ من مصدرين رئيسيين أو أكثر، يجب على الباحث الاستفسار لتحديد أي مصدر قدم الحصة الأكبر من الأطعمة التي تنتمي إلى المجموعة الغذائية هذه.</a:t>
            </a:r>
            <a:endParaRPr lang="en-US" sz="2200">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5EF23A1E-1F48-9867-C5E2-04FD2169C896}"/>
              </a:ext>
            </a:extLst>
          </p:cNvPr>
          <p:cNvSpPr txBox="1"/>
          <p:nvPr/>
        </p:nvSpPr>
        <p:spPr>
          <a:xfrm>
            <a:off x="6861019" y="1958903"/>
            <a:ext cx="4894319" cy="1015663"/>
          </a:xfrm>
          <a:prstGeom prst="rect">
            <a:avLst/>
          </a:prstGeom>
          <a:noFill/>
        </p:spPr>
        <p:txBody>
          <a:bodyPr wrap="square">
            <a:spAutoFit/>
          </a:bodyPr>
          <a:lstStyle/>
          <a:p>
            <a:pPr algn="r" rtl="1"/>
            <a:r>
              <a:rPr lang="ar-LB" sz="2000">
                <a:latin typeface="Open Sans" panose="020B0606030504020204" pitchFamily="34" charset="0"/>
                <a:ea typeface="Open Sans" panose="020B0606030504020204" pitchFamily="34" charset="0"/>
                <a:cs typeface="Open Sans" panose="020B0606030504020204" pitchFamily="34" charset="0"/>
              </a:rPr>
              <a:t>يُستخدم سؤال مصادر الطعام في وحدة قياس استهلاك الغذاء لتسجيل الطريقة الرئيسية التي حصلت بها الأسرة على كل عنصر/مجموعة طعام مسجل(ة).</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21728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16AAC51-CF76-40C8-A5B6-5915636066C7}"/>
              </a:ext>
            </a:extLst>
          </p:cNvPr>
          <p:cNvSpPr txBox="1"/>
          <p:nvPr/>
        </p:nvSpPr>
        <p:spPr>
          <a:xfrm>
            <a:off x="1991900" y="1651653"/>
            <a:ext cx="9777283" cy="769441"/>
          </a:xfrm>
          <a:prstGeom prst="rect">
            <a:avLst/>
          </a:prstGeom>
          <a:noFill/>
        </p:spPr>
        <p:txBody>
          <a:bodyPr wrap="square">
            <a:spAutoFit/>
          </a:bodyPr>
          <a:lstStyle/>
          <a:p>
            <a:pPr algn="r" rtl="1"/>
            <a:r>
              <a:rPr lang="ar-LB" sz="2200">
                <a:latin typeface="Open Sans" panose="020B0606030504020204" pitchFamily="34" charset="0"/>
                <a:ea typeface="Calibri" panose="020F0502020204030204" pitchFamily="34" charset="0"/>
              </a:rPr>
              <a:t>في حين يتم التركيز بشكل أقل على السؤال المتعلق بمصادر الطعام، فإنه يحمل أهمية كبيرة في تفسير حالة الأمن الغذائي للأسر ومستوى هشاشتها.</a:t>
            </a:r>
            <a:endParaRPr lang="en-US" sz="220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2" name="Table 1">
            <a:extLst>
              <a:ext uri="{FF2B5EF4-FFF2-40B4-BE49-F238E27FC236}">
                <a16:creationId xmlns:a16="http://schemas.microsoft.com/office/drawing/2014/main" id="{4E669166-E353-1684-BB68-85A7A365100C}"/>
              </a:ext>
            </a:extLst>
          </p:cNvPr>
          <p:cNvGraphicFramePr>
            <a:graphicFrameLocks noGrp="1"/>
          </p:cNvGraphicFramePr>
          <p:nvPr/>
        </p:nvGraphicFramePr>
        <p:xfrm>
          <a:off x="6641700" y="2828302"/>
          <a:ext cx="4948406" cy="1616154"/>
        </p:xfrm>
        <a:graphic>
          <a:graphicData uri="http://schemas.openxmlformats.org/drawingml/2006/table">
            <a:tbl>
              <a:tblPr/>
              <a:tblGrid>
                <a:gridCol w="4948406">
                  <a:extLst>
                    <a:ext uri="{9D8B030D-6E8A-4147-A177-3AD203B41FA5}">
                      <a16:colId xmlns:a16="http://schemas.microsoft.com/office/drawing/2014/main" val="544189224"/>
                    </a:ext>
                  </a:extLst>
                </a:gridCol>
              </a:tblGrid>
              <a:tr h="1616154">
                <a:tc>
                  <a:txBody>
                    <a:bodyPr/>
                    <a:lstStyle/>
                    <a:p>
                      <a:pPr marL="0" marR="0" algn="r" rtl="1">
                        <a:spcBef>
                          <a:spcPts val="0"/>
                        </a:spcBef>
                        <a:spcAft>
                          <a:spcPts val="0"/>
                        </a:spcAft>
                      </a:pPr>
                      <a:r>
                        <a:rPr lang="ar-LB" sz="900" b="1" u="sng">
                          <a:solidFill>
                            <a:schemeClr val="accent1"/>
                          </a:solidFill>
                          <a:effectLst/>
                          <a:latin typeface="+mn-lt"/>
                          <a:ea typeface="Times New Roman" panose="02020603050405020304" pitchFamily="18" charset="0"/>
                          <a:cs typeface="Calibri"/>
                        </a:rPr>
                        <a:t>رموز مصادر الطعام:</a:t>
                      </a:r>
                      <a:endParaRPr lang="en-GB" sz="900" b="1" u="sng">
                        <a:solidFill>
                          <a:schemeClr val="accent1"/>
                        </a:solidFill>
                        <a:effectLst/>
                        <a:latin typeface="+mn-lt"/>
                        <a:ea typeface="Times New Roman" panose="02020603050405020304" pitchFamily="18" charset="0"/>
                        <a:cs typeface="Calibri"/>
                      </a:endParaRPr>
                    </a:p>
                    <a:p>
                      <a:pPr marL="171450" marR="0" indent="-171450" algn="r" rtl="1">
                        <a:spcBef>
                          <a:spcPts val="0"/>
                        </a:spcBef>
                        <a:spcAft>
                          <a:spcPts val="0"/>
                        </a:spcAft>
                        <a:buFont typeface="Arial" panose="020B0604020202020204" pitchFamily="34" charset="0"/>
                        <a:buChar char="•"/>
                      </a:pPr>
                      <a:r>
                        <a:rPr lang="en-GB" sz="900" b="0" u="none">
                          <a:solidFill>
                            <a:schemeClr val="accent1"/>
                          </a:solidFill>
                          <a:effectLst/>
                          <a:latin typeface="+mn-lt"/>
                          <a:ea typeface="Times New Roman" panose="02020603050405020304" pitchFamily="18" charset="0"/>
                          <a:cs typeface="Calibri"/>
                        </a:rPr>
                        <a:t>100</a:t>
                      </a:r>
                      <a:r>
                        <a:rPr lang="ar-LB" sz="900" b="0" u="none">
                          <a:solidFill>
                            <a:schemeClr val="accent1"/>
                          </a:solidFill>
                          <a:effectLst/>
                          <a:latin typeface="+mn-lt"/>
                          <a:ea typeface="Times New Roman" panose="02020603050405020304" pitchFamily="18" charset="0"/>
                          <a:cs typeface="Calibri"/>
                        </a:rPr>
                        <a:t> = الإنتاج المنزلي (المحاصيل، تربية الحيوانات)</a:t>
                      </a:r>
                    </a:p>
                    <a:p>
                      <a:pPr marL="171450" marR="0" indent="-171450" algn="r" rtl="1">
                        <a:spcBef>
                          <a:spcPts val="0"/>
                        </a:spcBef>
                        <a:spcAft>
                          <a:spcPts val="0"/>
                        </a:spcAft>
                        <a:buFont typeface="Arial" panose="020B0604020202020204" pitchFamily="34" charset="0"/>
                        <a:buChar char="•"/>
                      </a:pPr>
                      <a:r>
                        <a:rPr lang="ar-LB" sz="900" b="0" u="none">
                          <a:solidFill>
                            <a:schemeClr val="accent1"/>
                          </a:solidFill>
                          <a:effectLst/>
                          <a:latin typeface="+mn-lt"/>
                          <a:ea typeface="Times New Roman" panose="02020603050405020304" pitchFamily="18" charset="0"/>
                          <a:cs typeface="Calibri"/>
                        </a:rPr>
                        <a:t>200 = الصيد/صيد الأسماك</a:t>
                      </a:r>
                    </a:p>
                    <a:p>
                      <a:pPr marL="171450" marR="0" indent="-171450" algn="r" rtl="1">
                        <a:spcBef>
                          <a:spcPts val="0"/>
                        </a:spcBef>
                        <a:spcAft>
                          <a:spcPts val="0"/>
                        </a:spcAft>
                        <a:buFont typeface="Arial" panose="020B0604020202020204" pitchFamily="34" charset="0"/>
                        <a:buChar char="•"/>
                      </a:pPr>
                      <a:r>
                        <a:rPr lang="ar-LB" sz="900" b="0" u="none">
                          <a:solidFill>
                            <a:schemeClr val="accent1"/>
                          </a:solidFill>
                          <a:effectLst/>
                          <a:latin typeface="+mn-lt"/>
                          <a:ea typeface="Times New Roman" panose="02020603050405020304" pitchFamily="18" charset="0"/>
                          <a:cs typeface="Calibri"/>
                        </a:rPr>
                        <a:t>300 = التجميع</a:t>
                      </a:r>
                    </a:p>
                    <a:p>
                      <a:pPr marL="171450" marR="0" indent="-171450" algn="r" rtl="1">
                        <a:spcBef>
                          <a:spcPts val="0"/>
                        </a:spcBef>
                        <a:spcAft>
                          <a:spcPts val="0"/>
                        </a:spcAft>
                        <a:buFont typeface="Arial" panose="020B0604020202020204" pitchFamily="34" charset="0"/>
                        <a:buChar char="•"/>
                      </a:pPr>
                      <a:r>
                        <a:rPr lang="ar-LB" sz="900" b="0" u="none">
                          <a:solidFill>
                            <a:schemeClr val="accent1"/>
                          </a:solidFill>
                          <a:effectLst/>
                          <a:latin typeface="+mn-lt"/>
                          <a:ea typeface="Times New Roman" panose="02020603050405020304" pitchFamily="18" charset="0"/>
                          <a:cs typeface="Calibri"/>
                        </a:rPr>
                        <a:t>400 = سلف أو دين</a:t>
                      </a:r>
                    </a:p>
                    <a:p>
                      <a:pPr marL="171450" marR="0" indent="-171450" algn="r" rtl="1">
                        <a:spcBef>
                          <a:spcPts val="0"/>
                        </a:spcBef>
                        <a:spcAft>
                          <a:spcPts val="0"/>
                        </a:spcAft>
                        <a:buFont typeface="Arial" panose="020B0604020202020204" pitchFamily="34" charset="0"/>
                        <a:buChar char="•"/>
                      </a:pPr>
                      <a:r>
                        <a:rPr lang="ar-LB" sz="900" b="0" u="none">
                          <a:solidFill>
                            <a:schemeClr val="accent1"/>
                          </a:solidFill>
                          <a:effectLst/>
                          <a:latin typeface="+mn-lt"/>
                          <a:ea typeface="Times New Roman" panose="02020603050405020304" pitchFamily="18" charset="0"/>
                          <a:cs typeface="Calibri"/>
                        </a:rPr>
                        <a:t>500 = تم شراؤه/شرائها</a:t>
                      </a:r>
                    </a:p>
                    <a:p>
                      <a:pPr marL="171450" marR="0" indent="-171450" algn="r" rtl="1">
                        <a:spcBef>
                          <a:spcPts val="0"/>
                        </a:spcBef>
                        <a:spcAft>
                          <a:spcPts val="0"/>
                        </a:spcAft>
                        <a:buFont typeface="Arial" panose="020B0604020202020204" pitchFamily="34" charset="0"/>
                        <a:buChar char="•"/>
                      </a:pPr>
                      <a:r>
                        <a:rPr lang="ar-LB" sz="900" b="0" u="none">
                          <a:solidFill>
                            <a:schemeClr val="accent1"/>
                          </a:solidFill>
                          <a:effectLst/>
                          <a:latin typeface="+mn-lt"/>
                          <a:ea typeface="Times New Roman" panose="02020603050405020304" pitchFamily="18" charset="0"/>
                          <a:cs typeface="Calibri"/>
                        </a:rPr>
                        <a:t>600 = ائتمان</a:t>
                      </a:r>
                    </a:p>
                    <a:p>
                      <a:pPr marL="171450" marR="0" indent="-171450" algn="r" rtl="1">
                        <a:spcBef>
                          <a:spcPts val="0"/>
                        </a:spcBef>
                        <a:spcAft>
                          <a:spcPts val="0"/>
                        </a:spcAft>
                        <a:buFont typeface="Arial" panose="020B0604020202020204" pitchFamily="34" charset="0"/>
                        <a:buChar char="•"/>
                      </a:pPr>
                      <a:r>
                        <a:rPr lang="ar-LB" sz="900" b="0" u="none">
                          <a:solidFill>
                            <a:schemeClr val="accent1"/>
                          </a:solidFill>
                          <a:effectLst/>
                          <a:latin typeface="+mn-lt"/>
                          <a:ea typeface="Times New Roman" panose="02020603050405020304" pitchFamily="18" charset="0"/>
                          <a:cs typeface="Calibri"/>
                        </a:rPr>
                        <a:t>700 = التسول </a:t>
                      </a:r>
                    </a:p>
                    <a:p>
                      <a:pPr marL="171450" marR="0" indent="-171450" algn="r" rtl="1">
                        <a:spcBef>
                          <a:spcPts val="0"/>
                        </a:spcBef>
                        <a:spcAft>
                          <a:spcPts val="0"/>
                        </a:spcAft>
                        <a:buFont typeface="Arial" panose="020B0604020202020204" pitchFamily="34" charset="0"/>
                        <a:buChar char="•"/>
                      </a:pPr>
                      <a:r>
                        <a:rPr lang="ar-LB" sz="900" b="0" u="none">
                          <a:solidFill>
                            <a:schemeClr val="accent1"/>
                          </a:solidFill>
                          <a:effectLst/>
                          <a:latin typeface="+mn-lt"/>
                          <a:ea typeface="Times New Roman" panose="02020603050405020304" pitchFamily="18" charset="0"/>
                          <a:cs typeface="Calibri"/>
                        </a:rPr>
                        <a:t>800 = تبادل للعمالة أو الأشياء</a:t>
                      </a:r>
                    </a:p>
                    <a:p>
                      <a:pPr marL="171450" marR="0" indent="-171450" algn="r" rtl="1">
                        <a:spcBef>
                          <a:spcPts val="0"/>
                        </a:spcBef>
                        <a:spcAft>
                          <a:spcPts val="0"/>
                        </a:spcAft>
                        <a:buFont typeface="Arial" panose="020B0604020202020204" pitchFamily="34" charset="0"/>
                        <a:buChar char="•"/>
                      </a:pPr>
                      <a:r>
                        <a:rPr lang="ar-LB" sz="900" b="0" u="none">
                          <a:solidFill>
                            <a:schemeClr val="accent1"/>
                          </a:solidFill>
                          <a:effectLst/>
                          <a:latin typeface="+mn-lt"/>
                          <a:ea typeface="Times New Roman" panose="02020603050405020304" pitchFamily="18" charset="0"/>
                          <a:cs typeface="Calibri"/>
                        </a:rPr>
                        <a:t>900 = هدايا من العائلة/الأصدقاء</a:t>
                      </a:r>
                    </a:p>
                    <a:p>
                      <a:pPr marL="171450" marR="0" indent="-171450" algn="r" rtl="1">
                        <a:spcBef>
                          <a:spcPts val="0"/>
                        </a:spcBef>
                        <a:spcAft>
                          <a:spcPts val="0"/>
                        </a:spcAft>
                        <a:buFont typeface="Arial" panose="020B0604020202020204" pitchFamily="34" charset="0"/>
                        <a:buChar char="•"/>
                      </a:pPr>
                      <a:r>
                        <a:rPr lang="ar-LB" sz="900" b="0" u="none">
                          <a:solidFill>
                            <a:schemeClr val="accent1"/>
                          </a:solidFill>
                          <a:effectLst/>
                          <a:latin typeface="+mn-lt"/>
                          <a:ea typeface="Times New Roman" panose="02020603050405020304" pitchFamily="18" charset="0"/>
                          <a:cs typeface="Calibri"/>
                        </a:rPr>
                        <a:t>1000 = مساعدة غذائية</a:t>
                      </a:r>
                      <a:endParaRPr lang="en-US" sz="1050" b="0" u="none">
                        <a:solidFill>
                          <a:schemeClr val="accent1"/>
                        </a:solidFill>
                        <a:effectLst/>
                        <a:latin typeface="+mn-lt"/>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3538481"/>
                  </a:ext>
                </a:extLst>
              </a:tr>
            </a:tbl>
          </a:graphicData>
        </a:graphic>
      </p:graphicFrame>
      <p:sp>
        <p:nvSpPr>
          <p:cNvPr id="4" name="TextBox 3">
            <a:extLst>
              <a:ext uri="{FF2B5EF4-FFF2-40B4-BE49-F238E27FC236}">
                <a16:creationId xmlns:a16="http://schemas.microsoft.com/office/drawing/2014/main" id="{0868092E-2E95-D90D-F602-ACB8DD723E1B}"/>
              </a:ext>
            </a:extLst>
          </p:cNvPr>
          <p:cNvSpPr txBox="1"/>
          <p:nvPr/>
        </p:nvSpPr>
        <p:spPr>
          <a:xfrm>
            <a:off x="936622" y="3115157"/>
            <a:ext cx="5306560" cy="1200329"/>
          </a:xfrm>
          <a:prstGeom prst="rect">
            <a:avLst/>
          </a:prstGeom>
          <a:noFill/>
        </p:spPr>
        <p:txBody>
          <a:bodyPr wrap="square">
            <a:spAutoFit/>
          </a:bodyPr>
          <a:lstStyle/>
          <a:p>
            <a:pPr algn="r" rtl="1"/>
            <a:r>
              <a:rPr lang="ar-LB">
                <a:latin typeface="Open Sans" panose="020B0606030504020204" pitchFamily="34" charset="0"/>
                <a:ea typeface="Calibri" panose="020F0502020204030204" pitchFamily="34" charset="0"/>
              </a:rPr>
              <a:t>على سبيل المثال، يمكن اعتبار الأسرة التي تعتمد بشكل رئيسي على المساعدة الغذائية الإنسانية، والاقتراض (سلف أو دين)، والهدايا من العائلة/الأصدقاء، أكثر هشاشة من الأسرة التي تستطيع الحصول على الطعام من خلال الشراء النقدي.</a:t>
            </a:r>
            <a:endParaRPr lang="fr-FR"/>
          </a:p>
        </p:txBody>
      </p:sp>
      <p:sp>
        <p:nvSpPr>
          <p:cNvPr id="7" name="TextBox 1">
            <a:extLst>
              <a:ext uri="{FF2B5EF4-FFF2-40B4-BE49-F238E27FC236}">
                <a16:creationId xmlns:a16="http://schemas.microsoft.com/office/drawing/2014/main" id="{56E8DDA0-3B8C-32B7-FD76-89CA610B4ED1}"/>
              </a:ext>
            </a:extLst>
          </p:cNvPr>
          <p:cNvSpPr txBox="1"/>
          <p:nvPr/>
        </p:nvSpPr>
        <p:spPr>
          <a:xfrm>
            <a:off x="1965451" y="5011729"/>
            <a:ext cx="9624655" cy="707886"/>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ar-LB" sz="2000">
                <a:solidFill>
                  <a:schemeClr val="accent2">
                    <a:lumMod val="75000"/>
                  </a:schemeClr>
                </a:solidFill>
                <a:latin typeface="Open Sans"/>
                <a:ea typeface="Open Sans"/>
                <a:cs typeface="Open Sans"/>
              </a:rPr>
              <a:t>ومع ذلك، فإن الشراء نقداً يشمل النقود التي حصلت عليها الأسرة من أي مصدر كان، بما في ذلك المساعدة الغذائية النقدية أو التسول. لذلك، سيحتاج المحلل إلى التحقق لاحقًا من مصادر دخل الأسرة لفهم سلوك الشراء نقداً.</a:t>
            </a:r>
            <a:endParaRPr lang="en-US" sz="2000">
              <a:solidFill>
                <a:schemeClr val="accent2">
                  <a:lumMod val="75000"/>
                </a:schemeClr>
              </a:solidFill>
              <a:latin typeface="Open Sans"/>
              <a:ea typeface="Open Sans"/>
              <a:cs typeface="Open Sans"/>
            </a:endParaRPr>
          </a:p>
        </p:txBody>
      </p:sp>
      <p:pic>
        <p:nvPicPr>
          <p:cNvPr id="9" name="Graphic 2" descr="Warning with solid fill">
            <a:extLst>
              <a:ext uri="{FF2B5EF4-FFF2-40B4-BE49-F238E27FC236}">
                <a16:creationId xmlns:a16="http://schemas.microsoft.com/office/drawing/2014/main" id="{2E26A57B-2C03-F203-F212-C4347ABAB7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9041" y="4811868"/>
            <a:ext cx="552819" cy="552819"/>
          </a:xfrm>
          <a:prstGeom prst="rect">
            <a:avLst/>
          </a:prstGeom>
        </p:spPr>
      </p:pic>
      <p:sp>
        <p:nvSpPr>
          <p:cNvPr id="11" name="Title 3">
            <a:extLst>
              <a:ext uri="{FF2B5EF4-FFF2-40B4-BE49-F238E27FC236}">
                <a16:creationId xmlns:a16="http://schemas.microsoft.com/office/drawing/2014/main" id="{5FBEA402-EB1E-7599-A459-265318D92198}"/>
              </a:ext>
            </a:extLst>
          </p:cNvPr>
          <p:cNvSpPr txBox="1">
            <a:spLocks/>
          </p:cNvSpPr>
          <p:nvPr/>
        </p:nvSpPr>
        <p:spPr>
          <a:xfrm>
            <a:off x="717181" y="716415"/>
            <a:ext cx="11052002" cy="662558"/>
          </a:xfrm>
          <a:prstGeom prst="rect">
            <a:avLst/>
          </a:prstGeom>
        </p:spPr>
        <p:txBody>
          <a:bodyPr vert="horz" lIns="91440" tIns="45720" rIns="91440" bIns="45720" rtlCol="0"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sz="3000" b="1" i="0" kern="1200">
                <a:solidFill>
                  <a:srgbClr val="0070BA"/>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pPr algn="r" rtl="1"/>
            <a:r>
              <a:rPr lang="ar-LB" sz="3600" kern="1400" spc="230" dirty="0">
                <a:solidFill>
                  <a:schemeClr val="tx1"/>
                </a:solidFill>
                <a:latin typeface="Open Sans ExtraBold" panose="020B0906030804020204" pitchFamily="34" charset="0"/>
              </a:rPr>
              <a:t>وحدة قياس استهلاك الغذاء: مصادر الطعام</a:t>
            </a:r>
            <a:endParaRPr lang="en-GB" sz="3600" b="0" kern="1400" spc="230" dirty="0">
              <a:solidFill>
                <a:schemeClr val="tx1"/>
              </a:solidFill>
              <a:latin typeface="Open Sans ExtraBold" panose="020B0906030804020204" pitchFamily="34" charset="0"/>
            </a:endParaRPr>
          </a:p>
        </p:txBody>
      </p:sp>
    </p:spTree>
    <p:extLst>
      <p:ext uri="{BB962C8B-B14F-4D97-AF65-F5344CB8AC3E}">
        <p14:creationId xmlns:p14="http://schemas.microsoft.com/office/powerpoint/2010/main" val="935233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2035226" y="2292600"/>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ct val="94762"/>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gn="r" rtl="1">
              <a:lnSpc>
                <a:spcPct val="89497"/>
              </a:lnSpc>
            </a:pPr>
            <a:r>
              <a:rPr lang="ar-YE">
                <a:solidFill>
                  <a:srgbClr val="FFFFFE"/>
                </a:solidFill>
                <a:latin typeface="Open Sans ExtraBold" panose="020B0906030804020204" pitchFamily="34" charset="0"/>
                <a:ea typeface="Open Sans ExtraBold" panose="020B0906030804020204" pitchFamily="34" charset="0"/>
                <a:cs typeface="Open Sans" panose="020B0606030504020204" pitchFamily="34" charset="0"/>
              </a:rPr>
              <a:t>المجموعات الغذائية</a:t>
            </a:r>
            <a:endParaRPr lang="en-GB">
              <a:solidFill>
                <a:srgbClr val="FFFFFE"/>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34726677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594672" y="716415"/>
            <a:ext cx="11174511" cy="662558"/>
          </a:xfrm>
        </p:spPr>
        <p:txBody>
          <a:bodyPr anchor="t" anchorCtr="0"/>
          <a:lstStyle/>
          <a:p>
            <a:pPr algn="r" rtl="1"/>
            <a:r>
              <a:rPr lang="ar-LB" sz="3600" kern="1400" spc="230" dirty="0">
                <a:solidFill>
                  <a:schemeClr val="tx1"/>
                </a:solidFill>
                <a:latin typeface="Open Sans ExtraBold" panose="020B0906030804020204" pitchFamily="34" charset="0"/>
              </a:rPr>
              <a:t>مؤشر استهلاك الغذاء</a:t>
            </a:r>
            <a:r>
              <a:rPr lang="ar-YE" sz="3600" kern="1400" spc="230" dirty="0">
                <a:solidFill>
                  <a:schemeClr val="tx1"/>
                </a:solidFill>
                <a:latin typeface="Open Sans ExtraBold" panose="020B0906030804020204" pitchFamily="34" charset="0"/>
              </a:rPr>
              <a:t> و</a:t>
            </a:r>
            <a:r>
              <a:rPr lang="ar-YE" sz="3600" dirty="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موشر جودة التغذية الخاصة باستهلاك الغذاء</a:t>
            </a:r>
            <a:r>
              <a:rPr lang="ar-LB" sz="3600" kern="1400" spc="230" dirty="0">
                <a:solidFill>
                  <a:schemeClr val="tx1"/>
                </a:solidFill>
                <a:latin typeface="Open Sans ExtraBold" panose="020B0906030804020204" pitchFamily="34" charset="0"/>
              </a:rPr>
              <a:t>: تعليمات التدريب رقم 4</a:t>
            </a:r>
            <a:endParaRPr lang="en-GB" sz="3600" kern="1400" spc="230" dirty="0">
              <a:solidFill>
                <a:schemeClr val="tx1"/>
              </a:solidFill>
              <a:latin typeface="Open Sans ExtraBold" panose="020B0906030804020204" pitchFamily="34" charset="0"/>
            </a:endParaRPr>
          </a:p>
        </p:txBody>
      </p:sp>
      <p:sp>
        <p:nvSpPr>
          <p:cNvPr id="3" name="Content Placeholder 2"/>
          <p:cNvSpPr>
            <a:spLocks noGrp="1"/>
          </p:cNvSpPr>
          <p:nvPr>
            <p:ph idx="1"/>
          </p:nvPr>
        </p:nvSpPr>
        <p:spPr>
          <a:xfrm>
            <a:off x="594672" y="2028497"/>
            <a:ext cx="11297019" cy="3662917"/>
          </a:xfrm>
        </p:spPr>
        <p:txBody>
          <a:bodyPr vert="horz" lIns="91440" tIns="45720" rIns="91440" bIns="45720" rtlCol="0" anchor="t">
            <a:noAutofit/>
          </a:bodyPr>
          <a:lstStyle/>
          <a:p>
            <a:pPr algn="r" rtl="1">
              <a:lnSpc>
                <a:spcPct val="110958"/>
              </a:lnSpc>
              <a:buFont typeface="Wingdings" panose="05000000000000000000" pitchFamily="2" charset="2"/>
              <a:buChar char="v"/>
            </a:pPr>
            <a:r>
              <a:rPr lang="ar-LB" sz="2200" spc="60"/>
              <a:t>يجب تقديم قائمة بالعناصر الغذائية ذات الصلة التي تتوافق مع الأطباق المحلية والمكونات الشائعة خلال فترة التدريب.</a:t>
            </a:r>
          </a:p>
          <a:p>
            <a:pPr marL="0" indent="0" algn="r" rtl="1">
              <a:lnSpc>
                <a:spcPct val="110958"/>
              </a:lnSpc>
              <a:buNone/>
            </a:pPr>
            <a:endParaRPr lang="ar-LB" sz="2200" spc="60"/>
          </a:p>
          <a:p>
            <a:pPr algn="r" rtl="1">
              <a:lnSpc>
                <a:spcPct val="110958"/>
              </a:lnSpc>
              <a:buFont typeface="Wingdings" panose="05000000000000000000" pitchFamily="2" charset="2"/>
              <a:buChar char="v"/>
            </a:pPr>
            <a:r>
              <a:rPr lang="ar-LB" sz="2200" spc="60"/>
              <a:t>ناقش العناصر الغذائية التي تتكون منها الأطباق الأكثر تناولًا وكيفية تسجيلها، على سبيل المثال، يمكن أن يتكون الحساء/المرق/الكاري من بعض قطع اللحم (اللحوم)، الفاصوليا (البقوليات)، الطماطم (الخضروات) والتوابل (البهارات) ويتم تقديمها مع الخبز أو الأرز (الحبوب).</a:t>
            </a:r>
          </a:p>
          <a:p>
            <a:pPr algn="r" rtl="1">
              <a:lnSpc>
                <a:spcPct val="110958"/>
              </a:lnSpc>
              <a:buFont typeface="Wingdings" panose="05000000000000000000" pitchFamily="2" charset="2"/>
              <a:buChar char="v"/>
            </a:pPr>
            <a:endParaRPr lang="ar-LB" sz="2200" spc="60"/>
          </a:p>
          <a:p>
            <a:pPr algn="r" rtl="1">
              <a:lnSpc>
                <a:spcPct val="110958"/>
              </a:lnSpc>
              <a:buFont typeface="Wingdings" panose="05000000000000000000" pitchFamily="2" charset="2"/>
              <a:buChar char="v"/>
            </a:pPr>
            <a:r>
              <a:rPr lang="ar-LB" sz="2200" spc="60"/>
              <a:t>بالإضافة إلى ذلك، يمكن أن يكون من المفيد شرح السياق الاستهلاكي لل</a:t>
            </a:r>
            <a:r>
              <a:rPr lang="ar-EG" sz="2200" spc="60"/>
              <a:t>دولة</a:t>
            </a:r>
            <a:r>
              <a:rPr lang="ar-LB" sz="2200" spc="60"/>
              <a:t> لتوجيه</a:t>
            </a:r>
            <a:r>
              <a:rPr lang="en-US" sz="2200" spc="60"/>
              <a:t> </a:t>
            </a:r>
            <a:r>
              <a:rPr lang="ar-YE" sz="2200" spc="60"/>
              <a:t>الاشخاص التي تمت </a:t>
            </a:r>
            <a:r>
              <a:rPr lang="ar-EG" sz="2200" spc="60"/>
              <a:t>معهم</a:t>
            </a:r>
            <a:r>
              <a:rPr lang="ar-YE" sz="2200" spc="60"/>
              <a:t> المقابلة</a:t>
            </a:r>
            <a:r>
              <a:rPr lang="ar-LB" sz="2200" spc="60"/>
              <a:t> - على سبيل المثال، في بعض الثقافات، هناك أيام معينة من الأسبوع يتم فيها استهلاك بعض العناصر الغذائية، مثل اللح</a:t>
            </a:r>
            <a:r>
              <a:rPr lang="ar-EG" sz="2200" spc="60"/>
              <a:t>و</a:t>
            </a:r>
            <a:r>
              <a:rPr lang="ar-LB" sz="2200" spc="60"/>
              <a:t>م أو الفاكهة في أيام الجمعة.</a:t>
            </a:r>
            <a:endParaRPr lang="en-GB" sz="2200" spc="60">
              <a:latin typeface="Open Sans"/>
              <a:ea typeface="Open Sans"/>
              <a:cs typeface="Open Sans"/>
            </a:endParaRPr>
          </a:p>
        </p:txBody>
      </p:sp>
    </p:spTree>
    <p:extLst>
      <p:ext uri="{BB962C8B-B14F-4D97-AF65-F5344CB8AC3E}">
        <p14:creationId xmlns:p14="http://schemas.microsoft.com/office/powerpoint/2010/main" val="1385100097"/>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a:r>
              <a:rPr lang="ar-LB" sz="3600" kern="1400" spc="230" dirty="0">
                <a:solidFill>
                  <a:schemeClr val="tx1"/>
                </a:solidFill>
                <a:latin typeface="Open Sans ExtraBold" panose="020B0906030804020204" pitchFamily="34" charset="0"/>
              </a:rPr>
              <a:t>المجموعة الغذائية رقم 1: الحبوب والجذور والدرنات</a:t>
            </a:r>
            <a:endParaRPr lang="en-GB" sz="3600" kern="1400" spc="230" dirty="0">
              <a:solidFill>
                <a:schemeClr val="tx1"/>
              </a:solidFill>
              <a:latin typeface="Open Sans ExtraBold" panose="020B0906030804020204" pitchFamily="34" charset="0"/>
            </a:endParaRPr>
          </a:p>
        </p:txBody>
      </p:sp>
      <p:pic>
        <p:nvPicPr>
          <p:cNvPr id="6" name="Picture 2" descr="All About Grains: 21 Types of Grains - 2022 - MasterClass">
            <a:extLst>
              <a:ext uri="{FF2B5EF4-FFF2-40B4-BE49-F238E27FC236}">
                <a16:creationId xmlns:a16="http://schemas.microsoft.com/office/drawing/2014/main" id="{B3817F12-5B82-427B-9598-4D7BF1E325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106" r="6106"/>
          <a:stretch>
            <a:fillRect/>
          </a:stretch>
        </p:blipFill>
        <p:spPr bwMode="auto">
          <a:xfrm>
            <a:off x="698500" y="1456459"/>
            <a:ext cx="5397500" cy="4098925"/>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9FDEDA0A-F2B4-43FC-BB15-8CDE44877846}"/>
              </a:ext>
            </a:extLst>
          </p:cNvPr>
          <p:cNvCxnSpPr>
            <a:cxnSpLocks/>
          </p:cNvCxnSpPr>
          <p:nvPr/>
        </p:nvCxnSpPr>
        <p:spPr>
          <a:xfrm>
            <a:off x="6484957" y="3527693"/>
            <a:ext cx="969579"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1">
            <a:extLst>
              <a:ext uri="{FF2B5EF4-FFF2-40B4-BE49-F238E27FC236}">
                <a16:creationId xmlns:a16="http://schemas.microsoft.com/office/drawing/2014/main" id="{A510CA94-69BF-B530-843F-CCFF14562831}"/>
              </a:ext>
            </a:extLst>
          </p:cNvPr>
          <p:cNvSpPr txBox="1"/>
          <p:nvPr/>
        </p:nvSpPr>
        <p:spPr>
          <a:xfrm>
            <a:off x="2737249" y="5542311"/>
            <a:ext cx="6164682" cy="400110"/>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r>
              <a:rPr lang="ar-LB" sz="2000" b="1">
                <a:solidFill>
                  <a:schemeClr val="accent2">
                    <a:lumMod val="75000"/>
                  </a:schemeClr>
                </a:solidFill>
                <a:latin typeface="Open Sans"/>
                <a:ea typeface="Open Sans"/>
                <a:cs typeface="Open Sans"/>
              </a:rPr>
              <a:t>تُستثنى البطاطا الحلوة البرتقالية (الخضروات)، وفول الصويا (البقوليات).</a:t>
            </a:r>
            <a:endParaRPr lang="en-US" sz="2000" b="1">
              <a:solidFill>
                <a:schemeClr val="accent2">
                  <a:lumMod val="75000"/>
                </a:schemeClr>
              </a:solidFill>
              <a:latin typeface="Open Sans"/>
              <a:ea typeface="Open Sans"/>
              <a:cs typeface="Open Sans"/>
            </a:endParaRPr>
          </a:p>
        </p:txBody>
      </p:sp>
      <p:pic>
        <p:nvPicPr>
          <p:cNvPr id="4" name="Graphic 2" descr="Warning with solid fill">
            <a:extLst>
              <a:ext uri="{FF2B5EF4-FFF2-40B4-BE49-F238E27FC236}">
                <a16:creationId xmlns:a16="http://schemas.microsoft.com/office/drawing/2014/main" id="{8AC02ADA-D48D-CB78-660D-5614B6FCF6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50660" y="5441166"/>
            <a:ext cx="552819" cy="552819"/>
          </a:xfrm>
          <a:prstGeom prst="rect">
            <a:avLst/>
          </a:prstGeom>
        </p:spPr>
      </p:pic>
      <p:sp>
        <p:nvSpPr>
          <p:cNvPr id="2" name="Speech Bubble: Oval 1">
            <a:extLst>
              <a:ext uri="{FF2B5EF4-FFF2-40B4-BE49-F238E27FC236}">
                <a16:creationId xmlns:a16="http://schemas.microsoft.com/office/drawing/2014/main" id="{E015006F-7280-54E4-07DF-ACD208F28D17}"/>
              </a:ext>
            </a:extLst>
          </p:cNvPr>
          <p:cNvSpPr/>
          <p:nvPr/>
        </p:nvSpPr>
        <p:spPr>
          <a:xfrm>
            <a:off x="1639104" y="2886516"/>
            <a:ext cx="3254829" cy="1282353"/>
          </a:xfrm>
          <a:prstGeom prst="wedgeEllipseCallout">
            <a:avLst>
              <a:gd name="adj1" fmla="val -77474"/>
              <a:gd name="adj2" fmla="val 4165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ar-LB" sz="1600" b="1">
                <a:solidFill>
                  <a:srgbClr val="FFFFFE"/>
                </a:solidFill>
                <a:latin typeface="Open Sans"/>
                <a:ea typeface="Open Sans"/>
                <a:cs typeface="Open Sans"/>
              </a:rPr>
              <a:t>من المهم ملاحظة أن المنتجات المصنعة مثل المعكرونة يجب أن تُحسب ضمن الحبوب.</a:t>
            </a:r>
            <a:endParaRPr lang="en-US" sz="1600" b="1">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Content Placeholder 2">
            <a:extLst>
              <a:ext uri="{FF2B5EF4-FFF2-40B4-BE49-F238E27FC236}">
                <a16:creationId xmlns:a16="http://schemas.microsoft.com/office/drawing/2014/main" id="{9C005950-E05F-635E-B382-9DB8E176FD80}"/>
              </a:ext>
            </a:extLst>
          </p:cNvPr>
          <p:cNvSpPr txBox="1">
            <a:spLocks/>
          </p:cNvSpPr>
          <p:nvPr/>
        </p:nvSpPr>
        <p:spPr>
          <a:xfrm>
            <a:off x="6484957" y="1456459"/>
            <a:ext cx="5284226"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rtl="1">
              <a:buNone/>
            </a:pPr>
            <a:r>
              <a:rPr lang="ar-LB" spc="60">
                <a:latin typeface="Open Sans"/>
                <a:ea typeface="Open Sans"/>
                <a:cs typeface="Open Sans"/>
              </a:rPr>
              <a:t>الحبوب، الجذور، والدرنات تُستهلك بانتظام - وحتى يوميًا - وتوفر نسبة كبيرة من احتياجات الشخص من الطاقة والتغذية.</a:t>
            </a:r>
          </a:p>
          <a:p>
            <a:pPr marL="0" indent="0" algn="r" rtl="1">
              <a:buNone/>
            </a:pPr>
            <a:r>
              <a:rPr lang="ar-LB" spc="60">
                <a:latin typeface="Open Sans"/>
                <a:ea typeface="Open Sans"/>
                <a:cs typeface="Open Sans"/>
              </a:rPr>
              <a:t>تختلف المواد الأساسية المحددة من مكان لآخر</a:t>
            </a:r>
            <a:r>
              <a:rPr lang="ar-EG" spc="60">
                <a:latin typeface="Open Sans"/>
                <a:ea typeface="Open Sans"/>
                <a:cs typeface="Open Sans"/>
              </a:rPr>
              <a:t>،</a:t>
            </a:r>
            <a:r>
              <a:rPr lang="ar-LB" spc="60">
                <a:latin typeface="Open Sans"/>
                <a:ea typeface="Open Sans"/>
                <a:cs typeface="Open Sans"/>
              </a:rPr>
              <a:t> ولكنها عادة ما تكون أقل تكلفة ومتاحة بشكل أكبر من العناصر الأخرى.</a:t>
            </a:r>
          </a:p>
          <a:p>
            <a:pPr marL="0" indent="0" algn="ctr" rtl="1">
              <a:buNone/>
            </a:pPr>
            <a:r>
              <a:rPr lang="ar-LB" u="sng" spc="60"/>
              <a:t>أمثلة على العناصر في وحدة القياس:</a:t>
            </a:r>
            <a:endParaRPr lang="en-GB" u="sng" spc="60"/>
          </a:p>
          <a:p>
            <a:pPr marL="0" indent="0" algn="ctr" rtl="1">
              <a:buNone/>
            </a:pPr>
            <a:r>
              <a:rPr lang="ar-LB" spc="60">
                <a:latin typeface="Open Sans"/>
                <a:ea typeface="Open Sans"/>
                <a:cs typeface="Open Sans"/>
              </a:rPr>
              <a:t>الأرز، المعكرونة، الخبز، الذرة الرفيعة، الذرة، البطاطا، اليام، الكسافا، البطاطا الحلوة البيضاء، القلقاس، والبلانتين.</a:t>
            </a:r>
            <a:endParaRPr lang="en-US" spc="60">
              <a:latin typeface="Open Sans"/>
              <a:ea typeface="Open Sans"/>
              <a:cs typeface="Open Sans"/>
            </a:endParaRPr>
          </a:p>
          <a:p>
            <a:pPr marL="0" indent="0" algn="r" rtl="1">
              <a:buNone/>
            </a:pPr>
            <a:endParaRPr lang="en-US" spc="60"/>
          </a:p>
          <a:p>
            <a:pPr marL="0" indent="0" algn="r" rtl="1">
              <a:buNone/>
            </a:pPr>
            <a:endParaRPr lang="en-GB">
              <a:latin typeface="Open Sans" panose="020B0606030504020204" pitchFamily="34" charset="0"/>
              <a:ea typeface="Calibri" panose="020F0502020204030204" pitchFamily="34" charset="0"/>
            </a:endParaRPr>
          </a:p>
        </p:txBody>
      </p:sp>
    </p:spTree>
    <p:extLst>
      <p:ext uri="{BB962C8B-B14F-4D97-AF65-F5344CB8AC3E}">
        <p14:creationId xmlns:p14="http://schemas.microsoft.com/office/powerpoint/2010/main" val="843692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dirty="0">
                <a:solidFill>
                  <a:schemeClr val="tx1"/>
                </a:solidFill>
                <a:latin typeface="Open Sans ExtraBold" panose="020B0906030804020204" pitchFamily="34" charset="0"/>
              </a:rPr>
              <a:t>المجموعة الغذائية رقم 2: البقوليات والمكسرات والبذور</a:t>
            </a:r>
            <a:endParaRPr lang="en-GB" sz="3600" kern="1400" spc="230" dirty="0">
              <a:solidFill>
                <a:schemeClr val="tx1"/>
              </a:solidFill>
              <a:latin typeface="Open Sans ExtraBold" panose="020B0906030804020204" pitchFamily="34" charset="0"/>
            </a:endParaRPr>
          </a:p>
        </p:txBody>
      </p:sp>
      <p:sp>
        <p:nvSpPr>
          <p:cNvPr id="7" name="Content Placeholder 2">
            <a:extLst>
              <a:ext uri="{FF2B5EF4-FFF2-40B4-BE49-F238E27FC236}">
                <a16:creationId xmlns:a16="http://schemas.microsoft.com/office/drawing/2014/main" id="{35A1684A-13C6-4B69-A1AD-2DFC13191A1F}"/>
              </a:ext>
            </a:extLst>
          </p:cNvPr>
          <p:cNvSpPr txBox="1">
            <a:spLocks/>
          </p:cNvSpPr>
          <p:nvPr/>
        </p:nvSpPr>
        <p:spPr>
          <a:xfrm>
            <a:off x="6371683" y="1378973"/>
            <a:ext cx="5397500" cy="4098925"/>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rtl="1">
              <a:buNone/>
            </a:pPr>
            <a:r>
              <a:rPr lang="ar-LB" spc="60" dirty="0"/>
              <a:t>البقوليات، هي بذور صالحة للأكل من نباتات بقولية مزوعة بهدف استهلاك الغذاء. تعتبر مستدامة نسبيًا وغير مكلفة، وغنية بالبروتين والألياف.</a:t>
            </a:r>
          </a:p>
          <a:p>
            <a:pPr marL="0" indent="0" algn="r" rtl="1">
              <a:buNone/>
            </a:pPr>
            <a:endParaRPr lang="ar-LB" spc="60" dirty="0"/>
          </a:p>
          <a:p>
            <a:pPr marL="0" indent="0" algn="r" rtl="1">
              <a:buNone/>
            </a:pPr>
            <a:r>
              <a:rPr lang="ar-LB" spc="60" dirty="0"/>
              <a:t>تشمل الأمثلة الأكثر شيوعاً: الفاصوليا المجففة، العدس، البازلاء والمكسرات. يجب أيضًا احتساب البذور هنا إذا تم تناولها بكميات كافية.</a:t>
            </a:r>
          </a:p>
          <a:p>
            <a:pPr marL="0" indent="0" algn="r" rtl="1">
              <a:buNone/>
            </a:pPr>
            <a:endParaRPr lang="ar-LB" spc="60" dirty="0"/>
          </a:p>
          <a:p>
            <a:pPr marL="0" indent="0" algn="ctr" rtl="1">
              <a:buNone/>
            </a:pPr>
            <a:r>
              <a:rPr lang="ar-LB" u="sng" spc="60" dirty="0"/>
              <a:t>أمثلة على العناصر في وحدة القياس:</a:t>
            </a:r>
            <a:endParaRPr lang="en-GB" u="sng" spc="60" dirty="0"/>
          </a:p>
          <a:p>
            <a:pPr marL="0" indent="0" algn="ctr" rtl="1">
              <a:buNone/>
            </a:pPr>
            <a:r>
              <a:rPr lang="ar-LB" spc="60" dirty="0"/>
              <a:t>الفاصوليا، اللوبياء، الفول السوداني، العدس، فول الصويا، و/أو المكسرات الأخرى.</a:t>
            </a:r>
            <a:endParaRPr lang="en-US" spc="60" dirty="0"/>
          </a:p>
        </p:txBody>
      </p:sp>
      <p:sp>
        <p:nvSpPr>
          <p:cNvPr id="4" name="TextBox 1">
            <a:extLst>
              <a:ext uri="{FF2B5EF4-FFF2-40B4-BE49-F238E27FC236}">
                <a16:creationId xmlns:a16="http://schemas.microsoft.com/office/drawing/2014/main" id="{749029B0-6F9C-5973-778E-94EC033456E5}"/>
              </a:ext>
            </a:extLst>
          </p:cNvPr>
          <p:cNvSpPr txBox="1"/>
          <p:nvPr/>
        </p:nvSpPr>
        <p:spPr>
          <a:xfrm>
            <a:off x="2162174" y="5337641"/>
            <a:ext cx="9016682" cy="1015663"/>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r>
              <a:rPr lang="ar-LB" sz="2000" b="1">
                <a:solidFill>
                  <a:schemeClr val="accent2">
                    <a:lumMod val="75000"/>
                  </a:schemeClr>
                </a:solidFill>
                <a:latin typeface="Open Sans"/>
                <a:ea typeface="Open Sans"/>
                <a:cs typeface="Open Sans"/>
              </a:rPr>
              <a:t>تُستثنى الكميات الصغيرة (وهو الحال الشائع للمكسرات والبذور وأحيانًا بعض البقوليات)! تُستثنى أيضاً الفاصوليا الخضراء والبازلاء الطازجة (الخضروات). أيضاً, لا تُحتسب الزيوت المستخرجة من المكسرات والبذور (الزيوت والدهون).</a:t>
            </a:r>
            <a:endParaRPr lang="en-US" sz="2000" b="1">
              <a:solidFill>
                <a:schemeClr val="accent2">
                  <a:lumMod val="75000"/>
                </a:schemeClr>
              </a:solidFill>
              <a:latin typeface="Open Sans"/>
              <a:ea typeface="Open Sans"/>
              <a:cs typeface="Open Sans"/>
            </a:endParaRPr>
          </a:p>
        </p:txBody>
      </p:sp>
      <p:pic>
        <p:nvPicPr>
          <p:cNvPr id="5" name="Graphic 2" descr="Warning with solid fill">
            <a:extLst>
              <a:ext uri="{FF2B5EF4-FFF2-40B4-BE49-F238E27FC236}">
                <a16:creationId xmlns:a16="http://schemas.microsoft.com/office/drawing/2014/main" id="{028433A7-BF38-B739-B336-92532F7995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21200" y="5864046"/>
            <a:ext cx="552819" cy="552819"/>
          </a:xfrm>
          <a:prstGeom prst="rect">
            <a:avLst/>
          </a:prstGeom>
        </p:spPr>
      </p:pic>
      <p:pic>
        <p:nvPicPr>
          <p:cNvPr id="2" name="Picture 2">
            <a:extLst>
              <a:ext uri="{FF2B5EF4-FFF2-40B4-BE49-F238E27FC236}">
                <a16:creationId xmlns:a16="http://schemas.microsoft.com/office/drawing/2014/main" id="{2F24BAAA-01A7-3923-01FF-F024525C6667}"/>
              </a:ext>
            </a:extLst>
          </p:cNvPr>
          <p:cNvPicPr>
            <a:picLocks noChangeAspect="1" noChangeArrowheads="1"/>
          </p:cNvPicPr>
          <p:nvPr/>
        </p:nvPicPr>
        <p:blipFill>
          <a:blip r:embed="rId5"/>
          <a:srcRect l="6117" r="6117"/>
          <a:stretch/>
        </p:blipFill>
        <p:spPr bwMode="auto">
          <a:xfrm>
            <a:off x="717181" y="1363446"/>
            <a:ext cx="5210617" cy="3957004"/>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D6EF00DD-44CB-C5D6-F142-A2AB355922B1}"/>
              </a:ext>
            </a:extLst>
          </p:cNvPr>
          <p:cNvCxnSpPr>
            <a:cxnSpLocks/>
          </p:cNvCxnSpPr>
          <p:nvPr/>
        </p:nvCxnSpPr>
        <p:spPr>
          <a:xfrm>
            <a:off x="6243182" y="4240924"/>
            <a:ext cx="1198179"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0389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a:r>
              <a:rPr lang="ar-LB" sz="3600" kern="1400" spc="230" dirty="0">
                <a:solidFill>
                  <a:schemeClr val="tx1"/>
                </a:solidFill>
                <a:latin typeface="Open Sans ExtraBold" panose="020B0906030804020204" pitchFamily="34" charset="0"/>
              </a:rPr>
              <a:t>المجموعة الغذائية رقم 3: الألبان</a:t>
            </a:r>
            <a:endParaRPr lang="en-GB" sz="3600" b="0" kern="1400" spc="230" dirty="0">
              <a:solidFill>
                <a:schemeClr val="tx1"/>
              </a:solidFill>
              <a:latin typeface="Open Sans ExtraBold" panose="020B0906030804020204" pitchFamily="34" charset="0"/>
            </a:endParaRPr>
          </a:p>
        </p:txBody>
      </p:sp>
      <p:sp>
        <p:nvSpPr>
          <p:cNvPr id="7" name="Content Placeholder 2">
            <a:extLst>
              <a:ext uri="{FF2B5EF4-FFF2-40B4-BE49-F238E27FC236}">
                <a16:creationId xmlns:a16="http://schemas.microsoft.com/office/drawing/2014/main" id="{35A1684A-13C6-4B69-A1AD-2DFC13191A1F}"/>
              </a:ext>
            </a:extLst>
          </p:cNvPr>
          <p:cNvSpPr txBox="1">
            <a:spLocks/>
          </p:cNvSpPr>
          <p:nvPr/>
        </p:nvSpPr>
        <p:spPr>
          <a:xfrm>
            <a:off x="6558566" y="1378973"/>
            <a:ext cx="5210617" cy="3907221"/>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rtl="1">
              <a:buFont typeface="Arial"/>
              <a:buNone/>
            </a:pPr>
            <a:endParaRPr lang="en-US" sz="2200" spc="60"/>
          </a:p>
          <a:p>
            <a:pPr marL="0" indent="0" algn="r" rtl="1">
              <a:buFont typeface="Arial"/>
              <a:buNone/>
            </a:pPr>
            <a:r>
              <a:rPr lang="ar-LB" sz="2200" spc="60"/>
              <a:t>تُعرّف منتجات الألبان بأنها "منتج يتم الحصول عليه من خلال معالجة الحليب، والذي قد يحتوي على مضافات غذائية ومكونات أخرى ضرورية وظيفيًا لعملية المعالجة".</a:t>
            </a:r>
          </a:p>
          <a:p>
            <a:pPr marL="0" indent="0" algn="r" rtl="1">
              <a:buFont typeface="Arial"/>
              <a:buNone/>
            </a:pPr>
            <a:endParaRPr lang="en-US" sz="2200" spc="60"/>
          </a:p>
          <a:p>
            <a:pPr marL="0" indent="0" algn="ctr" rtl="1">
              <a:buNone/>
            </a:pPr>
            <a:r>
              <a:rPr lang="ar-LB" sz="2200" u="sng" spc="60"/>
              <a:t>أمثلة على العناصر في وحدة القياس:</a:t>
            </a:r>
            <a:endParaRPr lang="en-GB" sz="2200" u="sng" spc="60"/>
          </a:p>
          <a:p>
            <a:pPr marL="0" indent="0" algn="ctr" rtl="1">
              <a:buNone/>
            </a:pPr>
            <a:r>
              <a:rPr lang="ar-LB" sz="2200" spc="60"/>
              <a:t>الحليب، اللبن، الجبنة، ومنتجات الألبان الأخرى.</a:t>
            </a:r>
            <a:endParaRPr lang="en-US" sz="2200" spc="60"/>
          </a:p>
          <a:p>
            <a:pPr marL="0" indent="0" algn="r" rtl="1">
              <a:buFont typeface="Arial"/>
              <a:buNone/>
            </a:pPr>
            <a:endParaRPr lang="en-US" sz="2200" spc="60"/>
          </a:p>
          <a:p>
            <a:pPr marL="0" indent="0" algn="r" rtl="1">
              <a:buFont typeface="Arial"/>
              <a:buNone/>
            </a:pPr>
            <a:endParaRPr lang="en-US" sz="2200" spc="60"/>
          </a:p>
          <a:p>
            <a:pPr marL="0" indent="0" algn="r" rtl="1">
              <a:buFont typeface="Arial"/>
              <a:buNone/>
            </a:pPr>
            <a:endParaRPr lang="en-US" sz="2200" spc="60"/>
          </a:p>
          <a:p>
            <a:pPr marL="0" indent="0" algn="r" rtl="1">
              <a:buFont typeface="Arial"/>
              <a:buNone/>
            </a:pPr>
            <a:endParaRPr lang="en-US" sz="2200" spc="60"/>
          </a:p>
        </p:txBody>
      </p:sp>
      <p:cxnSp>
        <p:nvCxnSpPr>
          <p:cNvPr id="9" name="Straight Arrow Connector 8">
            <a:extLst>
              <a:ext uri="{FF2B5EF4-FFF2-40B4-BE49-F238E27FC236}">
                <a16:creationId xmlns:a16="http://schemas.microsoft.com/office/drawing/2014/main" id="{69775B13-D924-4F38-BD8E-7139E5BE09B4}"/>
              </a:ext>
            </a:extLst>
          </p:cNvPr>
          <p:cNvCxnSpPr>
            <a:cxnSpLocks/>
          </p:cNvCxnSpPr>
          <p:nvPr/>
        </p:nvCxnSpPr>
        <p:spPr>
          <a:xfrm>
            <a:off x="6202159" y="3775345"/>
            <a:ext cx="1198179"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B846740-34A8-FFD3-937D-0A8B0AAA3DE3}"/>
              </a:ext>
            </a:extLst>
          </p:cNvPr>
          <p:cNvSpPr txBox="1"/>
          <p:nvPr/>
        </p:nvSpPr>
        <p:spPr>
          <a:xfrm>
            <a:off x="2937083" y="5537804"/>
            <a:ext cx="6612197" cy="1015663"/>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ar-LB" sz="2000" b="1">
                <a:solidFill>
                  <a:schemeClr val="accent2">
                    <a:lumMod val="75000"/>
                  </a:schemeClr>
                </a:solidFill>
                <a:latin typeface="Open Sans"/>
                <a:ea typeface="Open Sans"/>
                <a:cs typeface="Open Sans"/>
              </a:rPr>
              <a:t>يُستثنى المارغرين، الزبدة، والقشدة الحامضة (الدهون)، الآيس كريم والحليب المكثف (الحلويات)، والكميات الصغيرة من الحليب في الشاي والقهوة (البهارات والتوابل).</a:t>
            </a:r>
            <a:endParaRPr lang="en-US" sz="2000" b="1">
              <a:solidFill>
                <a:schemeClr val="accent2">
                  <a:lumMod val="75000"/>
                </a:schemeClr>
              </a:solidFill>
              <a:latin typeface="Open Sans"/>
              <a:ea typeface="Open Sans"/>
              <a:cs typeface="Open Sans"/>
            </a:endParaRPr>
          </a:p>
        </p:txBody>
      </p:sp>
      <p:pic>
        <p:nvPicPr>
          <p:cNvPr id="4" name="Graphic 2" descr="Warning with solid fill">
            <a:extLst>
              <a:ext uri="{FF2B5EF4-FFF2-40B4-BE49-F238E27FC236}">
                <a16:creationId xmlns:a16="http://schemas.microsoft.com/office/drawing/2014/main" id="{5CA9C4E7-2475-7330-2698-DF511F3757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40247" y="6045635"/>
            <a:ext cx="552819" cy="552819"/>
          </a:xfrm>
          <a:prstGeom prst="rect">
            <a:avLst/>
          </a:prstGeom>
        </p:spPr>
      </p:pic>
      <p:pic>
        <p:nvPicPr>
          <p:cNvPr id="3" name="Picture 2">
            <a:extLst>
              <a:ext uri="{FF2B5EF4-FFF2-40B4-BE49-F238E27FC236}">
                <a16:creationId xmlns:a16="http://schemas.microsoft.com/office/drawing/2014/main" id="{918EA13C-6AD8-932A-0D5F-39532A7BA140}"/>
              </a:ext>
            </a:extLst>
          </p:cNvPr>
          <p:cNvPicPr>
            <a:picLocks noChangeAspect="1" noChangeArrowheads="1"/>
          </p:cNvPicPr>
          <p:nvPr/>
        </p:nvPicPr>
        <p:blipFill>
          <a:blip r:embed="rId5"/>
          <a:srcRect l="2309" r="2309"/>
          <a:stretch/>
        </p:blipFill>
        <p:spPr bwMode="auto">
          <a:xfrm>
            <a:off x="863238" y="1633875"/>
            <a:ext cx="5145063" cy="3907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7804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a:r>
              <a:rPr lang="ar-LB" sz="3600" kern="1400" spc="230" dirty="0">
                <a:solidFill>
                  <a:schemeClr val="tx1"/>
                </a:solidFill>
                <a:latin typeface="Open Sans ExtraBold" panose="020B0906030804020204" pitchFamily="34" charset="0"/>
              </a:rPr>
              <a:t>المجموعة الغذائية رقم 4: اللحم والسمك والبيض</a:t>
            </a:r>
            <a:endParaRPr lang="en-GB" sz="3600" b="0" kern="1400" spc="230" dirty="0">
              <a:solidFill>
                <a:schemeClr val="tx1"/>
              </a:solidFill>
              <a:latin typeface="Open Sans ExtraBold" panose="020B0906030804020204" pitchFamily="34" charset="0"/>
            </a:endParaRPr>
          </a:p>
        </p:txBody>
      </p:sp>
      <p:sp>
        <p:nvSpPr>
          <p:cNvPr id="7" name="Content Placeholder 2">
            <a:extLst>
              <a:ext uri="{FF2B5EF4-FFF2-40B4-BE49-F238E27FC236}">
                <a16:creationId xmlns:a16="http://schemas.microsoft.com/office/drawing/2014/main" id="{35A1684A-13C6-4B69-A1AD-2DFC13191A1F}"/>
              </a:ext>
            </a:extLst>
          </p:cNvPr>
          <p:cNvSpPr txBox="1">
            <a:spLocks/>
          </p:cNvSpPr>
          <p:nvPr/>
        </p:nvSpPr>
        <p:spPr>
          <a:xfrm>
            <a:off x="6558566" y="1378973"/>
            <a:ext cx="5210617" cy="4238055"/>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rtl="1">
              <a:buFont typeface="Arial"/>
              <a:buNone/>
            </a:pPr>
            <a:endParaRPr lang="en-US" sz="2200" spc="60"/>
          </a:p>
          <a:p>
            <a:pPr marL="0" indent="0" algn="r" rtl="1">
              <a:lnSpc>
                <a:spcPct val="100000"/>
              </a:lnSpc>
              <a:buFont typeface="Arial"/>
              <a:buNone/>
            </a:pPr>
            <a:r>
              <a:rPr lang="ar-LB" sz="2200" spc="60"/>
              <a:t>هي منتجات تم الحصول عليها من مصادر مختلفة</a:t>
            </a:r>
            <a:r>
              <a:rPr lang="en-US" sz="2200" spc="60"/>
              <a:t> </a:t>
            </a:r>
            <a:r>
              <a:rPr lang="ar-LB" sz="2200" spc="60"/>
              <a:t> كالدواجن والحيوانات والأسماك، تحتوي على مكونات غذائية ضرورية مثل البروتين، الفيتامينات، والمعادن.</a:t>
            </a:r>
            <a:endParaRPr lang="en-US" sz="2200" spc="60"/>
          </a:p>
          <a:p>
            <a:pPr marL="0" indent="0" algn="r" rtl="1">
              <a:buFont typeface="Arial"/>
              <a:buNone/>
            </a:pPr>
            <a:endParaRPr lang="en-US" sz="2200" u="sng" spc="60"/>
          </a:p>
          <a:p>
            <a:pPr marL="0" indent="0" algn="ctr" rtl="1">
              <a:buFont typeface="Arial"/>
              <a:buNone/>
            </a:pPr>
            <a:r>
              <a:rPr lang="ar-LB" sz="2200" u="sng" spc="60"/>
              <a:t>أمثلة على العناصر في وحدة القياس:</a:t>
            </a:r>
            <a:endParaRPr lang="en-GB" sz="2200" u="sng" spc="60"/>
          </a:p>
          <a:p>
            <a:pPr marL="0" indent="0" algn="ctr" rtl="1">
              <a:buNone/>
            </a:pPr>
            <a:r>
              <a:rPr lang="ar-LB" sz="2200" spc="60"/>
              <a:t>الماعز ولحم البقر والدجاج ولحم الخنزير والأسماك والمأكولات البحرية الأخرى (بما في ذلك التونة المعلبة)، والحشرات، والبيض.</a:t>
            </a:r>
            <a:endParaRPr lang="en-US" sz="2200" spc="60"/>
          </a:p>
          <a:p>
            <a:pPr marL="0" indent="0" algn="r" rtl="1">
              <a:buFont typeface="Arial"/>
              <a:buNone/>
            </a:pPr>
            <a:endParaRPr lang="en-US" sz="2200" spc="60"/>
          </a:p>
          <a:p>
            <a:pPr marL="0" indent="0" algn="r" rtl="1">
              <a:buFont typeface="Arial"/>
              <a:buNone/>
            </a:pPr>
            <a:endParaRPr lang="en-US" sz="2200" spc="60"/>
          </a:p>
        </p:txBody>
      </p:sp>
      <p:cxnSp>
        <p:nvCxnSpPr>
          <p:cNvPr id="9" name="Straight Arrow Connector 8">
            <a:extLst>
              <a:ext uri="{FF2B5EF4-FFF2-40B4-BE49-F238E27FC236}">
                <a16:creationId xmlns:a16="http://schemas.microsoft.com/office/drawing/2014/main" id="{69775B13-D924-4F38-BD8E-7139E5BE09B4}"/>
              </a:ext>
            </a:extLst>
          </p:cNvPr>
          <p:cNvCxnSpPr>
            <a:cxnSpLocks/>
          </p:cNvCxnSpPr>
          <p:nvPr/>
        </p:nvCxnSpPr>
        <p:spPr>
          <a:xfrm>
            <a:off x="6152941" y="4003311"/>
            <a:ext cx="1094988"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descr="A group of meats and eggs&#10;&#10;Description automatically generated">
            <a:extLst>
              <a:ext uri="{FF2B5EF4-FFF2-40B4-BE49-F238E27FC236}">
                <a16:creationId xmlns:a16="http://schemas.microsoft.com/office/drawing/2014/main" id="{DA83D89E-162B-F33A-D8BB-1C0CDD503CED}"/>
              </a:ext>
            </a:extLst>
          </p:cNvPr>
          <p:cNvPicPr>
            <a:picLocks noChangeAspect="1"/>
          </p:cNvPicPr>
          <p:nvPr/>
        </p:nvPicPr>
        <p:blipFill>
          <a:blip r:embed="rId3"/>
          <a:stretch>
            <a:fillRect/>
          </a:stretch>
        </p:blipFill>
        <p:spPr>
          <a:xfrm>
            <a:off x="717181" y="1445842"/>
            <a:ext cx="5431752" cy="4063879"/>
          </a:xfrm>
          <a:prstGeom prst="rect">
            <a:avLst/>
          </a:prstGeom>
        </p:spPr>
      </p:pic>
      <p:sp>
        <p:nvSpPr>
          <p:cNvPr id="11" name="TextBox 10">
            <a:extLst>
              <a:ext uri="{FF2B5EF4-FFF2-40B4-BE49-F238E27FC236}">
                <a16:creationId xmlns:a16="http://schemas.microsoft.com/office/drawing/2014/main" id="{2A314E02-6BF8-B910-5ABE-D250893A90F7}"/>
              </a:ext>
            </a:extLst>
          </p:cNvPr>
          <p:cNvSpPr txBox="1"/>
          <p:nvPr/>
        </p:nvSpPr>
        <p:spPr>
          <a:xfrm>
            <a:off x="2817552" y="5507341"/>
            <a:ext cx="6612197" cy="707886"/>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r>
              <a:rPr lang="ar-LB" sz="2000" b="1">
                <a:solidFill>
                  <a:schemeClr val="accent2">
                    <a:lumMod val="75000"/>
                  </a:schemeClr>
                </a:solidFill>
                <a:latin typeface="Open Sans"/>
                <a:ea typeface="Open Sans"/>
                <a:cs typeface="Open Sans"/>
              </a:rPr>
              <a:t>لا يشمل اللحوم والأسماك والبيض المستهلكة بكميات صغيرة، حيث تعتبر الكميات الصغيرة منها بمثابة توابل</a:t>
            </a:r>
            <a:endParaRPr lang="en-US">
              <a:solidFill>
                <a:schemeClr val="accent2">
                  <a:lumMod val="75000"/>
                </a:schemeClr>
              </a:solidFill>
            </a:endParaRPr>
          </a:p>
        </p:txBody>
      </p:sp>
      <p:pic>
        <p:nvPicPr>
          <p:cNvPr id="4" name="Graphic 2" descr="Warning with solid fill">
            <a:extLst>
              <a:ext uri="{FF2B5EF4-FFF2-40B4-BE49-F238E27FC236}">
                <a16:creationId xmlns:a16="http://schemas.microsoft.com/office/drawing/2014/main" id="{5CA9C4E7-2475-7330-2698-DF511F3757D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98038" y="5430986"/>
            <a:ext cx="552819" cy="552819"/>
          </a:xfrm>
          <a:prstGeom prst="rect">
            <a:avLst/>
          </a:prstGeom>
        </p:spPr>
      </p:pic>
    </p:spTree>
    <p:extLst>
      <p:ext uri="{BB962C8B-B14F-4D97-AF65-F5344CB8AC3E}">
        <p14:creationId xmlns:p14="http://schemas.microsoft.com/office/powerpoint/2010/main" val="219209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YE" sz="3200" kern="1400" spc="230">
                <a:solidFill>
                  <a:schemeClr val="accent2"/>
                </a:solidFill>
                <a:latin typeface="Open Sans ExtraBold" panose="020B0906030804020204" pitchFamily="34" charset="0"/>
                <a:ea typeface="Open Sans ExtraBold" panose="020B0906030804020204" pitchFamily="34" charset="0"/>
              </a:rPr>
              <a:t>المجموعات الفرعية في مؤشر جودة التغذية الخاصة باستهلاك الغذاء (</a:t>
            </a:r>
            <a:r>
              <a:rPr lang="en-US" sz="3200" kern="1400" spc="230">
                <a:solidFill>
                  <a:schemeClr val="accent2"/>
                </a:solidFill>
                <a:latin typeface="Open Sans ExtraBold" panose="020B0906030804020204" pitchFamily="34" charset="0"/>
                <a:ea typeface="Open Sans ExtraBold" panose="020B0906030804020204" pitchFamily="34" charset="0"/>
                <a:cs typeface="Open Sans ExtraBold" panose="020B0906030804020204" pitchFamily="34" charset="0"/>
              </a:rPr>
              <a:t>FCS-N</a:t>
            </a:r>
            <a:r>
              <a:rPr lang="ar-YE" sz="3200" kern="1400" spc="230">
                <a:solidFill>
                  <a:schemeClr val="accent2"/>
                </a:solidFill>
                <a:latin typeface="Open Sans ExtraBold" panose="020B0906030804020204" pitchFamily="34" charset="0"/>
                <a:ea typeface="Open Sans ExtraBold" panose="020B0906030804020204" pitchFamily="34" charset="0"/>
              </a:rPr>
              <a:t>): لحم البقر، لحم الأعضاء</a:t>
            </a:r>
            <a:r>
              <a:rPr lang="en-US" sz="3200" kern="1400" spc="230">
                <a:solidFill>
                  <a:schemeClr val="accent2"/>
                </a:solidFill>
                <a:latin typeface="Open Sans ExtraBold" panose="020B0906030804020204" pitchFamily="34" charset="0"/>
                <a:ea typeface="Open Sans ExtraBold" panose="020B0906030804020204" pitchFamily="34" charset="0"/>
                <a:cs typeface="Open Sans ExtraBold" panose="020B0906030804020204" pitchFamily="34" charset="0"/>
              </a:rPr>
              <a:t> </a:t>
            </a:r>
            <a:r>
              <a:rPr lang="ar-YE" sz="3200" kern="1400" spc="230">
                <a:solidFill>
                  <a:schemeClr val="accent2"/>
                </a:solidFill>
                <a:latin typeface="Open Sans ExtraBold" panose="020B0906030804020204" pitchFamily="34" charset="0"/>
                <a:ea typeface="Open Sans ExtraBold" panose="020B0906030804020204" pitchFamily="34" charset="0"/>
              </a:rPr>
              <a:t>(الاحشاء)، الأسماك، البيض</a:t>
            </a:r>
            <a:endParaRPr lang="en-GB" sz="3200" kern="1400" spc="230">
              <a:solidFill>
                <a:schemeClr val="accent2"/>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6" name="Picture 2">
            <a:extLst>
              <a:ext uri="{FF2B5EF4-FFF2-40B4-BE49-F238E27FC236}">
                <a16:creationId xmlns:a16="http://schemas.microsoft.com/office/drawing/2014/main" id="{B3817F12-5B82-427B-9598-4D7BF1E3250E}"/>
              </a:ext>
            </a:extLst>
          </p:cNvPr>
          <p:cNvPicPr>
            <a:picLocks noChangeAspect="1" noChangeArrowheads="1"/>
          </p:cNvPicPr>
          <p:nvPr/>
        </p:nvPicPr>
        <p:blipFill rotWithShape="1">
          <a:blip r:embed="rId3"/>
          <a:srcRect l="1795" r="2231" b="4825"/>
          <a:stretch/>
        </p:blipFill>
        <p:spPr bwMode="auto">
          <a:xfrm>
            <a:off x="704211" y="1648319"/>
            <a:ext cx="5896304" cy="3901144"/>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4A470ECD-5EBA-4859-A14F-3B340AA0766B}"/>
              </a:ext>
            </a:extLst>
          </p:cNvPr>
          <p:cNvSpPr txBox="1">
            <a:spLocks/>
          </p:cNvSpPr>
          <p:nvPr/>
        </p:nvSpPr>
        <p:spPr>
          <a:xfrm>
            <a:off x="6625106" y="1683152"/>
            <a:ext cx="5251584" cy="403012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rtl="1">
              <a:buNone/>
            </a:pPr>
            <a:r>
              <a:rPr lang="ar-YE" sz="1800" spc="60"/>
              <a:t>لاحظ أنه في وحدة جودة التغذية الخاصة باستهلاك الغذاء</a:t>
            </a:r>
            <a:r>
              <a:rPr lang="en-GB" sz="1800" spc="60"/>
              <a:t>، </a:t>
            </a:r>
            <a:r>
              <a:rPr lang="ar-YE" sz="1800" spc="60"/>
              <a:t>يتم تقسيم مجموعة البروتين "اللحوم والأسماك والبيض" إلى 4 مجموعات فرعية:</a:t>
            </a:r>
          </a:p>
          <a:p>
            <a:pPr marL="0" indent="0">
              <a:buNone/>
            </a:pPr>
            <a:endParaRPr lang="en-US" sz="1800" spc="60"/>
          </a:p>
          <a:p>
            <a:pPr marL="342900" indent="-342900" algn="r" rtl="1">
              <a:buFont typeface="+mj-lt"/>
              <a:buAutoNum type="arabicPeriod"/>
            </a:pPr>
            <a:r>
              <a:rPr lang="ar-YE" sz="1600" b="1" spc="60">
                <a:latin typeface="Open Sans"/>
                <a:ea typeface="Open Sans"/>
                <a:cs typeface="Open Sans"/>
              </a:rPr>
              <a:t>اللحم اللحوم: الماعز، لحم البقر، الدجاج، لحم الخنزير</a:t>
            </a:r>
          </a:p>
          <a:p>
            <a:pPr marL="342900" indent="-342900" algn="r" rtl="1">
              <a:buFont typeface="+mj-lt"/>
              <a:buAutoNum type="arabicPeriod"/>
            </a:pPr>
            <a:r>
              <a:rPr lang="ar-YE" sz="1600" b="1" spc="60">
                <a:latin typeface="Open Sans"/>
                <a:ea typeface="Open Sans"/>
                <a:cs typeface="Open Sans"/>
              </a:rPr>
              <a:t>لحوم الأعضاء (الاحشاء): الكبد، الكلى، القلب، القوانص، الأطعمة التي تعتمد على الدم مثل بودنغ الدم و/أو لحوم الأعضاء الأخرى</a:t>
            </a:r>
          </a:p>
          <a:p>
            <a:pPr marL="342900" indent="-342900" algn="r" rtl="1">
              <a:buFont typeface="+mj-lt"/>
              <a:buAutoNum type="arabicPeriod"/>
            </a:pPr>
            <a:r>
              <a:rPr lang="ar-YE" sz="1600" b="1" spc="60">
                <a:latin typeface="Open Sans"/>
                <a:ea typeface="Open Sans"/>
                <a:cs typeface="Open Sans"/>
              </a:rPr>
              <a:t>الأسماك: الأسماك، والمحار، والمأكولات البحرية الأخرى (بما في ذلك التونة المعلبة)</a:t>
            </a:r>
          </a:p>
          <a:p>
            <a:pPr marL="342900" indent="-342900" algn="r" rtl="1">
              <a:buFont typeface="+mj-lt"/>
              <a:buAutoNum type="arabicPeriod"/>
            </a:pPr>
            <a:r>
              <a:rPr lang="ar-YE" sz="1600" b="1" spc="60">
                <a:latin typeface="Open Sans"/>
                <a:ea typeface="Open Sans"/>
                <a:cs typeface="Open Sans"/>
              </a:rPr>
              <a:t>البيض: من جميع الدواجن</a:t>
            </a:r>
            <a:endParaRPr lang="en-US" sz="1800" spc="60"/>
          </a:p>
          <a:p>
            <a:pPr marL="0" indent="0">
              <a:buFont typeface="Arial"/>
              <a:buNone/>
            </a:pPr>
            <a:endParaRPr lang="en-US" sz="1800" spc="60"/>
          </a:p>
          <a:p>
            <a:pPr marL="0" indent="0">
              <a:buFont typeface="Arial"/>
              <a:buNone/>
            </a:pPr>
            <a:endParaRPr lang="en-US" sz="1800" spc="60"/>
          </a:p>
        </p:txBody>
      </p:sp>
      <p:sp>
        <p:nvSpPr>
          <p:cNvPr id="2" name="TextBox 1">
            <a:extLst>
              <a:ext uri="{FF2B5EF4-FFF2-40B4-BE49-F238E27FC236}">
                <a16:creationId xmlns:a16="http://schemas.microsoft.com/office/drawing/2014/main" id="{83A4E9E4-10D9-E7D2-9E46-D160D5B1AFB6}"/>
              </a:ext>
            </a:extLst>
          </p:cNvPr>
          <p:cNvSpPr txBox="1"/>
          <p:nvPr/>
        </p:nvSpPr>
        <p:spPr>
          <a:xfrm>
            <a:off x="2020387" y="1683152"/>
            <a:ext cx="3686359" cy="646331"/>
          </a:xfrm>
          <a:prstGeom prst="rect">
            <a:avLst/>
          </a:prstGeom>
          <a:solidFill>
            <a:schemeClr val="accent5">
              <a:lumMod val="90000"/>
            </a:schemeClr>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ar-YE" sz="1200" b="1">
                <a:solidFill>
                  <a:schemeClr val="accent2">
                    <a:lumMod val="75000"/>
                  </a:schemeClr>
                </a:solidFill>
                <a:latin typeface="Open Sans"/>
                <a:ea typeface="Open Sans"/>
                <a:cs typeface="Open Sans"/>
              </a:rPr>
              <a:t>إذا أشارت الأسرة إلى أنها استهلكت اللحوم والأسماك والبيض في  اسئلة استهلاك الغذاء ، فسيتم سؤالها عن عدد الايام التي تم  استهلاك هذه المجموعات الفرعية </a:t>
            </a:r>
            <a:r>
              <a:rPr lang="en-GB" sz="1200" b="1">
                <a:solidFill>
                  <a:schemeClr val="accent2">
                    <a:lumMod val="75000"/>
                  </a:schemeClr>
                </a:solidFill>
                <a:latin typeface="Open Sans"/>
                <a:ea typeface="Open Sans"/>
                <a:cs typeface="Open Sans"/>
              </a:rPr>
              <a:t>FCS-N</a:t>
            </a:r>
            <a:endParaRPr lang="en-US" sz="1200" b="1">
              <a:solidFill>
                <a:schemeClr val="accent2">
                  <a:lumMod val="75000"/>
                </a:schemeClr>
              </a:solidFill>
              <a:latin typeface="Open Sans"/>
              <a:ea typeface="Open Sans"/>
              <a:cs typeface="Open Sans"/>
            </a:endParaRPr>
          </a:p>
        </p:txBody>
      </p:sp>
      <p:sp>
        <p:nvSpPr>
          <p:cNvPr id="3" name="TextBox 1">
            <a:extLst>
              <a:ext uri="{FF2B5EF4-FFF2-40B4-BE49-F238E27FC236}">
                <a16:creationId xmlns:a16="http://schemas.microsoft.com/office/drawing/2014/main" id="{B1DE4D2C-D334-2816-5BC4-FF136C85EE16}"/>
              </a:ext>
            </a:extLst>
          </p:cNvPr>
          <p:cNvSpPr txBox="1"/>
          <p:nvPr/>
        </p:nvSpPr>
        <p:spPr>
          <a:xfrm>
            <a:off x="2296796" y="5818809"/>
            <a:ext cx="8117653" cy="400110"/>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ar-YE" sz="2000" b="1">
                <a:solidFill>
                  <a:schemeClr val="accent2">
                    <a:lumMod val="75000"/>
                  </a:schemeClr>
                </a:solidFill>
                <a:latin typeface="Open Sans"/>
                <a:ea typeface="Open Sans"/>
                <a:cs typeface="Open Sans"/>
              </a:rPr>
              <a:t>لا يشمل بيض الحلزون أو بيض السمك لأن صفاته الغذائية غير كافية/غير معروفة</a:t>
            </a:r>
            <a:endParaRPr lang="en-US" sz="2000" b="1">
              <a:solidFill>
                <a:schemeClr val="accent2">
                  <a:lumMod val="75000"/>
                </a:schemeClr>
              </a:solidFill>
              <a:latin typeface="Open Sans"/>
              <a:ea typeface="Open Sans"/>
              <a:cs typeface="Open Sans"/>
            </a:endParaRPr>
          </a:p>
        </p:txBody>
      </p:sp>
      <p:pic>
        <p:nvPicPr>
          <p:cNvPr id="7" name="Graphic 2" descr="Warning with solid fill">
            <a:extLst>
              <a:ext uri="{FF2B5EF4-FFF2-40B4-BE49-F238E27FC236}">
                <a16:creationId xmlns:a16="http://schemas.microsoft.com/office/drawing/2014/main" id="{EABDA749-77CE-E3CC-FDFB-7E46425A94F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20387" y="6155159"/>
            <a:ext cx="552819" cy="552819"/>
          </a:xfrm>
          <a:prstGeom prst="rect">
            <a:avLst/>
          </a:prstGeom>
        </p:spPr>
      </p:pic>
    </p:spTree>
    <p:extLst>
      <p:ext uri="{BB962C8B-B14F-4D97-AF65-F5344CB8AC3E}">
        <p14:creationId xmlns:p14="http://schemas.microsoft.com/office/powerpoint/2010/main" val="1321895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dirty="0">
                <a:solidFill>
                  <a:schemeClr val="tx1"/>
                </a:solidFill>
                <a:latin typeface="Open Sans ExtraBold" panose="020B0906030804020204" pitchFamily="34" charset="0"/>
              </a:rPr>
              <a:t>المجموعة الغذائية رقم 5: الخضروات والاوراق</a:t>
            </a:r>
            <a:endParaRPr lang="en-GB" sz="3600" b="0" kern="1400" spc="230" dirty="0">
              <a:solidFill>
                <a:schemeClr val="tx1"/>
              </a:solidFill>
              <a:latin typeface="Open Sans ExtraBold" panose="020B0906030804020204" pitchFamily="34" charset="0"/>
            </a:endParaRPr>
          </a:p>
        </p:txBody>
      </p:sp>
      <p:sp>
        <p:nvSpPr>
          <p:cNvPr id="4" name="Content Placeholder 2">
            <a:extLst>
              <a:ext uri="{FF2B5EF4-FFF2-40B4-BE49-F238E27FC236}">
                <a16:creationId xmlns:a16="http://schemas.microsoft.com/office/drawing/2014/main" id="{FD55FFA5-1ADD-44F9-9F8C-DFF431628F47}"/>
              </a:ext>
            </a:extLst>
          </p:cNvPr>
          <p:cNvSpPr txBox="1">
            <a:spLocks/>
          </p:cNvSpPr>
          <p:nvPr/>
        </p:nvSpPr>
        <p:spPr>
          <a:xfrm>
            <a:off x="6464087" y="1657044"/>
            <a:ext cx="5210617"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rtl="1">
              <a:buFont typeface="Arial"/>
              <a:buNone/>
            </a:pPr>
            <a:r>
              <a:rPr lang="ar-LB" sz="2200" spc="60">
                <a:latin typeface="Open Sans"/>
                <a:ea typeface="Open Sans"/>
                <a:cs typeface="Open Sans"/>
              </a:rPr>
              <a:t>تُعرّف الخضروات على أنها الأجزاء الصالحة للأكل من النباتات (مثل النباتات الحاملة للبذور، الزهور، البراعم، الأوراق، الفروع والجذور)، سواء كانت مزروعة أو محصودة من البرية. يمكن استهلاكها نيئة أو مطبوخة أو في شكل معالج بشكل بسيط.</a:t>
            </a:r>
          </a:p>
          <a:p>
            <a:pPr marL="0" indent="0" algn="r" rtl="1">
              <a:buFont typeface="Arial"/>
              <a:buNone/>
            </a:pPr>
            <a:endParaRPr lang="ar-LB" sz="2200" spc="60">
              <a:latin typeface="Open Sans"/>
              <a:ea typeface="Open Sans"/>
              <a:cs typeface="Open Sans"/>
            </a:endParaRPr>
          </a:p>
          <a:p>
            <a:pPr marL="0" indent="0" algn="ctr" rtl="1">
              <a:buNone/>
            </a:pPr>
            <a:r>
              <a:rPr lang="ar-LB" sz="2200" u="sng" spc="60"/>
              <a:t>أمثلة على العناصر في وحدة القياس:</a:t>
            </a:r>
            <a:endParaRPr lang="en-GB" sz="2200" u="sng" spc="60"/>
          </a:p>
          <a:p>
            <a:pPr marL="0" indent="0" algn="ctr" rtl="1">
              <a:buFont typeface="Arial"/>
              <a:buNone/>
            </a:pPr>
            <a:r>
              <a:rPr lang="ar-LB" sz="2200" spc="60">
                <a:latin typeface="Open Sans"/>
                <a:ea typeface="Open Sans"/>
                <a:cs typeface="Open Sans"/>
              </a:rPr>
              <a:t>السبانخ، البصل، الطماطم، الجزر، الفلفل، الفاصوليا الخضراء، الخس، إلخ.</a:t>
            </a:r>
            <a:endParaRPr lang="en-US" sz="2200" spc="60"/>
          </a:p>
        </p:txBody>
      </p:sp>
      <p:sp>
        <p:nvSpPr>
          <p:cNvPr id="2" name="TextBox 1">
            <a:extLst>
              <a:ext uri="{FF2B5EF4-FFF2-40B4-BE49-F238E27FC236}">
                <a16:creationId xmlns:a16="http://schemas.microsoft.com/office/drawing/2014/main" id="{51D300FE-AE55-8F0C-6962-72FF8B6644ED}"/>
              </a:ext>
            </a:extLst>
          </p:cNvPr>
          <p:cNvSpPr txBox="1"/>
          <p:nvPr/>
        </p:nvSpPr>
        <p:spPr>
          <a:xfrm>
            <a:off x="2912153" y="5334504"/>
            <a:ext cx="6662057" cy="1015663"/>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ar-LB" sz="2000" b="1">
                <a:solidFill>
                  <a:schemeClr val="accent2">
                    <a:lumMod val="75000"/>
                  </a:schemeClr>
                </a:solidFill>
                <a:latin typeface="Open Sans"/>
                <a:ea typeface="Open Sans"/>
                <a:cs typeface="Open Sans"/>
              </a:rPr>
              <a:t>تشمل الخضروات المعلبة أو المجمدة، ولكن لا تشمل الخضروات المخللة.</a:t>
            </a:r>
          </a:p>
          <a:p>
            <a:pPr algn="ctr"/>
            <a:r>
              <a:rPr lang="ar-LB" sz="2000" b="1">
                <a:solidFill>
                  <a:schemeClr val="accent2">
                    <a:lumMod val="75000"/>
                  </a:schemeClr>
                </a:solidFill>
                <a:latin typeface="Open Sans"/>
                <a:ea typeface="Open Sans"/>
                <a:cs typeface="Open Sans"/>
              </a:rPr>
              <a:t> يجب احتساب البصل والثوم المستخدمين كتوابل لتبهير الأطباق كبهارات.</a:t>
            </a:r>
          </a:p>
          <a:p>
            <a:pPr algn="ctr" rtl="1"/>
            <a:r>
              <a:rPr lang="ar-LB" sz="2000" b="1">
                <a:solidFill>
                  <a:schemeClr val="accent2">
                    <a:lumMod val="75000"/>
                  </a:schemeClr>
                </a:solidFill>
                <a:latin typeface="Open Sans"/>
                <a:ea typeface="Open Sans"/>
                <a:cs typeface="Open Sans"/>
              </a:rPr>
              <a:t>البقدونس مثلاُ يمكن أن يستهلك بكمية قليلة (بهارات) أو كخضار (مثل التبولة).</a:t>
            </a:r>
            <a:endParaRPr lang="en-US" sz="2000" b="1">
              <a:solidFill>
                <a:schemeClr val="accent2">
                  <a:lumMod val="75000"/>
                </a:schemeClr>
              </a:solidFill>
              <a:latin typeface="Open Sans"/>
              <a:ea typeface="Open Sans"/>
              <a:cs typeface="Open Sans"/>
            </a:endParaRPr>
          </a:p>
        </p:txBody>
      </p:sp>
      <p:pic>
        <p:nvPicPr>
          <p:cNvPr id="7" name="Graphic 2" descr="Warning with solid fill">
            <a:extLst>
              <a:ext uri="{FF2B5EF4-FFF2-40B4-BE49-F238E27FC236}">
                <a16:creationId xmlns:a16="http://schemas.microsoft.com/office/drawing/2014/main" id="{1E33309B-8846-C5A9-7671-D64DB3C5C2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30657" y="5842335"/>
            <a:ext cx="552819" cy="552819"/>
          </a:xfrm>
          <a:prstGeom prst="rect">
            <a:avLst/>
          </a:prstGeom>
        </p:spPr>
      </p:pic>
      <p:pic>
        <p:nvPicPr>
          <p:cNvPr id="3" name="Picture 2">
            <a:extLst>
              <a:ext uri="{FF2B5EF4-FFF2-40B4-BE49-F238E27FC236}">
                <a16:creationId xmlns:a16="http://schemas.microsoft.com/office/drawing/2014/main" id="{6D8F682E-2466-6661-F6FB-10D336955FCA}"/>
              </a:ext>
            </a:extLst>
          </p:cNvPr>
          <p:cNvPicPr>
            <a:picLocks noChangeAspect="1" noChangeArrowheads="1"/>
          </p:cNvPicPr>
          <p:nvPr/>
        </p:nvPicPr>
        <p:blipFill>
          <a:blip r:embed="rId5"/>
          <a:srcRect t="394" b="394"/>
          <a:stretch/>
        </p:blipFill>
        <p:spPr bwMode="auto">
          <a:xfrm>
            <a:off x="717181" y="1437696"/>
            <a:ext cx="5509448" cy="3901144"/>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DFD6DCE3-94AC-9C5B-020E-899D3763BE31}"/>
              </a:ext>
            </a:extLst>
          </p:cNvPr>
          <p:cNvCxnSpPr>
            <a:cxnSpLocks/>
          </p:cNvCxnSpPr>
          <p:nvPr/>
        </p:nvCxnSpPr>
        <p:spPr>
          <a:xfrm>
            <a:off x="6537283" y="3908128"/>
            <a:ext cx="780438"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3732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3864776" y="2369285"/>
            <a:ext cx="7437365"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gn="r">
              <a:lnSpc>
                <a:spcPct val="94762"/>
              </a:lnSpc>
            </a:pPr>
            <a:endParaRPr lang="it-IT" sz="3400" b="0" dirty="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gn="r" rtl="1">
              <a:lnSpc>
                <a:spcPct val="89497"/>
              </a:lnSpc>
            </a:pPr>
            <a:r>
              <a:rPr lang="ar-YE" dirty="0">
                <a:solidFill>
                  <a:srgbClr val="FFFFFE"/>
                </a:solidFill>
                <a:latin typeface="Open Sans ExtraBold" panose="020B0906030804020204" pitchFamily="34" charset="0"/>
                <a:ea typeface="Open Sans Extrabold" panose="020B0606030504020204" pitchFamily="34" charset="0"/>
                <a:cs typeface="Open Sans Extrabold" panose="020B0606030504020204" pitchFamily="34" charset="0"/>
              </a:rPr>
              <a:t>المقدمة</a:t>
            </a:r>
            <a:endParaRPr lang="en-GB" sz="3200" dirty="0">
              <a:solidFill>
                <a:srgbClr val="FFFFFE"/>
              </a:solidFill>
              <a:latin typeface="Open Sans ExtraBold" panose="020B09060308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235510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3573" y="716415"/>
            <a:ext cx="11695610" cy="662558"/>
          </a:xfrm>
        </p:spPr>
        <p:txBody>
          <a:bodyPr anchor="t" anchorCtr="0"/>
          <a:lstStyle/>
          <a:p>
            <a:pPr algn="r" rtl="1"/>
            <a:r>
              <a:rPr lang="ar-YE" sz="3600" kern="1400" spc="230">
                <a:solidFill>
                  <a:schemeClr val="accent2"/>
                </a:solidFill>
                <a:latin typeface="Open Sans ExtraBold" panose="020B0906030804020204" pitchFamily="34" charset="0"/>
                <a:ea typeface="Open Sans ExtraBold" panose="020B0906030804020204" pitchFamily="34" charset="0"/>
              </a:rPr>
              <a:t>المجموعة الفرعية في مؤشر جودة التغذية الخاصة باستهلاك الغذاء (</a:t>
            </a:r>
            <a:r>
              <a:rPr lang="en-US" sz="3600" kern="1400" spc="230">
                <a:solidFill>
                  <a:schemeClr val="accent2"/>
                </a:solidFill>
                <a:latin typeface="Open Sans ExtraBold" panose="020B0906030804020204" pitchFamily="34" charset="0"/>
                <a:ea typeface="Open Sans ExtraBold" panose="020B0906030804020204" pitchFamily="34" charset="0"/>
                <a:cs typeface="Open Sans ExtraBold" panose="020B0906030804020204" pitchFamily="34" charset="0"/>
              </a:rPr>
              <a:t>FCS-N</a:t>
            </a:r>
            <a:r>
              <a:rPr lang="ar-YE" sz="3600" kern="1400" spc="230">
                <a:solidFill>
                  <a:schemeClr val="accent2"/>
                </a:solidFill>
                <a:latin typeface="Open Sans ExtraBold" panose="020B0906030804020204" pitchFamily="34" charset="0"/>
                <a:ea typeface="Open Sans ExtraBold" panose="020B0906030804020204" pitchFamily="34" charset="0"/>
              </a:rPr>
              <a:t>) :الخضروات البرتقالية (الغنية بفيتامين أ)</a:t>
            </a:r>
            <a:endParaRPr lang="en-GB" sz="3600" kern="1400" spc="230">
              <a:solidFill>
                <a:schemeClr val="accent2"/>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4" name="Content Placeholder 2">
            <a:extLst>
              <a:ext uri="{FF2B5EF4-FFF2-40B4-BE49-F238E27FC236}">
                <a16:creationId xmlns:a16="http://schemas.microsoft.com/office/drawing/2014/main" id="{4A470ECD-5EBA-4859-A14F-3B340AA0766B}"/>
              </a:ext>
            </a:extLst>
          </p:cNvPr>
          <p:cNvSpPr txBox="1">
            <a:spLocks/>
          </p:cNvSpPr>
          <p:nvPr/>
        </p:nvSpPr>
        <p:spPr>
          <a:xfrm>
            <a:off x="6092580" y="1909292"/>
            <a:ext cx="5251584" cy="376915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rtl="1">
              <a:buFont typeface="Arial"/>
              <a:buNone/>
            </a:pPr>
            <a:r>
              <a:rPr lang="ar-YE" sz="1800" spc="60">
                <a:latin typeface="Open Sans"/>
                <a:ea typeface="Open Sans"/>
                <a:cs typeface="Open Sans"/>
              </a:rPr>
              <a:t>لاحظ أنه في </a:t>
            </a:r>
            <a:r>
              <a:rPr lang="ar-YE" sz="1800" spc="60"/>
              <a:t>وحدة جودة التغذية الخاصة باستهلاك الغذاء، </a:t>
            </a:r>
            <a:r>
              <a:rPr lang="ar-YE" sz="1800" spc="60">
                <a:latin typeface="Open Sans"/>
                <a:ea typeface="Open Sans"/>
                <a:cs typeface="Open Sans"/>
              </a:rPr>
              <a:t>تحتوي مجموعة الخضروات على مجموعة فرعية تركز على:- </a:t>
            </a:r>
          </a:p>
          <a:p>
            <a:pPr marL="0" indent="0" algn="r" rtl="1">
              <a:buNone/>
            </a:pPr>
            <a:r>
              <a:rPr lang="ar-YE" sz="1800" spc="60">
                <a:latin typeface="Open Sans"/>
                <a:ea typeface="Open Sans"/>
                <a:cs typeface="Open Sans"/>
              </a:rPr>
              <a:t>الخضروات الغنية بفيتامين  أ</a:t>
            </a:r>
          </a:p>
          <a:p>
            <a:pPr marL="0" indent="0" algn="r" rtl="1">
              <a:buNone/>
            </a:pPr>
            <a:r>
              <a:rPr lang="ar-YE" sz="1800" spc="60">
                <a:latin typeface="Open Sans"/>
                <a:ea typeface="Open Sans"/>
                <a:cs typeface="Open Sans"/>
              </a:rPr>
              <a:t>ويشمل ذلك أي خضروات برتقالية اللون من الداخل.</a:t>
            </a:r>
          </a:p>
          <a:p>
            <a:pPr marL="342900" indent="-342900" algn="r" rtl="1">
              <a:buFont typeface="+mj-lt"/>
              <a:buAutoNum type="arabicPeriod"/>
            </a:pPr>
            <a:endParaRPr lang="ar-YE" sz="1800" spc="60">
              <a:latin typeface="Open Sans"/>
              <a:ea typeface="Open Sans"/>
              <a:cs typeface="Open Sans"/>
            </a:endParaRPr>
          </a:p>
          <a:p>
            <a:pPr marL="0" indent="0" algn="ctr">
              <a:buNone/>
            </a:pPr>
            <a:endParaRPr lang="en-GB" sz="1600" u="sng" spc="60">
              <a:latin typeface="Open Sans"/>
              <a:ea typeface="Open Sans"/>
              <a:cs typeface="Open Sans"/>
            </a:endParaRPr>
          </a:p>
          <a:p>
            <a:pPr marL="0" indent="0" algn="ctr">
              <a:buNone/>
            </a:pPr>
            <a:endParaRPr lang="en-GB" sz="1600" u="sng" spc="60">
              <a:latin typeface="Open Sans"/>
              <a:ea typeface="Open Sans"/>
              <a:cs typeface="Open Sans"/>
            </a:endParaRPr>
          </a:p>
          <a:p>
            <a:pPr marL="0" indent="0" algn="ctr">
              <a:buNone/>
            </a:pPr>
            <a:r>
              <a:rPr lang="ar-YE" sz="1600" u="sng" spc="60">
                <a:latin typeface="Open Sans"/>
                <a:ea typeface="Open Sans"/>
                <a:cs typeface="Open Sans"/>
              </a:rPr>
              <a:t>أمثلة على عناصر الوحدة القياسية: </a:t>
            </a:r>
          </a:p>
          <a:p>
            <a:pPr marL="0" indent="0" algn="ctr">
              <a:buNone/>
            </a:pPr>
            <a:r>
              <a:rPr lang="ar-YE" sz="1600" spc="60">
                <a:latin typeface="Open Sans"/>
                <a:ea typeface="Open Sans"/>
                <a:cs typeface="Open Sans"/>
              </a:rPr>
              <a:t>الجزر والفلفل الأحمر واليقطين والبطاطا الحلوة البرتقالية</a:t>
            </a:r>
            <a:endParaRPr lang="en-US" sz="1800" spc="60"/>
          </a:p>
          <a:p>
            <a:pPr marL="0" indent="0">
              <a:buFont typeface="Arial"/>
              <a:buNone/>
            </a:pPr>
            <a:endParaRPr lang="en-US" sz="1800" spc="60"/>
          </a:p>
          <a:p>
            <a:pPr marL="0" indent="0">
              <a:buFont typeface="Arial"/>
              <a:buNone/>
            </a:pPr>
            <a:endParaRPr lang="en-US" sz="1800" spc="60"/>
          </a:p>
        </p:txBody>
      </p:sp>
      <p:pic>
        <p:nvPicPr>
          <p:cNvPr id="3" name="Picture 2">
            <a:extLst>
              <a:ext uri="{FF2B5EF4-FFF2-40B4-BE49-F238E27FC236}">
                <a16:creationId xmlns:a16="http://schemas.microsoft.com/office/drawing/2014/main" id="{2A712264-6CC9-EC4C-5641-5FA24A5FEDD9}"/>
              </a:ext>
            </a:extLst>
          </p:cNvPr>
          <p:cNvPicPr>
            <a:picLocks noChangeAspect="1"/>
          </p:cNvPicPr>
          <p:nvPr/>
        </p:nvPicPr>
        <p:blipFill>
          <a:blip r:embed="rId3"/>
          <a:stretch>
            <a:fillRect/>
          </a:stretch>
        </p:blipFill>
        <p:spPr>
          <a:xfrm>
            <a:off x="1009876" y="1909292"/>
            <a:ext cx="4958219" cy="3323716"/>
          </a:xfrm>
          <a:prstGeom prst="rect">
            <a:avLst/>
          </a:prstGeom>
        </p:spPr>
      </p:pic>
      <p:sp>
        <p:nvSpPr>
          <p:cNvPr id="7" name="TextBox 1">
            <a:extLst>
              <a:ext uri="{FF2B5EF4-FFF2-40B4-BE49-F238E27FC236}">
                <a16:creationId xmlns:a16="http://schemas.microsoft.com/office/drawing/2014/main" id="{72E10EF3-5FBA-5952-A3A8-EEDC201E91CF}"/>
              </a:ext>
            </a:extLst>
          </p:cNvPr>
          <p:cNvSpPr txBox="1"/>
          <p:nvPr/>
        </p:nvSpPr>
        <p:spPr>
          <a:xfrm>
            <a:off x="1009876" y="5152951"/>
            <a:ext cx="3686359" cy="461665"/>
          </a:xfrm>
          <a:prstGeom prst="rect">
            <a:avLst/>
          </a:prstGeom>
          <a:solidFill>
            <a:schemeClr val="accent5"/>
          </a:solidFill>
          <a:ln w="9525" cap="flat">
            <a:noFill/>
            <a:prstDash val="solid"/>
            <a:miter/>
          </a:ln>
        </p:spPr>
        <p:txBody>
          <a:bodyPr wrap="square" lIns="91440" tIns="45720" rIns="91440" bIns="45720" rtlCol="0" anchor="t">
            <a:spAutoFit/>
          </a:bodyPr>
          <a:lstStyle>
            <a:defPPr>
              <a:defRPr lang="it-IT"/>
            </a:defPPr>
            <a:lvl1pPr algn="ctr">
              <a:defRPr sz="1200" b="1">
                <a:solidFill>
                  <a:schemeClr val="accent2">
                    <a:lumMod val="75000"/>
                  </a:schemeClr>
                </a:solidFill>
                <a:latin typeface="Open Sans"/>
                <a:ea typeface="Open Sans"/>
                <a:cs typeface="Open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YE" sz="1200" b="1">
                <a:solidFill>
                  <a:schemeClr val="accent2">
                    <a:lumMod val="75000"/>
                  </a:schemeClr>
                </a:solidFill>
                <a:latin typeface="Open Sans"/>
                <a:ea typeface="Open Sans"/>
                <a:cs typeface="Open Sans"/>
              </a:rPr>
              <a:t>إذا أشارت الأسرة إلى أنها استهلكت الخضروات في </a:t>
            </a:r>
            <a:r>
              <a:rPr lang="en-GB" sz="1200" b="1">
                <a:solidFill>
                  <a:schemeClr val="accent2">
                    <a:lumMod val="75000"/>
                  </a:schemeClr>
                </a:solidFill>
                <a:latin typeface="Open Sans"/>
                <a:ea typeface="Open Sans"/>
                <a:cs typeface="Open Sans"/>
              </a:rPr>
              <a:t>FCS، </a:t>
            </a:r>
            <a:r>
              <a:rPr lang="ar-YE" sz="1200" b="1">
                <a:solidFill>
                  <a:schemeClr val="accent2">
                    <a:lumMod val="75000"/>
                  </a:schemeClr>
                </a:solidFill>
                <a:latin typeface="Open Sans"/>
                <a:ea typeface="Open Sans"/>
                <a:cs typeface="Open Sans"/>
              </a:rPr>
              <a:t>فسيتم سؤالها عن </a:t>
            </a:r>
            <a:r>
              <a:rPr lang="ar-YE"/>
              <a:t>عدد ايام</a:t>
            </a:r>
            <a:r>
              <a:rPr lang="ar-YE" sz="1200" b="1">
                <a:solidFill>
                  <a:schemeClr val="accent2">
                    <a:lumMod val="75000"/>
                  </a:schemeClr>
                </a:solidFill>
                <a:latin typeface="Open Sans"/>
                <a:ea typeface="Open Sans"/>
                <a:cs typeface="Open Sans"/>
              </a:rPr>
              <a:t> استهلاك هذه المجموعة الفرعية في </a:t>
            </a:r>
            <a:r>
              <a:rPr lang="en-GB" sz="1200" b="1">
                <a:solidFill>
                  <a:schemeClr val="accent2">
                    <a:lumMod val="75000"/>
                  </a:schemeClr>
                </a:solidFill>
                <a:latin typeface="Open Sans"/>
                <a:ea typeface="Open Sans"/>
                <a:cs typeface="Open Sans"/>
              </a:rPr>
              <a:t>FCS-N.</a:t>
            </a:r>
            <a:endParaRPr lang="en-US" sz="1200" b="1">
              <a:solidFill>
                <a:schemeClr val="accent2">
                  <a:lumMod val="75000"/>
                </a:schemeClr>
              </a:solidFill>
              <a:latin typeface="Open Sans"/>
              <a:ea typeface="Open Sans"/>
              <a:cs typeface="Open Sans"/>
            </a:endParaRPr>
          </a:p>
        </p:txBody>
      </p:sp>
      <p:sp>
        <p:nvSpPr>
          <p:cNvPr id="9" name="TextBox 1">
            <a:extLst>
              <a:ext uri="{FF2B5EF4-FFF2-40B4-BE49-F238E27FC236}">
                <a16:creationId xmlns:a16="http://schemas.microsoft.com/office/drawing/2014/main" id="{5C252522-A385-5EC3-C54F-EC4608B0EA02}"/>
              </a:ext>
            </a:extLst>
          </p:cNvPr>
          <p:cNvSpPr txBox="1"/>
          <p:nvPr/>
        </p:nvSpPr>
        <p:spPr>
          <a:xfrm>
            <a:off x="2184355" y="6457890"/>
            <a:ext cx="8117653" cy="400110"/>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ar-YE" sz="2000" b="1">
                <a:solidFill>
                  <a:schemeClr val="accent2">
                    <a:lumMod val="75000"/>
                  </a:schemeClr>
                </a:solidFill>
                <a:latin typeface="Open Sans"/>
                <a:ea typeface="Open Sans"/>
                <a:cs typeface="Open Sans"/>
              </a:rPr>
              <a:t>لا يتضمن البطاطا البيضاء الحلوة (الجذور/الدرنات).</a:t>
            </a:r>
            <a:endParaRPr lang="en-US" sz="2000" b="1">
              <a:solidFill>
                <a:schemeClr val="accent2">
                  <a:lumMod val="75000"/>
                </a:schemeClr>
              </a:solidFill>
              <a:latin typeface="Open Sans"/>
              <a:ea typeface="Open Sans"/>
              <a:cs typeface="Open Sans"/>
            </a:endParaRPr>
          </a:p>
        </p:txBody>
      </p:sp>
      <p:pic>
        <p:nvPicPr>
          <p:cNvPr id="10" name="Graphic 2" descr="Warning with solid fill">
            <a:extLst>
              <a:ext uri="{FF2B5EF4-FFF2-40B4-BE49-F238E27FC236}">
                <a16:creationId xmlns:a16="http://schemas.microsoft.com/office/drawing/2014/main" id="{BEDFB568-9A4E-D985-BC45-F7B31720F3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98493" y="6334575"/>
            <a:ext cx="552819" cy="552819"/>
          </a:xfrm>
          <a:prstGeom prst="rect">
            <a:avLst/>
          </a:prstGeom>
        </p:spPr>
      </p:pic>
      <p:sp>
        <p:nvSpPr>
          <p:cNvPr id="2" name="Arrow: Left 1">
            <a:extLst>
              <a:ext uri="{FF2B5EF4-FFF2-40B4-BE49-F238E27FC236}">
                <a16:creationId xmlns:a16="http://schemas.microsoft.com/office/drawing/2014/main" id="{084D3E7A-A2AF-6064-79BC-905C21F4DDD3}"/>
              </a:ext>
            </a:extLst>
          </p:cNvPr>
          <p:cNvSpPr/>
          <p:nvPr/>
        </p:nvSpPr>
        <p:spPr>
          <a:xfrm>
            <a:off x="10152243" y="4351281"/>
            <a:ext cx="1029881" cy="283774"/>
          </a:xfrm>
          <a:prstGeom prst="lef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41212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881145" y="716415"/>
            <a:ext cx="10888037" cy="662558"/>
          </a:xfrm>
        </p:spPr>
        <p:txBody>
          <a:bodyPr anchor="t" anchorCtr="0"/>
          <a:lstStyle/>
          <a:p>
            <a:pPr algn="r" rtl="1"/>
            <a:r>
              <a:rPr lang="ar-YE" sz="3600" kern="1400" spc="230">
                <a:solidFill>
                  <a:schemeClr val="accent2"/>
                </a:solidFill>
                <a:latin typeface="Open Sans ExtraBold" panose="020B0906030804020204" pitchFamily="34" charset="0"/>
                <a:ea typeface="Open Sans ExtraBold" panose="020B0906030804020204" pitchFamily="34" charset="0"/>
              </a:rPr>
              <a:t>المجموعة الفرعية في مؤشر جودة التغذية الخاصة باستهلاك الغذاء (</a:t>
            </a:r>
            <a:r>
              <a:rPr lang="en-US" sz="3600" kern="1400" spc="230">
                <a:solidFill>
                  <a:schemeClr val="accent2"/>
                </a:solidFill>
                <a:latin typeface="Open Sans ExtraBold" panose="020B0906030804020204" pitchFamily="34" charset="0"/>
                <a:ea typeface="Open Sans ExtraBold" panose="020B0906030804020204" pitchFamily="34" charset="0"/>
                <a:cs typeface="Open Sans ExtraBold" panose="020B0906030804020204" pitchFamily="34" charset="0"/>
              </a:rPr>
              <a:t>FCS-N</a:t>
            </a:r>
            <a:r>
              <a:rPr lang="ar-YE" sz="3600" kern="1400" spc="230">
                <a:solidFill>
                  <a:schemeClr val="accent2"/>
                </a:solidFill>
                <a:latin typeface="Open Sans ExtraBold" panose="020B0906030804020204" pitchFamily="34" charset="0"/>
                <a:ea typeface="Open Sans ExtraBold" panose="020B0906030804020204" pitchFamily="34" charset="0"/>
              </a:rPr>
              <a:t>) :</a:t>
            </a:r>
            <a:r>
              <a:rPr lang="en-US" sz="3600" kern="1400" spc="230">
                <a:solidFill>
                  <a:schemeClr val="accent2"/>
                </a:solidFill>
                <a:latin typeface="Open Sans ExtraBold" panose="020B0906030804020204" pitchFamily="34" charset="0"/>
                <a:ea typeface="Open Sans ExtraBold" panose="020B0906030804020204" pitchFamily="34" charset="0"/>
                <a:cs typeface="Open Sans ExtraBold" panose="020B0906030804020204" pitchFamily="34" charset="0"/>
              </a:rPr>
              <a:t> </a:t>
            </a:r>
            <a:r>
              <a:rPr lang="ar-YE" sz="3600" kern="1400" spc="230">
                <a:solidFill>
                  <a:schemeClr val="accent2"/>
                </a:solidFill>
                <a:latin typeface="Open Sans ExtraBold" panose="020B0906030804020204" pitchFamily="34" charset="0"/>
                <a:ea typeface="Open Sans ExtraBold" panose="020B0906030804020204" pitchFamily="34" charset="0"/>
              </a:rPr>
              <a:t>الخضروات الورقية الخضراء الداكنة</a:t>
            </a:r>
            <a:endParaRPr lang="en-GB" sz="3600" kern="1400" spc="230">
              <a:solidFill>
                <a:schemeClr val="accent2"/>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4" name="Content Placeholder 2">
            <a:extLst>
              <a:ext uri="{FF2B5EF4-FFF2-40B4-BE49-F238E27FC236}">
                <a16:creationId xmlns:a16="http://schemas.microsoft.com/office/drawing/2014/main" id="{4A470ECD-5EBA-4859-A14F-3B340AA0766B}"/>
              </a:ext>
            </a:extLst>
          </p:cNvPr>
          <p:cNvSpPr txBox="1">
            <a:spLocks/>
          </p:cNvSpPr>
          <p:nvPr/>
        </p:nvSpPr>
        <p:spPr>
          <a:xfrm>
            <a:off x="6428931" y="2111468"/>
            <a:ext cx="5251584" cy="395430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rtl="1">
              <a:buFont typeface="Arial"/>
              <a:buNone/>
            </a:pPr>
            <a:r>
              <a:rPr lang="ar-YE" sz="1800" spc="60">
                <a:latin typeface="Open Sans"/>
                <a:ea typeface="Open Sans"/>
                <a:cs typeface="Open Sans"/>
              </a:rPr>
              <a:t>لاحظ أنه في وحدة </a:t>
            </a:r>
            <a:r>
              <a:rPr lang="en-US" sz="1800" spc="60">
                <a:latin typeface="Open Sans"/>
                <a:ea typeface="Open Sans"/>
                <a:cs typeface="Open Sans"/>
              </a:rPr>
              <a:t>FCS-N، </a:t>
            </a:r>
            <a:r>
              <a:rPr lang="ar-YE" sz="1800" spc="60">
                <a:latin typeface="Open Sans"/>
                <a:ea typeface="Open Sans"/>
                <a:cs typeface="Open Sans"/>
              </a:rPr>
              <a:t>تحتوي مجموعة الخضروات على مجموعة فرعية تركز على الخضروات الورقية الخضراء الداكنة.</a:t>
            </a:r>
          </a:p>
          <a:p>
            <a:pPr marL="0" indent="0" algn="r" rtl="1">
              <a:buFont typeface="Arial"/>
              <a:buNone/>
            </a:pPr>
            <a:endParaRPr lang="en-US" sz="1800" spc="60">
              <a:latin typeface="Open Sans"/>
              <a:ea typeface="Open Sans"/>
              <a:cs typeface="Open Sans"/>
            </a:endParaRPr>
          </a:p>
          <a:p>
            <a:pPr marL="0" indent="0" algn="r" rtl="1">
              <a:buFont typeface="Arial"/>
              <a:buNone/>
            </a:pPr>
            <a:r>
              <a:rPr lang="ar-YE" sz="1800" spc="60">
                <a:latin typeface="Open Sans"/>
                <a:ea typeface="Open Sans"/>
                <a:cs typeface="Open Sans"/>
              </a:rPr>
              <a:t>لا يتم تضمين الأوراق ذات الألوان الفاتحة جدًا، مثل الخس والملفوف في هذه الفئة الفرعية.</a:t>
            </a:r>
            <a:endParaRPr lang="en-US" sz="1800" spc="60">
              <a:latin typeface="Open Sans"/>
              <a:ea typeface="Open Sans"/>
              <a:cs typeface="Open Sans"/>
            </a:endParaRPr>
          </a:p>
          <a:p>
            <a:pPr marL="0" indent="0" algn="ctr">
              <a:buNone/>
            </a:pPr>
            <a:endParaRPr lang="en-GB" sz="1600" u="sng" spc="60">
              <a:latin typeface="Open Sans"/>
              <a:ea typeface="Open Sans"/>
              <a:cs typeface="Open Sans"/>
            </a:endParaRPr>
          </a:p>
          <a:p>
            <a:pPr marL="0" indent="0" algn="ctr">
              <a:buNone/>
            </a:pPr>
            <a:r>
              <a:rPr lang="ar-YE" sz="1600" u="sng" spc="60">
                <a:latin typeface="Open Sans"/>
                <a:ea typeface="Open Sans"/>
                <a:cs typeface="Open Sans"/>
              </a:rPr>
              <a:t>أمثلة على عناصر الوحدة القياسية: </a:t>
            </a:r>
            <a:br>
              <a:rPr lang="en-US" sz="1600" spc="60">
                <a:latin typeface="Open Sans"/>
                <a:ea typeface="Open Sans"/>
                <a:cs typeface="Open Sans"/>
              </a:rPr>
            </a:br>
            <a:r>
              <a:rPr lang="ar-YE" sz="1600" spc="60">
                <a:latin typeface="Open Sans"/>
                <a:ea typeface="Open Sans"/>
                <a:cs typeface="Open Sans"/>
              </a:rPr>
              <a:t>السبانخ، والبروكلي، والقطيفة و/أو غيرها من الأوراق الخضراء الداكنة، وأوراق الكسافا</a:t>
            </a:r>
            <a:endParaRPr lang="en-US" sz="1600" spc="60">
              <a:latin typeface="Open Sans"/>
              <a:ea typeface="Open Sans"/>
              <a:cs typeface="Open Sans"/>
            </a:endParaRPr>
          </a:p>
          <a:p>
            <a:pPr marL="0" indent="0">
              <a:buFont typeface="Arial"/>
              <a:buNone/>
            </a:pPr>
            <a:endParaRPr lang="en-US" sz="1800" spc="60"/>
          </a:p>
          <a:p>
            <a:pPr marL="0" indent="0">
              <a:buFont typeface="Arial"/>
              <a:buNone/>
            </a:pPr>
            <a:endParaRPr lang="en-US" sz="1800" spc="60"/>
          </a:p>
          <a:p>
            <a:pPr marL="0" indent="0">
              <a:buFont typeface="Arial"/>
              <a:buNone/>
            </a:pPr>
            <a:endParaRPr lang="en-US" sz="1800" spc="60"/>
          </a:p>
        </p:txBody>
      </p:sp>
      <p:pic>
        <p:nvPicPr>
          <p:cNvPr id="6" name="Picture 5">
            <a:extLst>
              <a:ext uri="{FF2B5EF4-FFF2-40B4-BE49-F238E27FC236}">
                <a16:creationId xmlns:a16="http://schemas.microsoft.com/office/drawing/2014/main" id="{4834612F-1E9A-D78F-48C0-1B22EC08E597}"/>
              </a:ext>
            </a:extLst>
          </p:cNvPr>
          <p:cNvPicPr>
            <a:picLocks noChangeAspect="1"/>
          </p:cNvPicPr>
          <p:nvPr/>
        </p:nvPicPr>
        <p:blipFill>
          <a:blip r:embed="rId3"/>
          <a:stretch>
            <a:fillRect/>
          </a:stretch>
        </p:blipFill>
        <p:spPr>
          <a:xfrm>
            <a:off x="934013" y="2111468"/>
            <a:ext cx="5391150" cy="3511841"/>
          </a:xfrm>
          <a:prstGeom prst="rect">
            <a:avLst/>
          </a:prstGeom>
        </p:spPr>
      </p:pic>
      <p:sp>
        <p:nvSpPr>
          <p:cNvPr id="7" name="TextBox 1">
            <a:extLst>
              <a:ext uri="{FF2B5EF4-FFF2-40B4-BE49-F238E27FC236}">
                <a16:creationId xmlns:a16="http://schemas.microsoft.com/office/drawing/2014/main" id="{38FA448C-29BC-0854-B594-903C4ECFEB0A}"/>
              </a:ext>
            </a:extLst>
          </p:cNvPr>
          <p:cNvSpPr txBox="1"/>
          <p:nvPr/>
        </p:nvSpPr>
        <p:spPr>
          <a:xfrm>
            <a:off x="889153" y="5300935"/>
            <a:ext cx="3686359" cy="461665"/>
          </a:xfrm>
          <a:prstGeom prst="rect">
            <a:avLst/>
          </a:prstGeom>
          <a:solidFill>
            <a:schemeClr val="accent5"/>
          </a:solidFill>
          <a:ln w="9525" cap="flat">
            <a:noFill/>
            <a:prstDash val="solid"/>
            <a:miter/>
          </a:ln>
        </p:spPr>
        <p:txBody>
          <a:bodyPr wrap="square" lIns="91440" tIns="45720" rIns="91440" bIns="45720" rtlCol="0" anchor="t">
            <a:spAutoFit/>
          </a:bodyPr>
          <a:lstStyle>
            <a:defPPr>
              <a:defRPr lang="it-IT"/>
            </a:defPPr>
            <a:lvl1pPr algn="ctr">
              <a:defRPr sz="1200" b="1">
                <a:solidFill>
                  <a:schemeClr val="accent2">
                    <a:lumMod val="75000"/>
                  </a:schemeClr>
                </a:solidFill>
                <a:latin typeface="Open Sans"/>
                <a:ea typeface="Open Sans"/>
                <a:cs typeface="Open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YE" sz="1200" b="1">
                <a:solidFill>
                  <a:schemeClr val="accent2">
                    <a:lumMod val="75000"/>
                  </a:schemeClr>
                </a:solidFill>
                <a:latin typeface="Open Sans"/>
                <a:ea typeface="Open Sans"/>
                <a:cs typeface="Open Sans"/>
              </a:rPr>
              <a:t>إذا أشارت الأسرة إلى أنها استهلكت الخضروات في </a:t>
            </a:r>
            <a:r>
              <a:rPr lang="en-GB" sz="1200" b="1">
                <a:solidFill>
                  <a:schemeClr val="accent2">
                    <a:lumMod val="75000"/>
                  </a:schemeClr>
                </a:solidFill>
                <a:latin typeface="Open Sans"/>
                <a:ea typeface="Open Sans"/>
                <a:cs typeface="Open Sans"/>
              </a:rPr>
              <a:t>FCS، </a:t>
            </a:r>
            <a:r>
              <a:rPr lang="ar-YE" sz="1200" b="1">
                <a:solidFill>
                  <a:schemeClr val="accent2">
                    <a:lumMod val="75000"/>
                  </a:schemeClr>
                </a:solidFill>
                <a:latin typeface="Open Sans"/>
                <a:ea typeface="Open Sans"/>
                <a:cs typeface="Open Sans"/>
              </a:rPr>
              <a:t>فسيتم سؤالها عن عدد ايام استهلاك هذه المجموعة الفرعية في </a:t>
            </a:r>
            <a:r>
              <a:rPr lang="en-GB" sz="1200" b="1">
                <a:solidFill>
                  <a:schemeClr val="accent2">
                    <a:lumMod val="75000"/>
                  </a:schemeClr>
                </a:solidFill>
                <a:latin typeface="Open Sans"/>
                <a:ea typeface="Open Sans"/>
                <a:cs typeface="Open Sans"/>
              </a:rPr>
              <a:t>FCS-N.</a:t>
            </a:r>
            <a:endParaRPr lang="en-US" sz="1200" b="1">
              <a:solidFill>
                <a:schemeClr val="accent2">
                  <a:lumMod val="75000"/>
                </a:schemeClr>
              </a:solidFill>
              <a:latin typeface="Open Sans"/>
              <a:ea typeface="Open Sans"/>
              <a:cs typeface="Open Sans"/>
            </a:endParaRPr>
          </a:p>
        </p:txBody>
      </p:sp>
      <p:sp>
        <p:nvSpPr>
          <p:cNvPr id="9" name="TextBox 1">
            <a:extLst>
              <a:ext uri="{FF2B5EF4-FFF2-40B4-BE49-F238E27FC236}">
                <a16:creationId xmlns:a16="http://schemas.microsoft.com/office/drawing/2014/main" id="{0699A660-59D6-CB4D-4B42-89830677B3F9}"/>
              </a:ext>
            </a:extLst>
          </p:cNvPr>
          <p:cNvSpPr txBox="1"/>
          <p:nvPr/>
        </p:nvSpPr>
        <p:spPr>
          <a:xfrm>
            <a:off x="2732333" y="6112230"/>
            <a:ext cx="7694062" cy="400110"/>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ar-YE" sz="2000" b="1">
                <a:solidFill>
                  <a:schemeClr val="accent2">
                    <a:lumMod val="75000"/>
                  </a:schemeClr>
                </a:solidFill>
                <a:latin typeface="Open Sans"/>
                <a:ea typeface="Open Sans"/>
                <a:cs typeface="Open Sans"/>
              </a:rPr>
              <a:t>يجب تضمين البقدونس فقط في حالة تناوله بكميات كافية</a:t>
            </a:r>
          </a:p>
        </p:txBody>
      </p:sp>
      <p:pic>
        <p:nvPicPr>
          <p:cNvPr id="10" name="Graphic 2" descr="Warning with solid fill">
            <a:extLst>
              <a:ext uri="{FF2B5EF4-FFF2-40B4-BE49-F238E27FC236}">
                <a16:creationId xmlns:a16="http://schemas.microsoft.com/office/drawing/2014/main" id="{66F00CD3-5735-7FF8-3AFD-1AE1C79B90D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72796" y="6305181"/>
            <a:ext cx="552819" cy="552819"/>
          </a:xfrm>
          <a:prstGeom prst="rect">
            <a:avLst/>
          </a:prstGeom>
        </p:spPr>
      </p:pic>
      <p:sp>
        <p:nvSpPr>
          <p:cNvPr id="5" name="Arrow: Left 4">
            <a:extLst>
              <a:ext uri="{FF2B5EF4-FFF2-40B4-BE49-F238E27FC236}">
                <a16:creationId xmlns:a16="http://schemas.microsoft.com/office/drawing/2014/main" id="{054F4E27-8844-080D-1FA3-2E968BB4948B}"/>
              </a:ext>
            </a:extLst>
          </p:cNvPr>
          <p:cNvSpPr/>
          <p:nvPr/>
        </p:nvSpPr>
        <p:spPr>
          <a:xfrm>
            <a:off x="10426395" y="4309240"/>
            <a:ext cx="1029881" cy="283774"/>
          </a:xfrm>
          <a:prstGeom prst="lef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83655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dirty="0">
                <a:solidFill>
                  <a:schemeClr val="tx1"/>
                </a:solidFill>
                <a:latin typeface="Open Sans ExtraBold" panose="020B0906030804020204" pitchFamily="34" charset="0"/>
              </a:rPr>
              <a:t>المجموعة الغذائية رقم 6: الفواكه</a:t>
            </a:r>
            <a:endParaRPr lang="en-GB" sz="3600" kern="1400" spc="230" dirty="0">
              <a:solidFill>
                <a:schemeClr val="tx1"/>
              </a:solidFill>
              <a:latin typeface="Open Sans ExtraBold" panose="020B0906030804020204" pitchFamily="34" charset="0"/>
            </a:endParaRPr>
          </a:p>
        </p:txBody>
      </p:sp>
      <p:sp>
        <p:nvSpPr>
          <p:cNvPr id="4" name="Content Placeholder 2">
            <a:extLst>
              <a:ext uri="{FF2B5EF4-FFF2-40B4-BE49-F238E27FC236}">
                <a16:creationId xmlns:a16="http://schemas.microsoft.com/office/drawing/2014/main" id="{EAAA38D4-2F43-4C1E-80A9-DEFCED2DEB97}"/>
              </a:ext>
            </a:extLst>
          </p:cNvPr>
          <p:cNvSpPr txBox="1">
            <a:spLocks/>
          </p:cNvSpPr>
          <p:nvPr/>
        </p:nvSpPr>
        <p:spPr>
          <a:xfrm>
            <a:off x="6558566" y="1657044"/>
            <a:ext cx="5210617"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rtl="1">
              <a:buFont typeface="Arial"/>
              <a:buNone/>
            </a:pPr>
            <a:r>
              <a:rPr lang="ar-LB" sz="2200" spc="60">
                <a:latin typeface="Open Sans"/>
                <a:ea typeface="Open Sans"/>
                <a:cs typeface="Open Sans"/>
              </a:rPr>
              <a:t>تُعرّف </a:t>
            </a:r>
            <a:r>
              <a:rPr lang="ar-EG" sz="2200" spc="60">
                <a:latin typeface="Open Sans"/>
                <a:ea typeface="Open Sans"/>
                <a:cs typeface="Open Sans"/>
              </a:rPr>
              <a:t>الفاكهة</a:t>
            </a:r>
            <a:r>
              <a:rPr lang="ar-LB" sz="2200" spc="60">
                <a:latin typeface="Open Sans"/>
                <a:ea typeface="Open Sans"/>
                <a:cs typeface="Open Sans"/>
              </a:rPr>
              <a:t> على أنها الأجزاء الصالحة للأكل من النباتات (مثل النباتات الحاملة للبذور، الزهور، البراعم، الأوراق، الفروع والجذور)، سواء كانت مزروعة أو محصودة من البرية. يمكن استهلاكها نيئة أو مطبوخة أو في شكل معالج بشكل بسيط.</a:t>
            </a:r>
          </a:p>
          <a:p>
            <a:pPr marL="0" indent="0" algn="r" rtl="1">
              <a:buFont typeface="Arial"/>
              <a:buNone/>
            </a:pPr>
            <a:endParaRPr lang="ar-LB" sz="2200" spc="60">
              <a:latin typeface="Open Sans"/>
              <a:ea typeface="Open Sans"/>
              <a:cs typeface="Open Sans"/>
            </a:endParaRPr>
          </a:p>
          <a:p>
            <a:pPr marL="0" indent="0" algn="ctr" rtl="1">
              <a:buNone/>
            </a:pPr>
            <a:r>
              <a:rPr lang="ar-LB" sz="2200" u="sng" spc="60"/>
              <a:t>أمثلة على العناصر في وحدة القياس:</a:t>
            </a:r>
            <a:endParaRPr lang="en-GB" sz="2200" u="sng" spc="60"/>
          </a:p>
          <a:p>
            <a:pPr marL="0" indent="0" algn="ctr" rtl="1">
              <a:buFont typeface="Arial"/>
              <a:buNone/>
            </a:pPr>
            <a:r>
              <a:rPr lang="ar-LB" sz="2200" spc="60">
                <a:latin typeface="Open Sans"/>
                <a:ea typeface="Open Sans"/>
                <a:cs typeface="Open Sans"/>
              </a:rPr>
              <a:t> الموز، والتفاح، والليمون، والمانجو، والبابايا، والمشمش، والخوخ، وغيرها.</a:t>
            </a:r>
            <a:endParaRPr lang="en-US" sz="2200" spc="60"/>
          </a:p>
        </p:txBody>
      </p:sp>
      <p:cxnSp>
        <p:nvCxnSpPr>
          <p:cNvPr id="5" name="Straight Arrow Connector 4">
            <a:extLst>
              <a:ext uri="{FF2B5EF4-FFF2-40B4-BE49-F238E27FC236}">
                <a16:creationId xmlns:a16="http://schemas.microsoft.com/office/drawing/2014/main" id="{7E864928-DE09-48D8-9D22-48CFA3A757D4}"/>
              </a:ext>
            </a:extLst>
          </p:cNvPr>
          <p:cNvCxnSpPr>
            <a:cxnSpLocks/>
          </p:cNvCxnSpPr>
          <p:nvPr/>
        </p:nvCxnSpPr>
        <p:spPr>
          <a:xfrm>
            <a:off x="6708808" y="3911816"/>
            <a:ext cx="633061"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
            <a:extLst>
              <a:ext uri="{FF2B5EF4-FFF2-40B4-BE49-F238E27FC236}">
                <a16:creationId xmlns:a16="http://schemas.microsoft.com/office/drawing/2014/main" id="{A8F2E8D1-DFF1-3426-91ED-CAD8A2539164}"/>
              </a:ext>
            </a:extLst>
          </p:cNvPr>
          <p:cNvSpPr txBox="1"/>
          <p:nvPr/>
        </p:nvSpPr>
        <p:spPr>
          <a:xfrm>
            <a:off x="2136808" y="5280116"/>
            <a:ext cx="9240678" cy="1015663"/>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ar-LB" sz="2000" b="1">
                <a:solidFill>
                  <a:schemeClr val="accent2">
                    <a:lumMod val="75000"/>
                  </a:schemeClr>
                </a:solidFill>
                <a:latin typeface="Open Sans"/>
                <a:ea typeface="Open Sans"/>
                <a:cs typeface="Open Sans"/>
              </a:rPr>
              <a:t>الفواكه المجففة يجب أن تُحسب كفواكه.</a:t>
            </a:r>
          </a:p>
          <a:p>
            <a:pPr algn="ctr"/>
            <a:r>
              <a:rPr lang="ar-LB" sz="2000" b="1">
                <a:solidFill>
                  <a:schemeClr val="accent2">
                    <a:lumMod val="75000"/>
                  </a:schemeClr>
                </a:solidFill>
                <a:latin typeface="Open Sans"/>
                <a:ea typeface="Open Sans"/>
                <a:cs typeface="Open Sans"/>
              </a:rPr>
              <a:t>ومع ذلك، يجب أن يُعتبر عصير الفاكهة المُعلّب تحت تصنيف السكريات لأنه لا يحتوي على نفس القيمة الغذائية كما هو الحال في الفواكه الطازجة.</a:t>
            </a:r>
            <a:endParaRPr lang="en-US">
              <a:solidFill>
                <a:schemeClr val="accent2">
                  <a:lumMod val="75000"/>
                </a:schemeClr>
              </a:solidFill>
            </a:endParaRPr>
          </a:p>
        </p:txBody>
      </p:sp>
      <p:pic>
        <p:nvPicPr>
          <p:cNvPr id="13" name="Graphic 2" descr="Warning with solid fill">
            <a:extLst>
              <a:ext uri="{FF2B5EF4-FFF2-40B4-BE49-F238E27FC236}">
                <a16:creationId xmlns:a16="http://schemas.microsoft.com/office/drawing/2014/main" id="{894EE4B2-36EB-77A7-5D0C-ED58DB7826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01076" y="5787947"/>
            <a:ext cx="552819" cy="552819"/>
          </a:xfrm>
          <a:prstGeom prst="rect">
            <a:avLst/>
          </a:prstGeom>
        </p:spPr>
      </p:pic>
      <p:pic>
        <p:nvPicPr>
          <p:cNvPr id="2" name="Picture 2">
            <a:extLst>
              <a:ext uri="{FF2B5EF4-FFF2-40B4-BE49-F238E27FC236}">
                <a16:creationId xmlns:a16="http://schemas.microsoft.com/office/drawing/2014/main" id="{898B6037-D5D1-0485-1824-8A2AB08B8676}"/>
              </a:ext>
            </a:extLst>
          </p:cNvPr>
          <p:cNvPicPr>
            <a:picLocks noChangeAspect="1" noChangeArrowheads="1"/>
          </p:cNvPicPr>
          <p:nvPr/>
        </p:nvPicPr>
        <p:blipFill>
          <a:blip r:embed="rId5"/>
          <a:srcRect l="7491" r="7491"/>
          <a:stretch/>
        </p:blipFill>
        <p:spPr bwMode="auto">
          <a:xfrm>
            <a:off x="659431" y="1378972"/>
            <a:ext cx="5896304" cy="3901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094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3573" y="716415"/>
            <a:ext cx="11695610" cy="662558"/>
          </a:xfrm>
        </p:spPr>
        <p:txBody>
          <a:bodyPr anchor="t" anchorCtr="0"/>
          <a:lstStyle/>
          <a:p>
            <a:pPr algn="r" rtl="1"/>
            <a:r>
              <a:rPr lang="ar-YE" sz="3600" kern="1400" spc="230">
                <a:solidFill>
                  <a:schemeClr val="accent2"/>
                </a:solidFill>
                <a:latin typeface="Open Sans ExtraBold" panose="020B0906030804020204" pitchFamily="34" charset="0"/>
                <a:ea typeface="Open Sans ExtraBold" panose="020B0906030804020204" pitchFamily="34" charset="0"/>
              </a:rPr>
              <a:t>المجموعة الفرعية في مؤشر جودة التغذية الخاصة باستهلاك الغذاء (</a:t>
            </a:r>
            <a:r>
              <a:rPr lang="en-US" sz="3600" kern="1400" spc="230">
                <a:solidFill>
                  <a:schemeClr val="accent2"/>
                </a:solidFill>
                <a:latin typeface="Open Sans ExtraBold" panose="020B0906030804020204" pitchFamily="34" charset="0"/>
                <a:ea typeface="Open Sans ExtraBold" panose="020B0906030804020204" pitchFamily="34" charset="0"/>
                <a:cs typeface="Open Sans ExtraBold" panose="020B0906030804020204" pitchFamily="34" charset="0"/>
              </a:rPr>
              <a:t>FCS-N</a:t>
            </a:r>
            <a:r>
              <a:rPr lang="ar-YE" sz="3600" kern="1400" spc="230">
                <a:solidFill>
                  <a:schemeClr val="accent2"/>
                </a:solidFill>
                <a:latin typeface="Open Sans ExtraBold" panose="020B0906030804020204" pitchFamily="34" charset="0"/>
                <a:ea typeface="Open Sans ExtraBold" panose="020B0906030804020204" pitchFamily="34" charset="0"/>
              </a:rPr>
              <a:t>) :الفواكة البرتقالية (الغنية بفيتامين أ)</a:t>
            </a:r>
            <a:endParaRPr lang="en-GB" sz="3600" kern="1400" spc="230">
              <a:solidFill>
                <a:schemeClr val="accent2"/>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4" name="Content Placeholder 2">
            <a:extLst>
              <a:ext uri="{FF2B5EF4-FFF2-40B4-BE49-F238E27FC236}">
                <a16:creationId xmlns:a16="http://schemas.microsoft.com/office/drawing/2014/main" id="{4A470ECD-5EBA-4859-A14F-3B340AA0766B}"/>
              </a:ext>
            </a:extLst>
          </p:cNvPr>
          <p:cNvSpPr txBox="1">
            <a:spLocks/>
          </p:cNvSpPr>
          <p:nvPr/>
        </p:nvSpPr>
        <p:spPr>
          <a:xfrm>
            <a:off x="6092580" y="1909292"/>
            <a:ext cx="5251584" cy="376915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rtl="1">
              <a:buFont typeface="Arial"/>
              <a:buNone/>
            </a:pPr>
            <a:r>
              <a:rPr lang="ar-YE" sz="1800" spc="60">
                <a:latin typeface="Open Sans"/>
                <a:ea typeface="Open Sans"/>
                <a:cs typeface="Open Sans"/>
              </a:rPr>
              <a:t>لاحظ أنه في وحدة </a:t>
            </a:r>
            <a:r>
              <a:rPr lang="en-GB" sz="1800" spc="60">
                <a:latin typeface="Open Sans"/>
                <a:ea typeface="Open Sans"/>
                <a:cs typeface="Open Sans"/>
              </a:rPr>
              <a:t>FCS-N، </a:t>
            </a:r>
            <a:r>
              <a:rPr lang="ar-YE" sz="1800" spc="60">
                <a:latin typeface="Open Sans"/>
                <a:ea typeface="Open Sans"/>
                <a:cs typeface="Open Sans"/>
              </a:rPr>
              <a:t>تحتوي مجموعة الفواكه على مجموعة فرعية تركز على الفواكه الغنية بفيتامين </a:t>
            </a:r>
            <a:r>
              <a:rPr lang="en-GB" sz="1800" spc="60">
                <a:latin typeface="Open Sans"/>
                <a:ea typeface="Open Sans"/>
                <a:cs typeface="Open Sans"/>
              </a:rPr>
              <a:t>A. </a:t>
            </a:r>
          </a:p>
          <a:p>
            <a:pPr marL="0" indent="0" algn="r" rtl="1">
              <a:buFont typeface="Arial"/>
              <a:buNone/>
            </a:pPr>
            <a:r>
              <a:rPr lang="ar-YE" sz="1800" spc="60">
                <a:latin typeface="Open Sans"/>
                <a:ea typeface="Open Sans"/>
                <a:cs typeface="Open Sans"/>
              </a:rPr>
              <a:t>وهذا يشمل أي فاكهة صفراء أو برتقالية داكنة من الداخل (باستثناء البرتقال نفسه!).</a:t>
            </a:r>
          </a:p>
          <a:p>
            <a:pPr marL="342900" indent="-342900" algn="r" rtl="1">
              <a:buFont typeface="+mj-lt"/>
              <a:buAutoNum type="arabicPeriod"/>
            </a:pPr>
            <a:endParaRPr lang="ar-YE" sz="1800" spc="60">
              <a:latin typeface="Open Sans"/>
              <a:ea typeface="Open Sans"/>
              <a:cs typeface="Open Sans"/>
            </a:endParaRPr>
          </a:p>
          <a:p>
            <a:pPr marL="0" indent="0" algn="ctr">
              <a:buNone/>
            </a:pPr>
            <a:endParaRPr lang="en-GB" sz="1600" u="sng" spc="60">
              <a:latin typeface="Open Sans"/>
              <a:ea typeface="Open Sans"/>
              <a:cs typeface="Open Sans"/>
            </a:endParaRPr>
          </a:p>
          <a:p>
            <a:pPr marL="0" indent="0" algn="ctr">
              <a:buNone/>
            </a:pPr>
            <a:endParaRPr lang="en-GB" sz="1600" u="sng" spc="60">
              <a:latin typeface="Open Sans"/>
              <a:ea typeface="Open Sans"/>
              <a:cs typeface="Open Sans"/>
            </a:endParaRPr>
          </a:p>
          <a:p>
            <a:pPr marL="0" indent="0" algn="ctr">
              <a:buNone/>
            </a:pPr>
            <a:r>
              <a:rPr lang="ar-YE" sz="1600" u="sng" spc="60">
                <a:latin typeface="Open Sans"/>
                <a:ea typeface="Open Sans"/>
                <a:cs typeface="Open Sans"/>
              </a:rPr>
              <a:t>أمثلة على عناصر الوحدة القياسية: </a:t>
            </a:r>
          </a:p>
          <a:p>
            <a:pPr marL="0" indent="0" algn="ctr">
              <a:buNone/>
            </a:pPr>
            <a:r>
              <a:rPr lang="ar-YE" sz="1600" spc="60">
                <a:latin typeface="Open Sans"/>
                <a:ea typeface="Open Sans"/>
                <a:cs typeface="Open Sans"/>
              </a:rPr>
              <a:t>المانجو، والبابايا، والمشمش، والخوخ. </a:t>
            </a:r>
            <a:endParaRPr lang="en-US" sz="1800" spc="60"/>
          </a:p>
          <a:p>
            <a:pPr marL="0" indent="0">
              <a:buFont typeface="Arial"/>
              <a:buNone/>
            </a:pPr>
            <a:endParaRPr lang="en-US" sz="1800" spc="60"/>
          </a:p>
        </p:txBody>
      </p:sp>
      <p:pic>
        <p:nvPicPr>
          <p:cNvPr id="3" name="Picture 2">
            <a:extLst>
              <a:ext uri="{FF2B5EF4-FFF2-40B4-BE49-F238E27FC236}">
                <a16:creationId xmlns:a16="http://schemas.microsoft.com/office/drawing/2014/main" id="{2A712264-6CC9-EC4C-5641-5FA24A5FEDD9}"/>
              </a:ext>
            </a:extLst>
          </p:cNvPr>
          <p:cNvPicPr>
            <a:picLocks noChangeAspect="1"/>
          </p:cNvPicPr>
          <p:nvPr/>
        </p:nvPicPr>
        <p:blipFill>
          <a:blip r:embed="rId4"/>
          <a:stretch>
            <a:fillRect/>
          </a:stretch>
        </p:blipFill>
        <p:spPr>
          <a:xfrm>
            <a:off x="1009876" y="1909292"/>
            <a:ext cx="4958219" cy="3323716"/>
          </a:xfrm>
          <a:prstGeom prst="rect">
            <a:avLst/>
          </a:prstGeom>
        </p:spPr>
      </p:pic>
      <p:sp>
        <p:nvSpPr>
          <p:cNvPr id="7" name="TextBox 1">
            <a:extLst>
              <a:ext uri="{FF2B5EF4-FFF2-40B4-BE49-F238E27FC236}">
                <a16:creationId xmlns:a16="http://schemas.microsoft.com/office/drawing/2014/main" id="{72E10EF3-5FBA-5952-A3A8-EEDC201E91CF}"/>
              </a:ext>
            </a:extLst>
          </p:cNvPr>
          <p:cNvSpPr txBox="1"/>
          <p:nvPr/>
        </p:nvSpPr>
        <p:spPr>
          <a:xfrm>
            <a:off x="1009876" y="5152951"/>
            <a:ext cx="3686359" cy="461665"/>
          </a:xfrm>
          <a:prstGeom prst="rect">
            <a:avLst/>
          </a:prstGeom>
          <a:solidFill>
            <a:schemeClr val="accent5"/>
          </a:solidFill>
          <a:ln w="9525" cap="flat">
            <a:noFill/>
            <a:prstDash val="solid"/>
            <a:miter/>
          </a:ln>
        </p:spPr>
        <p:txBody>
          <a:bodyPr wrap="square" lIns="91440" tIns="45720" rIns="91440" bIns="45720" rtlCol="0" anchor="t">
            <a:spAutoFit/>
          </a:bodyPr>
          <a:lstStyle>
            <a:defPPr>
              <a:defRPr lang="it-IT"/>
            </a:defPPr>
            <a:lvl1pPr algn="ctr">
              <a:defRPr sz="1200" b="1">
                <a:solidFill>
                  <a:schemeClr val="accent2">
                    <a:lumMod val="75000"/>
                  </a:schemeClr>
                </a:solidFill>
                <a:latin typeface="Open Sans"/>
                <a:ea typeface="Open Sans"/>
                <a:cs typeface="Open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r>
              <a:rPr lang="ar-YE" sz="1200" b="1">
                <a:solidFill>
                  <a:schemeClr val="accent2">
                    <a:lumMod val="75000"/>
                  </a:schemeClr>
                </a:solidFill>
                <a:latin typeface="Open Sans"/>
                <a:ea typeface="Open Sans"/>
                <a:cs typeface="Open Sans"/>
              </a:rPr>
              <a:t>إذا أشارت الأسرة إلى أنها تناولت الفاكهة في </a:t>
            </a:r>
            <a:r>
              <a:rPr lang="en-GB" sz="1200" b="1">
                <a:solidFill>
                  <a:schemeClr val="accent2">
                    <a:lumMod val="75000"/>
                  </a:schemeClr>
                </a:solidFill>
                <a:latin typeface="Open Sans"/>
                <a:ea typeface="Open Sans"/>
                <a:cs typeface="Open Sans"/>
              </a:rPr>
              <a:t>FCS، </a:t>
            </a:r>
            <a:r>
              <a:rPr lang="ar-YE" sz="1200" b="1">
                <a:solidFill>
                  <a:schemeClr val="accent2">
                    <a:lumMod val="75000"/>
                  </a:schemeClr>
                </a:solidFill>
                <a:latin typeface="Open Sans"/>
                <a:ea typeface="Open Sans"/>
                <a:cs typeface="Open Sans"/>
              </a:rPr>
              <a:t>فسيتم سؤالها عن عدد ايام استهلاك هذه المجموعة الفرعية في </a:t>
            </a:r>
            <a:r>
              <a:rPr lang="en-GB" sz="1200" b="1">
                <a:solidFill>
                  <a:schemeClr val="accent2">
                    <a:lumMod val="75000"/>
                  </a:schemeClr>
                </a:solidFill>
                <a:latin typeface="Open Sans"/>
                <a:ea typeface="Open Sans"/>
                <a:cs typeface="Open Sans"/>
              </a:rPr>
              <a:t>FCS-N</a:t>
            </a:r>
            <a:r>
              <a:rPr lang="ar-YE" sz="1200" b="1">
                <a:solidFill>
                  <a:schemeClr val="accent2">
                    <a:lumMod val="75000"/>
                  </a:schemeClr>
                </a:solidFill>
                <a:latin typeface="Open Sans"/>
                <a:ea typeface="Open Sans"/>
                <a:cs typeface="Open Sans"/>
              </a:rPr>
              <a:t>.</a:t>
            </a:r>
            <a:endParaRPr lang="en-US" sz="1200" b="1">
              <a:solidFill>
                <a:schemeClr val="accent2">
                  <a:lumMod val="75000"/>
                </a:schemeClr>
              </a:solidFill>
              <a:latin typeface="Open Sans"/>
              <a:ea typeface="Open Sans"/>
              <a:cs typeface="Open Sans"/>
            </a:endParaRPr>
          </a:p>
        </p:txBody>
      </p:sp>
      <p:sp>
        <p:nvSpPr>
          <p:cNvPr id="9" name="TextBox 1">
            <a:extLst>
              <a:ext uri="{FF2B5EF4-FFF2-40B4-BE49-F238E27FC236}">
                <a16:creationId xmlns:a16="http://schemas.microsoft.com/office/drawing/2014/main" id="{5C252522-A385-5EC3-C54F-EC4608B0EA02}"/>
              </a:ext>
            </a:extLst>
          </p:cNvPr>
          <p:cNvSpPr txBox="1"/>
          <p:nvPr/>
        </p:nvSpPr>
        <p:spPr>
          <a:xfrm>
            <a:off x="2397009" y="5904995"/>
            <a:ext cx="8117653" cy="707886"/>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ar-YE" sz="2000" b="1">
                <a:solidFill>
                  <a:schemeClr val="accent2">
                    <a:lumMod val="75000"/>
                  </a:schemeClr>
                </a:solidFill>
                <a:latin typeface="Open Sans"/>
                <a:ea typeface="Open Sans"/>
                <a:cs typeface="Open Sans"/>
              </a:rPr>
              <a:t>لا تعد البرتقال أو اليوسفي أو الحمضيات البرتقالية الأخرى. يجب أن تكون المانجو والبابايا ناضجة (برتقالية من الداخل).</a:t>
            </a:r>
            <a:endParaRPr lang="en-US" sz="2000" b="1">
              <a:solidFill>
                <a:schemeClr val="accent2">
                  <a:lumMod val="75000"/>
                </a:schemeClr>
              </a:solidFill>
              <a:latin typeface="Open Sans"/>
              <a:ea typeface="Open Sans"/>
              <a:cs typeface="Open Sans"/>
            </a:endParaRPr>
          </a:p>
        </p:txBody>
      </p:sp>
      <p:pic>
        <p:nvPicPr>
          <p:cNvPr id="10" name="Graphic 2" descr="Warning with solid fill">
            <a:extLst>
              <a:ext uri="{FF2B5EF4-FFF2-40B4-BE49-F238E27FC236}">
                <a16:creationId xmlns:a16="http://schemas.microsoft.com/office/drawing/2014/main" id="{BEDFB568-9A4E-D985-BC45-F7B31720F35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44220" y="6060062"/>
            <a:ext cx="552819" cy="552819"/>
          </a:xfrm>
          <a:prstGeom prst="rect">
            <a:avLst/>
          </a:prstGeom>
        </p:spPr>
      </p:pic>
      <p:sp>
        <p:nvSpPr>
          <p:cNvPr id="2" name="Arrow: Left 1">
            <a:extLst>
              <a:ext uri="{FF2B5EF4-FFF2-40B4-BE49-F238E27FC236}">
                <a16:creationId xmlns:a16="http://schemas.microsoft.com/office/drawing/2014/main" id="{084D3E7A-A2AF-6064-79BC-905C21F4DDD3}"/>
              </a:ext>
            </a:extLst>
          </p:cNvPr>
          <p:cNvSpPr/>
          <p:nvPr/>
        </p:nvSpPr>
        <p:spPr>
          <a:xfrm>
            <a:off x="10152243" y="4234318"/>
            <a:ext cx="1029881" cy="283774"/>
          </a:xfrm>
          <a:prstGeom prst="lef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7204555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a:r>
              <a:rPr lang="ar-LB" sz="3600" kern="1400" spc="230" dirty="0">
                <a:solidFill>
                  <a:schemeClr val="tx1"/>
                </a:solidFill>
                <a:latin typeface="Open Sans ExtraBold" panose="020B0906030804020204" pitchFamily="34" charset="0"/>
              </a:rPr>
              <a:t>المجموعة الغذائية رقم 7: الزيوت والدهون والزبدة</a:t>
            </a:r>
            <a:endParaRPr lang="en-GB" sz="3600" kern="1400" spc="230" dirty="0">
              <a:solidFill>
                <a:schemeClr val="tx1"/>
              </a:solidFill>
              <a:latin typeface="Open Sans ExtraBold" panose="020B0906030804020204" pitchFamily="34" charset="0"/>
            </a:endParaRPr>
          </a:p>
        </p:txBody>
      </p:sp>
      <p:sp>
        <p:nvSpPr>
          <p:cNvPr id="4" name="Content Placeholder 2">
            <a:extLst>
              <a:ext uri="{FF2B5EF4-FFF2-40B4-BE49-F238E27FC236}">
                <a16:creationId xmlns:a16="http://schemas.microsoft.com/office/drawing/2014/main" id="{0B842559-7DCD-4F02-92D3-A8CB7542BA7C}"/>
              </a:ext>
            </a:extLst>
          </p:cNvPr>
          <p:cNvSpPr txBox="1">
            <a:spLocks/>
          </p:cNvSpPr>
          <p:nvPr/>
        </p:nvSpPr>
        <p:spPr>
          <a:xfrm>
            <a:off x="6558566" y="1475389"/>
            <a:ext cx="5210617" cy="3907221"/>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rtl="1">
              <a:buFont typeface="Arial"/>
              <a:buNone/>
            </a:pPr>
            <a:r>
              <a:rPr lang="ar-LB" sz="2200" spc="60"/>
              <a:t>تُعتبر الزبدة دهنًا ثابتًا مشبعًا، بينما يُعتبر الزيت دهنًا سائلًا غير مشبعًا.</a:t>
            </a:r>
          </a:p>
          <a:p>
            <a:pPr marL="0" indent="0" algn="r" rtl="1">
              <a:buFont typeface="Arial"/>
              <a:buNone/>
            </a:pPr>
            <a:r>
              <a:rPr lang="ar-LB" sz="2200" spc="60"/>
              <a:t>الزيت عمومًا يُعتبر أكثر صحة مقارنة بالدهون/الزبدة، ولكن كلاهما يُحسبان في نفس المجموعة.</a:t>
            </a:r>
          </a:p>
          <a:p>
            <a:pPr marL="0" indent="0" algn="ctr" rtl="1">
              <a:buNone/>
            </a:pPr>
            <a:endParaRPr lang="ar-LB" sz="2200" u="sng" spc="60"/>
          </a:p>
          <a:p>
            <a:pPr marL="0" indent="0" algn="ctr" rtl="1">
              <a:buNone/>
            </a:pPr>
            <a:r>
              <a:rPr lang="ar-LB" sz="2200" u="sng" spc="60"/>
              <a:t>أمثلة على العناصر في وحدة القياس:</a:t>
            </a:r>
            <a:endParaRPr lang="ar-LB" sz="2200" spc="60"/>
          </a:p>
          <a:p>
            <a:pPr marL="0" indent="0" algn="ctr" rtl="1">
              <a:buFont typeface="Arial"/>
              <a:buNone/>
            </a:pPr>
            <a:r>
              <a:rPr lang="ar-LB" sz="2200" spc="60"/>
              <a:t>زيت الخضروات، زيت النخيل، السمنة، الزبدة، المارغرين، والدهون/الزيوت الأخرى.</a:t>
            </a:r>
            <a:endParaRPr lang="en-US" sz="2200" spc="60"/>
          </a:p>
        </p:txBody>
      </p:sp>
      <p:cxnSp>
        <p:nvCxnSpPr>
          <p:cNvPr id="5" name="Straight Arrow Connector 4">
            <a:extLst>
              <a:ext uri="{FF2B5EF4-FFF2-40B4-BE49-F238E27FC236}">
                <a16:creationId xmlns:a16="http://schemas.microsoft.com/office/drawing/2014/main" id="{78F1AE03-C1A6-48F5-A77C-620F2F716EA3}"/>
              </a:ext>
            </a:extLst>
          </p:cNvPr>
          <p:cNvCxnSpPr>
            <a:cxnSpLocks/>
          </p:cNvCxnSpPr>
          <p:nvPr/>
        </p:nvCxnSpPr>
        <p:spPr>
          <a:xfrm>
            <a:off x="6221411" y="3862136"/>
            <a:ext cx="1198179"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F84931D-B24E-D327-9D9D-61B11DC2BDAF}"/>
              </a:ext>
            </a:extLst>
          </p:cNvPr>
          <p:cNvSpPr txBox="1"/>
          <p:nvPr/>
        </p:nvSpPr>
        <p:spPr>
          <a:xfrm>
            <a:off x="2120874" y="4990885"/>
            <a:ext cx="9648309" cy="1477328"/>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r>
              <a:rPr lang="ar-LB" b="1">
                <a:solidFill>
                  <a:schemeClr val="accent2">
                    <a:lumMod val="75000"/>
                  </a:schemeClr>
                </a:solidFill>
                <a:latin typeface="Open Sans"/>
                <a:ea typeface="Open Sans"/>
                <a:cs typeface="Open Sans"/>
              </a:rPr>
              <a:t>يجب أن تُحتسب الوجبات المقلية بشكل عميق (مثل رقائق البطاطس، الدونات، السمبوسة) تحت فئة الزيوت والدهون. بالإضافة إلى ذلك، يجب أن تُحتسب الأطعمة المقلية بشكل عميق (مثل السمك المقلي، الدجاج، الخضروات أو البطاطس) تحت الفئات المناسبة (السمك، الدجاج، الخضروات، الجذور والدرنات)، وكذلك يجب أن يُحسب الزيت المستخدم في القلي هنا.</a:t>
            </a:r>
          </a:p>
          <a:p>
            <a:pPr algn="ctr" rtl="1"/>
            <a:r>
              <a:rPr lang="ar-LB" b="1">
                <a:solidFill>
                  <a:schemeClr val="accent2">
                    <a:lumMod val="75000"/>
                  </a:schemeClr>
                </a:solidFill>
                <a:latin typeface="Open Sans"/>
                <a:ea typeface="Open Sans"/>
                <a:cs typeface="Open Sans"/>
              </a:rPr>
              <a:t>في الوقت نفسه، يجب أن تُحتسب أي كمية (حتى الكميات الصغيرة) التي يتناولها معظم أفراد الأسرة - على سبيل المثال، نقطة من الزيت في الطبق.</a:t>
            </a:r>
            <a:endParaRPr lang="en-US" b="1">
              <a:solidFill>
                <a:schemeClr val="accent2">
                  <a:lumMod val="75000"/>
                </a:schemeClr>
              </a:solidFill>
              <a:latin typeface="Open Sans"/>
              <a:ea typeface="Open Sans"/>
              <a:cs typeface="Open Sans"/>
            </a:endParaRPr>
          </a:p>
        </p:txBody>
      </p:sp>
      <p:pic>
        <p:nvPicPr>
          <p:cNvPr id="7" name="Graphic 2" descr="Warning with solid fill">
            <a:extLst>
              <a:ext uri="{FF2B5EF4-FFF2-40B4-BE49-F238E27FC236}">
                <a16:creationId xmlns:a16="http://schemas.microsoft.com/office/drawing/2014/main" id="{B709E0D3-F942-B7BA-1A11-449371AF3F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92773" y="6305181"/>
            <a:ext cx="552819" cy="552819"/>
          </a:xfrm>
          <a:prstGeom prst="rect">
            <a:avLst/>
          </a:prstGeom>
        </p:spPr>
      </p:pic>
      <p:pic>
        <p:nvPicPr>
          <p:cNvPr id="2" name="Picture 2">
            <a:extLst>
              <a:ext uri="{FF2B5EF4-FFF2-40B4-BE49-F238E27FC236}">
                <a16:creationId xmlns:a16="http://schemas.microsoft.com/office/drawing/2014/main" id="{DF1A07BB-7958-DC4F-2377-525CBC6347CD}"/>
              </a:ext>
            </a:extLst>
          </p:cNvPr>
          <p:cNvPicPr>
            <a:picLocks noChangeAspect="1" noChangeArrowheads="1"/>
          </p:cNvPicPr>
          <p:nvPr/>
        </p:nvPicPr>
        <p:blipFill rotWithShape="1">
          <a:blip r:embed="rId5"/>
          <a:srcRect t="5892" b="3784"/>
          <a:stretch/>
        </p:blipFill>
        <p:spPr bwMode="auto">
          <a:xfrm>
            <a:off x="717181" y="1418890"/>
            <a:ext cx="5293144" cy="3585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372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CE7C22EE-43B9-FB31-F792-E187DBC722A1}"/>
              </a:ext>
            </a:extLst>
          </p:cNvPr>
          <p:cNvPicPr>
            <a:picLocks noChangeAspect="1" noChangeArrowheads="1"/>
          </p:cNvPicPr>
          <p:nvPr/>
        </p:nvPicPr>
        <p:blipFill>
          <a:blip r:embed="rId3"/>
          <a:srcRect t="5892" b="5892"/>
          <a:stretch/>
        </p:blipFill>
        <p:spPr bwMode="auto">
          <a:xfrm>
            <a:off x="373090" y="1612057"/>
            <a:ext cx="5896304" cy="390114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dirty="0">
                <a:solidFill>
                  <a:schemeClr val="tx1"/>
                </a:solidFill>
                <a:latin typeface="Open Sans ExtraBold" panose="020B0906030804020204" pitchFamily="34" charset="0"/>
              </a:rPr>
              <a:t>المجموعة الغذائية رقم 8: السكر والحلويات</a:t>
            </a:r>
            <a:endParaRPr lang="en-GB" sz="3600" b="0" kern="1400" spc="230" dirty="0">
              <a:solidFill>
                <a:schemeClr val="tx1"/>
              </a:solidFill>
              <a:latin typeface="Open Sans ExtraBold" panose="020B0906030804020204" pitchFamily="34" charset="0"/>
            </a:endParaRPr>
          </a:p>
        </p:txBody>
      </p:sp>
      <p:sp>
        <p:nvSpPr>
          <p:cNvPr id="4" name="Content Placeholder 2">
            <a:extLst>
              <a:ext uri="{FF2B5EF4-FFF2-40B4-BE49-F238E27FC236}">
                <a16:creationId xmlns:a16="http://schemas.microsoft.com/office/drawing/2014/main" id="{71422920-7F85-4556-A08D-F3885A542745}"/>
              </a:ext>
            </a:extLst>
          </p:cNvPr>
          <p:cNvSpPr txBox="1">
            <a:spLocks/>
          </p:cNvSpPr>
          <p:nvPr/>
        </p:nvSpPr>
        <p:spPr>
          <a:xfrm>
            <a:off x="6474973" y="1645280"/>
            <a:ext cx="5210617"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a:buNone/>
            </a:pPr>
            <a:r>
              <a:rPr lang="ar-LB" sz="2200" spc="60">
                <a:latin typeface="Open Sans"/>
                <a:ea typeface="Open Sans"/>
                <a:cs typeface="Open Sans"/>
              </a:rPr>
              <a:t>السكر والحلويات هي كربوهيدرات قابلة للذوبان وتحتوي على نسب عالية من الجلوكوز.</a:t>
            </a:r>
          </a:p>
          <a:p>
            <a:pPr marL="0" indent="0" algn="r">
              <a:buNone/>
            </a:pPr>
            <a:endParaRPr lang="ar-LB" sz="2200" spc="60">
              <a:latin typeface="Open Sans"/>
              <a:ea typeface="Open Sans"/>
              <a:cs typeface="Open Sans"/>
            </a:endParaRPr>
          </a:p>
          <a:p>
            <a:pPr marL="0" indent="0" algn="r">
              <a:buNone/>
            </a:pPr>
            <a:r>
              <a:rPr lang="ar-LB" sz="2200" spc="60">
                <a:latin typeface="Open Sans"/>
                <a:ea typeface="Open Sans"/>
                <a:cs typeface="Open Sans"/>
              </a:rPr>
              <a:t>جميع أنواع المُحلّيات والحلويات تُحسب ضمن مجموعة السكر والحلويات في وحدة قياس استهلاك الغذاء.</a:t>
            </a:r>
          </a:p>
          <a:p>
            <a:pPr marL="0" indent="0" algn="r">
              <a:buNone/>
            </a:pPr>
            <a:endParaRPr lang="ar-LB" sz="2200" spc="60">
              <a:latin typeface="Open Sans"/>
              <a:ea typeface="Open Sans"/>
              <a:cs typeface="Open Sans"/>
            </a:endParaRPr>
          </a:p>
          <a:p>
            <a:pPr marL="0" indent="0" algn="ctr" rtl="1">
              <a:buNone/>
            </a:pPr>
            <a:r>
              <a:rPr lang="ar-LB" sz="2200" u="sng" spc="60"/>
              <a:t>أمثلة على العناصر في وحدة القياس:</a:t>
            </a:r>
            <a:endParaRPr lang="en-GB" sz="2200" u="sng" spc="60"/>
          </a:p>
          <a:p>
            <a:pPr marL="0" indent="0" algn="ctr" rtl="1">
              <a:buNone/>
            </a:pPr>
            <a:r>
              <a:rPr lang="ar-LB" sz="2200" spc="60">
                <a:latin typeface="Open Sans"/>
                <a:ea typeface="Open Sans"/>
                <a:cs typeface="Open Sans"/>
              </a:rPr>
              <a:t>السكر، العسل، المربى، الحلوى، الشوكولاتة، البسكويت/الكوكيز، المعجنات، الكعك، الآيس كريم، والحلويات الأخرى.</a:t>
            </a:r>
            <a:endParaRPr lang="en-US" sz="2200" spc="60">
              <a:latin typeface="Open Sans"/>
              <a:ea typeface="Open Sans"/>
              <a:cs typeface="Open Sans"/>
            </a:endParaRPr>
          </a:p>
        </p:txBody>
      </p:sp>
      <p:sp>
        <p:nvSpPr>
          <p:cNvPr id="3" name="TextBox 1">
            <a:extLst>
              <a:ext uri="{FF2B5EF4-FFF2-40B4-BE49-F238E27FC236}">
                <a16:creationId xmlns:a16="http://schemas.microsoft.com/office/drawing/2014/main" id="{6320178F-49C3-B0A5-5585-ECBA2F96F4B7}"/>
              </a:ext>
            </a:extLst>
          </p:cNvPr>
          <p:cNvSpPr txBox="1"/>
          <p:nvPr/>
        </p:nvSpPr>
        <p:spPr>
          <a:xfrm>
            <a:off x="2537973" y="5633753"/>
            <a:ext cx="7874000" cy="1015663"/>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ar-LB" sz="2000" b="1">
                <a:solidFill>
                  <a:schemeClr val="accent2">
                    <a:lumMod val="75000"/>
                  </a:schemeClr>
                </a:solidFill>
                <a:latin typeface="Open Sans"/>
                <a:ea typeface="Open Sans"/>
                <a:cs typeface="Open Sans"/>
              </a:rPr>
              <a:t>يشمل المشروبات الغنية بالسكر بشكل كبير (مثل الصودا والشاي السكري). كما هو الحال في الزيت/الدهون، يجب أن تُحتسب أي كمية (حتى الكميات الصغيرة) من السكر والحلويات التي يتناولها معظم أفراد الأسرة.</a:t>
            </a:r>
            <a:endParaRPr lang="en-US" sz="2000" b="1">
              <a:solidFill>
                <a:schemeClr val="accent2">
                  <a:lumMod val="75000"/>
                </a:schemeClr>
              </a:solidFill>
              <a:latin typeface="Open Sans"/>
              <a:ea typeface="Open Sans"/>
              <a:cs typeface="Open Sans"/>
            </a:endParaRPr>
          </a:p>
        </p:txBody>
      </p:sp>
      <p:pic>
        <p:nvPicPr>
          <p:cNvPr id="7" name="Graphic 2" descr="Warning with solid fill">
            <a:extLst>
              <a:ext uri="{FF2B5EF4-FFF2-40B4-BE49-F238E27FC236}">
                <a16:creationId xmlns:a16="http://schemas.microsoft.com/office/drawing/2014/main" id="{04936D14-5F83-3F3B-BCFB-FE150F5AB3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35563" y="6177849"/>
            <a:ext cx="552819" cy="552819"/>
          </a:xfrm>
          <a:prstGeom prst="rect">
            <a:avLst/>
          </a:prstGeom>
        </p:spPr>
      </p:pic>
      <p:sp>
        <p:nvSpPr>
          <p:cNvPr id="2" name="Speech Bubble: Oval 1">
            <a:extLst>
              <a:ext uri="{FF2B5EF4-FFF2-40B4-BE49-F238E27FC236}">
                <a16:creationId xmlns:a16="http://schemas.microsoft.com/office/drawing/2014/main" id="{44F52B0F-989D-3FF7-8414-CBFD07454219}"/>
              </a:ext>
            </a:extLst>
          </p:cNvPr>
          <p:cNvSpPr/>
          <p:nvPr/>
        </p:nvSpPr>
        <p:spPr>
          <a:xfrm>
            <a:off x="913173" y="703622"/>
            <a:ext cx="3249599" cy="1282353"/>
          </a:xfrm>
          <a:prstGeom prst="wedgeEllipseCallout">
            <a:avLst>
              <a:gd name="adj1" fmla="val -55437"/>
              <a:gd name="adj2" fmla="val 3411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ar-LB" sz="1600" b="1">
                <a:solidFill>
                  <a:srgbClr val="FFFFFE"/>
                </a:solidFill>
                <a:latin typeface="Open Sans"/>
                <a:ea typeface="Open Sans"/>
                <a:cs typeface="Open Sans"/>
              </a:rPr>
              <a:t>يرجى ملاحظة أنه يجب أن احتساب العسل، التمور، والحلويات الأخرى أيضًا.</a:t>
            </a:r>
            <a:endParaRPr lang="en-US" sz="1600" b="1">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10" name="Straight Arrow Connector 9">
            <a:extLst>
              <a:ext uri="{FF2B5EF4-FFF2-40B4-BE49-F238E27FC236}">
                <a16:creationId xmlns:a16="http://schemas.microsoft.com/office/drawing/2014/main" id="{51467C3E-D110-0767-2D4E-26568032265A}"/>
              </a:ext>
            </a:extLst>
          </p:cNvPr>
          <p:cNvCxnSpPr>
            <a:cxnSpLocks/>
          </p:cNvCxnSpPr>
          <p:nvPr/>
        </p:nvCxnSpPr>
        <p:spPr>
          <a:xfrm>
            <a:off x="6474973" y="4454207"/>
            <a:ext cx="851127"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9167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a:r>
              <a:rPr lang="ar-LB" sz="3600" kern="1400" spc="230" dirty="0">
                <a:solidFill>
                  <a:schemeClr val="tx1"/>
                </a:solidFill>
                <a:latin typeface="Open Sans ExtraBold" panose="020B0906030804020204" pitchFamily="34" charset="0"/>
              </a:rPr>
              <a:t>المجموعة الغذائية رقم 9: التوابل والبهارات</a:t>
            </a:r>
            <a:endParaRPr lang="en-GB" sz="3600" b="0" kern="1400" spc="230" dirty="0">
              <a:solidFill>
                <a:schemeClr val="tx1"/>
              </a:solidFill>
              <a:latin typeface="Open Sans ExtraBold" panose="020B0906030804020204" pitchFamily="34" charset="0"/>
            </a:endParaRPr>
          </a:p>
        </p:txBody>
      </p:sp>
      <p:sp>
        <p:nvSpPr>
          <p:cNvPr id="4" name="Content Placeholder 2">
            <a:extLst>
              <a:ext uri="{FF2B5EF4-FFF2-40B4-BE49-F238E27FC236}">
                <a16:creationId xmlns:a16="http://schemas.microsoft.com/office/drawing/2014/main" id="{8CA14AC1-1EC4-4CCD-8371-D5D8436E3475}"/>
              </a:ext>
            </a:extLst>
          </p:cNvPr>
          <p:cNvSpPr txBox="1">
            <a:spLocks/>
          </p:cNvSpPr>
          <p:nvPr/>
        </p:nvSpPr>
        <p:spPr>
          <a:xfrm>
            <a:off x="6342109" y="1475389"/>
            <a:ext cx="5210617"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rtl="1">
              <a:buFont typeface="Arial"/>
              <a:buNone/>
            </a:pPr>
            <a:r>
              <a:rPr lang="ar-LB" sz="2200" spc="60">
                <a:latin typeface="Open Sans"/>
                <a:ea typeface="Open Sans"/>
                <a:cs typeface="Open Sans"/>
              </a:rPr>
              <a:t>التوابل والبهارات</a:t>
            </a:r>
            <a:r>
              <a:rPr lang="en-US" sz="2200" spc="60">
                <a:latin typeface="Open Sans"/>
                <a:ea typeface="Open Sans"/>
                <a:cs typeface="Open Sans"/>
              </a:rPr>
              <a:t> </a:t>
            </a:r>
            <a:r>
              <a:rPr lang="ar-LB" sz="2200" spc="60">
                <a:latin typeface="Open Sans"/>
                <a:ea typeface="Open Sans"/>
                <a:cs typeface="Open Sans"/>
              </a:rPr>
              <a:t>هي المكونات الإضافية (مثل الصلصة أو البودرة) التي يتم إضافتها لتعزيز النكهة، وتحسين الطعم، أو تكملة الطبق، لكنها لا يمكن أن تُعتبر طبقًا مستقلًا.</a:t>
            </a:r>
            <a:endParaRPr lang="en-US" sz="2200" spc="60">
              <a:latin typeface="Open Sans"/>
              <a:ea typeface="Open Sans"/>
              <a:cs typeface="Open Sans"/>
            </a:endParaRPr>
          </a:p>
          <a:p>
            <a:pPr marL="0" indent="0" algn="r" rtl="1">
              <a:buFont typeface="Arial"/>
              <a:buNone/>
            </a:pPr>
            <a:r>
              <a:rPr lang="ar-LB" sz="2200" spc="60">
                <a:latin typeface="Open Sans"/>
                <a:ea typeface="Open Sans"/>
                <a:cs typeface="Open Sans"/>
              </a:rPr>
              <a:t>تُدرج مجموعة التوابل والبهارات</a:t>
            </a:r>
            <a:r>
              <a:rPr lang="en-US" sz="2200" spc="60">
                <a:latin typeface="Open Sans"/>
                <a:ea typeface="Open Sans"/>
                <a:cs typeface="Open Sans"/>
              </a:rPr>
              <a:t> </a:t>
            </a:r>
            <a:r>
              <a:rPr lang="ar-LB" sz="2200" spc="60">
                <a:latin typeface="Open Sans"/>
                <a:ea typeface="Open Sans"/>
                <a:cs typeface="Open Sans"/>
              </a:rPr>
              <a:t>في وحدة القياس</a:t>
            </a:r>
            <a:r>
              <a:rPr lang="en-US" sz="2200" spc="60">
                <a:latin typeface="Open Sans"/>
                <a:ea typeface="Open Sans"/>
                <a:cs typeface="Open Sans"/>
              </a:rPr>
              <a:t> </a:t>
            </a:r>
            <a:r>
              <a:rPr lang="ar-LB" sz="2200" spc="60">
                <a:latin typeface="Open Sans"/>
                <a:ea typeface="Open Sans"/>
                <a:cs typeface="Open Sans"/>
              </a:rPr>
              <a:t>بشكل رئيسي للمساعدة في تسجيل الأطعمة التي يتم استهلاكها بكميات ضئيلة جدًا وتجنب تضمينها ضمن المجموعات الغذائية الغنية بالعناصر الغذائية.</a:t>
            </a:r>
          </a:p>
          <a:p>
            <a:pPr marL="0" indent="0" algn="r" rtl="1">
              <a:buFont typeface="Arial"/>
              <a:buNone/>
            </a:pPr>
            <a:endParaRPr lang="ar-LB" sz="2200" spc="60">
              <a:latin typeface="Open Sans"/>
              <a:ea typeface="Open Sans"/>
              <a:cs typeface="Open Sans"/>
            </a:endParaRPr>
          </a:p>
          <a:p>
            <a:pPr marL="0" indent="0" algn="ctr" rtl="1">
              <a:buNone/>
            </a:pPr>
            <a:r>
              <a:rPr lang="ar-LB" sz="2200" u="sng" spc="60"/>
              <a:t>أمثلة على العناصر في وحدة القياس:</a:t>
            </a:r>
            <a:endParaRPr lang="en-GB" sz="2200" u="sng" spc="60"/>
          </a:p>
          <a:p>
            <a:pPr marL="0" indent="0" algn="ctr" rtl="1">
              <a:buFont typeface="Arial"/>
              <a:buNone/>
            </a:pPr>
            <a:r>
              <a:rPr lang="ar-LB" sz="2200" spc="60">
                <a:latin typeface="Open Sans"/>
                <a:ea typeface="Open Sans"/>
                <a:cs typeface="Open Sans"/>
              </a:rPr>
              <a:t>الشاي، القهوة، مسحوق الكاكاو، الملح، الثوم، التوابل، الخميرة، صلصة الطماطم.</a:t>
            </a:r>
            <a:endParaRPr lang="en-US" sz="2200" b="1">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2A32AD0B-548E-A7FD-E02B-8C19F7C6419E}"/>
              </a:ext>
            </a:extLst>
          </p:cNvPr>
          <p:cNvSpPr txBox="1"/>
          <p:nvPr/>
        </p:nvSpPr>
        <p:spPr>
          <a:xfrm>
            <a:off x="2593970" y="5720412"/>
            <a:ext cx="6164682" cy="707886"/>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ar-LB" sz="2000" b="1">
                <a:solidFill>
                  <a:schemeClr val="accent2">
                    <a:lumMod val="75000"/>
                  </a:schemeClr>
                </a:solidFill>
                <a:latin typeface="Open Sans"/>
                <a:ea typeface="Open Sans"/>
                <a:cs typeface="Open Sans"/>
              </a:rPr>
              <a:t>اللحوم والأسماك والحليب التي يتم استخدامها بكميات صغيرة لتعديل طعم الأطعمة أو المشروبات تُحتسب ضمن التوابل والبهارات.</a:t>
            </a:r>
            <a:endParaRPr lang="en-US" sz="2000" b="1">
              <a:solidFill>
                <a:schemeClr val="accent2">
                  <a:lumMod val="75000"/>
                </a:schemeClr>
              </a:solidFill>
              <a:latin typeface="Open Sans"/>
              <a:ea typeface="Open Sans"/>
              <a:cs typeface="Open Sans"/>
            </a:endParaRPr>
          </a:p>
        </p:txBody>
      </p:sp>
      <p:pic>
        <p:nvPicPr>
          <p:cNvPr id="7" name="Graphic 2" descr="Warning with solid fill">
            <a:extLst>
              <a:ext uri="{FF2B5EF4-FFF2-40B4-BE49-F238E27FC236}">
                <a16:creationId xmlns:a16="http://schemas.microsoft.com/office/drawing/2014/main" id="{387DE13C-A938-43D3-71F9-93AE7501E1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82243" y="5945477"/>
            <a:ext cx="552819" cy="552819"/>
          </a:xfrm>
          <a:prstGeom prst="rect">
            <a:avLst/>
          </a:prstGeom>
        </p:spPr>
      </p:pic>
      <p:pic>
        <p:nvPicPr>
          <p:cNvPr id="3" name="Picture 2">
            <a:extLst>
              <a:ext uri="{FF2B5EF4-FFF2-40B4-BE49-F238E27FC236}">
                <a16:creationId xmlns:a16="http://schemas.microsoft.com/office/drawing/2014/main" id="{6E7B9B30-3767-87A5-B397-94102447EBDA}"/>
              </a:ext>
            </a:extLst>
          </p:cNvPr>
          <p:cNvPicPr>
            <a:picLocks noChangeAspect="1" noChangeArrowheads="1"/>
          </p:cNvPicPr>
          <p:nvPr/>
        </p:nvPicPr>
        <p:blipFill>
          <a:blip r:embed="rId5"/>
          <a:srcRect t="11721" b="11721"/>
          <a:stretch/>
        </p:blipFill>
        <p:spPr bwMode="auto">
          <a:xfrm>
            <a:off x="708602" y="1475388"/>
            <a:ext cx="5210617" cy="423239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7E206E73-F788-9A29-5F5C-E73D10FA2E58}"/>
              </a:ext>
            </a:extLst>
          </p:cNvPr>
          <p:cNvCxnSpPr>
            <a:cxnSpLocks/>
          </p:cNvCxnSpPr>
          <p:nvPr/>
        </p:nvCxnSpPr>
        <p:spPr>
          <a:xfrm>
            <a:off x="6342109" y="4762000"/>
            <a:ext cx="848839"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702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1703200" y="2369285"/>
            <a:ext cx="8785600" cy="2119429"/>
          </a:xfrm>
          <a:prstGeom prst="rect">
            <a:avLst/>
          </a:prstGeom>
        </p:spPr>
        <p:txBody>
          <a:bodyPr vert="horz" lIns="91440" tIns="45720" rIns="91440" bIns="45720" rtlCol="0" anchor="t">
            <a:normAutofit fontScale="92500" lnSpcReduction="10000"/>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gn="ctr">
              <a:lnSpc>
                <a:spcPct val="94762"/>
              </a:lnSpc>
            </a:pPr>
            <a:endParaRPr lang="it-IT" sz="3400" b="0" dirty="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gn="ctr">
              <a:lnSpc>
                <a:spcPct val="70041"/>
              </a:lnSpc>
            </a:pPr>
            <a:r>
              <a:rPr lang="ar-LB" sz="4600" b="0" dirty="0">
                <a:solidFill>
                  <a:srgbClr val="FFFFFE"/>
                </a:solidFill>
                <a:latin typeface="Open Sans ExtraBold" panose="020B0906030804020204" pitchFamily="34" charset="0"/>
                <a:ea typeface="Open Sans Extrabold"/>
                <a:cs typeface="Open Sans Extrabold"/>
              </a:rPr>
              <a:t>سؤال:</a:t>
            </a:r>
          </a:p>
          <a:p>
            <a:pPr algn="ctr">
              <a:lnSpc>
                <a:spcPct val="70041"/>
              </a:lnSpc>
            </a:pPr>
            <a:endParaRPr lang="ar-LB" sz="4600" b="0" dirty="0">
              <a:solidFill>
                <a:srgbClr val="FFFFFE"/>
              </a:solidFill>
              <a:latin typeface="Open Sans ExtraBold" panose="020B0906030804020204" pitchFamily="34" charset="0"/>
              <a:ea typeface="Open Sans Extrabold"/>
              <a:cs typeface="Open Sans Extrabold"/>
            </a:endParaRPr>
          </a:p>
          <a:p>
            <a:pPr algn="ctr">
              <a:lnSpc>
                <a:spcPct val="70041"/>
              </a:lnSpc>
            </a:pPr>
            <a:r>
              <a:rPr lang="ar-LB" sz="4600" b="0" dirty="0">
                <a:solidFill>
                  <a:srgbClr val="FFFFFE"/>
                </a:solidFill>
                <a:latin typeface="Open Sans ExtraBold" panose="020B0906030804020204" pitchFamily="34" charset="0"/>
                <a:ea typeface="Open Sans Extrabold"/>
                <a:cs typeface="Open Sans Extrabold"/>
              </a:rPr>
              <a:t>هل بامكانك التفكير بأمثلة أخرى من العناصر الغذائية التي تناسب سياق ال</a:t>
            </a:r>
            <a:r>
              <a:rPr lang="ar-EG" sz="4600" b="0" dirty="0">
                <a:solidFill>
                  <a:srgbClr val="FFFFFE"/>
                </a:solidFill>
                <a:latin typeface="Open Sans ExtraBold" panose="020B0906030804020204" pitchFamily="34" charset="0"/>
                <a:ea typeface="Open Sans Extrabold"/>
                <a:cs typeface="Open Sans Extrabold"/>
              </a:rPr>
              <a:t>دولة</a:t>
            </a:r>
            <a:r>
              <a:rPr lang="ar-LB" sz="4600" b="0" dirty="0">
                <a:solidFill>
                  <a:srgbClr val="FFFFFE"/>
                </a:solidFill>
                <a:latin typeface="Open Sans ExtraBold" panose="020B0906030804020204" pitchFamily="34" charset="0"/>
                <a:ea typeface="Open Sans Extrabold"/>
                <a:cs typeface="Open Sans Extrabold"/>
              </a:rPr>
              <a:t>؟</a:t>
            </a:r>
            <a:endParaRPr lang="en-GB" sz="4600" b="0" dirty="0">
              <a:solidFill>
                <a:srgbClr val="FFFFFE"/>
              </a:solidFill>
              <a:latin typeface="Open Sans ExtraBold" panose="020B0906030804020204" pitchFamily="34" charset="0"/>
              <a:ea typeface="Open Sans Extrabold"/>
              <a:cs typeface="Open Sans Extrabold"/>
            </a:endParaRPr>
          </a:p>
          <a:p>
            <a:pPr>
              <a:lnSpc>
                <a:spcPct val="111100"/>
              </a:lnSpc>
            </a:pPr>
            <a:endParaRPr lang="en-GB" sz="2900" b="0" dirty="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Graphic 2" descr="Badge Question Mark with solid fill">
            <a:extLst>
              <a:ext uri="{FF2B5EF4-FFF2-40B4-BE49-F238E27FC236}">
                <a16:creationId xmlns:a16="http://schemas.microsoft.com/office/drawing/2014/main" id="{933F6D21-FBFA-43EF-A0C0-3463B1B114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05901" y="1979186"/>
            <a:ext cx="780198" cy="780198"/>
          </a:xfrm>
          <a:prstGeom prst="rect">
            <a:avLst/>
          </a:prstGeom>
        </p:spPr>
      </p:pic>
    </p:spTree>
    <p:extLst>
      <p:ext uri="{BB962C8B-B14F-4D97-AF65-F5344CB8AC3E}">
        <p14:creationId xmlns:p14="http://schemas.microsoft.com/office/powerpoint/2010/main" val="25803678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2297234" y="2368800"/>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gn="r" rtl="1">
              <a:lnSpc>
                <a:spcPct val="94762"/>
              </a:lnSpc>
            </a:pPr>
            <a:r>
              <a:rPr lang="ar-LB">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t>مصادر الطعام</a:t>
            </a:r>
            <a:endParaRPr lang="en-GB">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668338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dirty="0">
                <a:solidFill>
                  <a:schemeClr val="tx1"/>
                </a:solidFill>
                <a:latin typeface="Open Sans ExtraBold" panose="020B0906030804020204" pitchFamily="34" charset="0"/>
              </a:rPr>
              <a:t>مصادر الغذاء في </a:t>
            </a:r>
            <a:r>
              <a:rPr lang="en-US" sz="3600" kern="1400" spc="230" dirty="0">
                <a:solidFill>
                  <a:schemeClr val="tx1"/>
                </a:solidFill>
                <a:latin typeface="Open Sans ExtraBold" panose="020B0906030804020204" pitchFamily="34" charset="0"/>
              </a:rPr>
              <a:t>FCS</a:t>
            </a:r>
            <a:r>
              <a:rPr lang="ar-LB" sz="3600" kern="1400" spc="230" dirty="0">
                <a:solidFill>
                  <a:schemeClr val="tx1"/>
                </a:solidFill>
                <a:latin typeface="Open Sans ExtraBold" panose="020B0906030804020204" pitchFamily="34" charset="0"/>
              </a:rPr>
              <a:t> </a:t>
            </a:r>
            <a:r>
              <a:rPr lang="en-US" sz="3600" kern="1400" spc="230" dirty="0">
                <a:solidFill>
                  <a:schemeClr val="tx1"/>
                </a:solidFill>
                <a:latin typeface="Open Sans ExtraBold" panose="020B0906030804020204" pitchFamily="34" charset="0"/>
              </a:rPr>
              <a:t>:</a:t>
            </a:r>
            <a:r>
              <a:rPr lang="ar-LB" sz="3600" kern="1400" spc="230" dirty="0">
                <a:solidFill>
                  <a:schemeClr val="tx1"/>
                </a:solidFill>
                <a:latin typeface="Open Sans ExtraBold" panose="020B0906030804020204" pitchFamily="34" charset="0"/>
              </a:rPr>
              <a:t> الإنتاج المنزلي</a:t>
            </a:r>
            <a:endParaRPr lang="en-GB" sz="3600" kern="1400" spc="230" dirty="0">
              <a:solidFill>
                <a:schemeClr val="tx1"/>
              </a:solidFill>
              <a:latin typeface="Open Sans ExtraBold" panose="020B0906030804020204" pitchFamily="34" charset="0"/>
            </a:endParaRPr>
          </a:p>
        </p:txBody>
      </p:sp>
      <p:sp>
        <p:nvSpPr>
          <p:cNvPr id="11" name="TextBox 10">
            <a:extLst>
              <a:ext uri="{FF2B5EF4-FFF2-40B4-BE49-F238E27FC236}">
                <a16:creationId xmlns:a16="http://schemas.microsoft.com/office/drawing/2014/main" id="{40BD7986-1595-E20F-D8A4-3D552AE005C9}"/>
              </a:ext>
            </a:extLst>
          </p:cNvPr>
          <p:cNvSpPr txBox="1"/>
          <p:nvPr/>
        </p:nvSpPr>
        <p:spPr>
          <a:xfrm>
            <a:off x="6479801" y="1378973"/>
            <a:ext cx="5289382" cy="4493538"/>
          </a:xfrm>
          <a:prstGeom prst="rect">
            <a:avLst/>
          </a:prstGeom>
          <a:solidFill>
            <a:srgbClr val="FFFFFE"/>
          </a:solidFill>
        </p:spPr>
        <p:txBody>
          <a:bodyPr wrap="square" lIns="91440" tIns="45720" rIns="91440" bIns="45720" anchor="t">
            <a:spAutoFit/>
          </a:bodyPr>
          <a:lstStyle/>
          <a:p>
            <a:pPr marL="285750" indent="-285750" algn="r" rtl="1">
              <a:buFont typeface="Wingdings" panose="05000000000000000000" pitchFamily="2" charset="2"/>
              <a:buChar char="v"/>
              <a:tabLst>
                <a:tab pos="5941060" algn="l"/>
              </a:tabLst>
            </a:pPr>
            <a:r>
              <a:rPr lang="ar-LB" sz="2200">
                <a:effectLst/>
                <a:latin typeface="Open Sans" panose="020B0606030504020204" pitchFamily="34" charset="0"/>
                <a:ea typeface="Calibri" panose="020F0502020204030204" pitchFamily="34" charset="0"/>
                <a:cs typeface="Arial" panose="020B0604020202020204" pitchFamily="34" charset="0"/>
              </a:rPr>
              <a:t>يُمكن تأمين جميع المجموعات الغذائية من خلال الإنتاج المنزلي، على الرغم من أن بعضها أكثر وضوحًا وتكرارًا من غيرها.</a:t>
            </a:r>
            <a:endParaRPr lang="en-US" sz="2200">
              <a:effectLst/>
              <a:latin typeface="Open Sans" panose="020B0606030504020204" pitchFamily="34" charset="0"/>
              <a:ea typeface="Calibri" panose="020F0502020204030204" pitchFamily="34" charset="0"/>
              <a:cs typeface="Arial" panose="020B0604020202020204" pitchFamily="34" charset="0"/>
            </a:endParaRPr>
          </a:p>
          <a:p>
            <a:pPr marL="285750" indent="-285750" algn="r" rtl="1">
              <a:buFont typeface="Wingdings" panose="05000000000000000000" pitchFamily="2" charset="2"/>
              <a:buChar char="v"/>
              <a:tabLst>
                <a:tab pos="5941060" algn="l"/>
              </a:tabLst>
            </a:pPr>
            <a:r>
              <a:rPr lang="ar-LB" sz="2200">
                <a:effectLst/>
                <a:latin typeface="Open Sans" panose="020B0606030504020204" pitchFamily="34" charset="0"/>
                <a:ea typeface="Calibri" panose="020F0502020204030204" pitchFamily="34" charset="0"/>
                <a:cs typeface="Arial" panose="020B0604020202020204" pitchFamily="34" charset="0"/>
              </a:rPr>
              <a:t>يشمل ذلك جميع المحاصيل الزراعية، وأشجار الفاكهة، وحدائق الخضروات، وتربية الحيوانات، والمزارع المائية، والنحل (العسل)، وما إلى ذلك.</a:t>
            </a:r>
            <a:endParaRPr lang="en-US" sz="2200">
              <a:effectLst/>
              <a:latin typeface="Open Sans" panose="020B0606030504020204" pitchFamily="34" charset="0"/>
              <a:ea typeface="Calibri" panose="020F0502020204030204" pitchFamily="34" charset="0"/>
              <a:cs typeface="Arial" panose="020B0604020202020204" pitchFamily="34" charset="0"/>
            </a:endParaRPr>
          </a:p>
          <a:p>
            <a:pPr marL="285750" indent="-285750" algn="r" rtl="1">
              <a:buFont typeface="Wingdings" panose="05000000000000000000" pitchFamily="2" charset="2"/>
              <a:buChar char="v"/>
              <a:tabLst>
                <a:tab pos="5941060" algn="l"/>
              </a:tabLst>
            </a:pPr>
            <a:r>
              <a:rPr lang="ar-LB" sz="2200">
                <a:effectLst/>
                <a:latin typeface="Open Sans"/>
                <a:ea typeface="Calibri" panose="020F0502020204030204" pitchFamily="34" charset="0"/>
                <a:cs typeface="Arial"/>
              </a:rPr>
              <a:t>اعتمادًا على حجم وتنوع الإنتاج والمكان (حضري/ريفي) يمكن أن يشير مصدر الغذاء إلى مستوى معين من الاعتماد على الذات/الاكتفاء الذاتي</a:t>
            </a:r>
            <a:r>
              <a:rPr lang="ar-YE" sz="2200">
                <a:effectLst/>
                <a:latin typeface="Open Sans"/>
                <a:ea typeface="Calibri" panose="020F0502020204030204" pitchFamily="34" charset="0"/>
                <a:cs typeface="Arial"/>
              </a:rPr>
              <a:t>.</a:t>
            </a:r>
            <a:endParaRPr lang="ar-LB" sz="2200">
              <a:effectLst/>
              <a:latin typeface="Open Sans"/>
              <a:ea typeface="Calibri" panose="020F0502020204030204" pitchFamily="34" charset="0"/>
              <a:cs typeface="Arial"/>
            </a:endParaRPr>
          </a:p>
          <a:p>
            <a:pPr marL="285750" indent="-285750" algn="r" rtl="1">
              <a:buFont typeface="Wingdings" panose="05000000000000000000" pitchFamily="2" charset="2"/>
              <a:buChar char="v"/>
              <a:tabLst>
                <a:tab pos="5941060" algn="l"/>
              </a:tabLst>
            </a:pPr>
            <a:r>
              <a:rPr lang="ar-LB" sz="2200">
                <a:latin typeface="Open Sans"/>
                <a:ea typeface="Calibri"/>
                <a:cs typeface="Arial"/>
              </a:rPr>
              <a:t>كما انه من الممكن ان تشير الاعتمادية الكبيرة على الانتاج المنزلى  لمجموعات غذائية متعددة مع عدم توفر النقد لشراء مجموعات غذائية أخرى الى نقص  </a:t>
            </a:r>
            <a:r>
              <a:rPr lang="ar-YE" sz="2200">
                <a:latin typeface="Open Sans"/>
                <a:ea typeface="Calibri"/>
                <a:cs typeface="Arial"/>
              </a:rPr>
              <a:t>في القدرة على الصمود في الظروف الصعبة</a:t>
            </a:r>
            <a:r>
              <a:rPr lang="ar-LB" sz="2200">
                <a:latin typeface="Open Sans"/>
                <a:ea typeface="Calibri"/>
                <a:cs typeface="Arial"/>
              </a:rPr>
              <a:t>.</a:t>
            </a:r>
            <a:endParaRPr lang="fr-FR" sz="2200">
              <a:latin typeface="Open Sans"/>
              <a:ea typeface="Calibri"/>
              <a:cs typeface="Arial"/>
            </a:endParaRPr>
          </a:p>
        </p:txBody>
      </p:sp>
      <p:pic>
        <p:nvPicPr>
          <p:cNvPr id="2" name="Picture 1">
            <a:extLst>
              <a:ext uri="{FF2B5EF4-FFF2-40B4-BE49-F238E27FC236}">
                <a16:creationId xmlns:a16="http://schemas.microsoft.com/office/drawing/2014/main" id="{17782620-1906-A669-C8C1-32F36AE31C71}"/>
              </a:ext>
            </a:extLst>
          </p:cNvPr>
          <p:cNvPicPr>
            <a:picLocks noChangeAspect="1"/>
          </p:cNvPicPr>
          <p:nvPr/>
        </p:nvPicPr>
        <p:blipFill>
          <a:blip r:embed="rId3"/>
          <a:srcRect/>
          <a:stretch/>
        </p:blipFill>
        <p:spPr>
          <a:xfrm>
            <a:off x="717181" y="1520785"/>
            <a:ext cx="5728223" cy="3816429"/>
          </a:xfrm>
          <a:prstGeom prst="rect">
            <a:avLst/>
          </a:prstGeom>
        </p:spPr>
      </p:pic>
    </p:spTree>
    <p:extLst>
      <p:ext uri="{BB962C8B-B14F-4D97-AF65-F5344CB8AC3E}">
        <p14:creationId xmlns:p14="http://schemas.microsoft.com/office/powerpoint/2010/main" val="26029941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17181" y="1820408"/>
            <a:ext cx="11052000" cy="4100053"/>
          </a:xfrm>
        </p:spPr>
        <p:txBody>
          <a:bodyPr vert="horz" lIns="91440" tIns="45720" rIns="91440" bIns="45720" rtlCol="0" anchor="t">
            <a:noAutofit/>
          </a:bodyPr>
          <a:lstStyle/>
          <a:p>
            <a:pPr marL="0" indent="0" algn="r">
              <a:lnSpc>
                <a:spcPct val="90000"/>
              </a:lnSpc>
              <a:buNone/>
            </a:pPr>
            <a:endParaRPr lang="ar-YE" spc="60" dirty="0"/>
          </a:p>
          <a:p>
            <a:pPr algn="r" rtl="1">
              <a:lnSpc>
                <a:spcPct val="90000"/>
              </a:lnSpc>
              <a:buFont typeface="Wingdings" panose="05000000000000000000" pitchFamily="2" charset="2"/>
              <a:buChar char="v"/>
            </a:pPr>
            <a:r>
              <a:rPr lang="ar-YE" spc="60" dirty="0"/>
              <a:t>مناقشة</a:t>
            </a:r>
            <a:r>
              <a:rPr lang="ar-YE" sz="2400" spc="60" dirty="0"/>
              <a:t> أهداف الوحدة، الحصول على معلومات عن استهلاك الغذاء للأسر المعيشية في السكان المستهدفين. </a:t>
            </a:r>
            <a:endParaRPr lang="en-US" sz="2400" spc="60" dirty="0"/>
          </a:p>
          <a:p>
            <a:pPr algn="r" rtl="1">
              <a:lnSpc>
                <a:spcPct val="90000"/>
              </a:lnSpc>
              <a:buFont typeface="Wingdings" panose="05000000000000000000" pitchFamily="2" charset="2"/>
              <a:buChar char="v"/>
            </a:pPr>
            <a:r>
              <a:rPr lang="ar-YE" sz="2400" spc="60" dirty="0"/>
              <a:t>توضيح دور هذا المؤشر في انعدام الأمن الغذائي واستخدام المعلومات داخلياً وخارجياً. </a:t>
            </a:r>
          </a:p>
          <a:p>
            <a:pPr algn="r" rtl="1">
              <a:lnSpc>
                <a:spcPct val="90000"/>
              </a:lnSpc>
              <a:buFont typeface="Wingdings" panose="05000000000000000000" pitchFamily="2" charset="2"/>
              <a:buChar char="v"/>
            </a:pPr>
            <a:endParaRPr lang="ar-YE" sz="2400" spc="60" dirty="0"/>
          </a:p>
          <a:p>
            <a:pPr algn="r" rtl="1">
              <a:lnSpc>
                <a:spcPct val="90000"/>
              </a:lnSpc>
              <a:buFont typeface="Wingdings" panose="05000000000000000000" pitchFamily="2" charset="2"/>
              <a:buChar char="v"/>
            </a:pPr>
            <a:r>
              <a:rPr lang="ar-LB" sz="2400" spc="60" dirty="0">
                <a:latin typeface="Open Sans"/>
                <a:ea typeface="Open Sans"/>
                <a:cs typeface="Open Sans"/>
              </a:rPr>
              <a:t> يمنح هذا العرض جامعي البيانات فهمًا واضحًا لأهمية البيانات التي سيجمعونها قريبًا.</a:t>
            </a:r>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4"/>
            <a:ext cx="11052002" cy="1103993"/>
          </a:xfrm>
        </p:spPr>
        <p:txBody>
          <a:bodyPr anchor="t" anchorCtr="0"/>
          <a:lstStyle/>
          <a:p>
            <a:pPr algn="r" rtl="1"/>
            <a:r>
              <a:rPr lang="ar-LB" sz="3600" kern="1400" spc="230">
                <a:solidFill>
                  <a:schemeClr val="tx1"/>
                </a:solidFill>
                <a:latin typeface="Open Sans ExtraBold" panose="020B0906030804020204" pitchFamily="34" charset="0"/>
                <a:ea typeface="Open Sans ExtraBold" panose="020B0906030804020204" pitchFamily="34" charset="0"/>
              </a:rPr>
              <a:t>مؤشر استهلاك الغذاء</a:t>
            </a:r>
            <a:r>
              <a:rPr lang="en-US" sz="3600" kern="1400" spc="23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a:t>
            </a:r>
            <a:r>
              <a:rPr lang="ar-YE" sz="3600">
                <a:solidFill>
                  <a:schemeClr val="tx1"/>
                </a:solidFill>
                <a:latin typeface="Open Sans ExtraBold" panose="020B0906030804020204" pitchFamily="34" charset="0"/>
                <a:ea typeface="Open Sans ExtraBold" panose="020B0906030804020204" pitchFamily="34" charset="0"/>
              </a:rPr>
              <a:t> جودة التغذية الخاصة باستهلاك الغذاء</a:t>
            </a:r>
            <a:r>
              <a:rPr lang="ar-LB" sz="3600" kern="1400" spc="230">
                <a:solidFill>
                  <a:schemeClr val="tx1"/>
                </a:solidFill>
                <a:latin typeface="Open Sans ExtraBold" panose="020B0906030804020204" pitchFamily="34" charset="0"/>
                <a:ea typeface="Open Sans ExtraBold" panose="020B0906030804020204" pitchFamily="34" charset="0"/>
              </a:rPr>
              <a:t>: تعليمات التدريب رقم 1</a:t>
            </a:r>
            <a:endParaRPr lang="en-GB" sz="3600" b="0" kern="1400" spc="23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20639353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dirty="0">
                <a:solidFill>
                  <a:schemeClr val="tx1"/>
                </a:solidFill>
                <a:latin typeface="Open Sans ExtraBold" panose="020B0906030804020204" pitchFamily="34" charset="0"/>
              </a:rPr>
              <a:t>مصادر الغذاء في </a:t>
            </a:r>
            <a:r>
              <a:rPr lang="en-US" sz="3600" kern="1400" spc="230" dirty="0">
                <a:solidFill>
                  <a:schemeClr val="tx1"/>
                </a:solidFill>
                <a:latin typeface="Open Sans ExtraBold" panose="020B0906030804020204" pitchFamily="34" charset="0"/>
              </a:rPr>
              <a:t>FCS</a:t>
            </a:r>
            <a:r>
              <a:rPr lang="ar-LB" sz="3600" kern="1400" spc="230" dirty="0">
                <a:solidFill>
                  <a:schemeClr val="tx1"/>
                </a:solidFill>
                <a:latin typeface="Open Sans ExtraBold" panose="020B0906030804020204" pitchFamily="34" charset="0"/>
              </a:rPr>
              <a:t> </a:t>
            </a:r>
            <a:r>
              <a:rPr lang="en-US" sz="3600" kern="1400" spc="230" dirty="0">
                <a:solidFill>
                  <a:schemeClr val="tx1"/>
                </a:solidFill>
                <a:latin typeface="Open Sans ExtraBold" panose="020B0906030804020204" pitchFamily="34" charset="0"/>
              </a:rPr>
              <a:t>:</a:t>
            </a:r>
            <a:r>
              <a:rPr lang="ar-LB" sz="3600" kern="1400" spc="230" dirty="0">
                <a:solidFill>
                  <a:schemeClr val="tx1"/>
                </a:solidFill>
                <a:latin typeface="Open Sans ExtraBold" panose="020B0906030804020204" pitchFamily="34" charset="0"/>
              </a:rPr>
              <a:t> الصيد وصيد الأسماك</a:t>
            </a:r>
            <a:endParaRPr lang="en-GB" sz="3600" kern="1400" spc="230" dirty="0">
              <a:solidFill>
                <a:schemeClr val="tx1"/>
              </a:solidFill>
              <a:latin typeface="Open Sans ExtraBold" panose="020B0906030804020204" pitchFamily="34" charset="0"/>
            </a:endParaRPr>
          </a:p>
        </p:txBody>
      </p:sp>
      <p:pic>
        <p:nvPicPr>
          <p:cNvPr id="4" name="Picture 3">
            <a:extLst>
              <a:ext uri="{FF2B5EF4-FFF2-40B4-BE49-F238E27FC236}">
                <a16:creationId xmlns:a16="http://schemas.microsoft.com/office/drawing/2014/main" id="{1829A038-DCFF-2A34-396C-A24A2DFF7BAE}"/>
              </a:ext>
            </a:extLst>
          </p:cNvPr>
          <p:cNvPicPr>
            <a:picLocks noChangeAspect="1"/>
          </p:cNvPicPr>
          <p:nvPr/>
        </p:nvPicPr>
        <p:blipFill>
          <a:blip r:embed="rId3"/>
          <a:srcRect/>
          <a:stretch/>
        </p:blipFill>
        <p:spPr>
          <a:xfrm>
            <a:off x="717181" y="1403087"/>
            <a:ext cx="6153972" cy="4100084"/>
          </a:xfrm>
          <a:prstGeom prst="rect">
            <a:avLst/>
          </a:prstGeom>
        </p:spPr>
      </p:pic>
      <p:grpSp>
        <p:nvGrpSpPr>
          <p:cNvPr id="2" name="Group 1">
            <a:extLst>
              <a:ext uri="{FF2B5EF4-FFF2-40B4-BE49-F238E27FC236}">
                <a16:creationId xmlns:a16="http://schemas.microsoft.com/office/drawing/2014/main" id="{E3BA3748-6597-E091-A05F-B1EECB8D591C}"/>
              </a:ext>
            </a:extLst>
          </p:cNvPr>
          <p:cNvGrpSpPr/>
          <p:nvPr/>
        </p:nvGrpSpPr>
        <p:grpSpPr>
          <a:xfrm>
            <a:off x="2094183" y="5210784"/>
            <a:ext cx="4967021" cy="769100"/>
            <a:chOff x="3832115" y="4836950"/>
            <a:chExt cx="4967021" cy="813672"/>
          </a:xfrm>
        </p:grpSpPr>
        <p:sp>
          <p:nvSpPr>
            <p:cNvPr id="3" name="TextBox 1">
              <a:extLst>
                <a:ext uri="{FF2B5EF4-FFF2-40B4-BE49-F238E27FC236}">
                  <a16:creationId xmlns:a16="http://schemas.microsoft.com/office/drawing/2014/main" id="{E75B0D85-5AAE-9BA5-8167-21B66E0B2CFE}"/>
                </a:ext>
              </a:extLst>
            </p:cNvPr>
            <p:cNvSpPr txBox="1"/>
            <p:nvPr/>
          </p:nvSpPr>
          <p:spPr>
            <a:xfrm>
              <a:off x="3832115" y="4836950"/>
              <a:ext cx="4690612" cy="683788"/>
            </a:xfrm>
            <a:prstGeom prst="rect">
              <a:avLst/>
            </a:prstGeom>
            <a:solidFill>
              <a:schemeClr val="accent5"/>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2540" lvl="0" algn="ctr" rtl="1">
                <a:spcBef>
                  <a:spcPts val="1200"/>
                </a:spcBef>
                <a:spcAft>
                  <a:spcPts val="0"/>
                </a:spcAft>
                <a:tabLst>
                  <a:tab pos="5941060" algn="l"/>
                </a:tabLst>
              </a:pPr>
              <a:r>
                <a:rPr lang="ar-LB">
                  <a:solidFill>
                    <a:schemeClr val="accent1"/>
                  </a:solidFill>
                  <a:latin typeface="Open Sans" panose="020B0606030504020204" pitchFamily="34" charset="0"/>
                  <a:ea typeface="Calibri" panose="020F0502020204030204" pitchFamily="34" charset="0"/>
                  <a:cs typeface="Times New Roman" panose="02020603050405020304" pitchFamily="18" charset="0"/>
                </a:rPr>
                <a:t>تحقق من أن هذا المصدر المشار إليه منطقي وينطبق على مصادر البروتين فقط.</a:t>
              </a:r>
            </a:p>
          </p:txBody>
        </p:sp>
        <p:pic>
          <p:nvPicPr>
            <p:cNvPr id="6" name="Graphic 2" descr="Warning with solid fill">
              <a:extLst>
                <a:ext uri="{FF2B5EF4-FFF2-40B4-BE49-F238E27FC236}">
                  <a16:creationId xmlns:a16="http://schemas.microsoft.com/office/drawing/2014/main" id="{3B66106D-110E-44B1-57B4-CACF2597E9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46317" y="5097803"/>
              <a:ext cx="552819" cy="552819"/>
            </a:xfrm>
            <a:prstGeom prst="rect">
              <a:avLst/>
            </a:prstGeom>
          </p:spPr>
        </p:pic>
      </p:grpSp>
      <p:sp>
        <p:nvSpPr>
          <p:cNvPr id="7" name="TextBox 6">
            <a:extLst>
              <a:ext uri="{FF2B5EF4-FFF2-40B4-BE49-F238E27FC236}">
                <a16:creationId xmlns:a16="http://schemas.microsoft.com/office/drawing/2014/main" id="{9E299E98-1021-6655-7CCA-CFD0736479FA}"/>
              </a:ext>
            </a:extLst>
          </p:cNvPr>
          <p:cNvSpPr txBox="1"/>
          <p:nvPr/>
        </p:nvSpPr>
        <p:spPr>
          <a:xfrm>
            <a:off x="7078570" y="1569078"/>
            <a:ext cx="4690613" cy="3816429"/>
          </a:xfrm>
          <a:prstGeom prst="rect">
            <a:avLst/>
          </a:prstGeom>
          <a:noFill/>
        </p:spPr>
        <p:txBody>
          <a:bodyPr wrap="square">
            <a:spAutoFit/>
          </a:bodyPr>
          <a:lstStyle/>
          <a:p>
            <a:pPr marL="285750" indent="-285750" algn="r" rtl="1">
              <a:buFont typeface="Wingdings" panose="05000000000000000000" pitchFamily="2" charset="2"/>
              <a:buChar char="v"/>
              <a:tabLst>
                <a:tab pos="5941060" algn="l"/>
              </a:tabLst>
            </a:pPr>
            <a:r>
              <a:rPr lang="ar-LB" sz="2200">
                <a:effectLst/>
                <a:latin typeface="Open Sans" panose="020B0606030504020204" pitchFamily="34" charset="0"/>
                <a:ea typeface="Calibri" panose="020F0502020204030204" pitchFamily="34" charset="0"/>
                <a:cs typeface="Arial" panose="020B0604020202020204" pitchFamily="34" charset="0"/>
              </a:rPr>
              <a:t>ينطبق ذلك فقط على مصادر البروتين مثل اللحوم والأسماك.</a:t>
            </a:r>
          </a:p>
          <a:p>
            <a:pPr marL="285750" indent="-285750" algn="r" rtl="1">
              <a:buFont typeface="Wingdings" panose="05000000000000000000" pitchFamily="2" charset="2"/>
              <a:buChar char="v"/>
              <a:tabLst>
                <a:tab pos="5941060" algn="l"/>
              </a:tabLst>
            </a:pPr>
            <a:endParaRPr lang="ar-LB" sz="2200">
              <a:effectLst/>
              <a:latin typeface="Open Sans" panose="020B0606030504020204" pitchFamily="34" charset="0"/>
              <a:ea typeface="Calibri" panose="020F0502020204030204" pitchFamily="34" charset="0"/>
              <a:cs typeface="Arial" panose="020B0604020202020204" pitchFamily="34" charset="0"/>
            </a:endParaRPr>
          </a:p>
          <a:p>
            <a:pPr marL="285750" indent="-285750" algn="r" rtl="1">
              <a:buFont typeface="Wingdings" panose="05000000000000000000" pitchFamily="2" charset="2"/>
              <a:buChar char="v"/>
              <a:tabLst>
                <a:tab pos="5941060" algn="l"/>
              </a:tabLst>
            </a:pPr>
            <a:r>
              <a:rPr lang="ar-LB" sz="2200">
                <a:effectLst/>
                <a:latin typeface="Open Sans" panose="020B0606030504020204" pitchFamily="34" charset="0"/>
                <a:ea typeface="Calibri" panose="020F0502020204030204" pitchFamily="34" charset="0"/>
                <a:cs typeface="Arial" panose="020B0604020202020204" pitchFamily="34" charset="0"/>
              </a:rPr>
              <a:t>يعتمد هذا على السياق والبيئة (ساحلية/حضرية/ريفية)، ويمكن أن يشير إلى عادات/تفضيلات سياقية ومستوى من الاكتفاء الذاتي.</a:t>
            </a:r>
          </a:p>
          <a:p>
            <a:pPr marL="285750" indent="-285750" algn="r" rtl="1">
              <a:buFont typeface="Wingdings" panose="05000000000000000000" pitchFamily="2" charset="2"/>
              <a:buChar char="v"/>
              <a:tabLst>
                <a:tab pos="5941060" algn="l"/>
              </a:tabLst>
            </a:pPr>
            <a:endParaRPr lang="ar-LB" sz="2200">
              <a:effectLst/>
              <a:latin typeface="Open Sans" panose="020B0606030504020204" pitchFamily="34" charset="0"/>
              <a:ea typeface="Calibri" panose="020F0502020204030204" pitchFamily="34" charset="0"/>
              <a:cs typeface="Arial" panose="020B0604020202020204" pitchFamily="34" charset="0"/>
            </a:endParaRPr>
          </a:p>
          <a:p>
            <a:pPr marL="285750" indent="-285750" algn="r" rtl="1">
              <a:buFont typeface="Wingdings" panose="05000000000000000000" pitchFamily="2" charset="2"/>
              <a:buChar char="v"/>
              <a:tabLst>
                <a:tab pos="5941060" algn="l"/>
              </a:tabLst>
            </a:pPr>
            <a:r>
              <a:rPr lang="ar-LB" sz="2200">
                <a:effectLst/>
                <a:latin typeface="Open Sans" panose="020B0606030504020204" pitchFamily="34" charset="0"/>
                <a:ea typeface="Calibri" panose="020F0502020204030204" pitchFamily="34" charset="0"/>
                <a:cs typeface="Arial" panose="020B0604020202020204" pitchFamily="34" charset="0"/>
              </a:rPr>
              <a:t>أو يمكن أن يشير إلى مستوى من اليأس، بحثًا عن مصادر للبروتين (لحم أو سمك) تتوفر في البرية (عادة ما تكون مجانية أو بتكلفة بسيطة).</a:t>
            </a:r>
            <a:endParaRPr lang="fr-FR" sz="2200">
              <a:effectLst/>
              <a:latin typeface="Verdana" panose="020B060403050404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2400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dirty="0">
                <a:solidFill>
                  <a:schemeClr val="tx1"/>
                </a:solidFill>
                <a:latin typeface="Open Sans ExtraBold" panose="020B0906030804020204" pitchFamily="34" charset="0"/>
              </a:rPr>
              <a:t>مصادر الغذاء في </a:t>
            </a:r>
            <a:r>
              <a:rPr lang="en-US" sz="3600" kern="1400" spc="230" dirty="0">
                <a:solidFill>
                  <a:schemeClr val="tx1"/>
                </a:solidFill>
                <a:latin typeface="Open Sans ExtraBold" panose="020B0906030804020204" pitchFamily="34" charset="0"/>
              </a:rPr>
              <a:t>FCS</a:t>
            </a:r>
            <a:r>
              <a:rPr lang="ar-LB" sz="3600" kern="1400" spc="230" dirty="0">
                <a:solidFill>
                  <a:schemeClr val="tx1"/>
                </a:solidFill>
                <a:latin typeface="Open Sans ExtraBold" panose="020B0906030804020204" pitchFamily="34" charset="0"/>
              </a:rPr>
              <a:t> </a:t>
            </a:r>
            <a:r>
              <a:rPr lang="en-US" sz="3600" kern="1400" spc="230" dirty="0">
                <a:solidFill>
                  <a:schemeClr val="tx1"/>
                </a:solidFill>
                <a:latin typeface="Open Sans ExtraBold" panose="020B0906030804020204" pitchFamily="34" charset="0"/>
              </a:rPr>
              <a:t>:</a:t>
            </a:r>
            <a:r>
              <a:rPr lang="ar-LB" sz="3600" kern="1400" spc="230" dirty="0">
                <a:solidFill>
                  <a:schemeClr val="tx1"/>
                </a:solidFill>
                <a:latin typeface="Open Sans ExtraBold" panose="020B0906030804020204" pitchFamily="34" charset="0"/>
              </a:rPr>
              <a:t> التجميع</a:t>
            </a:r>
            <a:endParaRPr lang="en-GB" sz="3600" b="0" kern="1400" spc="230" dirty="0">
              <a:solidFill>
                <a:schemeClr val="tx1"/>
              </a:solidFill>
              <a:latin typeface="Open Sans ExtraBold" panose="020B0906030804020204" pitchFamily="34" charset="0"/>
            </a:endParaRPr>
          </a:p>
        </p:txBody>
      </p:sp>
      <p:pic>
        <p:nvPicPr>
          <p:cNvPr id="4" name="Picture 3">
            <a:extLst>
              <a:ext uri="{FF2B5EF4-FFF2-40B4-BE49-F238E27FC236}">
                <a16:creationId xmlns:a16="http://schemas.microsoft.com/office/drawing/2014/main" id="{1829A038-DCFF-2A34-396C-A24A2DFF7BAE}"/>
              </a:ext>
            </a:extLst>
          </p:cNvPr>
          <p:cNvPicPr>
            <a:picLocks noChangeAspect="1"/>
          </p:cNvPicPr>
          <p:nvPr/>
        </p:nvPicPr>
        <p:blipFill>
          <a:blip r:embed="rId3"/>
          <a:srcRect/>
          <a:stretch/>
        </p:blipFill>
        <p:spPr>
          <a:xfrm>
            <a:off x="717181" y="1460283"/>
            <a:ext cx="6141026" cy="4091458"/>
          </a:xfrm>
          <a:prstGeom prst="rect">
            <a:avLst/>
          </a:prstGeom>
        </p:spPr>
      </p:pic>
      <p:grpSp>
        <p:nvGrpSpPr>
          <p:cNvPr id="2" name="Group 1">
            <a:extLst>
              <a:ext uri="{FF2B5EF4-FFF2-40B4-BE49-F238E27FC236}">
                <a16:creationId xmlns:a16="http://schemas.microsoft.com/office/drawing/2014/main" id="{22F92983-4308-1150-C7F9-8281A214EBCB}"/>
              </a:ext>
            </a:extLst>
          </p:cNvPr>
          <p:cNvGrpSpPr/>
          <p:nvPr/>
        </p:nvGrpSpPr>
        <p:grpSpPr>
          <a:xfrm>
            <a:off x="2094183" y="5210787"/>
            <a:ext cx="4507647" cy="944802"/>
            <a:chOff x="3832115" y="4836950"/>
            <a:chExt cx="4507647" cy="999556"/>
          </a:xfrm>
        </p:grpSpPr>
        <p:sp>
          <p:nvSpPr>
            <p:cNvPr id="3" name="TextBox 1">
              <a:extLst>
                <a:ext uri="{FF2B5EF4-FFF2-40B4-BE49-F238E27FC236}">
                  <a16:creationId xmlns:a16="http://schemas.microsoft.com/office/drawing/2014/main" id="{ACE5822D-AC94-237D-2726-B0F6285C876F}"/>
                </a:ext>
              </a:extLst>
            </p:cNvPr>
            <p:cNvSpPr txBox="1"/>
            <p:nvPr/>
          </p:nvSpPr>
          <p:spPr>
            <a:xfrm>
              <a:off x="3832115" y="4836950"/>
              <a:ext cx="4231238" cy="618664"/>
            </a:xfrm>
            <a:prstGeom prst="rect">
              <a:avLst/>
            </a:prstGeom>
            <a:solidFill>
              <a:schemeClr val="accent5"/>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2540" lvl="0" algn="ctr" rtl="1">
                <a:spcBef>
                  <a:spcPts val="1200"/>
                </a:spcBef>
                <a:spcAft>
                  <a:spcPts val="0"/>
                </a:spcAft>
                <a:tabLst>
                  <a:tab pos="5941060" algn="l"/>
                </a:tabLst>
              </a:pPr>
              <a:r>
                <a:rPr lang="ar-L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تحقق من أن المصدر المشار إليه منطقي وينطبق على الفاكهة والخضار فقط.</a:t>
              </a:r>
              <a:endParaRPr lang="fr-FR" sz="1600">
                <a:solidFill>
                  <a:schemeClr val="accent1"/>
                </a:solidFill>
                <a:effectLst/>
                <a:latin typeface="Verdana" panose="020B0604030504040204" pitchFamily="34" charset="0"/>
                <a:ea typeface="Calibri" panose="020F0502020204030204" pitchFamily="34" charset="0"/>
                <a:cs typeface="Times New Roman" panose="02020603050405020304" pitchFamily="18" charset="0"/>
              </a:endParaRPr>
            </a:p>
          </p:txBody>
        </p:sp>
        <p:pic>
          <p:nvPicPr>
            <p:cNvPr id="6" name="Graphic 2" descr="Warning with solid fill">
              <a:extLst>
                <a:ext uri="{FF2B5EF4-FFF2-40B4-BE49-F238E27FC236}">
                  <a16:creationId xmlns:a16="http://schemas.microsoft.com/office/drawing/2014/main" id="{26CB0939-E944-88E6-4A9B-CC9245D14ED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86943" y="5283687"/>
              <a:ext cx="552819" cy="552819"/>
            </a:xfrm>
            <a:prstGeom prst="rect">
              <a:avLst/>
            </a:prstGeom>
          </p:spPr>
        </p:pic>
      </p:grpSp>
      <p:sp>
        <p:nvSpPr>
          <p:cNvPr id="7" name="TextBox 6">
            <a:extLst>
              <a:ext uri="{FF2B5EF4-FFF2-40B4-BE49-F238E27FC236}">
                <a16:creationId xmlns:a16="http://schemas.microsoft.com/office/drawing/2014/main" id="{710FE6B9-4FB8-D4DA-EB84-A01B0A12A609}"/>
              </a:ext>
            </a:extLst>
          </p:cNvPr>
          <p:cNvSpPr txBox="1"/>
          <p:nvPr/>
        </p:nvSpPr>
        <p:spPr>
          <a:xfrm>
            <a:off x="7078570" y="1661334"/>
            <a:ext cx="4690613" cy="3139321"/>
          </a:xfrm>
          <a:prstGeom prst="rect">
            <a:avLst/>
          </a:prstGeom>
          <a:noFill/>
        </p:spPr>
        <p:txBody>
          <a:bodyPr wrap="square">
            <a:spAutoFit/>
          </a:bodyPr>
          <a:lstStyle/>
          <a:p>
            <a:pPr marL="285750" indent="-285750" algn="just" rtl="1">
              <a:buFont typeface="Wingdings" panose="05000000000000000000" pitchFamily="2" charset="2"/>
              <a:buChar char="v"/>
              <a:tabLst>
                <a:tab pos="5941060" algn="l"/>
              </a:tabLst>
            </a:pPr>
            <a:r>
              <a:rPr lang="ar-LB" sz="2200">
                <a:latin typeface="Open Sans" panose="020B0606030504020204" pitchFamily="34" charset="0"/>
                <a:cs typeface="Arial" panose="020B0604020202020204" pitchFamily="34" charset="0"/>
              </a:rPr>
              <a:t>يتضمن تجميع التوت والفواكه والخضروات والأوراق البرية للاستهلاك في المنزل.</a:t>
            </a:r>
          </a:p>
          <a:p>
            <a:pPr marL="285750" indent="-285750" algn="just" rtl="1">
              <a:buFont typeface="Wingdings" panose="05000000000000000000" pitchFamily="2" charset="2"/>
              <a:buChar char="v"/>
              <a:tabLst>
                <a:tab pos="5941060" algn="l"/>
              </a:tabLst>
            </a:pPr>
            <a:endParaRPr lang="ar-LB" sz="2200">
              <a:latin typeface="Open Sans" panose="020B0606030504020204" pitchFamily="34" charset="0"/>
              <a:cs typeface="Arial" panose="020B0604020202020204" pitchFamily="34" charset="0"/>
            </a:endParaRPr>
          </a:p>
          <a:p>
            <a:pPr marL="285750" indent="-285750" algn="just" rtl="1">
              <a:buFont typeface="Wingdings" panose="05000000000000000000" pitchFamily="2" charset="2"/>
              <a:buChar char="v"/>
              <a:tabLst>
                <a:tab pos="5941060" algn="l"/>
              </a:tabLst>
            </a:pPr>
            <a:r>
              <a:rPr lang="ar-LB" sz="2200">
                <a:latin typeface="Open Sans" panose="020B0606030504020204" pitchFamily="34" charset="0"/>
                <a:cs typeface="Arial" panose="020B0604020202020204" pitchFamily="34" charset="0"/>
              </a:rPr>
              <a:t>يعتمد على السياق والبيئة (حضرية/ريفية)، ويمكن أن يشير إلى مستوى من الاعتماد الذاتي.</a:t>
            </a:r>
          </a:p>
          <a:p>
            <a:pPr marL="285750" indent="-285750" algn="just" rtl="1">
              <a:buFont typeface="Wingdings" panose="05000000000000000000" pitchFamily="2" charset="2"/>
              <a:buChar char="v"/>
              <a:tabLst>
                <a:tab pos="5941060" algn="l"/>
              </a:tabLst>
            </a:pPr>
            <a:endParaRPr lang="ar-LB" sz="2200">
              <a:latin typeface="Open Sans" panose="020B0606030504020204" pitchFamily="34" charset="0"/>
              <a:cs typeface="Arial" panose="020B0604020202020204" pitchFamily="34" charset="0"/>
            </a:endParaRPr>
          </a:p>
          <a:p>
            <a:pPr marL="285750" indent="-285750" algn="just" rtl="1">
              <a:buFont typeface="Wingdings" panose="05000000000000000000" pitchFamily="2" charset="2"/>
              <a:buChar char="v"/>
              <a:tabLst>
                <a:tab pos="5941060" algn="l"/>
              </a:tabLst>
            </a:pPr>
            <a:r>
              <a:rPr lang="ar-LB" sz="2200">
                <a:latin typeface="Open Sans" panose="020B0606030504020204" pitchFamily="34" charset="0"/>
                <a:cs typeface="Arial" panose="020B0604020202020204" pitchFamily="34" charset="0"/>
              </a:rPr>
              <a:t>أو يمكن أن يشير إلى مستوى من اليأس، بحثًا عن الطعام المتوفر في البرية (عادةً ما يكون مجانيًا).</a:t>
            </a:r>
            <a:endParaRPr lang="fr-FR" sz="2200">
              <a:latin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2125000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dirty="0">
                <a:solidFill>
                  <a:schemeClr val="tx1"/>
                </a:solidFill>
                <a:latin typeface="Open Sans ExtraBold" panose="020B0906030804020204" pitchFamily="34" charset="0"/>
              </a:rPr>
              <a:t>مصادر الغذاء في </a:t>
            </a:r>
            <a:r>
              <a:rPr lang="en-US" sz="3600" kern="1400" spc="230" dirty="0">
                <a:solidFill>
                  <a:schemeClr val="tx1"/>
                </a:solidFill>
                <a:latin typeface="Open Sans ExtraBold" panose="020B0906030804020204" pitchFamily="34" charset="0"/>
              </a:rPr>
              <a:t>FCS</a:t>
            </a:r>
            <a:r>
              <a:rPr lang="ar-LB" sz="3600" kern="1400" spc="230" dirty="0">
                <a:solidFill>
                  <a:schemeClr val="tx1"/>
                </a:solidFill>
                <a:latin typeface="Open Sans ExtraBold" panose="020B0906030804020204" pitchFamily="34" charset="0"/>
              </a:rPr>
              <a:t> </a:t>
            </a:r>
            <a:r>
              <a:rPr lang="en-US" sz="3600" kern="1400" spc="230" dirty="0">
                <a:solidFill>
                  <a:schemeClr val="tx1"/>
                </a:solidFill>
                <a:latin typeface="Open Sans ExtraBold" panose="020B0906030804020204" pitchFamily="34" charset="0"/>
              </a:rPr>
              <a:t>:</a:t>
            </a:r>
            <a:r>
              <a:rPr lang="ar-LB" sz="3600" kern="1400" spc="230" dirty="0">
                <a:solidFill>
                  <a:schemeClr val="tx1"/>
                </a:solidFill>
                <a:latin typeface="Open Sans ExtraBold" panose="020B0906030804020204" pitchFamily="34" charset="0"/>
              </a:rPr>
              <a:t> سلف أو دين (الاقتراض)</a:t>
            </a:r>
            <a:endParaRPr lang="en-GB" sz="3600" b="0" kern="1400" spc="230" dirty="0">
              <a:solidFill>
                <a:schemeClr val="tx1"/>
              </a:solidFill>
              <a:latin typeface="Open Sans ExtraBold" panose="020B0906030804020204" pitchFamily="34" charset="0"/>
            </a:endParaRPr>
          </a:p>
        </p:txBody>
      </p:sp>
      <p:sp>
        <p:nvSpPr>
          <p:cNvPr id="11" name="TextBox 10">
            <a:extLst>
              <a:ext uri="{FF2B5EF4-FFF2-40B4-BE49-F238E27FC236}">
                <a16:creationId xmlns:a16="http://schemas.microsoft.com/office/drawing/2014/main" id="{40BD7986-1595-E20F-D8A4-3D552AE005C9}"/>
              </a:ext>
            </a:extLst>
          </p:cNvPr>
          <p:cNvSpPr txBox="1"/>
          <p:nvPr/>
        </p:nvSpPr>
        <p:spPr>
          <a:xfrm>
            <a:off x="7078570" y="1378973"/>
            <a:ext cx="4690613" cy="4154984"/>
          </a:xfrm>
          <a:prstGeom prst="rect">
            <a:avLst/>
          </a:prstGeom>
          <a:noFill/>
        </p:spPr>
        <p:txBody>
          <a:bodyPr wrap="square">
            <a:spAutoFit/>
          </a:bodyPr>
          <a:lstStyle/>
          <a:p>
            <a:pPr marL="285750" indent="-285750" algn="just" rtl="1">
              <a:buFont typeface="Wingdings" panose="05000000000000000000" pitchFamily="2" charset="2"/>
              <a:buChar char="v"/>
              <a:tabLst>
                <a:tab pos="5941060" algn="l"/>
              </a:tabLst>
            </a:pPr>
            <a:r>
              <a:rPr lang="ar-LB" sz="2200">
                <a:latin typeface="Open Sans" panose="020B0606030504020204" pitchFamily="34" charset="0"/>
                <a:ea typeface="Calibri" panose="020F0502020204030204" pitchFamily="34" charset="0"/>
              </a:rPr>
              <a:t>اقتراض الطعام من الجيران أو العائلة أو الأصدقاء وما إلى ذلك.</a:t>
            </a:r>
          </a:p>
          <a:p>
            <a:pPr marL="285750" indent="-285750" algn="just" rtl="1">
              <a:buFont typeface="Wingdings" panose="05000000000000000000" pitchFamily="2" charset="2"/>
              <a:buChar char="v"/>
              <a:tabLst>
                <a:tab pos="5941060" algn="l"/>
              </a:tabLst>
            </a:pPr>
            <a:endParaRPr lang="ar-LB" sz="2200">
              <a:latin typeface="Open Sans" panose="020B0606030504020204" pitchFamily="34" charset="0"/>
              <a:ea typeface="Calibri" panose="020F0502020204030204" pitchFamily="34" charset="0"/>
            </a:endParaRPr>
          </a:p>
          <a:p>
            <a:pPr marL="285750" indent="-285750" algn="just" rtl="1">
              <a:buFont typeface="Wingdings" panose="05000000000000000000" pitchFamily="2" charset="2"/>
              <a:buChar char="v"/>
              <a:tabLst>
                <a:tab pos="5941060" algn="l"/>
              </a:tabLst>
            </a:pPr>
            <a:r>
              <a:rPr lang="ar-LB" sz="2200">
                <a:latin typeface="Open Sans" panose="020B0606030504020204" pitchFamily="34" charset="0"/>
                <a:ea typeface="Calibri" panose="020F0502020204030204" pitchFamily="34" charset="0"/>
              </a:rPr>
              <a:t>يُعتبر اقتراضاً عندما يكون </a:t>
            </a:r>
            <a:r>
              <a:rPr lang="ar-YE" sz="2200">
                <a:latin typeface="Open Sans" panose="020B0606030504020204" pitchFamily="34" charset="0"/>
                <a:ea typeface="Calibri" panose="020F0502020204030204" pitchFamily="34" charset="0"/>
              </a:rPr>
              <a:t>من المتوقع </a:t>
            </a:r>
            <a:r>
              <a:rPr lang="ar-LB" sz="2200">
                <a:latin typeface="Open Sans" panose="020B0606030504020204" pitchFamily="34" charset="0"/>
                <a:ea typeface="Calibri" panose="020F0502020204030204" pitchFamily="34" charset="0"/>
              </a:rPr>
              <a:t>أن يتم سداد القرض لاحقًا سواء بالطعام أو بالنقد.</a:t>
            </a:r>
          </a:p>
          <a:p>
            <a:pPr marL="285750" indent="-285750" algn="just" rtl="1">
              <a:buFont typeface="Wingdings" panose="05000000000000000000" pitchFamily="2" charset="2"/>
              <a:buChar char="v"/>
              <a:tabLst>
                <a:tab pos="5941060" algn="l"/>
              </a:tabLst>
            </a:pPr>
            <a:endParaRPr lang="ar-LB" sz="2200">
              <a:latin typeface="Open Sans" panose="020B0606030504020204" pitchFamily="34" charset="0"/>
              <a:ea typeface="Calibri" panose="020F0502020204030204" pitchFamily="34" charset="0"/>
            </a:endParaRPr>
          </a:p>
          <a:p>
            <a:pPr marL="285750" indent="-285750" algn="just" rtl="1">
              <a:buFont typeface="Wingdings" panose="05000000000000000000" pitchFamily="2" charset="2"/>
              <a:buChar char="v"/>
              <a:tabLst>
                <a:tab pos="5941060" algn="l"/>
              </a:tabLst>
            </a:pPr>
            <a:r>
              <a:rPr lang="ar-LB" sz="2200">
                <a:latin typeface="Open Sans" panose="020B0606030504020204" pitchFamily="34" charset="0"/>
                <a:ea typeface="Calibri" panose="020F0502020204030204" pitchFamily="34" charset="0"/>
              </a:rPr>
              <a:t>هذا يتعارض مع الهدايا، التي لا تأتي مع توقع أن يتم سدادها أو اعادتها لاحقاً.</a:t>
            </a:r>
          </a:p>
          <a:p>
            <a:pPr marL="285750" indent="-285750" algn="just" rtl="1">
              <a:buFont typeface="Wingdings" panose="05000000000000000000" pitchFamily="2" charset="2"/>
              <a:buChar char="v"/>
              <a:tabLst>
                <a:tab pos="5941060" algn="l"/>
              </a:tabLst>
            </a:pPr>
            <a:endParaRPr lang="ar-LB" sz="2200">
              <a:latin typeface="Open Sans" panose="020B0606030504020204" pitchFamily="34" charset="0"/>
              <a:ea typeface="Calibri" panose="020F0502020204030204" pitchFamily="34" charset="0"/>
            </a:endParaRPr>
          </a:p>
          <a:p>
            <a:pPr marL="285750" indent="-285750" algn="just" rtl="1">
              <a:buFont typeface="Wingdings" panose="05000000000000000000" pitchFamily="2" charset="2"/>
              <a:buChar char="v"/>
              <a:tabLst>
                <a:tab pos="5941060" algn="l"/>
              </a:tabLst>
            </a:pPr>
            <a:r>
              <a:rPr lang="ar-LB" sz="2200">
                <a:latin typeface="Open Sans" panose="020B0606030504020204" pitchFamily="34" charset="0"/>
                <a:ea typeface="Calibri" panose="020F0502020204030204" pitchFamily="34" charset="0"/>
              </a:rPr>
              <a:t>يرجى الانتباه أنه لا يجب الخلط بين هذا النوع من الاقتراض من الجيران أو العائلة أو الأصدقاء مع الشراء بالدّين من المتاجر.</a:t>
            </a:r>
            <a:endParaRPr lang="fr-FR" sz="2200">
              <a:latin typeface="Open Sans" panose="020B0606030504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B90B2E46-AB67-05EF-9134-62774D9079C1}"/>
              </a:ext>
            </a:extLst>
          </p:cNvPr>
          <p:cNvGrpSpPr/>
          <p:nvPr/>
        </p:nvGrpSpPr>
        <p:grpSpPr>
          <a:xfrm>
            <a:off x="2588123" y="5447389"/>
            <a:ext cx="4360842" cy="814924"/>
            <a:chOff x="3821230" y="4668926"/>
            <a:chExt cx="4360842" cy="862151"/>
          </a:xfrm>
        </p:grpSpPr>
        <p:sp>
          <p:nvSpPr>
            <p:cNvPr id="3" name="TextBox 1">
              <a:extLst>
                <a:ext uri="{FF2B5EF4-FFF2-40B4-BE49-F238E27FC236}">
                  <a16:creationId xmlns:a16="http://schemas.microsoft.com/office/drawing/2014/main" id="{F5295755-C127-CD63-3817-8929AE4FD919}"/>
                </a:ext>
              </a:extLst>
            </p:cNvPr>
            <p:cNvSpPr txBox="1"/>
            <p:nvPr/>
          </p:nvSpPr>
          <p:spPr>
            <a:xfrm>
              <a:off x="3821230" y="4668926"/>
              <a:ext cx="4231238" cy="618664"/>
            </a:xfrm>
            <a:prstGeom prst="rect">
              <a:avLst/>
            </a:prstGeom>
            <a:solidFill>
              <a:schemeClr val="accent5"/>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2540" lvl="0" algn="ctr" rtl="1">
                <a:spcBef>
                  <a:spcPts val="1200"/>
                </a:spcBef>
                <a:spcAft>
                  <a:spcPts val="0"/>
                </a:spcAft>
                <a:tabLst>
                  <a:tab pos="5941060" algn="l"/>
                </a:tabLst>
              </a:pPr>
              <a:r>
                <a:rPr lang="ar-L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لا يجب الخلط بين هذا النوع من الاقتراض من الجيران أو العائلة أو الأصدقاء مع الشراء بالدّين من المتاجر.</a:t>
              </a:r>
              <a:endParaRPr lang="fr-FR" sz="1600">
                <a:solidFill>
                  <a:schemeClr val="accent1"/>
                </a:solidFill>
                <a:effectLst/>
                <a:latin typeface="Verdana" panose="020B0604030504040204" pitchFamily="34" charset="0"/>
                <a:ea typeface="Calibri" panose="020F0502020204030204" pitchFamily="34" charset="0"/>
                <a:cs typeface="Times New Roman" panose="02020603050405020304" pitchFamily="18" charset="0"/>
              </a:endParaRPr>
            </a:p>
          </p:txBody>
        </p:sp>
        <p:pic>
          <p:nvPicPr>
            <p:cNvPr id="6" name="Graphic 2" descr="Warning with solid fill">
              <a:extLst>
                <a:ext uri="{FF2B5EF4-FFF2-40B4-BE49-F238E27FC236}">
                  <a16:creationId xmlns:a16="http://schemas.microsoft.com/office/drawing/2014/main" id="{BF77E2E0-ABEF-9B37-6A64-12A84D5CB4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29253" y="4978258"/>
              <a:ext cx="552819" cy="552819"/>
            </a:xfrm>
            <a:prstGeom prst="rect">
              <a:avLst/>
            </a:prstGeom>
          </p:spPr>
        </p:pic>
      </p:grpSp>
      <p:pic>
        <p:nvPicPr>
          <p:cNvPr id="7" name="Picture 6">
            <a:extLst>
              <a:ext uri="{FF2B5EF4-FFF2-40B4-BE49-F238E27FC236}">
                <a16:creationId xmlns:a16="http://schemas.microsoft.com/office/drawing/2014/main" id="{76218272-26D4-E2ED-3916-F19818E2714F}"/>
              </a:ext>
            </a:extLst>
          </p:cNvPr>
          <p:cNvPicPr>
            <a:picLocks noChangeAspect="1"/>
          </p:cNvPicPr>
          <p:nvPr/>
        </p:nvPicPr>
        <p:blipFill>
          <a:blip r:embed="rId5"/>
          <a:srcRect/>
          <a:stretch/>
        </p:blipFill>
        <p:spPr>
          <a:xfrm>
            <a:off x="735720" y="1378973"/>
            <a:ext cx="6106440" cy="4068416"/>
          </a:xfrm>
          <a:prstGeom prst="rect">
            <a:avLst/>
          </a:prstGeom>
        </p:spPr>
      </p:pic>
    </p:spTree>
    <p:extLst>
      <p:ext uri="{BB962C8B-B14F-4D97-AF65-F5344CB8AC3E}">
        <p14:creationId xmlns:p14="http://schemas.microsoft.com/office/powerpoint/2010/main" val="4259858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dirty="0">
                <a:solidFill>
                  <a:schemeClr val="tx1"/>
                </a:solidFill>
                <a:latin typeface="Open Sans ExtraBold" panose="020B0906030804020204" pitchFamily="34" charset="0"/>
              </a:rPr>
              <a:t>مصادر الغذاء في </a:t>
            </a:r>
            <a:r>
              <a:rPr lang="en-US" sz="3600" kern="1400" spc="230" dirty="0">
                <a:solidFill>
                  <a:schemeClr val="tx1"/>
                </a:solidFill>
                <a:latin typeface="Open Sans ExtraBold" panose="020B0906030804020204" pitchFamily="34" charset="0"/>
              </a:rPr>
              <a:t>FCS</a:t>
            </a:r>
            <a:r>
              <a:rPr lang="ar-LB" sz="3600" kern="1400" spc="230" dirty="0">
                <a:solidFill>
                  <a:schemeClr val="tx1"/>
                </a:solidFill>
                <a:latin typeface="Open Sans ExtraBold" panose="020B0906030804020204" pitchFamily="34" charset="0"/>
              </a:rPr>
              <a:t> </a:t>
            </a:r>
            <a:r>
              <a:rPr lang="en-US" sz="3600" kern="1400" spc="230" dirty="0">
                <a:solidFill>
                  <a:schemeClr val="tx1"/>
                </a:solidFill>
                <a:latin typeface="Open Sans ExtraBold" panose="020B0906030804020204" pitchFamily="34" charset="0"/>
              </a:rPr>
              <a:t>:</a:t>
            </a:r>
            <a:r>
              <a:rPr lang="ar-LB" sz="3600" kern="1400" spc="230" dirty="0">
                <a:solidFill>
                  <a:schemeClr val="tx1"/>
                </a:solidFill>
                <a:latin typeface="Open Sans ExtraBold" panose="020B0906030804020204" pitchFamily="34" charset="0"/>
              </a:rPr>
              <a:t> تم شراؤه/شرائها (النقد)</a:t>
            </a:r>
            <a:endParaRPr lang="en-GB" sz="3600" b="0" kern="1400" spc="230" dirty="0">
              <a:solidFill>
                <a:schemeClr val="tx1"/>
              </a:solidFill>
              <a:latin typeface="Open Sans ExtraBold" panose="020B0906030804020204" pitchFamily="34" charset="0"/>
            </a:endParaRPr>
          </a:p>
        </p:txBody>
      </p:sp>
      <p:sp>
        <p:nvSpPr>
          <p:cNvPr id="5" name="TextBox 4">
            <a:extLst>
              <a:ext uri="{FF2B5EF4-FFF2-40B4-BE49-F238E27FC236}">
                <a16:creationId xmlns:a16="http://schemas.microsoft.com/office/drawing/2014/main" id="{40A70C3A-25A4-2E46-53B6-4FF02A3420A3}"/>
              </a:ext>
            </a:extLst>
          </p:cNvPr>
          <p:cNvSpPr txBox="1"/>
          <p:nvPr/>
        </p:nvSpPr>
        <p:spPr>
          <a:xfrm>
            <a:off x="9851310" y="5500091"/>
            <a:ext cx="2505700" cy="276999"/>
          </a:xfrm>
          <a:prstGeom prst="rect">
            <a:avLst/>
          </a:prstGeom>
          <a:noFill/>
        </p:spPr>
        <p:txBody>
          <a:bodyPr wrap="square" rtlCol="0">
            <a:spAutoFit/>
          </a:bodyPr>
          <a:lstStyle/>
          <a:p>
            <a:r>
              <a:rPr lang="fr-FR" sz="1200">
                <a:solidFill>
                  <a:srgbClr val="FFFFFE"/>
                </a:solidFill>
                <a:latin typeface="Open Sans" panose="020B0606030504020204" pitchFamily="34" charset="0"/>
                <a:ea typeface="Open Sans" panose="020B0606030504020204" pitchFamily="34" charset="0"/>
                <a:cs typeface="Open Sans" panose="020B0606030504020204" pitchFamily="34" charset="0"/>
              </a:rPr>
              <a:t>© WFP/Giulio d’Adamo</a:t>
            </a:r>
          </a:p>
        </p:txBody>
      </p:sp>
      <p:sp>
        <p:nvSpPr>
          <p:cNvPr id="11" name="TextBox 10">
            <a:extLst>
              <a:ext uri="{FF2B5EF4-FFF2-40B4-BE49-F238E27FC236}">
                <a16:creationId xmlns:a16="http://schemas.microsoft.com/office/drawing/2014/main" id="{40BD7986-1595-E20F-D8A4-3D552AE005C9}"/>
              </a:ext>
            </a:extLst>
          </p:cNvPr>
          <p:cNvSpPr txBox="1"/>
          <p:nvPr/>
        </p:nvSpPr>
        <p:spPr>
          <a:xfrm>
            <a:off x="7095270" y="1603266"/>
            <a:ext cx="4690613" cy="3816429"/>
          </a:xfrm>
          <a:prstGeom prst="rect">
            <a:avLst/>
          </a:prstGeom>
          <a:noFill/>
        </p:spPr>
        <p:txBody>
          <a:bodyPr wrap="square">
            <a:spAutoFit/>
          </a:bodyPr>
          <a:lstStyle/>
          <a:p>
            <a:pPr marL="285750" indent="-285750" algn="just" rtl="1">
              <a:buFont typeface="Wingdings" panose="05000000000000000000" pitchFamily="2" charset="2"/>
              <a:buChar char="v"/>
              <a:tabLst>
                <a:tab pos="5941060" algn="l"/>
              </a:tabLst>
            </a:pPr>
            <a:r>
              <a:rPr lang="ar-LB" sz="2200">
                <a:latin typeface="Open Sans" panose="020B0606030504020204" pitchFamily="34" charset="0"/>
                <a:ea typeface="Calibri" panose="020F0502020204030204" pitchFamily="34" charset="0"/>
              </a:rPr>
              <a:t>هو الشراء من الأسواق الرسمية أو غير الرسمية باستخدام النقد.</a:t>
            </a:r>
          </a:p>
          <a:p>
            <a:pPr marL="285750" indent="-285750" algn="just" rtl="1">
              <a:buFont typeface="Wingdings" panose="05000000000000000000" pitchFamily="2" charset="2"/>
              <a:buChar char="v"/>
              <a:tabLst>
                <a:tab pos="5941060" algn="l"/>
              </a:tabLst>
            </a:pPr>
            <a:endParaRPr lang="ar-LB" sz="2200">
              <a:latin typeface="Open Sans" panose="020B0606030504020204" pitchFamily="34" charset="0"/>
              <a:ea typeface="Calibri" panose="020F0502020204030204" pitchFamily="34" charset="0"/>
            </a:endParaRPr>
          </a:p>
          <a:p>
            <a:pPr marL="285750" indent="-285750" algn="just" rtl="1">
              <a:buFont typeface="Wingdings" panose="05000000000000000000" pitchFamily="2" charset="2"/>
              <a:buChar char="v"/>
              <a:tabLst>
                <a:tab pos="5941060" algn="l"/>
              </a:tabLst>
            </a:pPr>
            <a:r>
              <a:rPr lang="ar-LB" sz="2200">
                <a:latin typeface="Open Sans" panose="020B0606030504020204" pitchFamily="34" charset="0"/>
                <a:ea typeface="Calibri" panose="020F0502020204030204" pitchFamily="34" charset="0"/>
              </a:rPr>
              <a:t>يرجى ملاحظة أن النقد يمكن أن يكون من مصادر دخل منتظمة مثل أنشطة كسب العيش، ولكن يمكن أيضًا أن يتم استلامه من خلال المساعدة النقدية أو التسول.</a:t>
            </a:r>
          </a:p>
          <a:p>
            <a:pPr marL="285750" indent="-285750" algn="just" rtl="1">
              <a:buFont typeface="Wingdings" panose="05000000000000000000" pitchFamily="2" charset="2"/>
              <a:buChar char="v"/>
              <a:tabLst>
                <a:tab pos="5941060" algn="l"/>
              </a:tabLst>
            </a:pPr>
            <a:endParaRPr lang="ar-LB" sz="2200">
              <a:latin typeface="Open Sans" panose="020B0606030504020204" pitchFamily="34" charset="0"/>
              <a:ea typeface="Calibri" panose="020F0502020204030204" pitchFamily="34" charset="0"/>
            </a:endParaRPr>
          </a:p>
          <a:p>
            <a:pPr marL="285750" indent="-285750" algn="just" rtl="1">
              <a:buFont typeface="Wingdings" panose="05000000000000000000" pitchFamily="2" charset="2"/>
              <a:buChar char="v"/>
              <a:tabLst>
                <a:tab pos="5941060" algn="l"/>
              </a:tabLst>
            </a:pPr>
            <a:r>
              <a:rPr lang="ar-LB" sz="2200">
                <a:latin typeface="Open Sans" panose="020B0606030504020204" pitchFamily="34" charset="0"/>
                <a:ea typeface="Calibri" panose="020F0502020204030204" pitchFamily="34" charset="0"/>
              </a:rPr>
              <a:t>لذا، على الرغم من أن هذا الخيار يشير عادةً إلى الاعتماد الذاتي، يجب مراجعته مع مصادر دخل للأسرة.</a:t>
            </a:r>
            <a:endParaRPr lang="en-GB" sz="2200">
              <a:effectLst/>
              <a:latin typeface="Open Sans" panose="020B0606030504020204" pitchFamily="34" charset="0"/>
              <a:ea typeface="Calibri" panose="020F0502020204030204" pitchFamily="34" charset="0"/>
            </a:endParaRPr>
          </a:p>
        </p:txBody>
      </p:sp>
      <p:grpSp>
        <p:nvGrpSpPr>
          <p:cNvPr id="2" name="Group 1">
            <a:extLst>
              <a:ext uri="{FF2B5EF4-FFF2-40B4-BE49-F238E27FC236}">
                <a16:creationId xmlns:a16="http://schemas.microsoft.com/office/drawing/2014/main" id="{E108C0BE-1D4B-D592-1276-1A1DCF44138A}"/>
              </a:ext>
            </a:extLst>
          </p:cNvPr>
          <p:cNvGrpSpPr/>
          <p:nvPr/>
        </p:nvGrpSpPr>
        <p:grpSpPr>
          <a:xfrm>
            <a:off x="2630982" y="5638590"/>
            <a:ext cx="4708324" cy="857711"/>
            <a:chOff x="3812341" y="5443532"/>
            <a:chExt cx="4525151" cy="718499"/>
          </a:xfrm>
        </p:grpSpPr>
        <p:pic>
          <p:nvPicPr>
            <p:cNvPr id="6" name="Graphic 2" descr="Warning with solid fill">
              <a:extLst>
                <a:ext uri="{FF2B5EF4-FFF2-40B4-BE49-F238E27FC236}">
                  <a16:creationId xmlns:a16="http://schemas.microsoft.com/office/drawing/2014/main" id="{E8DDE9E5-C767-2A3E-34B1-0A96DC7764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84673" y="5609212"/>
              <a:ext cx="552819" cy="552819"/>
            </a:xfrm>
            <a:prstGeom prst="rect">
              <a:avLst/>
            </a:prstGeom>
          </p:spPr>
        </p:pic>
        <p:sp>
          <p:nvSpPr>
            <p:cNvPr id="3" name="TextBox 1">
              <a:extLst>
                <a:ext uri="{FF2B5EF4-FFF2-40B4-BE49-F238E27FC236}">
                  <a16:creationId xmlns:a16="http://schemas.microsoft.com/office/drawing/2014/main" id="{F674E39B-26F7-8B9B-2C53-1A22A8072889}"/>
                </a:ext>
              </a:extLst>
            </p:cNvPr>
            <p:cNvSpPr txBox="1"/>
            <p:nvPr/>
          </p:nvSpPr>
          <p:spPr>
            <a:xfrm>
              <a:off x="3812341" y="5443532"/>
              <a:ext cx="4245890" cy="489862"/>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2540" lvl="0" algn="ctr">
                <a:spcBef>
                  <a:spcPts val="1200"/>
                </a:spcBef>
                <a:spcAft>
                  <a:spcPts val="0"/>
                </a:spcAft>
                <a:tabLst>
                  <a:tab pos="5941060" algn="l"/>
                </a:tabLst>
              </a:pPr>
              <a:r>
                <a:rPr lang="ar-LB" sz="1600">
                  <a:solidFill>
                    <a:schemeClr val="accent1"/>
                  </a:solidFill>
                  <a:latin typeface="Open Sans"/>
                  <a:ea typeface="Calibri" panose="020F0502020204030204" pitchFamily="34" charset="0"/>
                  <a:cs typeface="Times New Roman"/>
                </a:rPr>
                <a:t>تأكد من تسجيل كافة المشتريات بالنقد هنا بغض النظر عن مصدرها (الدخل، أو التسول، او المساعدات)</a:t>
              </a:r>
              <a:endParaRPr lang="fr-FR" sz="1600">
                <a:solidFill>
                  <a:schemeClr val="accent1"/>
                </a:solidFill>
                <a:effectLst/>
                <a:latin typeface="Verdana" panose="020B0604030504040204" pitchFamily="34" charset="0"/>
                <a:ea typeface="Calibri" panose="020F0502020204030204" pitchFamily="34" charset="0"/>
                <a:cs typeface="Times New Roman" panose="02020603050405020304" pitchFamily="18" charset="0"/>
              </a:endParaRPr>
            </a:p>
          </p:txBody>
        </p:sp>
      </p:grpSp>
      <p:pic>
        <p:nvPicPr>
          <p:cNvPr id="7" name="Picture 6">
            <a:extLst>
              <a:ext uri="{FF2B5EF4-FFF2-40B4-BE49-F238E27FC236}">
                <a16:creationId xmlns:a16="http://schemas.microsoft.com/office/drawing/2014/main" id="{14CE8054-2716-75BC-7E77-72A9A3B9AC50}"/>
              </a:ext>
            </a:extLst>
          </p:cNvPr>
          <p:cNvPicPr>
            <a:picLocks noChangeAspect="1"/>
          </p:cNvPicPr>
          <p:nvPr/>
        </p:nvPicPr>
        <p:blipFill>
          <a:blip r:embed="rId5"/>
          <a:srcRect/>
          <a:stretch/>
        </p:blipFill>
        <p:spPr>
          <a:xfrm>
            <a:off x="717181" y="1359099"/>
            <a:ext cx="6324312" cy="4213572"/>
          </a:xfrm>
          <a:prstGeom prst="rect">
            <a:avLst/>
          </a:prstGeom>
        </p:spPr>
      </p:pic>
    </p:spTree>
    <p:extLst>
      <p:ext uri="{BB962C8B-B14F-4D97-AF65-F5344CB8AC3E}">
        <p14:creationId xmlns:p14="http://schemas.microsoft.com/office/powerpoint/2010/main" val="737883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dirty="0">
                <a:solidFill>
                  <a:schemeClr val="tx1"/>
                </a:solidFill>
                <a:latin typeface="Open Sans ExtraBold" panose="020B0906030804020204" pitchFamily="34" charset="0"/>
              </a:rPr>
              <a:t>مصادر الغذاء في </a:t>
            </a:r>
            <a:r>
              <a:rPr lang="en-GB" sz="3600" kern="1400" spc="230" dirty="0">
                <a:solidFill>
                  <a:schemeClr val="tx1"/>
                </a:solidFill>
                <a:latin typeface="Open Sans ExtraBold" panose="020B0906030804020204" pitchFamily="34" charset="0"/>
              </a:rPr>
              <a:t>FCS</a:t>
            </a:r>
            <a:r>
              <a:rPr lang="ar-LB" sz="3600" kern="1400" spc="230" dirty="0">
                <a:solidFill>
                  <a:schemeClr val="tx1"/>
                </a:solidFill>
                <a:latin typeface="Open Sans ExtraBold" panose="020B0906030804020204" pitchFamily="34" charset="0"/>
              </a:rPr>
              <a:t> : </a:t>
            </a:r>
            <a:r>
              <a:rPr lang="ar-YE" sz="3600" kern="1400" spc="230" dirty="0">
                <a:solidFill>
                  <a:schemeClr val="tx1"/>
                </a:solidFill>
                <a:latin typeface="Open Sans ExtraBold" panose="020B0906030804020204" pitchFamily="34" charset="0"/>
              </a:rPr>
              <a:t>بال</a:t>
            </a:r>
            <a:r>
              <a:rPr lang="ar-EG" sz="3600" kern="1400" spc="230" dirty="0">
                <a:solidFill>
                  <a:schemeClr val="tx1"/>
                </a:solidFill>
                <a:latin typeface="Open Sans ExtraBold" panose="020B0906030804020204" pitchFamily="34" charset="0"/>
              </a:rPr>
              <a:t>أ</a:t>
            </a:r>
            <a:r>
              <a:rPr lang="ar-YE" sz="3600" kern="1400" spc="230" dirty="0">
                <a:solidFill>
                  <a:schemeClr val="tx1"/>
                </a:solidFill>
                <a:latin typeface="Open Sans ExtraBold" panose="020B0906030804020204" pitchFamily="34" charset="0"/>
              </a:rPr>
              <a:t>جل</a:t>
            </a:r>
            <a:endParaRPr lang="en-GB" sz="3600" kern="1400" spc="230" dirty="0">
              <a:solidFill>
                <a:schemeClr val="tx1"/>
              </a:solidFill>
              <a:latin typeface="Open Sans ExtraBold" panose="020B0906030804020204" pitchFamily="34" charset="0"/>
            </a:endParaRPr>
          </a:p>
        </p:txBody>
      </p:sp>
      <p:pic>
        <p:nvPicPr>
          <p:cNvPr id="4" name="Picture 3">
            <a:extLst>
              <a:ext uri="{FF2B5EF4-FFF2-40B4-BE49-F238E27FC236}">
                <a16:creationId xmlns:a16="http://schemas.microsoft.com/office/drawing/2014/main" id="{1829A038-DCFF-2A34-396C-A24A2DFF7BAE}"/>
              </a:ext>
            </a:extLst>
          </p:cNvPr>
          <p:cNvPicPr>
            <a:picLocks noChangeAspect="1"/>
          </p:cNvPicPr>
          <p:nvPr/>
        </p:nvPicPr>
        <p:blipFill>
          <a:blip r:embed="rId3"/>
          <a:srcRect/>
          <a:stretch/>
        </p:blipFill>
        <p:spPr>
          <a:xfrm>
            <a:off x="993141" y="1336242"/>
            <a:ext cx="5266965" cy="4213572"/>
          </a:xfrm>
          <a:prstGeom prst="rect">
            <a:avLst/>
          </a:prstGeom>
        </p:spPr>
      </p:pic>
      <p:sp>
        <p:nvSpPr>
          <p:cNvPr id="5" name="TextBox 4">
            <a:extLst>
              <a:ext uri="{FF2B5EF4-FFF2-40B4-BE49-F238E27FC236}">
                <a16:creationId xmlns:a16="http://schemas.microsoft.com/office/drawing/2014/main" id="{40A70C3A-25A4-2E46-53B6-4FF02A3420A3}"/>
              </a:ext>
            </a:extLst>
          </p:cNvPr>
          <p:cNvSpPr txBox="1"/>
          <p:nvPr/>
        </p:nvSpPr>
        <p:spPr>
          <a:xfrm>
            <a:off x="8987437" y="5447386"/>
            <a:ext cx="2505700" cy="307777"/>
          </a:xfrm>
          <a:prstGeom prst="rect">
            <a:avLst/>
          </a:prstGeom>
          <a:noFill/>
        </p:spPr>
        <p:txBody>
          <a:bodyPr wrap="square" rtlCol="0">
            <a:spAutoFit/>
          </a:bodyPr>
          <a:lstStyle>
            <a:defPPr>
              <a:defRPr lang="it-IT"/>
            </a:defPPr>
            <a:lvl1pPr>
              <a:defRPr sz="1200">
                <a:solidFill>
                  <a:srgbClr val="FFFFFE"/>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 WFP/Sayed Asif Mahmud</a:t>
            </a:r>
          </a:p>
        </p:txBody>
      </p:sp>
      <p:grpSp>
        <p:nvGrpSpPr>
          <p:cNvPr id="2" name="Group 1">
            <a:extLst>
              <a:ext uri="{FF2B5EF4-FFF2-40B4-BE49-F238E27FC236}">
                <a16:creationId xmlns:a16="http://schemas.microsoft.com/office/drawing/2014/main" id="{E7233232-539F-D367-8515-E3776FB8EF73}"/>
              </a:ext>
            </a:extLst>
          </p:cNvPr>
          <p:cNvGrpSpPr/>
          <p:nvPr/>
        </p:nvGrpSpPr>
        <p:grpSpPr>
          <a:xfrm>
            <a:off x="2028869" y="5534316"/>
            <a:ext cx="4507647" cy="938035"/>
            <a:chOff x="3821230" y="4668926"/>
            <a:chExt cx="4507647" cy="992396"/>
          </a:xfrm>
        </p:grpSpPr>
        <p:sp>
          <p:nvSpPr>
            <p:cNvPr id="3" name="TextBox 1">
              <a:extLst>
                <a:ext uri="{FF2B5EF4-FFF2-40B4-BE49-F238E27FC236}">
                  <a16:creationId xmlns:a16="http://schemas.microsoft.com/office/drawing/2014/main" id="{26C68E56-DE9C-0B9A-9034-FC3D9163AE01}"/>
                </a:ext>
              </a:extLst>
            </p:cNvPr>
            <p:cNvSpPr txBox="1"/>
            <p:nvPr/>
          </p:nvSpPr>
          <p:spPr>
            <a:xfrm>
              <a:off x="3821230" y="4668926"/>
              <a:ext cx="4231238" cy="618664"/>
            </a:xfrm>
            <a:prstGeom prst="rect">
              <a:avLst/>
            </a:prstGeom>
            <a:solidFill>
              <a:schemeClr val="accent5"/>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2540" lvl="0" algn="ctr">
                <a:spcBef>
                  <a:spcPts val="1200"/>
                </a:spcBef>
                <a:spcAft>
                  <a:spcPts val="0"/>
                </a:spcAft>
                <a:tabLst>
                  <a:tab pos="5941060" algn="l"/>
                </a:tabLst>
              </a:pPr>
              <a:r>
                <a:rPr lang="ar-L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لا يجب الخلط بين هذا النوع من من الشراء بالاجل من الأسواق مع الاقتراض من الجيران أو العائلة أو الأصدقاء.</a:t>
              </a:r>
            </a:p>
          </p:txBody>
        </p:sp>
        <p:pic>
          <p:nvPicPr>
            <p:cNvPr id="6" name="Graphic 2" descr="Warning with solid fill">
              <a:extLst>
                <a:ext uri="{FF2B5EF4-FFF2-40B4-BE49-F238E27FC236}">
                  <a16:creationId xmlns:a16="http://schemas.microsoft.com/office/drawing/2014/main" id="{DCED4E03-65F0-F03E-A44D-06E7B6DC61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76058" y="5108503"/>
              <a:ext cx="552819" cy="552819"/>
            </a:xfrm>
            <a:prstGeom prst="rect">
              <a:avLst/>
            </a:prstGeom>
          </p:spPr>
        </p:pic>
      </p:grpSp>
      <p:sp>
        <p:nvSpPr>
          <p:cNvPr id="7" name="TextBox 6">
            <a:extLst>
              <a:ext uri="{FF2B5EF4-FFF2-40B4-BE49-F238E27FC236}">
                <a16:creationId xmlns:a16="http://schemas.microsoft.com/office/drawing/2014/main" id="{3C4E2C9B-B638-439E-C1F6-C7E4A452DE65}"/>
              </a:ext>
            </a:extLst>
          </p:cNvPr>
          <p:cNvSpPr txBox="1"/>
          <p:nvPr/>
        </p:nvSpPr>
        <p:spPr>
          <a:xfrm>
            <a:off x="6628398" y="1672235"/>
            <a:ext cx="5140785" cy="3139321"/>
          </a:xfrm>
          <a:prstGeom prst="rect">
            <a:avLst/>
          </a:prstGeom>
          <a:noFill/>
        </p:spPr>
        <p:txBody>
          <a:bodyPr wrap="square">
            <a:spAutoFit/>
          </a:bodyPr>
          <a:lstStyle/>
          <a:p>
            <a:pPr marL="285750" indent="-285750" algn="just" rtl="1">
              <a:buFont typeface="Wingdings" panose="05000000000000000000" pitchFamily="2" charset="2"/>
              <a:buChar char="v"/>
              <a:tabLst>
                <a:tab pos="5941060" algn="l"/>
              </a:tabLst>
            </a:pPr>
            <a:r>
              <a:rPr lang="ar-LB" sz="2200">
                <a:effectLst/>
                <a:latin typeface="Open Sans" panose="020B0606030504020204" pitchFamily="34" charset="0"/>
                <a:ea typeface="Calibri" panose="020F0502020204030204" pitchFamily="34" charset="0"/>
              </a:rPr>
              <a:t>تم الحصول على هذه الأطعمة بشكل رئيسي من خلال الشراء من الأسواق الرسمية أو غير الرسمية باستخدام شراء بالأجل أو القرض.</a:t>
            </a:r>
          </a:p>
          <a:p>
            <a:pPr marL="285750" indent="-285750" algn="just" rtl="1">
              <a:buFont typeface="Wingdings" panose="05000000000000000000" pitchFamily="2" charset="2"/>
              <a:buChar char="v"/>
              <a:tabLst>
                <a:tab pos="5941060" algn="l"/>
              </a:tabLst>
            </a:pPr>
            <a:endParaRPr lang="ar-LB" sz="2200">
              <a:effectLst/>
              <a:latin typeface="Open Sans" panose="020B0606030504020204" pitchFamily="34" charset="0"/>
              <a:ea typeface="Calibri" panose="020F0502020204030204" pitchFamily="34" charset="0"/>
            </a:endParaRPr>
          </a:p>
          <a:p>
            <a:pPr marL="285750" indent="-285750" algn="just" rtl="1">
              <a:buFont typeface="Wingdings" panose="05000000000000000000" pitchFamily="2" charset="2"/>
              <a:buChar char="v"/>
              <a:tabLst>
                <a:tab pos="5941060" algn="l"/>
              </a:tabLst>
            </a:pPr>
            <a:r>
              <a:rPr lang="ar-LB" sz="2200">
                <a:effectLst/>
                <a:latin typeface="Open Sans" panose="020B0606030504020204" pitchFamily="34" charset="0"/>
                <a:ea typeface="Calibri" panose="020F0502020204030204" pitchFamily="34" charset="0"/>
              </a:rPr>
              <a:t>هذا لا يشمل الاقتراض من الأصدقاء/الجيران.</a:t>
            </a:r>
          </a:p>
          <a:p>
            <a:pPr marL="285750" indent="-285750" algn="just" rtl="1">
              <a:buFont typeface="Wingdings" panose="05000000000000000000" pitchFamily="2" charset="2"/>
              <a:buChar char="v"/>
              <a:tabLst>
                <a:tab pos="5941060" algn="l"/>
              </a:tabLst>
            </a:pPr>
            <a:endParaRPr lang="ar-LB" sz="2200">
              <a:effectLst/>
              <a:latin typeface="Open Sans" panose="020B0606030504020204" pitchFamily="34" charset="0"/>
              <a:ea typeface="Calibri" panose="020F0502020204030204" pitchFamily="34" charset="0"/>
            </a:endParaRPr>
          </a:p>
          <a:p>
            <a:pPr marL="285750" indent="-285750" algn="just" rtl="1">
              <a:buFont typeface="Wingdings" panose="05000000000000000000" pitchFamily="2" charset="2"/>
              <a:buChar char="v"/>
              <a:tabLst>
                <a:tab pos="5941060" algn="l"/>
              </a:tabLst>
            </a:pPr>
            <a:r>
              <a:rPr lang="ar-LB" sz="2200">
                <a:effectLst/>
                <a:latin typeface="Open Sans" panose="020B0606030504020204" pitchFamily="34" charset="0"/>
                <a:ea typeface="Calibri" panose="020F0502020204030204" pitchFamily="34" charset="0"/>
              </a:rPr>
              <a:t>يعتمد ذلك على السياق، حيث إنّه يمكن أن يشير إلى مستوى من الضعف (نقص النقد لإجراء شراء فوري)، أو يمكن أن يُعتبر ممارسة طبيعية</a:t>
            </a:r>
            <a:r>
              <a:rPr lang="ar-LB" sz="2200">
                <a:latin typeface="Open Sans" panose="020B0606030504020204" pitchFamily="34" charset="0"/>
                <a:ea typeface="Calibri" panose="020F0502020204030204" pitchFamily="34" charset="0"/>
              </a:rPr>
              <a:t>.</a:t>
            </a:r>
            <a:endParaRPr lang="fr-FR" sz="2200">
              <a:latin typeface="Open Sans" panose="020B0606030504020204" pitchFamily="34" charset="0"/>
              <a:ea typeface="Calibri" panose="020F0502020204030204" pitchFamily="34" charset="0"/>
            </a:endParaRPr>
          </a:p>
        </p:txBody>
      </p:sp>
    </p:spTree>
    <p:extLst>
      <p:ext uri="{BB962C8B-B14F-4D97-AF65-F5344CB8AC3E}">
        <p14:creationId xmlns:p14="http://schemas.microsoft.com/office/powerpoint/2010/main" val="1664408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dirty="0">
                <a:solidFill>
                  <a:schemeClr val="tx1"/>
                </a:solidFill>
                <a:latin typeface="Open Sans ExtraBold" panose="020B0906030804020204" pitchFamily="34" charset="0"/>
              </a:rPr>
              <a:t>مصادر الغذاء في </a:t>
            </a:r>
            <a:r>
              <a:rPr lang="en-GB" sz="3600" kern="1400" spc="230" dirty="0">
                <a:solidFill>
                  <a:schemeClr val="tx1"/>
                </a:solidFill>
                <a:latin typeface="Open Sans ExtraBold" panose="020B0906030804020204" pitchFamily="34" charset="0"/>
              </a:rPr>
              <a:t>FCS</a:t>
            </a:r>
            <a:r>
              <a:rPr lang="ar-LB" sz="3600" kern="1400" spc="230" dirty="0">
                <a:solidFill>
                  <a:schemeClr val="tx1"/>
                </a:solidFill>
                <a:latin typeface="Open Sans ExtraBold" panose="020B0906030804020204" pitchFamily="34" charset="0"/>
              </a:rPr>
              <a:t> : التسول</a:t>
            </a:r>
            <a:endParaRPr lang="en-GB" sz="3600" b="0" kern="1400" spc="230" dirty="0">
              <a:solidFill>
                <a:schemeClr val="tx1"/>
              </a:solidFill>
              <a:latin typeface="Open Sans ExtraBold" panose="020B0906030804020204" pitchFamily="34" charset="0"/>
            </a:endParaRPr>
          </a:p>
        </p:txBody>
      </p:sp>
      <p:sp>
        <p:nvSpPr>
          <p:cNvPr id="3" name="TextBox 1">
            <a:extLst>
              <a:ext uri="{FF2B5EF4-FFF2-40B4-BE49-F238E27FC236}">
                <a16:creationId xmlns:a16="http://schemas.microsoft.com/office/drawing/2014/main" id="{BB5FE2E4-E822-4D5E-8897-7B69DE0F6252}"/>
              </a:ext>
            </a:extLst>
          </p:cNvPr>
          <p:cNvSpPr txBox="1"/>
          <p:nvPr/>
        </p:nvSpPr>
        <p:spPr>
          <a:xfrm>
            <a:off x="2254442" y="5543112"/>
            <a:ext cx="7852925" cy="707886"/>
          </a:xfrm>
          <a:prstGeom prst="rect">
            <a:avLst/>
          </a:prstGeom>
          <a:solidFill>
            <a:schemeClr val="accent5"/>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2540" lvl="0" algn="ctr">
              <a:spcBef>
                <a:spcPts val="1200"/>
              </a:spcBef>
              <a:spcAft>
                <a:spcPts val="0"/>
              </a:spcAft>
              <a:tabLst>
                <a:tab pos="5941060" algn="l"/>
              </a:tabLst>
            </a:pPr>
            <a:r>
              <a:rPr lang="ar-LB" sz="2000">
                <a:solidFill>
                  <a:schemeClr val="accent1"/>
                </a:solidFill>
                <a:latin typeface="Open Sans" panose="020B0606030504020204" pitchFamily="34" charset="0"/>
                <a:ea typeface="Calibri" panose="020F0502020204030204" pitchFamily="34" charset="0"/>
                <a:cs typeface="Times New Roman" panose="02020603050405020304" pitchFamily="18" charset="0"/>
              </a:rPr>
              <a:t>تأكد من أن هناك توافق في البيانات المُبلغ عنها - إذا تم الابلاغ عن التسول من أجل الطعام هنا، فمن المرجح أن يتم الإبلاغ عنه أيضًا كمصدر دخل، وكاستراتيجية تأقلم مع سبل العيش.</a:t>
            </a:r>
            <a:endParaRPr lang="fr-FR" sz="2000">
              <a:solidFill>
                <a:schemeClr val="accent1"/>
              </a:solidFill>
              <a:effectLst/>
              <a:latin typeface="Verdana" panose="020B0604030504040204" pitchFamily="34" charset="0"/>
              <a:ea typeface="Calibri" panose="020F0502020204030204" pitchFamily="34" charset="0"/>
              <a:cs typeface="Times New Roman" panose="02020603050405020304" pitchFamily="18" charset="0"/>
            </a:endParaRPr>
          </a:p>
        </p:txBody>
      </p:sp>
      <p:pic>
        <p:nvPicPr>
          <p:cNvPr id="7" name="Graphic 2" descr="Warning with solid fill">
            <a:extLst>
              <a:ext uri="{FF2B5EF4-FFF2-40B4-BE49-F238E27FC236}">
                <a16:creationId xmlns:a16="http://schemas.microsoft.com/office/drawing/2014/main" id="{07C9A5FE-6A4A-302D-7E67-003DDE3B80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18437" y="6105514"/>
            <a:ext cx="552819" cy="522537"/>
          </a:xfrm>
          <a:prstGeom prst="rect">
            <a:avLst/>
          </a:prstGeom>
        </p:spPr>
      </p:pic>
      <p:pic>
        <p:nvPicPr>
          <p:cNvPr id="2" name="Picture 1">
            <a:extLst>
              <a:ext uri="{FF2B5EF4-FFF2-40B4-BE49-F238E27FC236}">
                <a16:creationId xmlns:a16="http://schemas.microsoft.com/office/drawing/2014/main" id="{AEA15AA4-F73C-6805-508B-1B0EE4EE389F}"/>
              </a:ext>
            </a:extLst>
          </p:cNvPr>
          <p:cNvPicPr>
            <a:picLocks noChangeAspect="1"/>
          </p:cNvPicPr>
          <p:nvPr/>
        </p:nvPicPr>
        <p:blipFill>
          <a:blip r:embed="rId5"/>
          <a:srcRect/>
          <a:stretch/>
        </p:blipFill>
        <p:spPr>
          <a:xfrm>
            <a:off x="717181" y="1322213"/>
            <a:ext cx="6126805" cy="4213573"/>
          </a:xfrm>
          <a:prstGeom prst="rect">
            <a:avLst/>
          </a:prstGeom>
        </p:spPr>
      </p:pic>
      <p:sp>
        <p:nvSpPr>
          <p:cNvPr id="6" name="TextBox 5">
            <a:extLst>
              <a:ext uri="{FF2B5EF4-FFF2-40B4-BE49-F238E27FC236}">
                <a16:creationId xmlns:a16="http://schemas.microsoft.com/office/drawing/2014/main" id="{36A3FD21-97DB-7449-DAF9-AC162673184C}"/>
              </a:ext>
            </a:extLst>
          </p:cNvPr>
          <p:cNvSpPr txBox="1"/>
          <p:nvPr/>
        </p:nvSpPr>
        <p:spPr>
          <a:xfrm>
            <a:off x="7078569" y="1527701"/>
            <a:ext cx="4690613" cy="3816429"/>
          </a:xfrm>
          <a:prstGeom prst="rect">
            <a:avLst/>
          </a:prstGeom>
          <a:noFill/>
        </p:spPr>
        <p:txBody>
          <a:bodyPr wrap="square">
            <a:spAutoFit/>
          </a:bodyPr>
          <a:lstStyle/>
          <a:p>
            <a:pPr marL="285750" indent="-285750" algn="just" rtl="1">
              <a:buFont typeface="Wingdings" panose="05000000000000000000" pitchFamily="2" charset="2"/>
              <a:buChar char="v"/>
              <a:tabLst>
                <a:tab pos="5941060" algn="l"/>
              </a:tabLst>
            </a:pPr>
            <a:r>
              <a:rPr lang="ar-LB" sz="2200">
                <a:effectLst/>
                <a:latin typeface="Open Sans" panose="020B0606030504020204" pitchFamily="34" charset="0"/>
                <a:ea typeface="Calibri" panose="020F0502020204030204" pitchFamily="34" charset="0"/>
                <a:cs typeface="Arial" panose="020B0604020202020204" pitchFamily="34" charset="0"/>
              </a:rPr>
              <a:t>يشمل ذلك التسول/طلب الطعام من الغرباء، الاعتماد على الطعام المتبقي من المطاعم أو المتاجر، اللجوء إلى السرقة، والبحث عن الطعام أو "البحث في القمامات".</a:t>
            </a:r>
          </a:p>
          <a:p>
            <a:pPr marL="285750" indent="-285750" algn="just" rtl="1">
              <a:buFont typeface="Wingdings" panose="05000000000000000000" pitchFamily="2" charset="2"/>
              <a:buChar char="v"/>
              <a:tabLst>
                <a:tab pos="5941060" algn="l"/>
              </a:tabLst>
            </a:pPr>
            <a:endParaRPr lang="ar-LB" sz="2200">
              <a:effectLst/>
              <a:latin typeface="Open Sans" panose="020B0606030504020204" pitchFamily="34" charset="0"/>
              <a:ea typeface="Calibri" panose="020F0502020204030204" pitchFamily="34" charset="0"/>
              <a:cs typeface="Arial" panose="020B0604020202020204" pitchFamily="34" charset="0"/>
            </a:endParaRPr>
          </a:p>
          <a:p>
            <a:pPr marL="285750" indent="-285750" algn="just" rtl="1">
              <a:buFont typeface="Wingdings" panose="05000000000000000000" pitchFamily="2" charset="2"/>
              <a:buChar char="v"/>
              <a:tabLst>
                <a:tab pos="5941060" algn="l"/>
              </a:tabLst>
            </a:pPr>
            <a:r>
              <a:rPr lang="ar-LB" sz="2200">
                <a:effectLst/>
                <a:latin typeface="Open Sans" panose="020B0606030504020204" pitchFamily="34" charset="0"/>
                <a:ea typeface="Calibri" panose="020F0502020204030204" pitchFamily="34" charset="0"/>
                <a:cs typeface="Arial" panose="020B0604020202020204" pitchFamily="34" charset="0"/>
              </a:rPr>
              <a:t>إذا استخدمت الأسرة المال الذي تم الحصول عليه من التسول لشراء الطعام، فإن المصدر الرئيسي يجب أن يكون المشتريات بالنقد، وليس التسول.</a:t>
            </a:r>
          </a:p>
          <a:p>
            <a:pPr marL="285750" indent="-285750" algn="just" rtl="1">
              <a:buFont typeface="Wingdings" panose="05000000000000000000" pitchFamily="2" charset="2"/>
              <a:buChar char="v"/>
              <a:tabLst>
                <a:tab pos="5941060" algn="l"/>
              </a:tabLst>
            </a:pPr>
            <a:endParaRPr lang="ar-LB" sz="2200">
              <a:effectLst/>
              <a:latin typeface="Open Sans" panose="020B0606030504020204" pitchFamily="34" charset="0"/>
              <a:ea typeface="Calibri" panose="020F0502020204030204" pitchFamily="34" charset="0"/>
              <a:cs typeface="Arial" panose="020B0604020202020204" pitchFamily="34" charset="0"/>
            </a:endParaRPr>
          </a:p>
          <a:p>
            <a:pPr marL="285750" indent="-285750" algn="just" rtl="1">
              <a:buFont typeface="Wingdings" panose="05000000000000000000" pitchFamily="2" charset="2"/>
              <a:buChar char="v"/>
              <a:tabLst>
                <a:tab pos="5941060" algn="l"/>
              </a:tabLst>
            </a:pPr>
            <a:r>
              <a:rPr lang="ar-LB" sz="2200">
                <a:effectLst/>
                <a:latin typeface="Open Sans" panose="020B0606030504020204" pitchFamily="34" charset="0"/>
                <a:ea typeface="Calibri" panose="020F0502020204030204" pitchFamily="34" charset="0"/>
                <a:cs typeface="Arial" panose="020B0604020202020204" pitchFamily="34" charset="0"/>
              </a:rPr>
              <a:t>عادةً ما يشير ذلك إلى فجوات غذائية شديدة.</a:t>
            </a:r>
            <a:endParaRPr lang="fr-FR" sz="2200">
              <a:effectLst/>
              <a:latin typeface="Verdana" panose="020B060403050404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565170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dirty="0">
                <a:solidFill>
                  <a:schemeClr val="tx1"/>
                </a:solidFill>
                <a:latin typeface="Open Sans ExtraBold" panose="020B0906030804020204" pitchFamily="34" charset="0"/>
              </a:rPr>
              <a:t>مصادر الغذاء في </a:t>
            </a:r>
            <a:r>
              <a:rPr lang="en-GB" sz="3600" kern="1400" spc="230" dirty="0">
                <a:solidFill>
                  <a:schemeClr val="tx1"/>
                </a:solidFill>
                <a:latin typeface="Open Sans ExtraBold" panose="020B0906030804020204" pitchFamily="34" charset="0"/>
              </a:rPr>
              <a:t>FCS</a:t>
            </a:r>
            <a:r>
              <a:rPr lang="ar-LB" sz="3600" kern="1400" spc="230" dirty="0">
                <a:solidFill>
                  <a:schemeClr val="tx1"/>
                </a:solidFill>
                <a:latin typeface="Open Sans ExtraBold" panose="020B0906030804020204" pitchFamily="34" charset="0"/>
              </a:rPr>
              <a:t> : </a:t>
            </a:r>
            <a:r>
              <a:rPr lang="ar-YE" sz="3600" kern="1400" spc="230" dirty="0">
                <a:solidFill>
                  <a:schemeClr val="tx1"/>
                </a:solidFill>
                <a:latin typeface="Open Sans ExtraBold" panose="020B0906030804020204" pitchFamily="34" charset="0"/>
              </a:rPr>
              <a:t>التجارة</a:t>
            </a:r>
            <a:r>
              <a:rPr lang="en-US" sz="3600" kern="1400" spc="230" dirty="0">
                <a:solidFill>
                  <a:schemeClr val="tx1"/>
                </a:solidFill>
                <a:latin typeface="Open Sans ExtraBold" panose="020B0906030804020204" pitchFamily="34" charset="0"/>
              </a:rPr>
              <a:t>/</a:t>
            </a:r>
            <a:r>
              <a:rPr lang="ar-YE" sz="3600" kern="1400" spc="230" dirty="0">
                <a:solidFill>
                  <a:schemeClr val="tx1"/>
                </a:solidFill>
                <a:latin typeface="Open Sans ExtraBold" panose="020B0906030804020204" pitchFamily="34" charset="0"/>
              </a:rPr>
              <a:t> والمقايضة</a:t>
            </a:r>
            <a:br>
              <a:rPr lang="en-US" sz="3600" kern="1400" spc="230" dirty="0">
                <a:solidFill>
                  <a:schemeClr val="tx1"/>
                </a:solidFill>
                <a:latin typeface="Open Sans ExtraBold" panose="020B0906030804020204" pitchFamily="34" charset="0"/>
              </a:rPr>
            </a:br>
            <a:endParaRPr lang="en-GB" sz="3600" kern="1400" spc="230" dirty="0">
              <a:solidFill>
                <a:schemeClr val="tx1"/>
              </a:solidFill>
              <a:latin typeface="Open Sans ExtraBold" panose="020B0906030804020204" pitchFamily="34" charset="0"/>
            </a:endParaRPr>
          </a:p>
        </p:txBody>
      </p:sp>
      <p:pic>
        <p:nvPicPr>
          <p:cNvPr id="4" name="Picture 3">
            <a:extLst>
              <a:ext uri="{FF2B5EF4-FFF2-40B4-BE49-F238E27FC236}">
                <a16:creationId xmlns:a16="http://schemas.microsoft.com/office/drawing/2014/main" id="{1829A038-DCFF-2A34-396C-A24A2DFF7BAE}"/>
              </a:ext>
            </a:extLst>
          </p:cNvPr>
          <p:cNvPicPr>
            <a:picLocks noChangeAspect="1"/>
          </p:cNvPicPr>
          <p:nvPr/>
        </p:nvPicPr>
        <p:blipFill>
          <a:blip r:embed="rId3"/>
          <a:srcRect/>
          <a:stretch/>
        </p:blipFill>
        <p:spPr>
          <a:xfrm>
            <a:off x="717181" y="1407038"/>
            <a:ext cx="5933990" cy="4083416"/>
          </a:xfrm>
          <a:prstGeom prst="rect">
            <a:avLst/>
          </a:prstGeom>
        </p:spPr>
      </p:pic>
      <p:sp>
        <p:nvSpPr>
          <p:cNvPr id="2" name="TextBox 1">
            <a:extLst>
              <a:ext uri="{FF2B5EF4-FFF2-40B4-BE49-F238E27FC236}">
                <a16:creationId xmlns:a16="http://schemas.microsoft.com/office/drawing/2014/main" id="{143D468A-5791-E27E-A435-8C9E0B43EF9E}"/>
              </a:ext>
            </a:extLst>
          </p:cNvPr>
          <p:cNvSpPr txBox="1"/>
          <p:nvPr/>
        </p:nvSpPr>
        <p:spPr>
          <a:xfrm>
            <a:off x="6870643" y="1540531"/>
            <a:ext cx="4898540" cy="3816429"/>
          </a:xfrm>
          <a:prstGeom prst="rect">
            <a:avLst/>
          </a:prstGeom>
          <a:noFill/>
        </p:spPr>
        <p:txBody>
          <a:bodyPr wrap="square">
            <a:spAutoFit/>
          </a:bodyPr>
          <a:lstStyle/>
          <a:p>
            <a:pPr marL="285750" indent="-285750" algn="just" rtl="1">
              <a:buFont typeface="Wingdings" panose="05000000000000000000" pitchFamily="2" charset="2"/>
              <a:buChar char="v"/>
              <a:tabLst>
                <a:tab pos="5941060" algn="l"/>
              </a:tabLst>
            </a:pPr>
            <a:r>
              <a:rPr lang="ar-LB" sz="2200">
                <a:effectLst/>
                <a:latin typeface="Open Sans" panose="020B0606030504020204" pitchFamily="34" charset="0"/>
                <a:ea typeface="Calibri" panose="020F0502020204030204" pitchFamily="34" charset="0"/>
                <a:cs typeface="Arial" panose="020B0604020202020204" pitchFamily="34" charset="0"/>
              </a:rPr>
              <a:t>يشمل ذلك </a:t>
            </a:r>
            <a:r>
              <a:rPr lang="ar-LB" sz="2200">
                <a:latin typeface="Open Sans" panose="020B0606030504020204" pitchFamily="34" charset="0"/>
                <a:ea typeface="Calibri" panose="020F0502020204030204" pitchFamily="34" charset="0"/>
                <a:cs typeface="Arial" panose="020B0604020202020204" pitchFamily="34" charset="0"/>
              </a:rPr>
              <a:t>مقايضة</a:t>
            </a:r>
            <a:r>
              <a:rPr lang="ar-LB" sz="2200">
                <a:effectLst/>
                <a:latin typeface="Open Sans" panose="020B0606030504020204" pitchFamily="34" charset="0"/>
                <a:ea typeface="Calibri" panose="020F0502020204030204" pitchFamily="34" charset="0"/>
                <a:cs typeface="Arial" panose="020B0604020202020204" pitchFamily="34" charset="0"/>
              </a:rPr>
              <a:t> العمل بالطعام، أو كدفعة للعمل، أو مقابل بضائع ،أو خدمات أخرى تم تبادلها.</a:t>
            </a:r>
          </a:p>
          <a:p>
            <a:pPr marL="285750" indent="-285750" algn="just" rtl="1">
              <a:buFont typeface="Wingdings" panose="05000000000000000000" pitchFamily="2" charset="2"/>
              <a:buChar char="v"/>
              <a:tabLst>
                <a:tab pos="5941060" algn="l"/>
              </a:tabLst>
            </a:pPr>
            <a:endParaRPr lang="ar-LB" sz="2200">
              <a:effectLst/>
              <a:latin typeface="Open Sans" panose="020B0606030504020204" pitchFamily="34" charset="0"/>
              <a:ea typeface="Calibri" panose="020F0502020204030204" pitchFamily="34" charset="0"/>
              <a:cs typeface="Arial" panose="020B0604020202020204" pitchFamily="34" charset="0"/>
            </a:endParaRPr>
          </a:p>
          <a:p>
            <a:pPr marL="285750" indent="-285750" algn="just" rtl="1">
              <a:buFont typeface="Wingdings" panose="05000000000000000000" pitchFamily="2" charset="2"/>
              <a:buChar char="v"/>
              <a:tabLst>
                <a:tab pos="5941060" algn="l"/>
              </a:tabLst>
            </a:pPr>
            <a:r>
              <a:rPr lang="ar-LB" sz="2200">
                <a:effectLst/>
                <a:latin typeface="Open Sans" panose="020B0606030504020204" pitchFamily="34" charset="0"/>
                <a:ea typeface="Calibri" panose="020F0502020204030204" pitchFamily="34" charset="0"/>
                <a:cs typeface="Arial" panose="020B0604020202020204" pitchFamily="34" charset="0"/>
              </a:rPr>
              <a:t>يعتمد ذلك على السياق المحلي، وقد يشير إلى مستوى من اليأس، بينما في بعض السياقات يُعتبر سلوكا استهلاكيا عاديا.</a:t>
            </a:r>
          </a:p>
          <a:p>
            <a:pPr marL="285750" indent="-285750" algn="just" rtl="1">
              <a:buFont typeface="Wingdings" panose="05000000000000000000" pitchFamily="2" charset="2"/>
              <a:buChar char="v"/>
              <a:tabLst>
                <a:tab pos="5941060" algn="l"/>
              </a:tabLst>
            </a:pPr>
            <a:endParaRPr lang="ar-LB" sz="2200">
              <a:effectLst/>
              <a:latin typeface="Open Sans" panose="020B0606030504020204" pitchFamily="34" charset="0"/>
              <a:ea typeface="Calibri" panose="020F0502020204030204" pitchFamily="34" charset="0"/>
              <a:cs typeface="Arial" panose="020B0604020202020204" pitchFamily="34" charset="0"/>
            </a:endParaRPr>
          </a:p>
          <a:p>
            <a:pPr marL="285750" indent="-285750" algn="just" rtl="1">
              <a:buFont typeface="Wingdings" panose="05000000000000000000" pitchFamily="2" charset="2"/>
              <a:buChar char="v"/>
              <a:tabLst>
                <a:tab pos="5941060" algn="l"/>
              </a:tabLst>
            </a:pPr>
            <a:r>
              <a:rPr lang="ar-LB" sz="2200">
                <a:effectLst/>
                <a:latin typeface="Open Sans" panose="020B0606030504020204" pitchFamily="34" charset="0"/>
                <a:ea typeface="Calibri" panose="020F0502020204030204" pitchFamily="34" charset="0"/>
                <a:cs typeface="Arial" panose="020B0604020202020204" pitchFamily="34" charset="0"/>
              </a:rPr>
              <a:t>من الممكن أن تحصل الأسرة على عناصر غذائية أخرى كهدايا أو مساعدات غذائية لا تنماشى مع تفضيلاتهم، لذا يتم تبادلها بعناصر غذائية أخرى أكثر تفضيلًا لديهم.</a:t>
            </a:r>
            <a:endParaRPr lang="fr-FR" sz="2200">
              <a:effectLst/>
              <a:latin typeface="Verdana" panose="020B060403050404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791952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dirty="0">
                <a:solidFill>
                  <a:schemeClr val="tx1"/>
                </a:solidFill>
                <a:latin typeface="Open Sans ExtraBold" panose="020B0906030804020204" pitchFamily="34" charset="0"/>
              </a:rPr>
              <a:t>مصادر الغذاء في </a:t>
            </a:r>
            <a:r>
              <a:rPr lang="en-GB" sz="3600" kern="1400" spc="230" dirty="0">
                <a:solidFill>
                  <a:schemeClr val="tx1"/>
                </a:solidFill>
                <a:latin typeface="Open Sans ExtraBold" panose="020B0906030804020204" pitchFamily="34" charset="0"/>
              </a:rPr>
              <a:t>FCS</a:t>
            </a:r>
            <a:r>
              <a:rPr lang="ar-LB" sz="3600" kern="1400" spc="230" dirty="0">
                <a:solidFill>
                  <a:schemeClr val="tx1"/>
                </a:solidFill>
                <a:latin typeface="Open Sans ExtraBold" panose="020B0906030804020204" pitchFamily="34" charset="0"/>
              </a:rPr>
              <a:t> : هدايا من العائلة/الأصدقاء</a:t>
            </a:r>
            <a:br>
              <a:rPr lang="en-US" sz="3600" kern="1400" spc="230" dirty="0">
                <a:solidFill>
                  <a:schemeClr val="tx1"/>
                </a:solidFill>
                <a:latin typeface="Open Sans ExtraBold" panose="020B0906030804020204" pitchFamily="34" charset="0"/>
              </a:rPr>
            </a:br>
            <a:endParaRPr lang="en-GB" sz="3600" kern="1400" spc="230" dirty="0">
              <a:solidFill>
                <a:schemeClr val="tx1"/>
              </a:solidFill>
              <a:latin typeface="Open Sans ExtraBold" panose="020B0906030804020204" pitchFamily="34" charset="0"/>
            </a:endParaRPr>
          </a:p>
        </p:txBody>
      </p:sp>
      <p:pic>
        <p:nvPicPr>
          <p:cNvPr id="4" name="Picture 3">
            <a:extLst>
              <a:ext uri="{FF2B5EF4-FFF2-40B4-BE49-F238E27FC236}">
                <a16:creationId xmlns:a16="http://schemas.microsoft.com/office/drawing/2014/main" id="{1829A038-DCFF-2A34-396C-A24A2DFF7BAE}"/>
              </a:ext>
            </a:extLst>
          </p:cNvPr>
          <p:cNvPicPr>
            <a:picLocks noChangeAspect="1"/>
          </p:cNvPicPr>
          <p:nvPr/>
        </p:nvPicPr>
        <p:blipFill>
          <a:blip r:embed="rId3"/>
          <a:srcRect/>
          <a:stretch/>
        </p:blipFill>
        <p:spPr>
          <a:xfrm>
            <a:off x="717181" y="1435029"/>
            <a:ext cx="5985652" cy="3987941"/>
          </a:xfrm>
          <a:prstGeom prst="rect">
            <a:avLst/>
          </a:prstGeom>
        </p:spPr>
      </p:pic>
      <p:grpSp>
        <p:nvGrpSpPr>
          <p:cNvPr id="2" name="Group 1">
            <a:extLst>
              <a:ext uri="{FF2B5EF4-FFF2-40B4-BE49-F238E27FC236}">
                <a16:creationId xmlns:a16="http://schemas.microsoft.com/office/drawing/2014/main" id="{026F8C93-0EF5-5C65-91DF-14EA5CBFAF9D}"/>
              </a:ext>
            </a:extLst>
          </p:cNvPr>
          <p:cNvGrpSpPr/>
          <p:nvPr/>
        </p:nvGrpSpPr>
        <p:grpSpPr>
          <a:xfrm>
            <a:off x="2194343" y="5422970"/>
            <a:ext cx="4822703" cy="722077"/>
            <a:chOff x="3702250" y="4799205"/>
            <a:chExt cx="4602896" cy="729403"/>
          </a:xfrm>
        </p:grpSpPr>
        <p:sp>
          <p:nvSpPr>
            <p:cNvPr id="3" name="TextBox 1">
              <a:extLst>
                <a:ext uri="{FF2B5EF4-FFF2-40B4-BE49-F238E27FC236}">
                  <a16:creationId xmlns:a16="http://schemas.microsoft.com/office/drawing/2014/main" id="{79724399-F949-907A-4758-D0B8BEEE77AB}"/>
                </a:ext>
              </a:extLst>
            </p:cNvPr>
            <p:cNvSpPr txBox="1"/>
            <p:nvPr/>
          </p:nvSpPr>
          <p:spPr>
            <a:xfrm>
              <a:off x="3702250" y="4799205"/>
              <a:ext cx="4326487" cy="345881"/>
            </a:xfrm>
            <a:prstGeom prst="rect">
              <a:avLst/>
            </a:prstGeom>
            <a:solidFill>
              <a:schemeClr val="accent5"/>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2540" lvl="0" algn="ctr" rtl="1">
                <a:spcBef>
                  <a:spcPts val="1200"/>
                </a:spcBef>
                <a:spcAft>
                  <a:spcPts val="0"/>
                </a:spcAft>
                <a:tabLst>
                  <a:tab pos="5941060" algn="l"/>
                </a:tabLst>
              </a:pPr>
              <a:r>
                <a:rPr lang="ar-L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المساعدة الغذائية الرسمية من أي منظمة لا يجب أن تُحتسب هنا.</a:t>
              </a:r>
              <a:endParaRPr lang="fr-FR" sz="1600">
                <a:solidFill>
                  <a:schemeClr val="accent1"/>
                </a:solidFill>
                <a:effectLst/>
                <a:latin typeface="Verdana" panose="020B0604030504040204" pitchFamily="34" charset="0"/>
                <a:ea typeface="Calibri" panose="020F0502020204030204" pitchFamily="34" charset="0"/>
                <a:cs typeface="Times New Roman" panose="02020603050405020304" pitchFamily="18" charset="0"/>
              </a:endParaRPr>
            </a:p>
          </p:txBody>
        </p:sp>
        <p:pic>
          <p:nvPicPr>
            <p:cNvPr id="6" name="Graphic 2" descr="Warning with solid fill">
              <a:extLst>
                <a:ext uri="{FF2B5EF4-FFF2-40B4-BE49-F238E27FC236}">
                  <a16:creationId xmlns:a16="http://schemas.microsoft.com/office/drawing/2014/main" id="{E25EB2FE-B596-1533-B542-7F82D26FB0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52327" y="4975789"/>
              <a:ext cx="552819" cy="552819"/>
            </a:xfrm>
            <a:prstGeom prst="rect">
              <a:avLst/>
            </a:prstGeom>
          </p:spPr>
        </p:pic>
      </p:grpSp>
      <p:sp>
        <p:nvSpPr>
          <p:cNvPr id="7" name="TextBox 6">
            <a:extLst>
              <a:ext uri="{FF2B5EF4-FFF2-40B4-BE49-F238E27FC236}">
                <a16:creationId xmlns:a16="http://schemas.microsoft.com/office/drawing/2014/main" id="{D6BE61CB-FC45-1CAF-B1F2-201AAC1F4334}"/>
              </a:ext>
            </a:extLst>
          </p:cNvPr>
          <p:cNvSpPr txBox="1"/>
          <p:nvPr/>
        </p:nvSpPr>
        <p:spPr>
          <a:xfrm>
            <a:off x="7078570" y="1846618"/>
            <a:ext cx="4690613" cy="3477875"/>
          </a:xfrm>
          <a:prstGeom prst="rect">
            <a:avLst/>
          </a:prstGeom>
          <a:noFill/>
        </p:spPr>
        <p:txBody>
          <a:bodyPr wrap="square">
            <a:spAutoFit/>
          </a:bodyPr>
          <a:lstStyle/>
          <a:p>
            <a:pPr marL="285750" indent="-285750" algn="just" rtl="1">
              <a:buFont typeface="Wingdings" panose="05000000000000000000" pitchFamily="2" charset="2"/>
              <a:buChar char="v"/>
              <a:tabLst>
                <a:tab pos="5941060" algn="l"/>
              </a:tabLst>
            </a:pPr>
            <a:r>
              <a:rPr lang="ar-LB" sz="2200">
                <a:effectLst/>
                <a:latin typeface="Open Sans" panose="020B0606030504020204" pitchFamily="34" charset="0"/>
                <a:ea typeface="Calibri" panose="020F0502020204030204" pitchFamily="34" charset="0"/>
              </a:rPr>
              <a:t>تم الحصول على هذا الطعام  بشكل كبير كهدية من العائلة، الأصدقاء، أو الجيران، إلخ.</a:t>
            </a:r>
          </a:p>
          <a:p>
            <a:pPr marL="285750" indent="-285750" algn="just" rtl="1">
              <a:buFont typeface="Wingdings" panose="05000000000000000000" pitchFamily="2" charset="2"/>
              <a:buChar char="v"/>
              <a:tabLst>
                <a:tab pos="5941060" algn="l"/>
              </a:tabLst>
            </a:pPr>
            <a:endParaRPr lang="ar-LB" sz="2200">
              <a:effectLst/>
              <a:highlight>
                <a:srgbClr val="FFFF00"/>
              </a:highlight>
              <a:latin typeface="Open Sans" panose="020B0606030504020204" pitchFamily="34" charset="0"/>
              <a:ea typeface="Calibri" panose="020F0502020204030204" pitchFamily="34" charset="0"/>
            </a:endParaRPr>
          </a:p>
          <a:p>
            <a:pPr marL="285750" indent="-285750" algn="just" rtl="1">
              <a:buFont typeface="Wingdings" panose="05000000000000000000" pitchFamily="2" charset="2"/>
              <a:buChar char="v"/>
              <a:tabLst>
                <a:tab pos="5941060" algn="l"/>
              </a:tabLst>
            </a:pPr>
            <a:r>
              <a:rPr lang="ar-YE" sz="2200">
                <a:latin typeface="Open Sans" panose="020B0606030504020204" pitchFamily="34" charset="0"/>
                <a:ea typeface="Calibri" panose="020F0502020204030204" pitchFamily="34" charset="0"/>
              </a:rPr>
              <a:t>لاحظ ان الهدية لا يُتوقع أن تُرد.</a:t>
            </a:r>
          </a:p>
          <a:p>
            <a:pPr marL="285750" indent="-285750" algn="just" rtl="1">
              <a:buFont typeface="Wingdings" panose="05000000000000000000" pitchFamily="2" charset="2"/>
              <a:buChar char="v"/>
              <a:tabLst>
                <a:tab pos="5941060" algn="l"/>
              </a:tabLst>
            </a:pPr>
            <a:endParaRPr lang="ar-LB" sz="2200">
              <a:effectLst/>
              <a:latin typeface="Open Sans" panose="020B0606030504020204" pitchFamily="34" charset="0"/>
              <a:ea typeface="Calibri" panose="020F0502020204030204" pitchFamily="34" charset="0"/>
            </a:endParaRPr>
          </a:p>
          <a:p>
            <a:pPr marL="285750" indent="-285750" algn="just" rtl="1">
              <a:buFont typeface="Wingdings" panose="05000000000000000000" pitchFamily="2" charset="2"/>
              <a:buChar char="v"/>
              <a:tabLst>
                <a:tab pos="5941060" algn="l"/>
              </a:tabLst>
            </a:pPr>
            <a:r>
              <a:rPr lang="ar-LB" sz="2200">
                <a:effectLst/>
                <a:latin typeface="Open Sans" panose="020B0606030504020204" pitchFamily="34" charset="0"/>
                <a:ea typeface="Calibri" panose="020F0502020204030204" pitchFamily="34" charset="0"/>
              </a:rPr>
              <a:t>يعتمد ذلك على السياق ومدى تكرار هذا الخيار، يمكن أن يشير إلى اعتماد قوي على مصادر خارجية لتلبية الاحتياجات الغذائية الأساسية، وأن الأسرة تُعتبر ضعيفة/هشة  في المجتمع فيما يخص تامين غذائها.</a:t>
            </a:r>
          </a:p>
        </p:txBody>
      </p:sp>
    </p:spTree>
    <p:extLst>
      <p:ext uri="{BB962C8B-B14F-4D97-AF65-F5344CB8AC3E}">
        <p14:creationId xmlns:p14="http://schemas.microsoft.com/office/powerpoint/2010/main" val="71975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dirty="0">
                <a:solidFill>
                  <a:schemeClr val="tx1"/>
                </a:solidFill>
                <a:latin typeface="Open Sans ExtraBold" panose="020B0906030804020204" pitchFamily="34" charset="0"/>
              </a:rPr>
              <a:t>مصادر الغذاء في </a:t>
            </a:r>
            <a:r>
              <a:rPr lang="en-GB" sz="3600" kern="1400" spc="230" dirty="0">
                <a:solidFill>
                  <a:schemeClr val="tx1"/>
                </a:solidFill>
                <a:latin typeface="Open Sans ExtraBold" panose="020B0906030804020204" pitchFamily="34" charset="0"/>
              </a:rPr>
              <a:t>FCS</a:t>
            </a:r>
            <a:r>
              <a:rPr lang="ar-LB" sz="3600" kern="1400" spc="230" dirty="0">
                <a:solidFill>
                  <a:schemeClr val="tx1"/>
                </a:solidFill>
                <a:latin typeface="Open Sans ExtraBold" panose="020B0906030804020204" pitchFamily="34" charset="0"/>
              </a:rPr>
              <a:t> : المساعدة الغذائية</a:t>
            </a:r>
            <a:br>
              <a:rPr lang="en-US" sz="3600" kern="1400" spc="230" dirty="0">
                <a:solidFill>
                  <a:schemeClr val="tx1"/>
                </a:solidFill>
                <a:latin typeface="Open Sans ExtraBold" panose="020B0906030804020204" pitchFamily="34" charset="0"/>
              </a:rPr>
            </a:br>
            <a:endParaRPr lang="en-GB" sz="3600" kern="1400" spc="230" dirty="0">
              <a:solidFill>
                <a:schemeClr val="tx1"/>
              </a:solidFill>
              <a:latin typeface="Open Sans ExtraBold" panose="020B0906030804020204" pitchFamily="34" charset="0"/>
            </a:endParaRPr>
          </a:p>
        </p:txBody>
      </p:sp>
      <p:pic>
        <p:nvPicPr>
          <p:cNvPr id="4" name="Picture 3">
            <a:extLst>
              <a:ext uri="{FF2B5EF4-FFF2-40B4-BE49-F238E27FC236}">
                <a16:creationId xmlns:a16="http://schemas.microsoft.com/office/drawing/2014/main" id="{1829A038-DCFF-2A34-396C-A24A2DFF7BAE}"/>
              </a:ext>
            </a:extLst>
          </p:cNvPr>
          <p:cNvPicPr>
            <a:picLocks noChangeAspect="1"/>
          </p:cNvPicPr>
          <p:nvPr/>
        </p:nvPicPr>
        <p:blipFill>
          <a:blip r:embed="rId3"/>
          <a:srcRect/>
          <a:stretch/>
        </p:blipFill>
        <p:spPr>
          <a:xfrm>
            <a:off x="717181" y="1378973"/>
            <a:ext cx="6084980" cy="4213572"/>
          </a:xfrm>
          <a:prstGeom prst="rect">
            <a:avLst/>
          </a:prstGeom>
        </p:spPr>
      </p:pic>
      <p:sp>
        <p:nvSpPr>
          <p:cNvPr id="3" name="TextBox 1">
            <a:extLst>
              <a:ext uri="{FF2B5EF4-FFF2-40B4-BE49-F238E27FC236}">
                <a16:creationId xmlns:a16="http://schemas.microsoft.com/office/drawing/2014/main" id="{71D8BB1B-89E0-5094-067C-24B97FF1435F}"/>
              </a:ext>
            </a:extLst>
          </p:cNvPr>
          <p:cNvSpPr txBox="1"/>
          <p:nvPr/>
        </p:nvSpPr>
        <p:spPr>
          <a:xfrm>
            <a:off x="2784919" y="5465436"/>
            <a:ext cx="5268748" cy="830997"/>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2540" lvl="0" algn="ctr" rtl="1">
              <a:spcBef>
                <a:spcPts val="1200"/>
              </a:spcBef>
              <a:spcAft>
                <a:spcPts val="0"/>
              </a:spcAft>
              <a:tabLst>
                <a:tab pos="5941060" algn="l"/>
              </a:tabLst>
            </a:pPr>
            <a:r>
              <a:rPr lang="ar-LB" sz="1600">
                <a:solidFill>
                  <a:schemeClr val="accent1"/>
                </a:solidFill>
                <a:latin typeface="Open Sans"/>
                <a:ea typeface="Calibri" panose="020F0502020204030204" pitchFamily="34" charset="0"/>
                <a:cs typeface="Times New Roman"/>
              </a:rPr>
              <a:t>إذا كان هناك توزيع نقدي على نطاق واسع قد حدث مؤخرًا، على الباحث أن يستوضح من الأسرة عن نوع المساعدة وأن يُدرج فقط السلع الغذائية أو القسائم هنا.</a:t>
            </a:r>
            <a:endParaRPr lang="fr-FR" sz="1600">
              <a:solidFill>
                <a:schemeClr val="accent1"/>
              </a:solidFill>
              <a:effectLst/>
              <a:latin typeface="Open Sans"/>
              <a:ea typeface="Calibri" panose="020F0502020204030204" pitchFamily="34" charset="0"/>
              <a:cs typeface="Times New Roman"/>
            </a:endParaRPr>
          </a:p>
        </p:txBody>
      </p:sp>
      <p:pic>
        <p:nvPicPr>
          <p:cNvPr id="7" name="Graphic 2" descr="Warning with solid fill">
            <a:extLst>
              <a:ext uri="{FF2B5EF4-FFF2-40B4-BE49-F238E27FC236}">
                <a16:creationId xmlns:a16="http://schemas.microsoft.com/office/drawing/2014/main" id="{8F40E770-9629-F285-9145-1239BE15BF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18772" y="5452047"/>
            <a:ext cx="552819" cy="552819"/>
          </a:xfrm>
          <a:prstGeom prst="rect">
            <a:avLst/>
          </a:prstGeom>
        </p:spPr>
      </p:pic>
      <p:sp>
        <p:nvSpPr>
          <p:cNvPr id="2" name="TextBox 1">
            <a:extLst>
              <a:ext uri="{FF2B5EF4-FFF2-40B4-BE49-F238E27FC236}">
                <a16:creationId xmlns:a16="http://schemas.microsoft.com/office/drawing/2014/main" id="{F47AB225-45D5-F5C9-5A31-3AA25171944F}"/>
              </a:ext>
            </a:extLst>
          </p:cNvPr>
          <p:cNvSpPr txBox="1"/>
          <p:nvPr/>
        </p:nvSpPr>
        <p:spPr>
          <a:xfrm>
            <a:off x="7078570" y="1571581"/>
            <a:ext cx="4690613" cy="4154984"/>
          </a:xfrm>
          <a:prstGeom prst="rect">
            <a:avLst/>
          </a:prstGeom>
          <a:noFill/>
        </p:spPr>
        <p:txBody>
          <a:bodyPr wrap="square">
            <a:spAutoFit/>
          </a:bodyPr>
          <a:lstStyle/>
          <a:p>
            <a:pPr marL="285750" indent="-285750" algn="just" rtl="1">
              <a:buFont typeface="Wingdings" panose="05000000000000000000" pitchFamily="2" charset="2"/>
              <a:buChar char="v"/>
              <a:tabLst>
                <a:tab pos="5941060" algn="l"/>
              </a:tabLst>
            </a:pPr>
            <a:r>
              <a:rPr lang="ar-LB" sz="2200">
                <a:effectLst/>
                <a:latin typeface="Open Sans" panose="020B0606030504020204" pitchFamily="34" charset="0"/>
                <a:ea typeface="Calibri" panose="020F0502020204030204" pitchFamily="34" charset="0"/>
              </a:rPr>
              <a:t>تم الحصول على هذا الطعام بشكل رئيسي على شكل مساعدة (سلع غذائية أو قسائم) من منظمات إنسانية (بما في ذلك برنامج الأغذية العالمي، والمجتمع المدني، والمنظمات غير الحكومية، أو الحكومة).</a:t>
            </a:r>
          </a:p>
          <a:p>
            <a:pPr marL="285750" indent="-285750" algn="just" rtl="1">
              <a:buFont typeface="Wingdings" panose="05000000000000000000" pitchFamily="2" charset="2"/>
              <a:buChar char="v"/>
              <a:tabLst>
                <a:tab pos="5941060" algn="l"/>
              </a:tabLst>
            </a:pPr>
            <a:endParaRPr lang="ar-LB" sz="2200">
              <a:effectLst/>
              <a:latin typeface="Open Sans" panose="020B0606030504020204" pitchFamily="34" charset="0"/>
              <a:ea typeface="Calibri" panose="020F0502020204030204" pitchFamily="34" charset="0"/>
            </a:endParaRPr>
          </a:p>
          <a:p>
            <a:pPr marL="285750" indent="-285750" algn="just" rtl="1">
              <a:buFont typeface="Wingdings" panose="05000000000000000000" pitchFamily="2" charset="2"/>
              <a:buChar char="v"/>
              <a:tabLst>
                <a:tab pos="5941060" algn="l"/>
              </a:tabLst>
            </a:pPr>
            <a:r>
              <a:rPr lang="ar-LB" sz="2200">
                <a:effectLst/>
                <a:latin typeface="Open Sans" panose="020B0606030504020204" pitchFamily="34" charset="0"/>
                <a:ea typeface="Calibri" panose="020F0502020204030204" pitchFamily="34" charset="0"/>
              </a:rPr>
              <a:t>تُسجل هذه الفئة للمساعدة الغذائية على شكل سلع غذائية أو قسائم فقط.</a:t>
            </a:r>
          </a:p>
          <a:p>
            <a:pPr marL="285750" indent="-285750" algn="just" rtl="1">
              <a:buFont typeface="Wingdings" panose="05000000000000000000" pitchFamily="2" charset="2"/>
              <a:buChar char="v"/>
              <a:tabLst>
                <a:tab pos="5941060" algn="l"/>
              </a:tabLst>
            </a:pPr>
            <a:endParaRPr lang="ar-LB" sz="2200">
              <a:effectLst/>
              <a:latin typeface="Open Sans" panose="020B0606030504020204" pitchFamily="34" charset="0"/>
              <a:ea typeface="Calibri" panose="020F0502020204030204" pitchFamily="34" charset="0"/>
            </a:endParaRPr>
          </a:p>
          <a:p>
            <a:pPr marL="285750" indent="-285750" algn="just" rtl="1">
              <a:buFont typeface="Wingdings" panose="05000000000000000000" pitchFamily="2" charset="2"/>
              <a:buChar char="v"/>
              <a:tabLst>
                <a:tab pos="5941060" algn="l"/>
              </a:tabLst>
            </a:pPr>
            <a:r>
              <a:rPr lang="ar-LB" sz="2200">
                <a:effectLst/>
                <a:latin typeface="Open Sans" panose="020B0606030504020204" pitchFamily="34" charset="0"/>
                <a:ea typeface="Calibri" panose="020F0502020204030204" pitchFamily="34" charset="0"/>
              </a:rPr>
              <a:t>المساعدة الغذائية على شكل نقود، بغض النظر عن المصدر، يجب أن تُحتسب تحت مصدر النقد.</a:t>
            </a:r>
            <a:endParaRPr lang="fr-FR" sz="2200">
              <a:effectLst/>
              <a:latin typeface="Verdana" panose="020B060403050404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176597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2416976" y="2368800"/>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gn="r" rtl="1">
              <a:lnSpc>
                <a:spcPct val="94762"/>
              </a:lnSpc>
            </a:pPr>
            <a:r>
              <a:rPr lang="ar-LB" dirty="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t>كيفية طرح السؤال</a:t>
            </a:r>
            <a:endParaRPr lang="en-GB" dirty="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627340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9435" y="1378973"/>
            <a:ext cx="10935194" cy="4032963"/>
          </a:xfrm>
        </p:spPr>
        <p:txBody>
          <a:bodyPr vert="horz" lIns="91440" tIns="45720" rIns="91440" bIns="45720" rtlCol="0" anchor="t">
            <a:noAutofit/>
          </a:bodyPr>
          <a:lstStyle/>
          <a:p>
            <a:pPr marL="0" indent="0" algn="r" rtl="1">
              <a:lnSpc>
                <a:spcPct val="110958"/>
              </a:lnSpc>
              <a:buNone/>
            </a:pPr>
            <a:r>
              <a:rPr lang="ar-LB" spc="60">
                <a:latin typeface="Open Sans"/>
                <a:ea typeface="Open Sans"/>
                <a:cs typeface="Open Sans"/>
              </a:rPr>
              <a:t>مؤشر استهلاك الغذاء </a:t>
            </a:r>
            <a:r>
              <a:rPr lang="en-US" spc="60">
                <a:latin typeface="Open Sans"/>
                <a:ea typeface="Open Sans"/>
                <a:cs typeface="Open Sans"/>
              </a:rPr>
              <a:t> FCS</a:t>
            </a:r>
            <a:r>
              <a:rPr lang="ar-LB" spc="60">
                <a:latin typeface="Open Sans"/>
                <a:ea typeface="Open Sans"/>
                <a:cs typeface="Open Sans"/>
              </a:rPr>
              <a:t>هو مؤشر مركّب يعتمد على تنوع النظام الغذائي للأسر، وتكرار استهلاك الطعام، والقيمة الغذائية للطعام المستهلك</a:t>
            </a:r>
            <a:endParaRPr lang="ar-YE" spc="60">
              <a:latin typeface="Open Sans"/>
              <a:ea typeface="Open Sans"/>
              <a:cs typeface="Open Sans"/>
            </a:endParaRPr>
          </a:p>
          <a:p>
            <a:pPr algn="r" rtl="1">
              <a:lnSpc>
                <a:spcPct val="110958"/>
              </a:lnSpc>
              <a:buFont typeface="Wingdings" panose="05000000000000000000" pitchFamily="2" charset="2"/>
              <a:buChar char="v"/>
            </a:pPr>
            <a:r>
              <a:rPr lang="ar-LB" b="1" spc="60">
                <a:latin typeface="Open Sans"/>
                <a:ea typeface="Open Sans"/>
                <a:cs typeface="Open Sans"/>
              </a:rPr>
              <a:t>تنوع النظام الغذائي</a:t>
            </a:r>
            <a:r>
              <a:rPr lang="ar-LB" spc="60">
                <a:latin typeface="Open Sans"/>
                <a:ea typeface="Open Sans"/>
                <a:cs typeface="Open Sans"/>
              </a:rPr>
              <a:t>: عدد المجموعات الغذائية المختلفة التي تم استهلاكها خلال فترة معينة.</a:t>
            </a:r>
          </a:p>
          <a:p>
            <a:pPr algn="r" rtl="1">
              <a:lnSpc>
                <a:spcPct val="110958"/>
              </a:lnSpc>
              <a:buFont typeface="Wingdings" panose="05000000000000000000" pitchFamily="2" charset="2"/>
              <a:buChar char="v"/>
            </a:pPr>
            <a:r>
              <a:rPr lang="ar-LB" b="1" spc="60">
                <a:latin typeface="Open Sans"/>
                <a:ea typeface="Open Sans"/>
                <a:cs typeface="Open Sans"/>
              </a:rPr>
              <a:t>تكرار استهلاك الطعام</a:t>
            </a:r>
            <a:r>
              <a:rPr lang="ar-LB" spc="60">
                <a:latin typeface="Open Sans"/>
                <a:ea typeface="Open Sans"/>
                <a:cs typeface="Open Sans"/>
              </a:rPr>
              <a:t>: عدد الأيام (خلال الأيام السبعة التي سبقت تاريخ المقابلة) التي تناولت فيها الأسرة مجموعات غذائية محددة.</a:t>
            </a:r>
          </a:p>
          <a:p>
            <a:pPr algn="r" rtl="1">
              <a:lnSpc>
                <a:spcPct val="110958"/>
              </a:lnSpc>
              <a:buFont typeface="Wingdings" panose="05000000000000000000" pitchFamily="2" charset="2"/>
              <a:buChar char="v"/>
            </a:pPr>
            <a:r>
              <a:rPr lang="ar-LB" b="1" spc="60">
                <a:latin typeface="Open Sans"/>
                <a:ea typeface="Open Sans"/>
                <a:cs typeface="Open Sans"/>
              </a:rPr>
              <a:t>القيمة الغذائية</a:t>
            </a:r>
            <a:r>
              <a:rPr lang="ar-LB" spc="60">
                <a:latin typeface="Open Sans"/>
                <a:ea typeface="Open Sans"/>
                <a:cs typeface="Open Sans"/>
              </a:rPr>
              <a:t>: قيمة المجموعات الغذائية المستهلكة من حيث كثافة السعرات الحرارية والمغذيات الدقيقة والكبيرة.</a:t>
            </a:r>
          </a:p>
          <a:p>
            <a:pPr marL="0" indent="0" algn="r" rtl="1">
              <a:buNone/>
            </a:pPr>
            <a:endParaRPr lang="en-GB" sz="1000" spc="60">
              <a:latin typeface="Open Sans"/>
              <a:ea typeface="Open Sans"/>
              <a:cs typeface="Open Sans"/>
            </a:endParaRPr>
          </a:p>
          <a:p>
            <a:pPr marL="0" indent="0" algn="r" rtl="1">
              <a:lnSpc>
                <a:spcPct val="110958"/>
              </a:lnSpc>
              <a:buNone/>
            </a:pPr>
            <a:r>
              <a:rPr lang="ar-LB" spc="60">
                <a:latin typeface="Open Sans"/>
                <a:ea typeface="Open Sans"/>
                <a:cs typeface="Open Sans"/>
              </a:rPr>
              <a:t>مؤشر استهلاك الغذاء يرتبط ارتباطاً وثيقاً بمؤشرات أخرى للأمن الغذائي، بما </a:t>
            </a:r>
            <a:r>
              <a:rPr lang="ar-LB" spc="60">
                <a:latin typeface="Open Sans"/>
                <a:ea typeface="Open Sans"/>
              </a:rPr>
              <a:t>في ذلك مؤشر </a:t>
            </a:r>
            <a:r>
              <a:rPr lang="ar-LB" b="1" i="1" spc="60">
                <a:latin typeface="Open Sans"/>
                <a:ea typeface="Open Sans"/>
                <a:hlinkClick r:id="rId3">
                  <a:extLst>
                    <a:ext uri="{A12FA001-AC4F-418D-AE19-62706E023703}">
                      <ahyp:hlinkClr xmlns:ahyp="http://schemas.microsoft.com/office/drawing/2018/hyperlinkcolor" val="tx"/>
                    </a:ext>
                  </a:extLst>
                </a:hlinkClick>
              </a:rPr>
              <a:t>تنوع النظام الغذائي للأسر</a:t>
            </a:r>
            <a:r>
              <a:rPr lang="ar-LB" spc="60">
                <a:latin typeface="Open Sans"/>
                <a:ea typeface="Open Sans"/>
              </a:rPr>
              <a:t>، </a:t>
            </a:r>
            <a:r>
              <a:rPr lang="ar-LB" b="1" u="sng" spc="60">
                <a:latin typeface="Open Sans"/>
                <a:ea typeface="Open Sans"/>
                <a:hlinkClick r:id="rId4">
                  <a:extLst>
                    <a:ext uri="{A12FA001-AC4F-418D-AE19-62706E023703}">
                      <ahyp:hlinkClr xmlns:ahyp="http://schemas.microsoft.com/office/drawing/2018/hyperlinkcolor" val="tx"/>
                    </a:ext>
                  </a:extLst>
                </a:hlinkClick>
              </a:rPr>
              <a:t>ومؤشر استراتيجيات التأقلم المخفضة</a:t>
            </a:r>
            <a:r>
              <a:rPr lang="ar-LB" spc="60">
                <a:latin typeface="Open Sans"/>
                <a:ea typeface="Open Sans"/>
              </a:rPr>
              <a:t>، </a:t>
            </a:r>
            <a:r>
              <a:rPr lang="ar-LB" b="1" i="1" spc="60">
                <a:latin typeface="Open Sans"/>
                <a:ea typeface="Open Sans"/>
                <a:hlinkClick r:id="rId5">
                  <a:extLst>
                    <a:ext uri="{A12FA001-AC4F-418D-AE19-62706E023703}">
                      <ahyp:hlinkClr xmlns:ahyp="http://schemas.microsoft.com/office/drawing/2018/hyperlinkcolor" val="tx"/>
                    </a:ext>
                  </a:extLst>
                </a:hlinkClick>
              </a:rPr>
              <a:t>واستهلاك فيتامين أ، والأطعمة الغنية بالبروتين والحديد</a:t>
            </a:r>
            <a:r>
              <a:rPr lang="ar-LB" spc="60">
                <a:latin typeface="Open Sans"/>
                <a:ea typeface="Open Sans"/>
                <a:cs typeface="Open Sans"/>
              </a:rPr>
              <a:t>.</a:t>
            </a:r>
            <a:endParaRPr lang="en-GB" spc="60">
              <a:latin typeface="Open Sans"/>
              <a:ea typeface="Open Sans"/>
              <a:cs typeface="Open Sans"/>
            </a:endParaRPr>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a:r>
              <a:rPr lang="en-US" sz="3600" kern="1400" spc="23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(FCS)</a:t>
            </a:r>
            <a:r>
              <a:rPr lang="ar-YE" sz="3600" kern="1400" spc="230">
                <a:solidFill>
                  <a:schemeClr val="tx1"/>
                </a:solidFill>
                <a:latin typeface="Open Sans ExtraBold" panose="020B0906030804020204" pitchFamily="34" charset="0"/>
                <a:ea typeface="Open Sans ExtraBold" panose="020B0906030804020204" pitchFamily="34" charset="0"/>
              </a:rPr>
              <a:t>ماهو مؤشر استهلاك الغذاء </a:t>
            </a:r>
            <a:endParaRPr lang="en-GB" sz="3600" kern="1400" spc="23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9767458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dirty="0">
                <a:solidFill>
                  <a:schemeClr val="tx1"/>
                </a:solidFill>
                <a:latin typeface="Open Sans ExtraBold" panose="020B0906030804020204" pitchFamily="34" charset="0"/>
              </a:rPr>
              <a:t>كيفية طرح السؤال في وحدة استهلاك الغذاء</a:t>
            </a:r>
            <a:r>
              <a:rPr lang="ar-YE" sz="3600" kern="1400" spc="230" dirty="0">
                <a:solidFill>
                  <a:schemeClr val="tx1"/>
                </a:solidFill>
                <a:latin typeface="Open Sans ExtraBold" panose="020B0906030804020204" pitchFamily="34" charset="0"/>
              </a:rPr>
              <a:t> وجودة التغذية الخاصة باستهلاك الغذاء</a:t>
            </a:r>
            <a:endParaRPr lang="en-GB" sz="3600" kern="1400" spc="230" dirty="0">
              <a:solidFill>
                <a:schemeClr val="tx1"/>
              </a:solidFill>
              <a:latin typeface="Open Sans ExtraBold" panose="020B0906030804020204" pitchFamily="34" charset="0"/>
            </a:endParaRPr>
          </a:p>
        </p:txBody>
      </p:sp>
      <p:sp>
        <p:nvSpPr>
          <p:cNvPr id="5" name="Content Placeholder 2">
            <a:extLst>
              <a:ext uri="{FF2B5EF4-FFF2-40B4-BE49-F238E27FC236}">
                <a16:creationId xmlns:a16="http://schemas.microsoft.com/office/drawing/2014/main" id="{CCE44228-7046-42B9-BA71-8BAA80F18D84}"/>
              </a:ext>
            </a:extLst>
          </p:cNvPr>
          <p:cNvSpPr txBox="1">
            <a:spLocks/>
          </p:cNvSpPr>
          <p:nvPr/>
        </p:nvSpPr>
        <p:spPr>
          <a:xfrm>
            <a:off x="818489" y="1617709"/>
            <a:ext cx="10849385" cy="471777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rtl="1">
              <a:buFont typeface="Arial"/>
              <a:buNone/>
            </a:pPr>
            <a:endParaRPr lang="en-GB" sz="1800">
              <a:latin typeface="Open Sans" panose="020B0606030504020204" pitchFamily="34" charset="0"/>
              <a:ea typeface="Calibri" panose="020F0502020204030204" pitchFamily="34" charset="0"/>
            </a:endParaRPr>
          </a:p>
          <a:p>
            <a:pPr marL="0" indent="0" algn="r" rtl="1">
              <a:lnSpc>
                <a:spcPct val="92465"/>
              </a:lnSpc>
              <a:buClr>
                <a:srgbClr val="0070BA"/>
              </a:buClr>
              <a:buNone/>
            </a:pPr>
            <a:r>
              <a:rPr lang="en-US" sz="2400" spc="60">
                <a:latin typeface="Open Sans"/>
                <a:ea typeface="Open Sans"/>
                <a:cs typeface="Open Sans"/>
              </a:rPr>
              <a:t>“</a:t>
            </a:r>
            <a:r>
              <a:rPr lang="ar-LB" sz="2400" spc="60">
                <a:latin typeface="Open Sans"/>
                <a:ea typeface="Open Sans"/>
              </a:rPr>
              <a:t>كم يوماً </a:t>
            </a:r>
            <a:r>
              <a:rPr lang="ar-LB" sz="2400" spc="60">
                <a:latin typeface="Open Sans"/>
                <a:ea typeface="Open Sans"/>
                <a:cs typeface="Open Sans"/>
              </a:rPr>
              <a:t>أكل أغلب أفراد أسرتك (أكثر من 50%) أصناف الغذاء التالية </a:t>
            </a:r>
            <a:r>
              <a:rPr lang="ar-LB" sz="2400" b="1" spc="60">
                <a:latin typeface="Open Sans"/>
                <a:ea typeface="Open Sans"/>
                <a:cs typeface="Open Sans"/>
              </a:rPr>
              <a:t>في الأيام السبعة الماضية</a:t>
            </a:r>
            <a:r>
              <a:rPr lang="ar-LB" sz="2400" spc="60">
                <a:latin typeface="Open Sans"/>
                <a:ea typeface="Open Sans"/>
                <a:cs typeface="Open Sans"/>
              </a:rPr>
              <a:t>، داخل المنزل أو خارجه؟</a:t>
            </a:r>
            <a:r>
              <a:rPr lang="en-US" sz="2400" spc="60">
                <a:latin typeface="Open Sans"/>
                <a:ea typeface="Open Sans"/>
                <a:cs typeface="Open Sans"/>
              </a:rPr>
              <a:t>”</a:t>
            </a:r>
            <a:endParaRPr lang="ar-LB" sz="2400" spc="60">
              <a:latin typeface="Open Sans"/>
              <a:ea typeface="Open Sans"/>
              <a:cs typeface="Open Sans"/>
            </a:endParaRPr>
          </a:p>
          <a:p>
            <a:pPr marL="0" indent="0" algn="r" rtl="1">
              <a:lnSpc>
                <a:spcPct val="92465"/>
              </a:lnSpc>
              <a:buClr>
                <a:srgbClr val="0070BA"/>
              </a:buClr>
              <a:buNone/>
            </a:pPr>
            <a:endParaRPr lang="ar-LB" sz="2100">
              <a:latin typeface="Open Sans" panose="020B0606030504020204" pitchFamily="34" charset="0"/>
              <a:ea typeface="Calibri" panose="020F0502020204030204" pitchFamily="34" charset="0"/>
            </a:endParaRPr>
          </a:p>
          <a:p>
            <a:pPr marL="0" indent="0" algn="r" rtl="1">
              <a:lnSpc>
                <a:spcPct val="92465"/>
              </a:lnSpc>
              <a:buClr>
                <a:srgbClr val="0070BA"/>
              </a:buClr>
              <a:buNone/>
            </a:pPr>
            <a:r>
              <a:rPr lang="ar-LB" sz="2100" b="1" spc="60">
                <a:solidFill>
                  <a:schemeClr val="accent2"/>
                </a:solidFill>
                <a:latin typeface="Open Sans"/>
                <a:ea typeface="Open Sans"/>
              </a:rPr>
              <a:t>هام جدّاً</a:t>
            </a:r>
            <a:r>
              <a:rPr lang="ar-LB" sz="2100">
                <a:latin typeface="Open Sans" panose="020B0606030504020204" pitchFamily="34" charset="0"/>
                <a:ea typeface="Calibri" panose="020F0502020204030204" pitchFamily="34" charset="0"/>
              </a:rPr>
              <a:t>: عند طرح السؤال، نريد معرفة </a:t>
            </a:r>
            <a:r>
              <a:rPr lang="ar-LB" sz="2100" b="1">
                <a:latin typeface="Open Sans" panose="020B0606030504020204" pitchFamily="34" charset="0"/>
                <a:ea typeface="Calibri" panose="020F0502020204030204" pitchFamily="34" charset="0"/>
              </a:rPr>
              <a:t>عدد الأيام وليس عدد المرات</a:t>
            </a:r>
            <a:r>
              <a:rPr lang="ar-LB" sz="2100">
                <a:latin typeface="Open Sans" panose="020B0606030504020204" pitchFamily="34" charset="0"/>
                <a:ea typeface="Calibri" panose="020F0502020204030204" pitchFamily="34" charset="0"/>
              </a:rPr>
              <a:t>، حيث قد يستهلك أفراد الأسرة نفس المجموعة الغذائية مثلاً 3 مرات في نفس اليوم، وسيُعتبر ذلك استهلاكًا للمجموعة الغذائية ليوم واحد فقط.</a:t>
            </a:r>
            <a:endParaRPr lang="en-US" sz="2100">
              <a:latin typeface="Open Sans" panose="020B0606030504020204" pitchFamily="34" charset="0"/>
              <a:ea typeface="Calibri" panose="020F0502020204030204" pitchFamily="34" charset="0"/>
            </a:endParaRPr>
          </a:p>
          <a:p>
            <a:pPr marL="0" indent="0" algn="r" rtl="1">
              <a:lnSpc>
                <a:spcPct val="123287"/>
              </a:lnSpc>
              <a:buClr>
                <a:srgbClr val="0070BA"/>
              </a:buClr>
              <a:buNone/>
            </a:pPr>
            <a:endParaRPr lang="en-US" sz="1800" spc="60"/>
          </a:p>
        </p:txBody>
      </p:sp>
      <p:sp>
        <p:nvSpPr>
          <p:cNvPr id="2" name="Speech Bubble: Oval 1">
            <a:extLst>
              <a:ext uri="{FF2B5EF4-FFF2-40B4-BE49-F238E27FC236}">
                <a16:creationId xmlns:a16="http://schemas.microsoft.com/office/drawing/2014/main" id="{D45E7732-2823-BDE4-9FE3-52D6C4EAE7D3}"/>
              </a:ext>
            </a:extLst>
          </p:cNvPr>
          <p:cNvSpPr/>
          <p:nvPr/>
        </p:nvSpPr>
        <p:spPr>
          <a:xfrm>
            <a:off x="4998384" y="3976005"/>
            <a:ext cx="5281289" cy="2331145"/>
          </a:xfrm>
          <a:prstGeom prst="wedgeEllipseCallou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LB" sz="2000" b="1">
                <a:solidFill>
                  <a:srgbClr val="FFFFFE"/>
                </a:solidFill>
                <a:latin typeface="Open Sans" panose="020B0606030504020204" pitchFamily="34" charset="0"/>
                <a:ea typeface="Open Sans" panose="020B0606030504020204" pitchFamily="34" charset="0"/>
                <a:cs typeface="Open Sans" panose="020B0606030504020204" pitchFamily="34" charset="0"/>
              </a:rPr>
              <a:t>الهدف هو معرفة عدد الأيام التي استهلكت فيها الأسرة كل  مجموعة من المجموعات الغذائية وليس عدد المرات لكل مجموعة طعام.</a:t>
            </a:r>
            <a:endParaRPr lang="en-US" sz="2000" b="1">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46666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dirty="0">
                <a:solidFill>
                  <a:schemeClr val="tx1"/>
                </a:solidFill>
                <a:latin typeface="Open Sans ExtraBold" panose="020B0906030804020204" pitchFamily="34" charset="0"/>
              </a:rPr>
              <a:t>كيفية طرح السؤال في وحدة استهلاك الغذاء</a:t>
            </a:r>
            <a:r>
              <a:rPr lang="ar-YE" sz="3600" kern="1400" spc="230" dirty="0">
                <a:solidFill>
                  <a:schemeClr val="tx1"/>
                </a:solidFill>
                <a:latin typeface="Open Sans ExtraBold" panose="020B0906030804020204" pitchFamily="34" charset="0"/>
              </a:rPr>
              <a:t> وجودة التغذية الخاصة باستهلاك الغذاء </a:t>
            </a:r>
            <a:endParaRPr lang="en-GB" sz="3600" b="0" kern="1400" spc="230" dirty="0">
              <a:solidFill>
                <a:schemeClr val="tx1"/>
              </a:solidFill>
              <a:latin typeface="Open Sans ExtraBold" panose="020B0906030804020204" pitchFamily="34" charset="0"/>
            </a:endParaRPr>
          </a:p>
        </p:txBody>
      </p:sp>
      <p:sp>
        <p:nvSpPr>
          <p:cNvPr id="5" name="Content Placeholder 2">
            <a:extLst>
              <a:ext uri="{FF2B5EF4-FFF2-40B4-BE49-F238E27FC236}">
                <a16:creationId xmlns:a16="http://schemas.microsoft.com/office/drawing/2014/main" id="{CCE44228-7046-42B9-BA71-8BAA80F18D84}"/>
              </a:ext>
            </a:extLst>
          </p:cNvPr>
          <p:cNvSpPr txBox="1">
            <a:spLocks/>
          </p:cNvSpPr>
          <p:nvPr/>
        </p:nvSpPr>
        <p:spPr>
          <a:xfrm>
            <a:off x="717181" y="1475389"/>
            <a:ext cx="10849385"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rtl="1">
              <a:buFont typeface="Arial"/>
              <a:buNone/>
            </a:pPr>
            <a:endParaRPr lang="en-GB" sz="2400">
              <a:latin typeface="Open Sans" panose="020B0606030504020204" pitchFamily="34" charset="0"/>
              <a:ea typeface="Calibri" panose="020F0502020204030204" pitchFamily="34" charset="0"/>
            </a:endParaRPr>
          </a:p>
          <a:p>
            <a:pPr marL="0" indent="0" algn="r" rtl="1">
              <a:lnSpc>
                <a:spcPct val="92465"/>
              </a:lnSpc>
              <a:buClr>
                <a:srgbClr val="0070BA"/>
              </a:buClr>
              <a:buNone/>
            </a:pPr>
            <a:r>
              <a:rPr lang="en-US" sz="2400" spc="60">
                <a:latin typeface="Open Sans"/>
                <a:ea typeface="Open Sans"/>
                <a:cs typeface="Open Sans"/>
              </a:rPr>
              <a:t>“</a:t>
            </a:r>
            <a:r>
              <a:rPr lang="ar-LB" sz="2400" spc="60">
                <a:latin typeface="Open Sans"/>
                <a:ea typeface="Open Sans"/>
                <a:cs typeface="Open Sans"/>
              </a:rPr>
              <a:t>كم يوماً </a:t>
            </a:r>
            <a:r>
              <a:rPr lang="ar-EG" sz="2400" spc="60">
                <a:latin typeface="Open Sans"/>
                <a:ea typeface="Open Sans"/>
                <a:cs typeface="Open Sans"/>
              </a:rPr>
              <a:t>تناول</a:t>
            </a:r>
            <a:r>
              <a:rPr lang="ar-LB" sz="2400" spc="60">
                <a:latin typeface="Open Sans"/>
                <a:ea typeface="Open Sans"/>
                <a:cs typeface="Open Sans"/>
              </a:rPr>
              <a:t> أغلب أفراد أسرتك (أكثر من 50%) أصناف الغذاء التالية في الأيام السبعة الماضية، داخل المنزل أو خارجه؟</a:t>
            </a:r>
            <a:r>
              <a:rPr lang="en-US" sz="2400" spc="60">
                <a:latin typeface="Open Sans"/>
                <a:ea typeface="Open Sans"/>
                <a:cs typeface="Open Sans"/>
              </a:rPr>
              <a:t>”</a:t>
            </a:r>
            <a:endParaRPr lang="ar-LB" sz="2400" spc="60">
              <a:latin typeface="Open Sans"/>
              <a:ea typeface="Open Sans"/>
              <a:cs typeface="Open Sans"/>
            </a:endParaRPr>
          </a:p>
          <a:p>
            <a:pPr marL="0" indent="0" algn="r" rtl="1">
              <a:lnSpc>
                <a:spcPct val="105675"/>
              </a:lnSpc>
              <a:buClr>
                <a:srgbClr val="0070BA"/>
              </a:buClr>
              <a:buNone/>
            </a:pPr>
            <a:endParaRPr lang="ar-LB" sz="2100" b="1" spc="60">
              <a:solidFill>
                <a:schemeClr val="accent2"/>
              </a:solidFill>
              <a:latin typeface="Open Sans"/>
              <a:ea typeface="Open Sans"/>
            </a:endParaRPr>
          </a:p>
          <a:p>
            <a:pPr marL="0" indent="0" algn="r" rtl="1">
              <a:lnSpc>
                <a:spcPct val="105675"/>
              </a:lnSpc>
              <a:buClr>
                <a:srgbClr val="0070BA"/>
              </a:buClr>
              <a:buNone/>
            </a:pPr>
            <a:r>
              <a:rPr lang="ar-LB" sz="2100" b="1" spc="60">
                <a:solidFill>
                  <a:schemeClr val="accent2"/>
                </a:solidFill>
                <a:latin typeface="Open Sans"/>
                <a:ea typeface="Open Sans"/>
              </a:rPr>
              <a:t>هام جدّاً</a:t>
            </a:r>
            <a:r>
              <a:rPr lang="ar-LB" sz="2100">
                <a:latin typeface="Open Sans" panose="020B0606030504020204" pitchFamily="34" charset="0"/>
                <a:ea typeface="Calibri" panose="020F0502020204030204" pitchFamily="34" charset="0"/>
              </a:rPr>
              <a:t>: يجب أن نسأل بشكل واضح عن عدد الأيام التي تم فيها </a:t>
            </a:r>
            <a:r>
              <a:rPr lang="ar-LB" sz="2100" b="1">
                <a:latin typeface="Open Sans" panose="020B0606030504020204" pitchFamily="34" charset="0"/>
                <a:ea typeface="Calibri" panose="020F0502020204030204" pitchFamily="34" charset="0"/>
              </a:rPr>
              <a:t>استهلاك</a:t>
            </a:r>
            <a:r>
              <a:rPr lang="ar-LB" sz="2100">
                <a:latin typeface="Open Sans" panose="020B0606030504020204" pitchFamily="34" charset="0"/>
                <a:ea typeface="Calibri" panose="020F0502020204030204" pitchFamily="34" charset="0"/>
              </a:rPr>
              <a:t> كل عنصر من العناصر الغذائية خلال الأيام السبعة الماضية. في بعض الأحيان، قد يسيء المجيب الفهم ويجيب عن المشتريات بدلاً من الاستهلاك.</a:t>
            </a:r>
          </a:p>
          <a:p>
            <a:pPr marL="0" indent="0" algn="r" rtl="1">
              <a:lnSpc>
                <a:spcPct val="105675"/>
              </a:lnSpc>
              <a:buClr>
                <a:srgbClr val="0070BA"/>
              </a:buClr>
              <a:buNone/>
            </a:pPr>
            <a:endParaRPr lang="en-US" sz="2100">
              <a:latin typeface="Open Sans" panose="020B0606030504020204" pitchFamily="34" charset="0"/>
              <a:ea typeface="Calibri" panose="020F0502020204030204" pitchFamily="34" charset="0"/>
            </a:endParaRPr>
          </a:p>
          <a:p>
            <a:pPr marL="0" indent="0" algn="r" rtl="1">
              <a:buNone/>
            </a:pPr>
            <a:r>
              <a:rPr lang="ar-LB" sz="2100">
                <a:solidFill>
                  <a:schemeClr val="accent6">
                    <a:lumMod val="50000"/>
                  </a:schemeClr>
                </a:solidFill>
                <a:latin typeface="Open Sans"/>
                <a:ea typeface="Calibri" panose="020F0502020204030204" pitchFamily="34" charset="0"/>
                <a:cs typeface="Open Sans"/>
              </a:rPr>
              <a:t>على سبيل المثال، قامت أسرة بشراء تونة معلبة في الأيام السبعة الماضية، ولكنها لم تستهلك أيًا منها في الأيام السبعة الماضية. في هذه الحالة، يجب ألا يتم تسجيل هذه المعلومة في وحدة مؤشر استهلاك الغذاء</a:t>
            </a:r>
            <a:r>
              <a:rPr lang="en-US" sz="2100">
                <a:solidFill>
                  <a:schemeClr val="accent6">
                    <a:lumMod val="50000"/>
                  </a:schemeClr>
                </a:solidFill>
                <a:latin typeface="Open Sans"/>
                <a:ea typeface="Calibri" panose="020F0502020204030204" pitchFamily="34" charset="0"/>
                <a:cs typeface="Open Sans"/>
              </a:rPr>
              <a:t>(FCS) ، </a:t>
            </a:r>
            <a:r>
              <a:rPr lang="ar-LB" sz="2100">
                <a:solidFill>
                  <a:schemeClr val="accent6">
                    <a:lumMod val="50000"/>
                  </a:schemeClr>
                </a:solidFill>
                <a:latin typeface="Open Sans"/>
                <a:ea typeface="Calibri" panose="020F0502020204030204" pitchFamily="34" charset="0"/>
                <a:cs typeface="Open Sans"/>
              </a:rPr>
              <a:t>بل يجب تسجيلها فقط في وحدة النفقات الأسرية.</a:t>
            </a:r>
            <a:endParaRPr lang="en-US" sz="2100" spc="60"/>
          </a:p>
        </p:txBody>
      </p:sp>
      <p:grpSp>
        <p:nvGrpSpPr>
          <p:cNvPr id="2" name="Group 1">
            <a:extLst>
              <a:ext uri="{FF2B5EF4-FFF2-40B4-BE49-F238E27FC236}">
                <a16:creationId xmlns:a16="http://schemas.microsoft.com/office/drawing/2014/main" id="{F866BE66-8F9A-64BF-FA31-B954D1A7CBE0}"/>
              </a:ext>
            </a:extLst>
          </p:cNvPr>
          <p:cNvGrpSpPr/>
          <p:nvPr/>
        </p:nvGrpSpPr>
        <p:grpSpPr>
          <a:xfrm>
            <a:off x="3412463" y="5388023"/>
            <a:ext cx="8132836" cy="1466899"/>
            <a:chOff x="3523823" y="4724461"/>
            <a:chExt cx="6157114" cy="1364320"/>
          </a:xfrm>
        </p:grpSpPr>
        <p:sp>
          <p:nvSpPr>
            <p:cNvPr id="3" name="TextBox 1">
              <a:extLst>
                <a:ext uri="{FF2B5EF4-FFF2-40B4-BE49-F238E27FC236}">
                  <a16:creationId xmlns:a16="http://schemas.microsoft.com/office/drawing/2014/main" id="{CEC53958-83F4-4FCC-62C8-4E7B516985A4}"/>
                </a:ext>
              </a:extLst>
            </p:cNvPr>
            <p:cNvSpPr txBox="1"/>
            <p:nvPr/>
          </p:nvSpPr>
          <p:spPr>
            <a:xfrm>
              <a:off x="3523823" y="4724461"/>
              <a:ext cx="5880704" cy="944639"/>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2540" algn="just" rtl="1">
                <a:spcBef>
                  <a:spcPts val="1200"/>
                </a:spcBef>
                <a:tabLst>
                  <a:tab pos="5941060" algn="l"/>
                </a:tabLst>
              </a:pPr>
              <a:r>
                <a:rPr lang="ar-LB" sz="2000">
                  <a:solidFill>
                    <a:schemeClr val="accent1"/>
                  </a:solidFill>
                  <a:latin typeface="Open Sans" panose="020B0606030504020204" pitchFamily="34" charset="0"/>
                  <a:ea typeface="Open Sans" panose="020B0606030504020204" pitchFamily="34" charset="0"/>
                  <a:cs typeface="Times New Roman"/>
                </a:rPr>
                <a:t>ومع ذلك، يجب أن يكون هناك </a:t>
              </a:r>
              <a:r>
                <a:rPr lang="en-US" sz="2000">
                  <a:solidFill>
                    <a:schemeClr val="accent1"/>
                  </a:solidFill>
                  <a:latin typeface="Open Sans" panose="020B0606030504020204" pitchFamily="34" charset="0"/>
                  <a:ea typeface="Open Sans" panose="020B0606030504020204" pitchFamily="34" charset="0"/>
                  <a:cs typeface="Open Sans" panose="020B0606030504020204" pitchFamily="34" charset="0"/>
                </a:rPr>
                <a:t> </a:t>
              </a:r>
              <a:r>
                <a:rPr lang="ar-YE" sz="2000">
                  <a:solidFill>
                    <a:schemeClr val="accent1"/>
                  </a:solidFill>
                  <a:latin typeface="Open Sans" panose="020B0606030504020204" pitchFamily="34" charset="0"/>
                  <a:ea typeface="Open Sans" panose="020B0606030504020204" pitchFamily="34" charset="0"/>
                  <a:cs typeface="Times New Roman"/>
                </a:rPr>
                <a:t>بعض ال</a:t>
              </a:r>
              <a:r>
                <a:rPr lang="ar-LB" sz="2000">
                  <a:solidFill>
                    <a:schemeClr val="accent1"/>
                  </a:solidFill>
                  <a:latin typeface="Open Sans" panose="020B0606030504020204" pitchFamily="34" charset="0"/>
                  <a:ea typeface="Open Sans" panose="020B0606030504020204" pitchFamily="34" charset="0"/>
                  <a:cs typeface="Times New Roman"/>
                </a:rPr>
                <a:t>توافق بين الوحدات – مثلاً، إذا أفادت أسرة بشراء سلع مثل اللحوم والألبان، والفواكه أو الخضروات في الأيام السبعة الماضية (في وحدة النفقات)، </a:t>
              </a:r>
              <a:r>
                <a:rPr lang="ar-LB" sz="2000" b="1">
                  <a:solidFill>
                    <a:schemeClr val="accent1"/>
                  </a:solidFill>
                  <a:latin typeface="Open Sans" panose="020B0606030504020204" pitchFamily="34" charset="0"/>
                  <a:ea typeface="Open Sans" panose="020B0606030504020204" pitchFamily="34" charset="0"/>
                  <a:cs typeface="Times New Roman"/>
                </a:rPr>
                <a:t>فمن المحتمل</a:t>
              </a:r>
              <a:r>
                <a:rPr lang="ar-LB" sz="2000">
                  <a:solidFill>
                    <a:schemeClr val="accent1"/>
                  </a:solidFill>
                  <a:latin typeface="Open Sans" panose="020B0606030504020204" pitchFamily="34" charset="0"/>
                  <a:ea typeface="Open Sans" panose="020B0606030504020204" pitchFamily="34" charset="0"/>
                  <a:cs typeface="Times New Roman"/>
                </a:rPr>
                <a:t> أن يتم </a:t>
              </a:r>
              <a:r>
                <a:rPr lang="ar-YE" sz="2000">
                  <a:solidFill>
                    <a:schemeClr val="accent1"/>
                  </a:solidFill>
                  <a:latin typeface="Open Sans" panose="020B0606030504020204" pitchFamily="34" charset="0"/>
                  <a:ea typeface="Open Sans" panose="020B0606030504020204" pitchFamily="34" charset="0"/>
                  <a:cs typeface="Times New Roman"/>
                </a:rPr>
                <a:t>انعكاس</a:t>
              </a:r>
              <a:r>
                <a:rPr lang="ar-LB" sz="2000">
                  <a:solidFill>
                    <a:schemeClr val="accent1"/>
                  </a:solidFill>
                  <a:latin typeface="Open Sans" panose="020B0606030504020204" pitchFamily="34" charset="0"/>
                  <a:ea typeface="Open Sans" panose="020B0606030504020204" pitchFamily="34" charset="0"/>
                  <a:cs typeface="Times New Roman"/>
                </a:rPr>
                <a:t> هذه البيانات هنا في وحدة مؤشر استهلاك الغذاء </a:t>
              </a:r>
              <a:r>
                <a:rPr lang="ar-YE" sz="2000">
                  <a:solidFill>
                    <a:schemeClr val="accent1"/>
                  </a:solidFill>
                  <a:latin typeface="Open Sans" panose="020B0606030504020204" pitchFamily="34" charset="0"/>
                  <a:ea typeface="Open Sans" panose="020B0606030504020204" pitchFamily="34" charset="0"/>
                  <a:cs typeface="Times New Roman"/>
                </a:rPr>
                <a:t>(</a:t>
              </a:r>
              <a:r>
                <a:rPr lang="en-US" sz="2000">
                  <a:solidFill>
                    <a:schemeClr val="accent1"/>
                  </a:solidFill>
                  <a:latin typeface="Open Sans" panose="020B0606030504020204" pitchFamily="34" charset="0"/>
                  <a:ea typeface="Open Sans" panose="020B0606030504020204" pitchFamily="34" charset="0"/>
                  <a:cs typeface="Open Sans" panose="020B0606030504020204" pitchFamily="34" charset="0"/>
                </a:rPr>
                <a:t>(FCS</a:t>
              </a:r>
              <a:r>
                <a:rPr lang="ar-LB" sz="2000">
                  <a:solidFill>
                    <a:schemeClr val="accent1"/>
                  </a:solidFill>
                  <a:latin typeface="Open Sans" panose="020B0606030504020204" pitchFamily="34" charset="0"/>
                  <a:ea typeface="Open Sans" panose="020B0606030504020204" pitchFamily="34" charset="0"/>
                  <a:cs typeface="Times New Roman"/>
                </a:rPr>
                <a:t>.</a:t>
              </a:r>
              <a:endParaRPr lang="en-GB" sz="20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4" name="Graphic 2" descr="Warning with solid fill">
              <a:extLst>
                <a:ext uri="{FF2B5EF4-FFF2-40B4-BE49-F238E27FC236}">
                  <a16:creationId xmlns:a16="http://schemas.microsoft.com/office/drawing/2014/main" id="{17806931-9AC5-9893-6576-D2ABCA95C1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28118" y="5535962"/>
              <a:ext cx="552819" cy="552819"/>
            </a:xfrm>
            <a:prstGeom prst="rect">
              <a:avLst/>
            </a:prstGeom>
          </p:spPr>
        </p:pic>
      </p:grpSp>
    </p:spTree>
    <p:extLst>
      <p:ext uri="{BB962C8B-B14F-4D97-AF65-F5344CB8AC3E}">
        <p14:creationId xmlns:p14="http://schemas.microsoft.com/office/powerpoint/2010/main" val="22142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dirty="0">
                <a:solidFill>
                  <a:schemeClr val="tx1"/>
                </a:solidFill>
                <a:latin typeface="Open Sans ExtraBold" panose="020B0906030804020204" pitchFamily="34" charset="0"/>
              </a:rPr>
              <a:t>كيفية طرح السؤال في وحدة استهلاك الغذاء</a:t>
            </a:r>
            <a:r>
              <a:rPr lang="ar-YE" sz="3600" kern="1400" spc="230" dirty="0">
                <a:solidFill>
                  <a:schemeClr val="tx1"/>
                </a:solidFill>
                <a:latin typeface="Open Sans ExtraBold" panose="020B0906030804020204" pitchFamily="34" charset="0"/>
              </a:rPr>
              <a:t> وجودة التغذية الخاصة باستهلاك الغذاء</a:t>
            </a:r>
            <a:endParaRPr lang="en-GB" sz="3600" b="0" kern="1400" spc="230" dirty="0">
              <a:solidFill>
                <a:schemeClr val="tx1"/>
              </a:solidFill>
              <a:latin typeface="Open Sans ExtraBold" panose="020B0906030804020204" pitchFamily="34" charset="0"/>
            </a:endParaRPr>
          </a:p>
        </p:txBody>
      </p:sp>
      <p:sp>
        <p:nvSpPr>
          <p:cNvPr id="5" name="Content Placeholder 2">
            <a:extLst>
              <a:ext uri="{FF2B5EF4-FFF2-40B4-BE49-F238E27FC236}">
                <a16:creationId xmlns:a16="http://schemas.microsoft.com/office/drawing/2014/main" id="{CCE44228-7046-42B9-BA71-8BAA80F18D84}"/>
              </a:ext>
            </a:extLst>
          </p:cNvPr>
          <p:cNvSpPr txBox="1">
            <a:spLocks/>
          </p:cNvSpPr>
          <p:nvPr/>
        </p:nvSpPr>
        <p:spPr>
          <a:xfrm>
            <a:off x="717181" y="1475389"/>
            <a:ext cx="10849385"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rtl="1">
              <a:buFont typeface="Arial"/>
              <a:buNone/>
            </a:pPr>
            <a:endParaRPr lang="en-GB" sz="2400">
              <a:latin typeface="Open Sans" panose="020B0606030504020204" pitchFamily="34" charset="0"/>
              <a:ea typeface="Calibri" panose="020F0502020204030204" pitchFamily="34" charset="0"/>
            </a:endParaRPr>
          </a:p>
          <a:p>
            <a:pPr marL="0" indent="0" algn="r" rtl="1">
              <a:lnSpc>
                <a:spcPct val="92465"/>
              </a:lnSpc>
              <a:buClr>
                <a:srgbClr val="0070BA"/>
              </a:buClr>
              <a:buNone/>
            </a:pPr>
            <a:r>
              <a:rPr lang="ar-LB" sz="2400" spc="60">
                <a:latin typeface="Open Sans"/>
                <a:ea typeface="Open Sans"/>
                <a:cs typeface="Open Sans"/>
              </a:rPr>
              <a:t>“كم يوماً </a:t>
            </a:r>
            <a:r>
              <a:rPr lang="ar-EG" sz="2400" spc="60">
                <a:latin typeface="Open Sans"/>
                <a:ea typeface="Open Sans"/>
                <a:cs typeface="Open Sans"/>
              </a:rPr>
              <a:t>تناول</a:t>
            </a:r>
            <a:r>
              <a:rPr lang="ar-LB" sz="2400" spc="60">
                <a:latin typeface="Open Sans"/>
                <a:ea typeface="Open Sans"/>
                <a:cs typeface="Open Sans"/>
              </a:rPr>
              <a:t> أغلب أفراد أسرتك (أكثر من 50%) أصناف الغذاء التالية في الأيام السبعة الماضية، داخل المنزل أو خارجه؟”</a:t>
            </a:r>
            <a:r>
              <a:rPr lang="ar-YE" sz="2400" spc="60">
                <a:latin typeface="Open Sans"/>
                <a:ea typeface="Open Sans"/>
                <a:cs typeface="Open Sans"/>
              </a:rPr>
              <a:t> (اعط امثلة على كل مجموعة غذائية)</a:t>
            </a:r>
            <a:endParaRPr lang="ar-LB" sz="2400" spc="60">
              <a:latin typeface="Open Sans"/>
              <a:ea typeface="Open Sans"/>
              <a:cs typeface="Open Sans"/>
            </a:endParaRPr>
          </a:p>
          <a:p>
            <a:pPr marL="0" indent="0" algn="r" rtl="1">
              <a:lnSpc>
                <a:spcPct val="92465"/>
              </a:lnSpc>
              <a:buClr>
                <a:srgbClr val="0070BA"/>
              </a:buClr>
              <a:buNone/>
            </a:pPr>
            <a:endParaRPr lang="en-US" sz="2400" spc="60"/>
          </a:p>
          <a:p>
            <a:pPr marL="0" indent="0" algn="r" rtl="1">
              <a:lnSpc>
                <a:spcPct val="92465"/>
              </a:lnSpc>
              <a:buClr>
                <a:srgbClr val="0070BA"/>
              </a:buClr>
              <a:buNone/>
            </a:pPr>
            <a:endParaRPr lang="en-US" sz="2400" spc="60"/>
          </a:p>
          <a:p>
            <a:pPr marL="0" indent="0" algn="r" rtl="1">
              <a:lnSpc>
                <a:spcPct val="105675"/>
              </a:lnSpc>
              <a:buClr>
                <a:srgbClr val="0070BA"/>
              </a:buClr>
              <a:buNone/>
            </a:pPr>
            <a:r>
              <a:rPr lang="ar-LB" sz="2400" b="1" spc="60">
                <a:solidFill>
                  <a:schemeClr val="accent2"/>
                </a:solidFill>
                <a:latin typeface="Open Sans"/>
                <a:ea typeface="Open Sans"/>
              </a:rPr>
              <a:t>هام جدّاً</a:t>
            </a:r>
            <a:r>
              <a:rPr lang="ar-LB" sz="2400">
                <a:latin typeface="Open Sans" panose="020B0606030504020204" pitchFamily="34" charset="0"/>
                <a:ea typeface="Calibri" panose="020F0502020204030204" pitchFamily="34" charset="0"/>
              </a:rPr>
              <a:t>: لتحديد </a:t>
            </a:r>
            <a:r>
              <a:rPr lang="ar-LB" sz="2400" b="1">
                <a:latin typeface="Open Sans" panose="020B0606030504020204" pitchFamily="34" charset="0"/>
                <a:ea typeface="Calibri" panose="020F0502020204030204" pitchFamily="34" charset="0"/>
              </a:rPr>
              <a:t>أغلبية أفراد الأسرة</a:t>
            </a:r>
            <a:r>
              <a:rPr lang="ar-LB" sz="2400">
                <a:latin typeface="Open Sans" panose="020B0606030504020204" pitchFamily="34" charset="0"/>
                <a:ea typeface="Calibri" panose="020F0502020204030204" pitchFamily="34" charset="0"/>
              </a:rPr>
              <a:t>، نستعمل مصطلح "</a:t>
            </a:r>
            <a:r>
              <a:rPr lang="ar-LB" sz="2400" b="1">
                <a:latin typeface="Open Sans" panose="020B0606030504020204" pitchFamily="34" charset="0"/>
                <a:ea typeface="Calibri" panose="020F0502020204030204" pitchFamily="34" charset="0"/>
              </a:rPr>
              <a:t>أكثر من 50% من أفراد الأسرة"</a:t>
            </a:r>
            <a:r>
              <a:rPr lang="ar-LB" sz="2400">
                <a:latin typeface="Open Sans" panose="020B0606030504020204" pitchFamily="34" charset="0"/>
                <a:ea typeface="Calibri" panose="020F0502020204030204" pitchFamily="34" charset="0"/>
              </a:rPr>
              <a:t>.</a:t>
            </a:r>
          </a:p>
          <a:p>
            <a:pPr marL="0" indent="0" algn="r" rtl="1">
              <a:lnSpc>
                <a:spcPct val="105675"/>
              </a:lnSpc>
              <a:buClr>
                <a:srgbClr val="0070BA"/>
              </a:buClr>
              <a:buNone/>
            </a:pPr>
            <a:endParaRPr lang="en-US" sz="2400" b="1" spc="60">
              <a:solidFill>
                <a:schemeClr val="accent2"/>
              </a:solidFill>
              <a:latin typeface="Open Sans"/>
              <a:ea typeface="Open Sans"/>
              <a:cs typeface="Open Sans"/>
            </a:endParaRPr>
          </a:p>
        </p:txBody>
      </p:sp>
    </p:spTree>
    <p:extLst>
      <p:ext uri="{BB962C8B-B14F-4D97-AF65-F5344CB8AC3E}">
        <p14:creationId xmlns:p14="http://schemas.microsoft.com/office/powerpoint/2010/main" val="4081613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a:r>
              <a:rPr lang="ar-LB" sz="3600" kern="1400" spc="230" dirty="0">
                <a:solidFill>
                  <a:schemeClr val="tx1"/>
                </a:solidFill>
                <a:latin typeface="Open Sans ExtraBold" panose="020B0906030804020204" pitchFamily="34" charset="0"/>
              </a:rPr>
              <a:t>كيفية طرح السؤال في وحدة استهلاك الغذاء</a:t>
            </a:r>
            <a:r>
              <a:rPr lang="ar-YE" sz="3600" kern="1400" spc="230" dirty="0">
                <a:solidFill>
                  <a:schemeClr val="tx1"/>
                </a:solidFill>
                <a:latin typeface="Open Sans ExtraBold" panose="020B0906030804020204" pitchFamily="34" charset="0"/>
              </a:rPr>
              <a:t> وجودة التغذية الخاصة باستهلاك الغذاء</a:t>
            </a:r>
            <a:endParaRPr lang="en-GB" sz="3600" b="0" kern="1400" spc="230" dirty="0">
              <a:solidFill>
                <a:schemeClr val="tx1"/>
              </a:solidFill>
              <a:latin typeface="Open Sans ExtraBold" panose="020B0906030804020204" pitchFamily="34" charset="0"/>
            </a:endParaRPr>
          </a:p>
        </p:txBody>
      </p:sp>
      <p:sp>
        <p:nvSpPr>
          <p:cNvPr id="5" name="Content Placeholder 2">
            <a:extLst>
              <a:ext uri="{FF2B5EF4-FFF2-40B4-BE49-F238E27FC236}">
                <a16:creationId xmlns:a16="http://schemas.microsoft.com/office/drawing/2014/main" id="{CCE44228-7046-42B9-BA71-8BAA80F18D84}"/>
              </a:ext>
            </a:extLst>
          </p:cNvPr>
          <p:cNvSpPr txBox="1">
            <a:spLocks/>
          </p:cNvSpPr>
          <p:nvPr/>
        </p:nvSpPr>
        <p:spPr>
          <a:xfrm>
            <a:off x="717181" y="1475389"/>
            <a:ext cx="10849385"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rtl="1">
              <a:buFont typeface="Arial"/>
              <a:buNone/>
            </a:pPr>
            <a:endParaRPr lang="en-GB" sz="2400">
              <a:latin typeface="Open Sans" panose="020B0606030504020204" pitchFamily="34" charset="0"/>
              <a:ea typeface="Calibri" panose="020F0502020204030204" pitchFamily="34" charset="0"/>
            </a:endParaRPr>
          </a:p>
          <a:p>
            <a:pPr marL="0" indent="0" algn="r" rtl="1">
              <a:lnSpc>
                <a:spcPct val="92465"/>
              </a:lnSpc>
              <a:buClr>
                <a:srgbClr val="0070BA"/>
              </a:buClr>
              <a:buNone/>
            </a:pPr>
            <a:r>
              <a:rPr lang="ar-LB" sz="2400" spc="60">
                <a:latin typeface="Open Sans"/>
                <a:ea typeface="Open Sans"/>
                <a:cs typeface="Open Sans"/>
              </a:rPr>
              <a:t>“كم يوماً </a:t>
            </a:r>
            <a:r>
              <a:rPr lang="ar-LB" sz="2400" spc="60">
                <a:latin typeface="Open Sans"/>
                <a:ea typeface="Open Sans"/>
              </a:rPr>
              <a:t>أكل أغلب أفراد أسرتك (أكثر من 50%) أصناف </a:t>
            </a:r>
            <a:r>
              <a:rPr lang="ar-LB" sz="2400" spc="60">
                <a:latin typeface="Open Sans"/>
                <a:ea typeface="Open Sans"/>
                <a:cs typeface="Open Sans"/>
              </a:rPr>
              <a:t>الغذاء التالية</a:t>
            </a:r>
            <a:r>
              <a:rPr lang="ar-YE" sz="2400" spc="60">
                <a:latin typeface="Open Sans"/>
                <a:ea typeface="Open Sans"/>
                <a:cs typeface="Open Sans"/>
              </a:rPr>
              <a:t> (اعطي امثلة على كل مجموعة غذائية)</a:t>
            </a:r>
            <a:r>
              <a:rPr lang="ar-LB" sz="2400" spc="60">
                <a:latin typeface="Open Sans"/>
                <a:ea typeface="Open Sans"/>
                <a:cs typeface="Open Sans"/>
              </a:rPr>
              <a:t> في الأيام السبعة الماضية، </a:t>
            </a:r>
            <a:r>
              <a:rPr lang="ar-LB" sz="2400" b="1" spc="60">
                <a:solidFill>
                  <a:schemeClr val="tx1">
                    <a:lumMod val="50000"/>
                  </a:schemeClr>
                </a:solidFill>
                <a:highlight>
                  <a:srgbClr val="C0C0C0"/>
                </a:highlight>
                <a:latin typeface="Open Sans"/>
                <a:ea typeface="Open Sans"/>
              </a:rPr>
              <a:t>داخل المنزل أو خارجه</a:t>
            </a:r>
            <a:r>
              <a:rPr lang="ar-LB" sz="2400" spc="60">
                <a:latin typeface="Open Sans"/>
                <a:ea typeface="Open Sans"/>
                <a:cs typeface="Open Sans"/>
              </a:rPr>
              <a:t>؟”</a:t>
            </a:r>
          </a:p>
          <a:p>
            <a:pPr marL="0" indent="0" algn="r" rtl="1">
              <a:lnSpc>
                <a:spcPts val="2700"/>
              </a:lnSpc>
              <a:buClr>
                <a:srgbClr val="0070BA"/>
              </a:buClr>
              <a:buNone/>
            </a:pPr>
            <a:endParaRPr lang="ar-LB" sz="2400" spc="60"/>
          </a:p>
          <a:p>
            <a:pPr marL="0" indent="0" algn="r" rtl="1">
              <a:lnSpc>
                <a:spcPts val="2700"/>
              </a:lnSpc>
              <a:buClr>
                <a:srgbClr val="0070BA"/>
              </a:buClr>
              <a:buNone/>
            </a:pPr>
            <a:endParaRPr lang="ar-LB" sz="2400" spc="60"/>
          </a:p>
          <a:p>
            <a:pPr marL="0" indent="0" algn="r" rtl="1">
              <a:lnSpc>
                <a:spcPts val="2700"/>
              </a:lnSpc>
              <a:buClr>
                <a:srgbClr val="0070BA"/>
              </a:buClr>
              <a:buNone/>
            </a:pPr>
            <a:r>
              <a:rPr lang="ar-LB" sz="2400" b="1" spc="60">
                <a:solidFill>
                  <a:schemeClr val="accent2"/>
                </a:solidFill>
                <a:latin typeface="Open Sans"/>
                <a:ea typeface="Open Sans"/>
              </a:rPr>
              <a:t>هام جدّاً</a:t>
            </a:r>
            <a:r>
              <a:rPr lang="ar-LB" sz="2400">
                <a:latin typeface="Open Sans" panose="020B0606030504020204" pitchFamily="34" charset="0"/>
                <a:ea typeface="Calibri" panose="020F0502020204030204" pitchFamily="34" charset="0"/>
              </a:rPr>
              <a:t>: يُحتسب استهلاك الطعام داخل أو خارج المنزل على حد سواء، طالما أن الأطعمة استُهلكت من قبل أكثر من 50% من أفراد الأسرة، وبكميات كافية.</a:t>
            </a:r>
          </a:p>
          <a:p>
            <a:pPr marL="0" indent="0" algn="r" rtl="1">
              <a:lnSpc>
                <a:spcPts val="2700"/>
              </a:lnSpc>
              <a:buClr>
                <a:srgbClr val="0070BA"/>
              </a:buClr>
              <a:buNone/>
            </a:pPr>
            <a:endParaRPr lang="en-US" sz="2400" spc="60"/>
          </a:p>
          <a:p>
            <a:pPr marL="0" indent="0" algn="r" rtl="1">
              <a:lnSpc>
                <a:spcPts val="2700"/>
              </a:lnSpc>
              <a:buClr>
                <a:srgbClr val="0070BA"/>
              </a:buClr>
              <a:buNone/>
            </a:pPr>
            <a:endParaRPr lang="en-US" sz="2400">
              <a:latin typeface="Open Sans" panose="020B0606030504020204" pitchFamily="34" charset="0"/>
              <a:ea typeface="Calibri" panose="020F0502020204030204" pitchFamily="34" charset="0"/>
            </a:endParaRPr>
          </a:p>
        </p:txBody>
      </p:sp>
    </p:spTree>
    <p:extLst>
      <p:ext uri="{BB962C8B-B14F-4D97-AF65-F5344CB8AC3E}">
        <p14:creationId xmlns:p14="http://schemas.microsoft.com/office/powerpoint/2010/main" val="3711044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0">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451945" y="716415"/>
            <a:ext cx="11317238" cy="662558"/>
          </a:xfrm>
        </p:spPr>
        <p:txBody>
          <a:bodyPr anchor="t" anchorCtr="0"/>
          <a:lstStyle/>
          <a:p>
            <a:pPr algn="r" rtl="1"/>
            <a:r>
              <a:rPr lang="en-GB" sz="3600" b="0" kern="1400" spc="230" dirty="0">
                <a:solidFill>
                  <a:schemeClr val="tx1"/>
                </a:solidFill>
                <a:latin typeface="Open Sans ExtraBold" panose="020B0906030804020204" pitchFamily="34" charset="0"/>
              </a:rPr>
              <a:t>Fcs/FCS-N: </a:t>
            </a:r>
            <a:r>
              <a:rPr lang="ar-LB" sz="3600" kern="1400" spc="230" dirty="0">
                <a:solidFill>
                  <a:schemeClr val="tx1"/>
                </a:solidFill>
                <a:latin typeface="Open Sans ExtraBold" panose="020B0906030804020204" pitchFamily="34" charset="0"/>
              </a:rPr>
              <a:t>مؤشر</a:t>
            </a:r>
            <a:r>
              <a:rPr lang="ar-YE" sz="3600" kern="1400" spc="230" dirty="0">
                <a:solidFill>
                  <a:schemeClr val="tx1"/>
                </a:solidFill>
                <a:latin typeface="Open Sans ExtraBold" panose="020B0906030804020204" pitchFamily="34" charset="0"/>
              </a:rPr>
              <a:t> </a:t>
            </a:r>
            <a:r>
              <a:rPr lang="ar-LB" sz="3600" kern="1400" spc="230" dirty="0">
                <a:solidFill>
                  <a:schemeClr val="tx1"/>
                </a:solidFill>
                <a:latin typeface="Open Sans ExtraBold" panose="020B0906030804020204" pitchFamily="34" charset="0"/>
              </a:rPr>
              <a:t>استهلاك الغذاء</a:t>
            </a:r>
            <a:r>
              <a:rPr lang="ar-YE" sz="3600" kern="1400" spc="230" dirty="0">
                <a:solidFill>
                  <a:schemeClr val="tx1"/>
                </a:solidFill>
                <a:latin typeface="Open Sans ExtraBold" panose="020B0906030804020204" pitchFamily="34" charset="0"/>
              </a:rPr>
              <a:t> وجودة التغذية الخاصة باستهلاك الغذاء </a:t>
            </a:r>
            <a:r>
              <a:rPr lang="ar-LB" sz="3600" kern="1400" spc="230" dirty="0">
                <a:solidFill>
                  <a:schemeClr val="tx1"/>
                </a:solidFill>
                <a:latin typeface="Open Sans ExtraBold" panose="020B0906030804020204" pitchFamily="34" charset="0"/>
              </a:rPr>
              <a:t>: تعليمات التدريب رقم 5</a:t>
            </a:r>
            <a:endParaRPr lang="en-GB" sz="3600" b="0" kern="1400" spc="230" dirty="0">
              <a:solidFill>
                <a:schemeClr val="tx1"/>
              </a:solidFill>
              <a:latin typeface="Open Sans ExtraBold" panose="020B0906030804020204" pitchFamily="34" charset="0"/>
            </a:endParaRPr>
          </a:p>
        </p:txBody>
      </p:sp>
      <p:sp>
        <p:nvSpPr>
          <p:cNvPr id="3" name="Content Placeholder 2"/>
          <p:cNvSpPr>
            <a:spLocks noGrp="1"/>
          </p:cNvSpPr>
          <p:nvPr>
            <p:ph idx="1"/>
          </p:nvPr>
        </p:nvSpPr>
        <p:spPr>
          <a:xfrm>
            <a:off x="717181" y="1891863"/>
            <a:ext cx="11052000" cy="3675752"/>
          </a:xfrm>
        </p:spPr>
        <p:txBody>
          <a:bodyPr/>
          <a:lstStyle/>
          <a:p>
            <a:pPr algn="r" rtl="1">
              <a:buFont typeface="Wingdings" panose="05000000000000000000" pitchFamily="2" charset="2"/>
              <a:buChar char="v"/>
            </a:pPr>
            <a:r>
              <a:rPr lang="ar-LB" sz="2300" spc="60"/>
              <a:t>من المهم التأكيد على أن الباحثون هم النقطة الأولى لفحص جودة البيانات. يجب عليهم التحقق من التناقضات أثناء جمع البيانات (انظر الأمثلة التي تلي</a:t>
            </a:r>
            <a:r>
              <a:rPr lang="ar-YE" sz="2300" spc="60"/>
              <a:t> هذه الصفحه</a:t>
            </a:r>
            <a:r>
              <a:rPr lang="ar-LB" sz="2300" spc="60"/>
              <a:t>).</a:t>
            </a:r>
          </a:p>
          <a:p>
            <a:pPr algn="r" rtl="1">
              <a:buFont typeface="Wingdings" panose="05000000000000000000" pitchFamily="2" charset="2"/>
              <a:buChar char="v"/>
            </a:pPr>
            <a:endParaRPr lang="ar-LB" sz="2300" spc="60"/>
          </a:p>
          <a:p>
            <a:pPr algn="r" rtl="1">
              <a:buFont typeface="Wingdings" panose="05000000000000000000" pitchFamily="2" charset="2"/>
              <a:buChar char="v"/>
            </a:pPr>
            <a:r>
              <a:rPr lang="ar-LB" sz="2300" spc="60"/>
              <a:t>من الضروري أيضًا أن يؤكد الباحثون على كميات الطعام المستهلكة، خاصة للأطعمة الغنية بالبروتين مثل الحليب والبيض واللحوم والأسماك، حيث يمكن أن تكون قد استهلكت بكميات صغيرة، كتوابل او منكهات.</a:t>
            </a:r>
          </a:p>
          <a:p>
            <a:pPr algn="r" rtl="1">
              <a:buFont typeface="Wingdings" panose="05000000000000000000" pitchFamily="2" charset="2"/>
              <a:buChar char="v"/>
            </a:pPr>
            <a:endParaRPr lang="ar-LB" sz="2300" spc="60"/>
          </a:p>
          <a:p>
            <a:pPr algn="r" rtl="1">
              <a:buFont typeface="Wingdings" panose="05000000000000000000" pitchFamily="2" charset="2"/>
              <a:buChar char="v"/>
            </a:pPr>
            <a:r>
              <a:rPr lang="ar-LB" sz="2300" spc="60"/>
              <a:t>يجب ألا يتم تسجيل الكميات الصغيرة المستهلكة تحت المجموعات الغذائية الثمان الرئيسية انما تحت مجموعة التوابل والبهارات. سيوجّهك الجدول التالي في تحديد ما إذا كان الطعام المستهلك غير كاف أو بكميات صغيرة.</a:t>
            </a:r>
            <a:endParaRPr lang="en-US" sz="2300" spc="60"/>
          </a:p>
        </p:txBody>
      </p:sp>
    </p:spTree>
    <p:extLst>
      <p:ext uri="{BB962C8B-B14F-4D97-AF65-F5344CB8AC3E}">
        <p14:creationId xmlns:p14="http://schemas.microsoft.com/office/powerpoint/2010/main" val="255451115"/>
      </p:ext>
    </p:extLst>
  </p:cSld>
  <p:clrMapOvr>
    <a:overrideClrMapping bg1="lt1" tx1="dk1" bg2="lt2" tx2="dk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19936A0-AD3B-A1B5-EE5E-4504B842357D}"/>
              </a:ext>
            </a:extLst>
          </p:cNvPr>
          <p:cNvSpPr>
            <a:spLocks noGrp="1"/>
          </p:cNvSpPr>
          <p:nvPr>
            <p:ph type="title"/>
          </p:nvPr>
        </p:nvSpPr>
        <p:spPr>
          <a:xfrm>
            <a:off x="1111743" y="-172249"/>
            <a:ext cx="10542124" cy="1152000"/>
          </a:xfrm>
        </p:spPr>
        <p:txBody>
          <a:bodyPr/>
          <a:lstStyle/>
          <a:p>
            <a:pPr algn="r" rtl="1"/>
            <a:r>
              <a:rPr lang="ar-LB" sz="3600" kern="1400" spc="230" dirty="0">
                <a:solidFill>
                  <a:schemeClr val="tx1"/>
                </a:solidFill>
                <a:latin typeface="Open Sans ExtraBold" panose="020B0906030804020204" pitchFamily="34" charset="0"/>
              </a:rPr>
              <a:t>كميات صغيرة – </a:t>
            </a:r>
            <a:r>
              <a:rPr lang="ar-YE" sz="3600" kern="1400" spc="230" dirty="0">
                <a:solidFill>
                  <a:schemeClr val="tx1"/>
                </a:solidFill>
                <a:latin typeface="Open Sans ExtraBold" panose="020B0906030804020204" pitchFamily="34" charset="0"/>
              </a:rPr>
              <a:t>حدود</a:t>
            </a:r>
            <a:r>
              <a:rPr lang="ar-LB" sz="3600" kern="1400" spc="230" dirty="0">
                <a:solidFill>
                  <a:schemeClr val="tx1"/>
                </a:solidFill>
                <a:latin typeface="Open Sans ExtraBold" panose="020B0906030804020204" pitchFamily="34" charset="0"/>
              </a:rPr>
              <a:t> الاستهلاك</a:t>
            </a:r>
            <a:endParaRPr lang="en-US" sz="3600" kern="1400" spc="230" dirty="0">
              <a:solidFill>
                <a:schemeClr val="tx1"/>
              </a:solidFill>
              <a:latin typeface="Open Sans ExtraBold" panose="020B0906030804020204" pitchFamily="34" charset="0"/>
            </a:endParaRPr>
          </a:p>
        </p:txBody>
      </p:sp>
      <p:graphicFrame>
        <p:nvGraphicFramePr>
          <p:cNvPr id="3" name="Table 4">
            <a:extLst>
              <a:ext uri="{FF2B5EF4-FFF2-40B4-BE49-F238E27FC236}">
                <a16:creationId xmlns:a16="http://schemas.microsoft.com/office/drawing/2014/main" id="{C94C7C03-54D7-7C1A-90F6-8616ADCA79A2}"/>
              </a:ext>
            </a:extLst>
          </p:cNvPr>
          <p:cNvGraphicFramePr>
            <a:graphicFrameLocks noGrp="1"/>
          </p:cNvGraphicFramePr>
          <p:nvPr>
            <p:extLst>
              <p:ext uri="{D42A27DB-BD31-4B8C-83A1-F6EECF244321}">
                <p14:modId xmlns:p14="http://schemas.microsoft.com/office/powerpoint/2010/main" val="3311971340"/>
              </p:ext>
            </p:extLst>
          </p:nvPr>
        </p:nvGraphicFramePr>
        <p:xfrm>
          <a:off x="0" y="719664"/>
          <a:ext cx="12192000" cy="6345066"/>
        </p:xfrm>
        <a:graphic>
          <a:graphicData uri="http://schemas.openxmlformats.org/drawingml/2006/table">
            <a:tbl>
              <a:tblPr firstRow="1" bandRow="1">
                <a:tableStyleId>{5C22544A-7EE6-4342-B048-85BDC9FD1C3A}</a:tableStyleId>
              </a:tblPr>
              <a:tblGrid>
                <a:gridCol w="5322771">
                  <a:extLst>
                    <a:ext uri="{9D8B030D-6E8A-4147-A177-3AD203B41FA5}">
                      <a16:colId xmlns:a16="http://schemas.microsoft.com/office/drawing/2014/main" val="3545037084"/>
                    </a:ext>
                  </a:extLst>
                </a:gridCol>
                <a:gridCol w="4562374">
                  <a:extLst>
                    <a:ext uri="{9D8B030D-6E8A-4147-A177-3AD203B41FA5}">
                      <a16:colId xmlns:a16="http://schemas.microsoft.com/office/drawing/2014/main" val="938391981"/>
                    </a:ext>
                  </a:extLst>
                </a:gridCol>
                <a:gridCol w="1904084">
                  <a:extLst>
                    <a:ext uri="{9D8B030D-6E8A-4147-A177-3AD203B41FA5}">
                      <a16:colId xmlns:a16="http://schemas.microsoft.com/office/drawing/2014/main" val="204087685"/>
                    </a:ext>
                  </a:extLst>
                </a:gridCol>
                <a:gridCol w="402771">
                  <a:extLst>
                    <a:ext uri="{9D8B030D-6E8A-4147-A177-3AD203B41FA5}">
                      <a16:colId xmlns:a16="http://schemas.microsoft.com/office/drawing/2014/main" val="3636282786"/>
                    </a:ext>
                  </a:extLst>
                </a:gridCol>
              </a:tblGrid>
              <a:tr h="794140">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LB" sz="1500"/>
                        <a:t>الكميات </a:t>
                      </a:r>
                      <a:r>
                        <a:rPr lang="ar-LB" sz="1500" b="1" kern="1200">
                          <a:solidFill>
                            <a:schemeClr val="lt1"/>
                          </a:solidFill>
                          <a:latin typeface="+mn-lt"/>
                          <a:ea typeface="+mn-ea"/>
                          <a:cs typeface="+mn-cs"/>
                        </a:rPr>
                        <a:t>التي تُعتبر</a:t>
                      </a:r>
                      <a:r>
                        <a:rPr lang="en-US" sz="1500" b="1" kern="1200">
                          <a:solidFill>
                            <a:schemeClr val="lt1"/>
                          </a:solidFill>
                          <a:latin typeface="+mn-lt"/>
                          <a:ea typeface="+mn-ea"/>
                          <a:cs typeface="+mn-cs"/>
                        </a:rPr>
                        <a:t> </a:t>
                      </a:r>
                      <a:r>
                        <a:rPr lang="ar-YE" sz="1500" b="1" kern="1200">
                          <a:solidFill>
                            <a:schemeClr val="lt1"/>
                          </a:solidFill>
                          <a:latin typeface="+mn-lt"/>
                          <a:ea typeface="+mn-ea"/>
                          <a:cs typeface="+mn-cs"/>
                        </a:rPr>
                        <a:t>(تح</a:t>
                      </a:r>
                      <a:r>
                        <a:rPr lang="ar-EG" sz="1500" b="1" kern="1200">
                          <a:solidFill>
                            <a:schemeClr val="lt1"/>
                          </a:solidFill>
                          <a:latin typeface="+mn-lt"/>
                          <a:ea typeface="+mn-ea"/>
                          <a:cs typeface="+mn-cs"/>
                        </a:rPr>
                        <a:t>ت</a:t>
                      </a:r>
                      <a:r>
                        <a:rPr lang="ar-YE" sz="1500" b="1" kern="1200">
                          <a:solidFill>
                            <a:schemeClr val="lt1"/>
                          </a:solidFill>
                          <a:latin typeface="+mn-lt"/>
                          <a:ea typeface="+mn-ea"/>
                          <a:cs typeface="+mn-cs"/>
                        </a:rPr>
                        <a:t>سب)</a:t>
                      </a:r>
                      <a:r>
                        <a:rPr lang="ar-LB" sz="1500" b="1" kern="1200">
                          <a:solidFill>
                            <a:schemeClr val="lt1"/>
                          </a:solidFill>
                          <a:latin typeface="+mn-lt"/>
                          <a:ea typeface="+mn-ea"/>
                          <a:cs typeface="+mn-cs"/>
                        </a:rPr>
                        <a:t> </a:t>
                      </a:r>
                      <a:r>
                        <a:rPr lang="ar-LB" sz="1500"/>
                        <a:t>كافية للاستهلاك اليومي –</a:t>
                      </a:r>
                    </a:p>
                    <a:p>
                      <a:pPr marL="0" marR="0" lvl="0" indent="0" algn="ctr" defTabSz="914400" rtl="1" eaLnBrk="1" fontAlgn="auto" latinLnBrk="0" hangingPunct="1">
                        <a:lnSpc>
                          <a:spcPct val="100000"/>
                        </a:lnSpc>
                        <a:spcBef>
                          <a:spcPts val="0"/>
                        </a:spcBef>
                        <a:spcAft>
                          <a:spcPts val="0"/>
                        </a:spcAft>
                        <a:buClrTx/>
                        <a:buSzTx/>
                        <a:buFontTx/>
                        <a:buNone/>
                        <a:tabLst/>
                        <a:defRPr/>
                      </a:pPr>
                      <a:r>
                        <a:rPr lang="ar-LB" sz="1500"/>
                        <a:t> تُسجل تحت المجموعة الغذائية الرئيسية</a:t>
                      </a:r>
                      <a:endParaRPr lang="en-US" sz="1500"/>
                    </a:p>
                    <a:p>
                      <a:pPr algn="ctr" rtl="1"/>
                      <a:endParaRPr lang="en-US" sz="1500"/>
                    </a:p>
                  </a:txBody>
                  <a:tcPr/>
                </a:tc>
                <a:tc>
                  <a:txBody>
                    <a:bodyPr/>
                    <a:lstStyle/>
                    <a:p>
                      <a:pPr algn="ctr" rtl="1"/>
                      <a:r>
                        <a:rPr lang="ar-LB" sz="1500"/>
                        <a:t>الكميات التي لا </a:t>
                      </a:r>
                      <a:r>
                        <a:rPr lang="ar-LB" sz="1500" b="1" kern="1200">
                          <a:solidFill>
                            <a:schemeClr val="lt1"/>
                          </a:solidFill>
                          <a:latin typeface="+mn-lt"/>
                          <a:ea typeface="+mn-ea"/>
                          <a:cs typeface="+mn-cs"/>
                        </a:rPr>
                        <a:t>تُعتبر</a:t>
                      </a:r>
                      <a:r>
                        <a:rPr lang="ar-EG" sz="1500" b="1" kern="1200">
                          <a:solidFill>
                            <a:schemeClr val="lt1"/>
                          </a:solidFill>
                          <a:latin typeface="+mn-lt"/>
                          <a:ea typeface="+mn-ea"/>
                          <a:cs typeface="+mn-cs"/>
                        </a:rPr>
                        <a:t> </a:t>
                      </a:r>
                      <a:r>
                        <a:rPr lang="ar-YE" sz="1500" b="1" kern="1200">
                          <a:solidFill>
                            <a:schemeClr val="lt1"/>
                          </a:solidFill>
                          <a:latin typeface="+mn-lt"/>
                          <a:ea typeface="+mn-ea"/>
                          <a:cs typeface="+mn-cs"/>
                        </a:rPr>
                        <a:t>(لا</a:t>
                      </a:r>
                      <a:r>
                        <a:rPr lang="ar-EG" sz="1500" b="1" kern="1200">
                          <a:solidFill>
                            <a:schemeClr val="lt1"/>
                          </a:solidFill>
                          <a:latin typeface="+mn-lt"/>
                          <a:ea typeface="+mn-ea"/>
                          <a:cs typeface="+mn-cs"/>
                        </a:rPr>
                        <a:t> </a:t>
                      </a:r>
                      <a:r>
                        <a:rPr lang="ar-YE" sz="1500" b="1" kern="1200">
                          <a:solidFill>
                            <a:schemeClr val="lt1"/>
                          </a:solidFill>
                          <a:latin typeface="+mn-lt"/>
                          <a:ea typeface="+mn-ea"/>
                          <a:cs typeface="+mn-cs"/>
                        </a:rPr>
                        <a:t>تح</a:t>
                      </a:r>
                      <a:r>
                        <a:rPr lang="ar-EG" sz="1500" b="1" kern="1200">
                          <a:solidFill>
                            <a:schemeClr val="lt1"/>
                          </a:solidFill>
                          <a:latin typeface="+mn-lt"/>
                          <a:ea typeface="+mn-ea"/>
                          <a:cs typeface="+mn-cs"/>
                        </a:rPr>
                        <a:t>ت</a:t>
                      </a:r>
                      <a:r>
                        <a:rPr lang="ar-YE" sz="1500" b="1" kern="1200">
                          <a:solidFill>
                            <a:schemeClr val="lt1"/>
                          </a:solidFill>
                          <a:latin typeface="+mn-lt"/>
                          <a:ea typeface="+mn-ea"/>
                          <a:cs typeface="+mn-cs"/>
                        </a:rPr>
                        <a:t>سب)</a:t>
                      </a:r>
                      <a:r>
                        <a:rPr lang="ar-LB" sz="1500" b="1" kern="1200">
                          <a:solidFill>
                            <a:schemeClr val="lt1"/>
                          </a:solidFill>
                          <a:latin typeface="+mn-lt"/>
                          <a:ea typeface="+mn-ea"/>
                          <a:cs typeface="+mn-cs"/>
                        </a:rPr>
                        <a:t> </a:t>
                      </a:r>
                      <a:r>
                        <a:rPr lang="ar-LB" sz="1500"/>
                        <a:t>كافية للاستهلاك اليومي –</a:t>
                      </a:r>
                    </a:p>
                    <a:p>
                      <a:pPr algn="ctr" rtl="1"/>
                      <a:r>
                        <a:rPr lang="ar-LB" sz="1500"/>
                        <a:t> تُسجل تحت مجموعة البهارات والتوابل</a:t>
                      </a:r>
                      <a:endParaRPr lang="en-US" sz="1500"/>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LB" sz="1500"/>
                        <a:t>المجموعات الغذائية</a:t>
                      </a:r>
                      <a:endParaRPr lang="en-US" sz="1500"/>
                    </a:p>
                  </a:txBody>
                  <a:tcPr/>
                </a:tc>
                <a:tc>
                  <a:txBody>
                    <a:bodyPr/>
                    <a:lstStyle/>
                    <a:p>
                      <a:pPr algn="ctr" rtl="1"/>
                      <a:r>
                        <a:rPr lang="en-US" sz="1500" b="1"/>
                        <a:t>#</a:t>
                      </a:r>
                    </a:p>
                  </a:txBody>
                  <a:tcPr/>
                </a:tc>
                <a:extLst>
                  <a:ext uri="{0D108BD9-81ED-4DB2-BD59-A6C34878D82A}">
                    <a16:rowId xmlns:a16="http://schemas.microsoft.com/office/drawing/2014/main" val="3088591035"/>
                  </a:ext>
                </a:extLst>
              </a:tr>
              <a:tr h="852968">
                <a:tc>
                  <a:txBody>
                    <a:bodyPr/>
                    <a:lstStyle/>
                    <a:p>
                      <a:pPr marL="285750" indent="-285750" algn="r" rtl="1">
                        <a:buFont typeface="Arial" panose="020B0604020202020204" pitchFamily="34" charset="0"/>
                        <a:buChar char="•"/>
                      </a:pPr>
                      <a:r>
                        <a:rPr lang="ar-LB" sz="1500"/>
                        <a:t>وعاء واحد من الأرز لكل شخص</a:t>
                      </a:r>
                    </a:p>
                    <a:p>
                      <a:pPr marL="285750" indent="-285750" algn="r" rtl="1">
                        <a:buFont typeface="Arial" panose="020B0604020202020204" pitchFamily="34" charset="0"/>
                        <a:buChar char="•"/>
                      </a:pPr>
                      <a:r>
                        <a:rPr lang="ar-LB" sz="1500"/>
                        <a:t>صحن واحد من المعكرونة لكل شخص</a:t>
                      </a:r>
                    </a:p>
                    <a:p>
                      <a:pPr marL="285750" indent="-285750" algn="r" rtl="1">
                        <a:buFont typeface="Arial" panose="020B0604020202020204" pitchFamily="34" charset="0"/>
                        <a:buChar char="•"/>
                      </a:pPr>
                      <a:r>
                        <a:rPr lang="ar-LB" sz="1500"/>
                        <a:t>قطعة واحدة من الخبز لكل شخص</a:t>
                      </a:r>
                      <a:endParaRPr lang="en-US" sz="1500"/>
                    </a:p>
                  </a:txBody>
                  <a:tcPr anchor="ctr"/>
                </a:tc>
                <a:tc>
                  <a:txBody>
                    <a:bodyPr/>
                    <a:lstStyle/>
                    <a:p>
                      <a:pPr algn="r" rtl="1"/>
                      <a:r>
                        <a:rPr lang="ar-LB" sz="1500"/>
                        <a:t>فتات الخبز المرشوش فوق الطبق</a:t>
                      </a:r>
                      <a:endParaRPr lang="en-US" sz="1500"/>
                    </a:p>
                  </a:txBody>
                  <a:tcPr anchor="ctr"/>
                </a:tc>
                <a:tc>
                  <a:txBody>
                    <a:bodyPr/>
                    <a:lstStyle/>
                    <a:p>
                      <a:pPr algn="r" rtl="1"/>
                      <a:r>
                        <a:rPr lang="ar-LB" sz="1500"/>
                        <a:t>الحبوب والجذور والدرنات</a:t>
                      </a:r>
                      <a:endParaRPr lang="en-US" sz="1500"/>
                    </a:p>
                  </a:txBody>
                  <a:tcPr anchor="ctr"/>
                </a:tc>
                <a:tc>
                  <a:txBody>
                    <a:bodyPr/>
                    <a:lstStyle/>
                    <a:p>
                      <a:pPr algn="ctr" rtl="1"/>
                      <a:r>
                        <a:rPr lang="en-US" sz="1500" b="1"/>
                        <a:t>1</a:t>
                      </a:r>
                    </a:p>
                  </a:txBody>
                  <a:tcPr anchor="ctr"/>
                </a:tc>
                <a:extLst>
                  <a:ext uri="{0D108BD9-81ED-4DB2-BD59-A6C34878D82A}">
                    <a16:rowId xmlns:a16="http://schemas.microsoft.com/office/drawing/2014/main" val="3012644042"/>
                  </a:ext>
                </a:extLst>
              </a:tr>
              <a:tr h="1034384">
                <a:tc>
                  <a:txBody>
                    <a:bodyPr/>
                    <a:lstStyle/>
                    <a:p>
                      <a:pPr marL="285750" indent="-285750" algn="r" rtl="1">
                        <a:buFont typeface="Arial" panose="020B0604020202020204" pitchFamily="34" charset="0"/>
                        <a:buChar char="•"/>
                      </a:pPr>
                      <a:r>
                        <a:rPr lang="ar-LB" sz="1500"/>
                        <a:t>وعاء صغير واحد من المكسرات (مثل الوجبات الخفيفة) لكل شخص  </a:t>
                      </a:r>
                    </a:p>
                    <a:p>
                      <a:pPr marL="285750" indent="-285750" algn="r" rtl="1">
                        <a:buFont typeface="Arial" panose="020B0604020202020204" pitchFamily="34" charset="0"/>
                        <a:buChar char="•"/>
                      </a:pPr>
                      <a:r>
                        <a:rPr lang="ar-LB" sz="1500"/>
                        <a:t>ملعقة كبيرة من زبدة الفول السوداني لكل شخص  </a:t>
                      </a:r>
                    </a:p>
                    <a:p>
                      <a:pPr marL="285750" indent="-285750" algn="r" rtl="1">
                        <a:buFont typeface="Arial" panose="020B0604020202020204" pitchFamily="34" charset="0"/>
                        <a:buChar char="•"/>
                      </a:pPr>
                      <a:r>
                        <a:rPr lang="ar-LB" sz="1500"/>
                        <a:t>ملعقة كبيرة من الحمص لكل شخص  </a:t>
                      </a:r>
                    </a:p>
                    <a:p>
                      <a:pPr marL="285750" indent="-285750" algn="r" rtl="1">
                        <a:buFont typeface="Arial" panose="020B0604020202020204" pitchFamily="34" charset="0"/>
                        <a:buChar char="•"/>
                      </a:pPr>
                      <a:r>
                        <a:rPr lang="ar-LB" sz="1500"/>
                        <a:t>ملعقة كبيرة من البذور لكل شخص</a:t>
                      </a:r>
                      <a:endParaRPr lang="en-US" sz="1500"/>
                    </a:p>
                  </a:txBody>
                  <a:tcPr anchor="ctr"/>
                </a:tc>
                <a:tc>
                  <a:txBody>
                    <a:bodyPr/>
                    <a:lstStyle/>
                    <a:p>
                      <a:pPr marL="285750" indent="-285750" algn="r" rtl="1">
                        <a:buFont typeface="Arial" panose="020B0604020202020204" pitchFamily="34" charset="0"/>
                        <a:buChar char="•"/>
                      </a:pPr>
                      <a:r>
                        <a:rPr lang="ar-LB" sz="1500"/>
                        <a:t>رشة من المكسرات أو البذور فوق الطبق  </a:t>
                      </a:r>
                    </a:p>
                    <a:p>
                      <a:pPr marL="285750" indent="-285750" algn="r" rtl="1">
                        <a:buFont typeface="Arial" panose="020B0604020202020204" pitchFamily="34" charset="0"/>
                        <a:buChar char="•"/>
                      </a:pPr>
                      <a:r>
                        <a:rPr lang="ar-LB" sz="1500"/>
                        <a:t>ملعقة كبيرة من زبدة الفول السوداني، تستخدم لتتبيل الطبق  </a:t>
                      </a:r>
                    </a:p>
                    <a:p>
                      <a:pPr marL="285750" indent="-285750" algn="r" rtl="1">
                        <a:buFont typeface="Arial" panose="020B0604020202020204" pitchFamily="34" charset="0"/>
                        <a:buChar char="•"/>
                      </a:pPr>
                      <a:r>
                        <a:rPr lang="ar-LB" sz="1500"/>
                        <a:t>أي كمية من حليب المكسرات (حليب اللوز، حليب الصويا)</a:t>
                      </a:r>
                      <a:endParaRPr lang="en-US" sz="1500"/>
                    </a:p>
                  </a:txBody>
                  <a:tcPr anchor="ctr"/>
                </a:tc>
                <a:tc>
                  <a:txBody>
                    <a:bodyPr/>
                    <a:lstStyle/>
                    <a:p>
                      <a:pPr algn="r" rtl="1"/>
                      <a:r>
                        <a:rPr lang="ar-LB" sz="1500"/>
                        <a:t>البقوليات والمكسرات والبذور</a:t>
                      </a:r>
                      <a:endParaRPr lang="en-US" sz="1500"/>
                    </a:p>
                  </a:txBody>
                  <a:tcPr anchor="ctr"/>
                </a:tc>
                <a:tc>
                  <a:txBody>
                    <a:bodyPr/>
                    <a:lstStyle/>
                    <a:p>
                      <a:pPr algn="ctr" rtl="1"/>
                      <a:r>
                        <a:rPr lang="en-US" sz="1500" b="1"/>
                        <a:t>2</a:t>
                      </a:r>
                    </a:p>
                  </a:txBody>
                  <a:tcPr anchor="ctr"/>
                </a:tc>
                <a:extLst>
                  <a:ext uri="{0D108BD9-81ED-4DB2-BD59-A6C34878D82A}">
                    <a16:rowId xmlns:a16="http://schemas.microsoft.com/office/drawing/2014/main" val="3273771009"/>
                  </a:ext>
                </a:extLst>
              </a:tr>
              <a:tr h="1027711">
                <a:tc>
                  <a:txBody>
                    <a:bodyPr/>
                    <a:lstStyle/>
                    <a:p>
                      <a:pPr marL="285750" indent="-285750" algn="r" rtl="1">
                        <a:buFont typeface="Arial" panose="020B0604020202020204" pitchFamily="34" charset="0"/>
                        <a:buChar char="•"/>
                      </a:pPr>
                      <a:r>
                        <a:rPr lang="ar-LB" sz="1500"/>
                        <a:t>½ كوب من الحليب لكل شخص (طازج أو مجفف)  </a:t>
                      </a:r>
                    </a:p>
                    <a:p>
                      <a:pPr marL="285750" indent="-285750" algn="r" rtl="1">
                        <a:buFont typeface="Arial" panose="020B0604020202020204" pitchFamily="34" charset="0"/>
                        <a:buChar char="•"/>
                      </a:pPr>
                      <a:r>
                        <a:rPr lang="ar-LB" sz="1500"/>
                        <a:t>قطعة صغيرة من الجبن (مثل علبة الثقاب - الكبريت) لكل شخص  </a:t>
                      </a:r>
                    </a:p>
                    <a:p>
                      <a:pPr marL="285750" indent="-285750" algn="r" rtl="1">
                        <a:buFont typeface="Arial" panose="020B0604020202020204" pitchFamily="34" charset="0"/>
                        <a:buChar char="•"/>
                      </a:pPr>
                      <a:r>
                        <a:rPr lang="ar-LB" sz="1500"/>
                        <a:t>ملعقة كبيرة من الجبن الطري لكل شخص  </a:t>
                      </a:r>
                    </a:p>
                    <a:p>
                      <a:pPr marL="285750" indent="-285750" algn="r" rtl="1">
                        <a:buFont typeface="Arial" panose="020B0604020202020204" pitchFamily="34" charset="0"/>
                        <a:buChar char="•"/>
                      </a:pPr>
                      <a:r>
                        <a:rPr lang="ar-LB" sz="1500"/>
                        <a:t>كوب صغير من الزبادي لكل شخص</a:t>
                      </a:r>
                      <a:endParaRPr lang="en-US" sz="1500"/>
                    </a:p>
                  </a:txBody>
                  <a:tcPr anchor="ctr"/>
                </a:tc>
                <a:tc>
                  <a:txBody>
                    <a:bodyPr/>
                    <a:lstStyle/>
                    <a:p>
                      <a:pPr marL="285750" indent="-285750" algn="r" rtl="1">
                        <a:buFont typeface="Arial" panose="020B0604020202020204" pitchFamily="34" charset="0"/>
                        <a:buChar char="•"/>
                      </a:pPr>
                      <a:r>
                        <a:rPr lang="ar-LB" sz="1500"/>
                        <a:t>رشّة من الحليب/ملعقة أو من الحليب المجفف تضاف إلى الشاي أو القهوة  </a:t>
                      </a:r>
                    </a:p>
                    <a:p>
                      <a:pPr marL="285750" indent="-285750" algn="r" rtl="1">
                        <a:buFont typeface="Arial" panose="020B0604020202020204" pitchFamily="34" charset="0"/>
                        <a:buChar char="•"/>
                      </a:pPr>
                      <a:r>
                        <a:rPr lang="ar-LB" sz="1500"/>
                        <a:t>جبن مبشور يرش فوق الوجبة  </a:t>
                      </a:r>
                    </a:p>
                    <a:p>
                      <a:pPr marL="285750" indent="-285750" algn="r" rtl="1">
                        <a:buFont typeface="Arial" panose="020B0604020202020204" pitchFamily="34" charset="0"/>
                        <a:buChar char="•"/>
                      </a:pPr>
                      <a:r>
                        <a:rPr lang="ar-LB" sz="1500"/>
                        <a:t>ملعقة من الزبادي، تُستخدم لتتبيل الطبق  </a:t>
                      </a:r>
                    </a:p>
                    <a:p>
                      <a:pPr marL="285750" indent="-285750" algn="r" rtl="1">
                        <a:buFont typeface="Arial" panose="020B0604020202020204" pitchFamily="34" charset="0"/>
                        <a:buChar char="•"/>
                      </a:pPr>
                      <a:r>
                        <a:rPr lang="ar-LB" sz="1500"/>
                        <a:t>زبادي سائل جدًا أو مخفف بالماء</a:t>
                      </a:r>
                      <a:endParaRPr lang="en-US" sz="1500"/>
                    </a:p>
                  </a:txBody>
                  <a:tcPr anchor="ctr"/>
                </a:tc>
                <a:tc>
                  <a:txBody>
                    <a:bodyPr/>
                    <a:lstStyle/>
                    <a:p>
                      <a:pPr algn="r" rtl="1"/>
                      <a:r>
                        <a:rPr lang="ar-LB" sz="1500"/>
                        <a:t>الألبان</a:t>
                      </a:r>
                      <a:endParaRPr lang="en-US" sz="1500"/>
                    </a:p>
                  </a:txBody>
                  <a:tcPr anchor="ctr"/>
                </a:tc>
                <a:tc>
                  <a:txBody>
                    <a:bodyPr/>
                    <a:lstStyle/>
                    <a:p>
                      <a:pPr algn="ctr" rtl="1"/>
                      <a:r>
                        <a:rPr lang="en-US" sz="1500" b="1"/>
                        <a:t>3</a:t>
                      </a:r>
                    </a:p>
                  </a:txBody>
                  <a:tcPr anchor="ctr"/>
                </a:tc>
                <a:extLst>
                  <a:ext uri="{0D108BD9-81ED-4DB2-BD59-A6C34878D82A}">
                    <a16:rowId xmlns:a16="http://schemas.microsoft.com/office/drawing/2014/main" val="4063221856"/>
                  </a:ext>
                </a:extLst>
              </a:tr>
              <a:tr h="2429134">
                <a:tc>
                  <a:txBody>
                    <a:bodyPr/>
                    <a:lstStyle/>
                    <a:p>
                      <a:pPr marL="285750" indent="-285750" algn="r" rtl="1">
                        <a:buFont typeface="Arial" panose="020B0604020202020204" pitchFamily="34" charset="0"/>
                        <a:buChar char="•"/>
                      </a:pPr>
                      <a:r>
                        <a:rPr lang="ar-LB" sz="1500"/>
                        <a:t>½ بيضة (بط أو دجاج) لكل شخص  </a:t>
                      </a:r>
                    </a:p>
                    <a:p>
                      <a:pPr marL="285750" indent="-285750" algn="r" rtl="1">
                        <a:buFont typeface="Arial" panose="020B0604020202020204" pitchFamily="34" charset="0"/>
                        <a:buChar char="•"/>
                      </a:pPr>
                      <a:r>
                        <a:rPr lang="ar-LB" sz="1500"/>
                        <a:t>بيض سمان عدد 2 لكل شخص  </a:t>
                      </a:r>
                    </a:p>
                    <a:p>
                      <a:pPr marL="285750" indent="-285750" algn="r" rtl="1">
                        <a:buFont typeface="Arial" panose="020B0604020202020204" pitchFamily="34" charset="0"/>
                        <a:buChar char="•"/>
                      </a:pPr>
                      <a:r>
                        <a:rPr lang="ar-LB" sz="1500"/>
                        <a:t>نصف سمكة أو سمكة كاملة لكل شخص  </a:t>
                      </a:r>
                    </a:p>
                    <a:p>
                      <a:pPr marL="285750" indent="-285750" algn="r" rtl="1">
                        <a:buFont typeface="Arial" panose="020B0604020202020204" pitchFamily="34" charset="0"/>
                        <a:buChar char="•"/>
                      </a:pPr>
                      <a:r>
                        <a:rPr lang="ar-LB" sz="1500"/>
                        <a:t>حفنة من الأسماك الصغيرة (مثل السردين أو الجمبري)  </a:t>
                      </a:r>
                    </a:p>
                    <a:p>
                      <a:pPr marL="285750" indent="-285750" algn="r" rtl="1">
                        <a:buFont typeface="Arial" panose="020B0604020202020204" pitchFamily="34" charset="0"/>
                        <a:buChar char="•"/>
                      </a:pPr>
                      <a:r>
                        <a:rPr lang="ar-LB" sz="1500"/>
                        <a:t>قطعة صغيرة من اللحوم العضوية (بحجم علبة الثقاب) لكل شخص  </a:t>
                      </a:r>
                    </a:p>
                    <a:p>
                      <a:pPr marL="285750" indent="-285750" algn="r" rtl="1">
                        <a:buFont typeface="Arial" panose="020B0604020202020204" pitchFamily="34" charset="0"/>
                        <a:buChar char="•"/>
                      </a:pPr>
                      <a:r>
                        <a:rPr lang="ar-LB" sz="1500"/>
                        <a:t>قطعة صغيرة من اللحم (بحجم علبة الثقاب) لكل شخص  </a:t>
                      </a:r>
                    </a:p>
                    <a:p>
                      <a:pPr marL="285750" indent="-285750" algn="r" rtl="1">
                        <a:buFont typeface="Arial" panose="020B0604020202020204" pitchFamily="34" charset="0"/>
                        <a:buChar char="•"/>
                      </a:pPr>
                      <a:r>
                        <a:rPr lang="ar-LB" sz="1500"/>
                        <a:t>نصف علبة تونة لكل شخص  </a:t>
                      </a:r>
                    </a:p>
                    <a:p>
                      <a:pPr marL="285750" indent="-285750" algn="r" rtl="1">
                        <a:buFont typeface="Arial" panose="020B0604020202020204" pitchFamily="34" charset="0"/>
                        <a:buChar char="•"/>
                      </a:pPr>
                      <a:r>
                        <a:rPr lang="ar-LB" sz="1500"/>
                        <a:t>حفنة من الحشرات (مثل النمل الأبيض أو الصراصير أو اليرقات) لكل شخص</a:t>
                      </a:r>
                      <a:endParaRPr lang="en-US" sz="1500"/>
                    </a:p>
                  </a:txBody>
                  <a:tcPr anchor="ctr"/>
                </a:tc>
                <a:tc>
                  <a:txBody>
                    <a:bodyPr/>
                    <a:lstStyle/>
                    <a:p>
                      <a:pPr marL="285750" indent="-285750" algn="r" rtl="1">
                        <a:buFont typeface="Arial" panose="020B0604020202020204" pitchFamily="34" charset="0"/>
                        <a:buChar char="•"/>
                      </a:pPr>
                      <a:r>
                        <a:rPr lang="ar-LB" sz="1500"/>
                        <a:t>أقل من ½ بيضة لكل شخص، مثل بيضة واحدة فوق طبق مشترك  </a:t>
                      </a:r>
                    </a:p>
                    <a:p>
                      <a:pPr marL="285750" indent="-285750" algn="r" rtl="1">
                        <a:buFont typeface="Arial" panose="020B0604020202020204" pitchFamily="34" charset="0"/>
                        <a:buChar char="•"/>
                      </a:pPr>
                      <a:r>
                        <a:rPr lang="ar-LB" sz="1500"/>
                        <a:t>البيض المستخدم في الخَبز  </a:t>
                      </a:r>
                    </a:p>
                    <a:p>
                      <a:pPr marL="285750" indent="-285750" algn="r" rtl="1">
                        <a:buFont typeface="Arial" panose="020B0604020202020204" pitchFamily="34" charset="0"/>
                        <a:buChar char="•"/>
                      </a:pPr>
                      <a:r>
                        <a:rPr lang="ar-LB" sz="1500"/>
                        <a:t>قطعة صغيرة من اللحم (مثل علبة الثقاب) لأكثر من شخص واحد  </a:t>
                      </a:r>
                    </a:p>
                    <a:p>
                      <a:pPr marL="285750" indent="-285750" algn="r" rtl="1">
                        <a:buFont typeface="Arial" panose="020B0604020202020204" pitchFamily="34" charset="0"/>
                        <a:buChar char="•"/>
                      </a:pPr>
                      <a:r>
                        <a:rPr lang="ar-LB" sz="1500"/>
                        <a:t>مسحوق السمك يُرش فوق الوجبات  </a:t>
                      </a:r>
                    </a:p>
                    <a:p>
                      <a:pPr marL="285750" indent="-285750" algn="r" rtl="1">
                        <a:buFont typeface="Arial" panose="020B0604020202020204" pitchFamily="34" charset="0"/>
                        <a:buChar char="•"/>
                      </a:pPr>
                      <a:r>
                        <a:rPr lang="ar-LB" sz="1500"/>
                        <a:t>صلصة/معجون السمك المستخدم في طبق  </a:t>
                      </a:r>
                    </a:p>
                    <a:p>
                      <a:pPr marL="285750" indent="-285750" algn="r" rtl="1">
                        <a:buFont typeface="Arial" panose="020B0604020202020204" pitchFamily="34" charset="0"/>
                        <a:buChar char="•"/>
                      </a:pPr>
                      <a:r>
                        <a:rPr lang="ar-LB" sz="1500"/>
                        <a:t>قطعة لحم أو سمك لإضافة نكهة للحساء أو الطبق  </a:t>
                      </a:r>
                    </a:p>
                    <a:p>
                      <a:pPr marL="285750" indent="-285750" algn="r" rtl="1">
                        <a:buFont typeface="Arial" panose="020B0604020202020204" pitchFamily="34" charset="0"/>
                        <a:buChar char="•"/>
                      </a:pPr>
                      <a:r>
                        <a:rPr lang="ar-LB" sz="1500"/>
                        <a:t>مرق العظام  </a:t>
                      </a:r>
                    </a:p>
                    <a:p>
                      <a:pPr marL="285750" indent="-285750" algn="r" rtl="1">
                        <a:buFont typeface="Arial" panose="020B0604020202020204" pitchFamily="34" charset="0"/>
                        <a:buChar char="•"/>
                      </a:pPr>
                      <a:r>
                        <a:rPr lang="ar-LB" sz="1500"/>
                        <a:t>سمك مجفف </a:t>
                      </a:r>
                      <a:endParaRPr lang="en-US" sz="1500"/>
                    </a:p>
                  </a:txBody>
                  <a:tcPr anchor="ctr"/>
                </a:tc>
                <a:tc>
                  <a:txBody>
                    <a:bodyPr/>
                    <a:lstStyle/>
                    <a:p>
                      <a:pPr algn="r" rtl="1"/>
                      <a:r>
                        <a:rPr lang="ar-LB" sz="1500"/>
                        <a:t>اللحم والسمك والبيض</a:t>
                      </a:r>
                      <a:endParaRPr lang="en-US" sz="1500"/>
                    </a:p>
                  </a:txBody>
                  <a:tcPr anchor="ctr"/>
                </a:tc>
                <a:tc>
                  <a:txBody>
                    <a:bodyPr/>
                    <a:lstStyle/>
                    <a:p>
                      <a:pPr algn="ctr" rtl="1"/>
                      <a:r>
                        <a:rPr lang="en-US" sz="1500" b="1"/>
                        <a:t>4</a:t>
                      </a:r>
                    </a:p>
                  </a:txBody>
                  <a:tcPr anchor="ctr"/>
                </a:tc>
                <a:extLst>
                  <a:ext uri="{0D108BD9-81ED-4DB2-BD59-A6C34878D82A}">
                    <a16:rowId xmlns:a16="http://schemas.microsoft.com/office/drawing/2014/main" val="2690535419"/>
                  </a:ext>
                </a:extLst>
              </a:tr>
            </a:tbl>
          </a:graphicData>
        </a:graphic>
      </p:graphicFrame>
    </p:spTree>
    <p:extLst>
      <p:ext uri="{BB962C8B-B14F-4D97-AF65-F5344CB8AC3E}">
        <p14:creationId xmlns:p14="http://schemas.microsoft.com/office/powerpoint/2010/main" val="15744993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19936A0-AD3B-A1B5-EE5E-4504B842357D}"/>
              </a:ext>
            </a:extLst>
          </p:cNvPr>
          <p:cNvSpPr>
            <a:spLocks noGrp="1"/>
          </p:cNvSpPr>
          <p:nvPr>
            <p:ph type="title"/>
          </p:nvPr>
        </p:nvSpPr>
        <p:spPr>
          <a:xfrm>
            <a:off x="1111743" y="-172249"/>
            <a:ext cx="10542124" cy="1152000"/>
          </a:xfrm>
        </p:spPr>
        <p:txBody>
          <a:bodyPr/>
          <a:lstStyle/>
          <a:p>
            <a:pPr algn="r" rtl="1"/>
            <a:r>
              <a:rPr lang="ar-LB" sz="3600" kern="1400" spc="230" dirty="0">
                <a:solidFill>
                  <a:schemeClr val="tx1"/>
                </a:solidFill>
                <a:latin typeface="Open Sans ExtraBold" panose="020B0906030804020204" pitchFamily="34" charset="0"/>
              </a:rPr>
              <a:t>كميات صغيرة – </a:t>
            </a:r>
            <a:r>
              <a:rPr lang="ar-YE" sz="3600" kern="1400" spc="230" dirty="0">
                <a:solidFill>
                  <a:schemeClr val="tx1"/>
                </a:solidFill>
                <a:latin typeface="Open Sans ExtraBold" panose="020B0906030804020204" pitchFamily="34" charset="0"/>
              </a:rPr>
              <a:t>حدود</a:t>
            </a:r>
            <a:r>
              <a:rPr lang="ar-LB" sz="3600" kern="1400" spc="230" dirty="0">
                <a:solidFill>
                  <a:schemeClr val="tx1"/>
                </a:solidFill>
                <a:latin typeface="Open Sans ExtraBold" panose="020B0906030804020204" pitchFamily="34" charset="0"/>
              </a:rPr>
              <a:t> الاستهلاك</a:t>
            </a:r>
            <a:endParaRPr lang="en-US" sz="3600" kern="1400" spc="230" dirty="0">
              <a:solidFill>
                <a:schemeClr val="tx1"/>
              </a:solidFill>
              <a:latin typeface="Open Sans ExtraBold" panose="020B0906030804020204" pitchFamily="34" charset="0"/>
            </a:endParaRPr>
          </a:p>
        </p:txBody>
      </p:sp>
      <p:graphicFrame>
        <p:nvGraphicFramePr>
          <p:cNvPr id="3" name="Table 4">
            <a:extLst>
              <a:ext uri="{FF2B5EF4-FFF2-40B4-BE49-F238E27FC236}">
                <a16:creationId xmlns:a16="http://schemas.microsoft.com/office/drawing/2014/main" id="{C94C7C03-54D7-7C1A-90F6-8616ADCA79A2}"/>
              </a:ext>
            </a:extLst>
          </p:cNvPr>
          <p:cNvGraphicFramePr>
            <a:graphicFrameLocks noGrp="1"/>
          </p:cNvGraphicFramePr>
          <p:nvPr>
            <p:extLst>
              <p:ext uri="{D42A27DB-BD31-4B8C-83A1-F6EECF244321}">
                <p14:modId xmlns:p14="http://schemas.microsoft.com/office/powerpoint/2010/main" val="1866287771"/>
              </p:ext>
            </p:extLst>
          </p:nvPr>
        </p:nvGraphicFramePr>
        <p:xfrm>
          <a:off x="0" y="757898"/>
          <a:ext cx="12192000" cy="5871502"/>
        </p:xfrm>
        <a:graphic>
          <a:graphicData uri="http://schemas.openxmlformats.org/drawingml/2006/table">
            <a:tbl>
              <a:tblPr firstRow="1" bandRow="1">
                <a:tableStyleId>{5C22544A-7EE6-4342-B048-85BDC9FD1C3A}</a:tableStyleId>
              </a:tblPr>
              <a:tblGrid>
                <a:gridCol w="5938092">
                  <a:extLst>
                    <a:ext uri="{9D8B030D-6E8A-4147-A177-3AD203B41FA5}">
                      <a16:colId xmlns:a16="http://schemas.microsoft.com/office/drawing/2014/main" val="3545037084"/>
                    </a:ext>
                  </a:extLst>
                </a:gridCol>
                <a:gridCol w="4417763">
                  <a:extLst>
                    <a:ext uri="{9D8B030D-6E8A-4147-A177-3AD203B41FA5}">
                      <a16:colId xmlns:a16="http://schemas.microsoft.com/office/drawing/2014/main" val="938391981"/>
                    </a:ext>
                  </a:extLst>
                </a:gridCol>
                <a:gridCol w="1433374">
                  <a:extLst>
                    <a:ext uri="{9D8B030D-6E8A-4147-A177-3AD203B41FA5}">
                      <a16:colId xmlns:a16="http://schemas.microsoft.com/office/drawing/2014/main" val="204087685"/>
                    </a:ext>
                  </a:extLst>
                </a:gridCol>
                <a:gridCol w="402771">
                  <a:extLst>
                    <a:ext uri="{9D8B030D-6E8A-4147-A177-3AD203B41FA5}">
                      <a16:colId xmlns:a16="http://schemas.microsoft.com/office/drawing/2014/main" val="3636282786"/>
                    </a:ext>
                  </a:extLst>
                </a:gridCol>
              </a:tblGrid>
              <a:tr h="464408">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LB" sz="1500"/>
                        <a:t>الكميات التي تُعتبر كافية</a:t>
                      </a:r>
                      <a:r>
                        <a:rPr lang="ar-YE" sz="1500"/>
                        <a:t> (تحسب)</a:t>
                      </a:r>
                      <a:r>
                        <a:rPr lang="ar-LB" sz="1500"/>
                        <a:t> للاستهلاك اليومي –</a:t>
                      </a:r>
                    </a:p>
                    <a:p>
                      <a:pPr marL="0" marR="0" lvl="0" indent="0" algn="ctr" defTabSz="914400" rtl="1" eaLnBrk="1" fontAlgn="auto" latinLnBrk="0" hangingPunct="1">
                        <a:lnSpc>
                          <a:spcPct val="100000"/>
                        </a:lnSpc>
                        <a:spcBef>
                          <a:spcPts val="0"/>
                        </a:spcBef>
                        <a:spcAft>
                          <a:spcPts val="0"/>
                        </a:spcAft>
                        <a:buClrTx/>
                        <a:buSzTx/>
                        <a:buFontTx/>
                        <a:buNone/>
                        <a:tabLst/>
                        <a:defRPr/>
                      </a:pPr>
                      <a:r>
                        <a:rPr lang="ar-LB" sz="1500"/>
                        <a:t> تُسجل تحت المجموعة الغذائية الرئيسية</a:t>
                      </a:r>
                      <a:endParaRPr lang="en-US" sz="1500"/>
                    </a:p>
                  </a:txBody>
                  <a:tcPr/>
                </a:tc>
                <a:tc>
                  <a:txBody>
                    <a:bodyPr/>
                    <a:lstStyle/>
                    <a:p>
                      <a:pPr algn="ctr" rtl="1"/>
                      <a:r>
                        <a:rPr lang="ar-LB" sz="1500"/>
                        <a:t>الكميات التي لا تُعتبر</a:t>
                      </a:r>
                      <a:r>
                        <a:rPr lang="ar-YE" sz="1500"/>
                        <a:t>(لاتحسب) </a:t>
                      </a:r>
                      <a:r>
                        <a:rPr lang="ar-LB" sz="1500"/>
                        <a:t> كافية للاستهلاك اليومي –</a:t>
                      </a:r>
                    </a:p>
                    <a:p>
                      <a:pPr algn="ctr" rtl="1"/>
                      <a:r>
                        <a:rPr lang="ar-LB" sz="1500"/>
                        <a:t> تُسجل تحت مجموعة البهارات والتوابل</a:t>
                      </a:r>
                      <a:endParaRPr lang="en-US" sz="1500"/>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LB" sz="1500"/>
                        <a:t>المجموعات الغذائية</a:t>
                      </a:r>
                      <a:endParaRPr lang="en-US" sz="1500"/>
                    </a:p>
                  </a:txBody>
                  <a:tcPr/>
                </a:tc>
                <a:tc>
                  <a:txBody>
                    <a:bodyPr/>
                    <a:lstStyle/>
                    <a:p>
                      <a:pPr algn="ctr" rtl="1"/>
                      <a:r>
                        <a:rPr lang="en-US" sz="1500" b="1"/>
                        <a:t>#</a:t>
                      </a:r>
                    </a:p>
                  </a:txBody>
                  <a:tcPr/>
                </a:tc>
                <a:extLst>
                  <a:ext uri="{0D108BD9-81ED-4DB2-BD59-A6C34878D82A}">
                    <a16:rowId xmlns:a16="http://schemas.microsoft.com/office/drawing/2014/main" val="3088591035"/>
                  </a:ext>
                </a:extLst>
              </a:tr>
              <a:tr h="1337549">
                <a:tc>
                  <a:txBody>
                    <a:bodyPr/>
                    <a:lstStyle/>
                    <a:p>
                      <a:pPr marL="285750" indent="-285750" algn="r" rtl="1">
                        <a:buFont typeface="Arial" panose="020B0604020202020204" pitchFamily="34" charset="0"/>
                        <a:buChar char="•"/>
                      </a:pPr>
                      <a:r>
                        <a:rPr lang="ar-LB" sz="1500"/>
                        <a:t>نصف قطعة خضار لكل شخص (مثل الخيار أو الفلفل الحلو)  </a:t>
                      </a:r>
                    </a:p>
                    <a:p>
                      <a:pPr marL="285750" indent="-285750" algn="r" rtl="1">
                        <a:buFont typeface="Arial" panose="020B0604020202020204" pitchFamily="34" charset="0"/>
                        <a:buChar char="•"/>
                      </a:pPr>
                      <a:r>
                        <a:rPr lang="ar-LB" sz="1500"/>
                        <a:t>طبق مصنوع أساسًا من الطماطم (أو أي خضار آخر)  </a:t>
                      </a:r>
                    </a:p>
                    <a:p>
                      <a:pPr marL="285750" indent="-285750" algn="r" rtl="1">
                        <a:buFont typeface="Arial" panose="020B0604020202020204" pitchFamily="34" charset="0"/>
                        <a:buChar char="•"/>
                      </a:pPr>
                      <a:r>
                        <a:rPr lang="ar-LB" sz="1500"/>
                        <a:t>بصلة متوسطة لكل شخص  </a:t>
                      </a:r>
                    </a:p>
                    <a:p>
                      <a:pPr marL="285750" indent="-285750" algn="r" rtl="1">
                        <a:buFont typeface="Arial" panose="020B0604020202020204" pitchFamily="34" charset="0"/>
                        <a:buChar char="•"/>
                      </a:pPr>
                      <a:r>
                        <a:rPr lang="ar-LB" sz="1500"/>
                        <a:t>الأوراق: حفنة لكل شخص</a:t>
                      </a:r>
                      <a:endParaRPr lang="en-US" sz="1500"/>
                    </a:p>
                  </a:txBody>
                  <a:tcPr anchor="ctr"/>
                </a:tc>
                <a:tc>
                  <a:txBody>
                    <a:bodyPr/>
                    <a:lstStyle/>
                    <a:p>
                      <a:pPr marL="285750" indent="-285750" algn="r" rtl="1">
                        <a:buFont typeface="Arial" panose="020B0604020202020204" pitchFamily="34" charset="0"/>
                        <a:buChar char="•"/>
                      </a:pPr>
                      <a:r>
                        <a:rPr lang="ar-LB" sz="1500"/>
                        <a:t>فصوص الثوم التي تُستخدم لتتبيل الطبق  </a:t>
                      </a:r>
                    </a:p>
                    <a:p>
                      <a:pPr marL="285750" indent="-285750" algn="r" rtl="1">
                        <a:buFont typeface="Arial" panose="020B0604020202020204" pitchFamily="34" charset="0"/>
                        <a:buChar char="•"/>
                      </a:pPr>
                      <a:r>
                        <a:rPr lang="ar-LB" sz="1500"/>
                        <a:t>واحدة أو اثنتين من الطماطم، تُستخدم لتتبيل الطبق  </a:t>
                      </a:r>
                    </a:p>
                    <a:p>
                      <a:pPr marL="285750" indent="-285750" algn="r" rtl="1">
                        <a:buFont typeface="Arial" panose="020B0604020202020204" pitchFamily="34" charset="0"/>
                        <a:buChar char="•"/>
                      </a:pPr>
                      <a:r>
                        <a:rPr lang="ar-LB" sz="1500"/>
                        <a:t>بصلتين أو أقل، تُستخدم لتتبيل الطبق  </a:t>
                      </a:r>
                    </a:p>
                    <a:p>
                      <a:pPr marL="285750" indent="-285750" algn="r" rtl="1">
                        <a:buFont typeface="Arial" panose="020B0604020202020204" pitchFamily="34" charset="0"/>
                        <a:buChar char="•"/>
                      </a:pPr>
                      <a:r>
                        <a:rPr lang="ar-LB" sz="1500"/>
                        <a:t>معجون الطماطم أو صلصة الطماطم أو الكاتشب يُستخدم لتتبيل الطبق  </a:t>
                      </a:r>
                    </a:p>
                    <a:p>
                      <a:pPr marL="285750" indent="-285750" algn="r" rtl="1">
                        <a:buFont typeface="Arial" panose="020B0604020202020204" pitchFamily="34" charset="0"/>
                        <a:buChar char="•"/>
                      </a:pPr>
                      <a:r>
                        <a:rPr lang="ar-LB" sz="1500"/>
                        <a:t>أي كمية من الخيار أو القرنبيط و/أو الجزر تُستهلك فقط كمخلل  </a:t>
                      </a:r>
                    </a:p>
                    <a:p>
                      <a:pPr marL="285750" indent="-285750" algn="r" rtl="1">
                        <a:buFont typeface="Arial" panose="020B0604020202020204" pitchFamily="34" charset="0"/>
                        <a:buChar char="•"/>
                      </a:pPr>
                      <a:r>
                        <a:rPr lang="ar-LB" sz="1500"/>
                        <a:t>الأوراق: بضع أوراق للجميع</a:t>
                      </a:r>
                      <a:endParaRPr lang="en-US" sz="1500"/>
                    </a:p>
                  </a:txBody>
                  <a:tcPr anchor="ctr"/>
                </a:tc>
                <a:tc>
                  <a:txBody>
                    <a:bodyPr/>
                    <a:lstStyle/>
                    <a:p>
                      <a:pPr algn="r" rtl="1"/>
                      <a:r>
                        <a:rPr lang="ar-LB" sz="1500"/>
                        <a:t>الخضروات والاوراق</a:t>
                      </a:r>
                      <a:endParaRPr lang="en-US" sz="1500"/>
                    </a:p>
                  </a:txBody>
                  <a:tcPr anchor="ctr"/>
                </a:tc>
                <a:tc>
                  <a:txBody>
                    <a:bodyPr/>
                    <a:lstStyle/>
                    <a:p>
                      <a:pPr algn="ctr" rtl="1"/>
                      <a:r>
                        <a:rPr lang="ar-LB" sz="1500" b="1"/>
                        <a:t>5</a:t>
                      </a:r>
                      <a:endParaRPr lang="en-US" sz="1500" b="1"/>
                    </a:p>
                  </a:txBody>
                  <a:tcPr anchor="ctr"/>
                </a:tc>
                <a:extLst>
                  <a:ext uri="{0D108BD9-81ED-4DB2-BD59-A6C34878D82A}">
                    <a16:rowId xmlns:a16="http://schemas.microsoft.com/office/drawing/2014/main" val="3012644042"/>
                  </a:ext>
                </a:extLst>
              </a:tr>
              <a:tr h="1724977">
                <a:tc>
                  <a:txBody>
                    <a:bodyPr/>
                    <a:lstStyle/>
                    <a:p>
                      <a:pPr marL="285750" indent="-285750" algn="r" rtl="1">
                        <a:buFont typeface="Arial" panose="020B0604020202020204" pitchFamily="34" charset="0"/>
                        <a:buChar char="•"/>
                      </a:pPr>
                      <a:r>
                        <a:rPr lang="ar-LB" sz="1500"/>
                        <a:t>قطعة فاكهة صغيرة كاملة لكل شخص (مثل المندرين، الموز السكري، التين)  </a:t>
                      </a:r>
                    </a:p>
                    <a:p>
                      <a:pPr marL="285750" indent="-285750" algn="r" rtl="1">
                        <a:buFont typeface="Arial" panose="020B0604020202020204" pitchFamily="34" charset="0"/>
                        <a:buChar char="•"/>
                      </a:pPr>
                      <a:r>
                        <a:rPr lang="ar-LB" sz="1500"/>
                        <a:t>نصف قطعة من الفواكه الأكبر حجمًا (مثل التفاح، الكمثرى، البرتقال، الموز) لكل شخص  </a:t>
                      </a:r>
                    </a:p>
                    <a:p>
                      <a:pPr marL="285750" indent="-285750" algn="r" rtl="1">
                        <a:buFont typeface="Arial" panose="020B0604020202020204" pitchFamily="34" charset="0"/>
                        <a:buChar char="•"/>
                      </a:pPr>
                      <a:r>
                        <a:rPr lang="ar-LB" sz="1500"/>
                        <a:t>شريحة واحدة من الأناناس لكل شخص  </a:t>
                      </a:r>
                    </a:p>
                    <a:p>
                      <a:pPr marL="285750" indent="-285750" algn="r" rtl="1">
                        <a:buFont typeface="Arial" panose="020B0604020202020204" pitchFamily="34" charset="0"/>
                        <a:buChar char="•"/>
                      </a:pPr>
                      <a:r>
                        <a:rPr lang="ar-LB" sz="1500"/>
                        <a:t>3 تمرات طازجة لكل شخص  </a:t>
                      </a:r>
                    </a:p>
                    <a:p>
                      <a:pPr marL="285750" indent="-285750" algn="r" rtl="1">
                        <a:buFont typeface="Arial" panose="020B0604020202020204" pitchFamily="34" charset="0"/>
                        <a:buChar char="•"/>
                      </a:pPr>
                      <a:r>
                        <a:rPr lang="ar-LB" sz="1500"/>
                        <a:t>حفنة من التوت لكل شخص (طازج أو مجمد)  </a:t>
                      </a:r>
                    </a:p>
                    <a:p>
                      <a:pPr marL="285750" indent="-285750" algn="r" rtl="1">
                        <a:buFont typeface="Arial" panose="020B0604020202020204" pitchFamily="34" charset="0"/>
                        <a:buChar char="•"/>
                      </a:pPr>
                      <a:r>
                        <a:rPr lang="ar-LB" sz="1500"/>
                        <a:t>نصف كوب من الفواكه المجففة لكل شخص  </a:t>
                      </a:r>
                    </a:p>
                    <a:p>
                      <a:pPr marL="285750" indent="-285750" algn="r" rtl="1">
                        <a:buFont typeface="Arial" panose="020B0604020202020204" pitchFamily="34" charset="0"/>
                        <a:buChar char="•"/>
                      </a:pPr>
                      <a:r>
                        <a:rPr lang="ar-LB" sz="1500"/>
                        <a:t>ربع أفوكادو لكل شخص</a:t>
                      </a:r>
                      <a:endParaRPr lang="en-US" sz="1500"/>
                    </a:p>
                  </a:txBody>
                  <a:tcPr anchor="ctr"/>
                </a:tc>
                <a:tc>
                  <a:txBody>
                    <a:bodyPr/>
                    <a:lstStyle/>
                    <a:p>
                      <a:pPr marL="285750" indent="-285750" algn="r" rtl="1">
                        <a:buFont typeface="Arial" panose="020B0604020202020204" pitchFamily="34" charset="0"/>
                        <a:buChar char="•"/>
                      </a:pPr>
                      <a:r>
                        <a:rPr lang="ar-LB" sz="1500"/>
                        <a:t>الفواكه المستخدمة لتتبيل المشروبات (مثل شريحة ليمون مضافة إلى مشروب)  </a:t>
                      </a:r>
                    </a:p>
                    <a:p>
                      <a:pPr marL="285750" indent="-285750" algn="r" rtl="1">
                        <a:buFont typeface="Arial" panose="020B0604020202020204" pitchFamily="34" charset="0"/>
                        <a:buChar char="•"/>
                      </a:pPr>
                      <a:r>
                        <a:rPr lang="ar-LB" sz="1500"/>
                        <a:t>قطعة صغيرة من الفاكهة، مُقسمة بين شخصين أو أكثر - باستثناء الفواكه الكبيرة حيث يكفي نصفها  </a:t>
                      </a:r>
                    </a:p>
                    <a:p>
                      <a:pPr marL="285750" indent="-285750" algn="r" rtl="1">
                        <a:buFont typeface="Arial" panose="020B0604020202020204" pitchFamily="34" charset="0"/>
                        <a:buChar char="•"/>
                      </a:pPr>
                      <a:r>
                        <a:rPr lang="ar-LB" sz="1500"/>
                        <a:t>أقل من 3 تمرات طازجة لكل شخص  </a:t>
                      </a:r>
                    </a:p>
                    <a:p>
                      <a:pPr marL="285750" indent="-285750" algn="r" rtl="1">
                        <a:buFont typeface="Arial" panose="020B0604020202020204" pitchFamily="34" charset="0"/>
                        <a:buChar char="•"/>
                      </a:pPr>
                      <a:r>
                        <a:rPr lang="ar-LB" sz="1500"/>
                        <a:t>ماء جوز الهند</a:t>
                      </a:r>
                      <a:endParaRPr lang="en-US" sz="1500"/>
                    </a:p>
                  </a:txBody>
                  <a:tcPr anchor="ctr"/>
                </a:tc>
                <a:tc>
                  <a:txBody>
                    <a:bodyPr/>
                    <a:lstStyle/>
                    <a:p>
                      <a:pPr algn="r" rtl="1"/>
                      <a:r>
                        <a:rPr lang="ar-LB" sz="1500"/>
                        <a:t>الفواكه</a:t>
                      </a:r>
                      <a:endParaRPr lang="en-US" sz="1500"/>
                    </a:p>
                  </a:txBody>
                  <a:tcPr anchor="ctr"/>
                </a:tc>
                <a:tc>
                  <a:txBody>
                    <a:bodyPr/>
                    <a:lstStyle/>
                    <a:p>
                      <a:pPr algn="ctr" rtl="1"/>
                      <a:r>
                        <a:rPr lang="ar-LB" sz="1500" b="1"/>
                        <a:t>6</a:t>
                      </a:r>
                      <a:endParaRPr lang="en-US" sz="1500" b="1"/>
                    </a:p>
                  </a:txBody>
                  <a:tcPr anchor="ctr"/>
                </a:tc>
                <a:extLst>
                  <a:ext uri="{0D108BD9-81ED-4DB2-BD59-A6C34878D82A}">
                    <a16:rowId xmlns:a16="http://schemas.microsoft.com/office/drawing/2014/main" val="3273771009"/>
                  </a:ext>
                </a:extLst>
              </a:tr>
              <a:tr h="649995">
                <a:tc>
                  <a:txBody>
                    <a:bodyPr/>
                    <a:lstStyle/>
                    <a:p>
                      <a:pPr marL="285750" indent="-285750" algn="r" rtl="1">
                        <a:buFont typeface="Arial" panose="020B0604020202020204" pitchFamily="34" charset="0"/>
                        <a:buChar char="•"/>
                      </a:pPr>
                      <a:r>
                        <a:rPr lang="ar-LB" sz="1500"/>
                        <a:t>يجب أن يتم احتساب أي كمية من الزيت (بما في ذلك القليل من الزيت في طبق مشترك)  </a:t>
                      </a:r>
                    </a:p>
                    <a:p>
                      <a:pPr marL="285750" indent="-285750" algn="r" rtl="1">
                        <a:buFont typeface="Arial" panose="020B0604020202020204" pitchFamily="34" charset="0"/>
                        <a:buChar char="•"/>
                      </a:pPr>
                      <a:r>
                        <a:rPr lang="ar-LB" sz="1500"/>
                        <a:t>ملعقة طعام من الزبدة لكل شخص  </a:t>
                      </a:r>
                    </a:p>
                    <a:p>
                      <a:pPr marL="285750" indent="-285750" algn="r" rtl="1">
                        <a:buFont typeface="Arial" panose="020B0604020202020204" pitchFamily="34" charset="0"/>
                        <a:buChar char="•"/>
                      </a:pPr>
                      <a:r>
                        <a:rPr lang="ar-LB" sz="1500"/>
                        <a:t>حفنة من رقائق البطاطس لكل شخص</a:t>
                      </a:r>
                      <a:endParaRPr lang="en-US" sz="1500"/>
                    </a:p>
                  </a:txBody>
                  <a:tcPr anchor="ctr"/>
                </a:tc>
                <a:tc>
                  <a:txBody>
                    <a:bodyPr/>
                    <a:lstStyle/>
                    <a:p>
                      <a:pPr marL="285750" indent="-285750" algn="r" rtl="1">
                        <a:buFont typeface="Arial" panose="020B0604020202020204" pitchFamily="34" charset="0"/>
                        <a:buChar char="•"/>
                      </a:pPr>
                      <a:endParaRPr lang="en-US" sz="1500"/>
                    </a:p>
                  </a:txBody>
                  <a:tcPr anchor="ctr"/>
                </a:tc>
                <a:tc>
                  <a:txBody>
                    <a:bodyPr/>
                    <a:lstStyle/>
                    <a:p>
                      <a:pPr algn="r" rtl="1"/>
                      <a:r>
                        <a:rPr lang="ar-LB" sz="1500"/>
                        <a:t>الزيوت والدهون والزبدة</a:t>
                      </a:r>
                      <a:endParaRPr lang="en-US" sz="1500"/>
                    </a:p>
                  </a:txBody>
                  <a:tcPr anchor="ctr"/>
                </a:tc>
                <a:tc>
                  <a:txBody>
                    <a:bodyPr/>
                    <a:lstStyle/>
                    <a:p>
                      <a:pPr algn="ctr" rtl="1"/>
                      <a:r>
                        <a:rPr lang="ar-LB" sz="1500" b="1"/>
                        <a:t>7</a:t>
                      </a:r>
                      <a:endParaRPr lang="en-US" sz="1500" b="1"/>
                    </a:p>
                  </a:txBody>
                  <a:tcPr anchor="ctr"/>
                </a:tc>
                <a:extLst>
                  <a:ext uri="{0D108BD9-81ED-4DB2-BD59-A6C34878D82A}">
                    <a16:rowId xmlns:a16="http://schemas.microsoft.com/office/drawing/2014/main" val="4063221856"/>
                  </a:ext>
                </a:extLst>
              </a:tr>
              <a:tr h="1129005">
                <a:tc>
                  <a:txBody>
                    <a:bodyPr/>
                    <a:lstStyle/>
                    <a:p>
                      <a:pPr marL="285750" indent="-285750" algn="r" rtl="1">
                        <a:buFont typeface="Arial" panose="020B0604020202020204" pitchFamily="34" charset="0"/>
                        <a:buChar char="•"/>
                      </a:pPr>
                      <a:r>
                        <a:rPr lang="ar-LB" sz="1500"/>
                        <a:t>أي كمية من الحلوى، البسكويت/الكعك، أو الشوكولاتة (حتى قطعة صغيرة واحدة)  </a:t>
                      </a:r>
                    </a:p>
                    <a:p>
                      <a:pPr marL="285750" indent="-285750" algn="r" rtl="1">
                        <a:buFont typeface="Arial" panose="020B0604020202020204" pitchFamily="34" charset="0"/>
                        <a:buChar char="•"/>
                      </a:pPr>
                      <a:r>
                        <a:rPr lang="ar-LB" sz="1500"/>
                        <a:t>أي كمية من التمور المجففة  </a:t>
                      </a:r>
                    </a:p>
                    <a:p>
                      <a:pPr marL="285750" indent="-285750" algn="r" rtl="1">
                        <a:buFont typeface="Arial" panose="020B0604020202020204" pitchFamily="34" charset="0"/>
                        <a:buChar char="•"/>
                      </a:pPr>
                      <a:r>
                        <a:rPr lang="ar-LB" sz="1500"/>
                        <a:t>كوب/علبة من عصير الفواكه لكل شخص  </a:t>
                      </a:r>
                    </a:p>
                    <a:p>
                      <a:pPr marL="285750" indent="-285750" algn="r" rtl="1">
                        <a:buFont typeface="Arial" panose="020B0604020202020204" pitchFamily="34" charset="0"/>
                        <a:buChar char="•"/>
                      </a:pPr>
                      <a:r>
                        <a:rPr lang="ar-LB" sz="1500"/>
                        <a:t>شاي محلى بالسكر (بملعقة طعام واحدة أو أكثر) لكل شخص</a:t>
                      </a:r>
                      <a:endParaRPr lang="en-US" sz="1500"/>
                    </a:p>
                  </a:txBody>
                  <a:tcPr anchor="ctr"/>
                </a:tc>
                <a:tc>
                  <a:txBody>
                    <a:bodyPr/>
                    <a:lstStyle/>
                    <a:p>
                      <a:pPr marL="285750" indent="-285750" algn="r" rtl="1">
                        <a:buFont typeface="Arial" panose="020B0604020202020204" pitchFamily="34" charset="0"/>
                        <a:buChar char="•"/>
                      </a:pPr>
                      <a:endParaRPr lang="en-US" sz="1500"/>
                    </a:p>
                  </a:txBody>
                  <a:tcPr anchor="ctr"/>
                </a:tc>
                <a:tc>
                  <a:txBody>
                    <a:bodyPr/>
                    <a:lstStyle/>
                    <a:p>
                      <a:pPr algn="r" rtl="1"/>
                      <a:r>
                        <a:rPr lang="ar-LB" sz="1500"/>
                        <a:t>السكر والحلويات</a:t>
                      </a:r>
                      <a:endParaRPr lang="en-US" sz="1500"/>
                    </a:p>
                  </a:txBody>
                  <a:tcPr anchor="ctr"/>
                </a:tc>
                <a:tc>
                  <a:txBody>
                    <a:bodyPr/>
                    <a:lstStyle/>
                    <a:p>
                      <a:pPr algn="ctr" rtl="1"/>
                      <a:r>
                        <a:rPr lang="ar-LB" sz="1500" b="1"/>
                        <a:t>8</a:t>
                      </a:r>
                      <a:endParaRPr lang="en-US" sz="1500" b="1"/>
                    </a:p>
                  </a:txBody>
                  <a:tcPr anchor="ctr"/>
                </a:tc>
                <a:extLst>
                  <a:ext uri="{0D108BD9-81ED-4DB2-BD59-A6C34878D82A}">
                    <a16:rowId xmlns:a16="http://schemas.microsoft.com/office/drawing/2014/main" val="2690535419"/>
                  </a:ext>
                </a:extLst>
              </a:tr>
            </a:tbl>
          </a:graphicData>
        </a:graphic>
      </p:graphicFrame>
    </p:spTree>
    <p:extLst>
      <p:ext uri="{BB962C8B-B14F-4D97-AF65-F5344CB8AC3E}">
        <p14:creationId xmlns:p14="http://schemas.microsoft.com/office/powerpoint/2010/main" val="26117339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1703200" y="2369285"/>
            <a:ext cx="8785600" cy="361241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gn="ctr">
              <a:lnSpc>
                <a:spcPts val="3920"/>
              </a:lnSpc>
            </a:pPr>
            <a:endParaRPr lang="ar-LB" sz="340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gn="ctr">
              <a:lnSpc>
                <a:spcPts val="3920"/>
              </a:lnSpc>
            </a:pPr>
            <a:r>
              <a:rPr lang="ar-LB" sz="340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t>سؤال:</a:t>
            </a:r>
          </a:p>
          <a:p>
            <a:pPr algn="ctr">
              <a:lnSpc>
                <a:spcPts val="3920"/>
              </a:lnSpc>
            </a:pPr>
            <a:r>
              <a:rPr lang="ar-LB"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t>ما هي العادات الاستهلاكية "الاعتيادية" في هذا السياق؟</a:t>
            </a:r>
          </a:p>
          <a:p>
            <a:pPr algn="ctr">
              <a:lnSpc>
                <a:spcPts val="3920"/>
              </a:lnSpc>
            </a:pPr>
            <a:r>
              <a:rPr lang="ar-LB"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t>ماذا يأكل الأسر عادةً وكم مرة؟</a:t>
            </a:r>
          </a:p>
          <a:p>
            <a:pPr algn="ctr">
              <a:lnSpc>
                <a:spcPts val="3920"/>
              </a:lnSpc>
            </a:pPr>
            <a:r>
              <a:rPr lang="ar-LB"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t>هل تختلف حسب المنطقة؟</a:t>
            </a:r>
          </a:p>
          <a:p>
            <a:pPr algn="ctr">
              <a:lnSpc>
                <a:spcPts val="3920"/>
              </a:lnSpc>
            </a:pPr>
            <a:r>
              <a:rPr lang="ar-LB"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t>هل تختلف حسب مجموعة السكان؟</a:t>
            </a:r>
            <a:endParaRPr lang="en-GB" sz="2900" b="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Graphic 2" descr="Badge Question Mark with solid fill">
            <a:extLst>
              <a:ext uri="{FF2B5EF4-FFF2-40B4-BE49-F238E27FC236}">
                <a16:creationId xmlns:a16="http://schemas.microsoft.com/office/drawing/2014/main" id="{933F6D21-FBFA-43EF-A0C0-3463B1B1148B}"/>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705901" y="1979186"/>
            <a:ext cx="780198" cy="780198"/>
          </a:xfrm>
          <a:prstGeom prst="rect">
            <a:avLst/>
          </a:prstGeom>
        </p:spPr>
      </p:pic>
    </p:spTree>
    <p:extLst>
      <p:ext uri="{BB962C8B-B14F-4D97-AF65-F5344CB8AC3E}">
        <p14:creationId xmlns:p14="http://schemas.microsoft.com/office/powerpoint/2010/main" val="20267086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dirty="0">
                <a:solidFill>
                  <a:schemeClr val="tx1"/>
                </a:solidFill>
                <a:latin typeface="Open Sans ExtraBold" panose="020B0906030804020204" pitchFamily="34" charset="0"/>
              </a:rPr>
              <a:t>أمثلة عن أسئلة التحقق</a:t>
            </a:r>
            <a:endParaRPr lang="en-GB" sz="3600" kern="1400" spc="230" dirty="0">
              <a:solidFill>
                <a:schemeClr val="tx1"/>
              </a:solidFill>
              <a:latin typeface="Open Sans ExtraBold" panose="020B0906030804020204" pitchFamily="34" charset="0"/>
            </a:endParaRPr>
          </a:p>
        </p:txBody>
      </p:sp>
      <p:pic>
        <p:nvPicPr>
          <p:cNvPr id="6" name="Picture 2">
            <a:extLst>
              <a:ext uri="{FF2B5EF4-FFF2-40B4-BE49-F238E27FC236}">
                <a16:creationId xmlns:a16="http://schemas.microsoft.com/office/drawing/2014/main" id="{B3817F12-5B82-427B-9598-4D7BF1E3250E}"/>
              </a:ext>
            </a:extLst>
          </p:cNvPr>
          <p:cNvPicPr>
            <a:picLocks noChangeAspect="1" noChangeArrowheads="1"/>
          </p:cNvPicPr>
          <p:nvPr/>
        </p:nvPicPr>
        <p:blipFill>
          <a:blip r:embed="rId3"/>
          <a:srcRect t="19369" b="19369"/>
          <a:stretch/>
        </p:blipFill>
        <p:spPr bwMode="auto">
          <a:xfrm>
            <a:off x="77117" y="1415668"/>
            <a:ext cx="5165992" cy="34179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444FB7A-161B-E129-E895-72ED93918088}"/>
              </a:ext>
            </a:extLst>
          </p:cNvPr>
          <p:cNvSpPr txBox="1"/>
          <p:nvPr/>
        </p:nvSpPr>
        <p:spPr>
          <a:xfrm>
            <a:off x="633985" y="5122843"/>
            <a:ext cx="4052257" cy="646331"/>
          </a:xfrm>
          <a:prstGeom prst="rect">
            <a:avLst/>
          </a:prstGeom>
          <a:noFill/>
        </p:spPr>
        <p:txBody>
          <a:bodyPr wrap="square">
            <a:spAutoFit/>
          </a:bodyPr>
          <a:lstStyle/>
          <a:p>
            <a:pPr algn="ctr" rtl="1"/>
            <a:r>
              <a:rPr lang="ar-LB" spc="60">
                <a:solidFill>
                  <a:srgbClr val="767778"/>
                </a:solidFill>
                <a:latin typeface="Open Sans"/>
                <a:ea typeface="Open Sans"/>
                <a:cs typeface="Open Sans"/>
              </a:rPr>
              <a:t>إذا أكلت الأسرة، على سبيل المثال، البقوليات (مثل العدس) بدلاً من ذلك، يمكن فهم ذلك وقبوله.</a:t>
            </a:r>
            <a:endParaRPr lang="en-US" spc="60">
              <a:solidFill>
                <a:srgbClr val="767778"/>
              </a:solidFill>
              <a:latin typeface="Open Sans"/>
              <a:ea typeface="Open Sans"/>
              <a:cs typeface="Open Sans"/>
            </a:endParaRPr>
          </a:p>
        </p:txBody>
      </p:sp>
      <p:sp>
        <p:nvSpPr>
          <p:cNvPr id="2" name="Content Placeholder 2">
            <a:extLst>
              <a:ext uri="{FF2B5EF4-FFF2-40B4-BE49-F238E27FC236}">
                <a16:creationId xmlns:a16="http://schemas.microsoft.com/office/drawing/2014/main" id="{7D28C363-AEAD-0A6B-AA5D-592F5B1B4B58}"/>
              </a:ext>
            </a:extLst>
          </p:cNvPr>
          <p:cNvSpPr txBox="1">
            <a:spLocks/>
          </p:cNvSpPr>
          <p:nvPr/>
        </p:nvSpPr>
        <p:spPr>
          <a:xfrm>
            <a:off x="5411079" y="1333859"/>
            <a:ext cx="6358104" cy="3788984"/>
          </a:xfrm>
          <a:prstGeom prst="rect">
            <a:avLst/>
          </a:prstGeom>
          <a:solidFill>
            <a:srgbClr val="FFFFFE"/>
          </a:solidFill>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rtl="1">
              <a:buNone/>
            </a:pPr>
            <a:r>
              <a:rPr lang="ar-LB" sz="2100" spc="60">
                <a:latin typeface="Open Sans"/>
                <a:ea typeface="Open Sans"/>
                <a:cs typeface="Open Sans"/>
              </a:rPr>
              <a:t>اسئلة التحقق من الأجوبة يجب أن تُستخدم خلال المقابلات لفهم أفضل وتأكيد معلومات استهلاك الطعام غير المعتادة التي يذكرها المجيبون.</a:t>
            </a:r>
          </a:p>
          <a:p>
            <a:pPr marL="0" indent="0" algn="r" rtl="1">
              <a:buNone/>
            </a:pPr>
            <a:r>
              <a:rPr lang="ar-LB" sz="2100" spc="60">
                <a:latin typeface="Open Sans"/>
                <a:ea typeface="Open Sans"/>
                <a:cs typeface="Open Sans"/>
              </a:rPr>
              <a:t>في حالة كانت الاجوبة تشير الى معدل استهلاك منخفض (أو عالٍ) بالنسبة للسياق، يجب على الباحثين الاستفسار للتأكد من الأجوبة والتحقق منها.</a:t>
            </a:r>
          </a:p>
          <a:p>
            <a:pPr marL="0" indent="0" algn="r" rtl="1">
              <a:buNone/>
            </a:pPr>
            <a:r>
              <a:rPr lang="ar-LB" sz="2100" spc="60">
                <a:latin typeface="Open Sans"/>
                <a:ea typeface="Open Sans"/>
                <a:cs typeface="Open Sans"/>
              </a:rPr>
              <a:t>على سبيل المثال، في السياقات حيث يتم استهلاك الحبوب (مثل الأرز، الخبز، إلخ) يوميًا، يجب استخدام التحقيق:</a:t>
            </a:r>
          </a:p>
          <a:p>
            <a:pPr marL="0" indent="0" algn="r" rtl="1">
              <a:buNone/>
            </a:pPr>
            <a:endParaRPr lang="ar-LB" sz="2100" spc="60">
              <a:latin typeface="Open Sans"/>
              <a:ea typeface="Open Sans"/>
              <a:cs typeface="Open Sans"/>
            </a:endParaRPr>
          </a:p>
          <a:p>
            <a:pPr marL="0" indent="0" algn="r" rtl="1">
              <a:buNone/>
            </a:pPr>
            <a:r>
              <a:rPr lang="ar-LB" sz="2100" b="1" spc="60">
                <a:solidFill>
                  <a:schemeClr val="accent2"/>
                </a:solidFill>
                <a:latin typeface="Open Sans"/>
                <a:ea typeface="Open Sans"/>
                <a:cs typeface="Open Sans"/>
              </a:rPr>
              <a:t>"لماذا كان استهلاك المواد الغذائية الأساسية أقل من 4 أيام؟"</a:t>
            </a:r>
          </a:p>
          <a:p>
            <a:pPr marL="0" indent="0" algn="r" rtl="1">
              <a:buNone/>
            </a:pPr>
            <a:endParaRPr lang="ar-LB" sz="2100" b="1" spc="60">
              <a:solidFill>
                <a:schemeClr val="accent2"/>
              </a:solidFill>
              <a:latin typeface="Open Sans"/>
              <a:ea typeface="Open Sans"/>
              <a:cs typeface="Open Sans"/>
            </a:endParaRPr>
          </a:p>
          <a:p>
            <a:pPr marL="0" indent="0" algn="r" rtl="1">
              <a:buNone/>
            </a:pPr>
            <a:r>
              <a:rPr lang="ar-LB" sz="2100" b="1" spc="60">
                <a:solidFill>
                  <a:schemeClr val="accent2"/>
                </a:solidFill>
                <a:latin typeface="Open Sans"/>
                <a:ea typeface="Open Sans"/>
                <a:cs typeface="Open Sans"/>
              </a:rPr>
              <a:t>"ماذا تناولت الأسرة بدلاً من ذلك في الأيام الأخرى الثلاثة؟"</a:t>
            </a:r>
          </a:p>
        </p:txBody>
      </p:sp>
      <p:cxnSp>
        <p:nvCxnSpPr>
          <p:cNvPr id="9" name="Straight Arrow Connector 8">
            <a:extLst>
              <a:ext uri="{FF2B5EF4-FFF2-40B4-BE49-F238E27FC236}">
                <a16:creationId xmlns:a16="http://schemas.microsoft.com/office/drawing/2014/main" id="{3DA65B1F-6397-B68E-BE2E-095EBAA5069E}"/>
              </a:ext>
            </a:extLst>
          </p:cNvPr>
          <p:cNvCxnSpPr>
            <a:cxnSpLocks/>
          </p:cNvCxnSpPr>
          <p:nvPr/>
        </p:nvCxnSpPr>
        <p:spPr>
          <a:xfrm flipH="1">
            <a:off x="4810660" y="5442331"/>
            <a:ext cx="1200838" cy="0"/>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688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B3817F12-5B82-427B-9598-4D7BF1E3250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153191" y="1060315"/>
            <a:ext cx="5165992" cy="34179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444FB7A-161B-E129-E895-72ED93918088}"/>
              </a:ext>
            </a:extLst>
          </p:cNvPr>
          <p:cNvSpPr txBox="1"/>
          <p:nvPr/>
        </p:nvSpPr>
        <p:spPr>
          <a:xfrm>
            <a:off x="552794" y="4159607"/>
            <a:ext cx="4052257" cy="923330"/>
          </a:xfrm>
          <a:prstGeom prst="rect">
            <a:avLst/>
          </a:prstGeom>
          <a:noFill/>
        </p:spPr>
        <p:txBody>
          <a:bodyPr wrap="square">
            <a:spAutoFit/>
          </a:bodyPr>
          <a:lstStyle/>
          <a:p>
            <a:pPr algn="ctr" rtl="1"/>
            <a:r>
              <a:rPr lang="ar-LB" spc="60">
                <a:solidFill>
                  <a:srgbClr val="767778"/>
                </a:solidFill>
                <a:latin typeface="Open Sans"/>
                <a:ea typeface="Open Sans"/>
                <a:cs typeface="Open Sans"/>
              </a:rPr>
              <a:t>إذا تم استهلاك كمية أقل من حجم علبة الثقاب (أو نصف بيضة) لكل شخص في اليوم، فيجب عدم تضمينها.</a:t>
            </a:r>
            <a:endParaRPr lang="en-US" spc="60">
              <a:solidFill>
                <a:srgbClr val="767778"/>
              </a:solidFill>
              <a:latin typeface="Open Sans"/>
              <a:ea typeface="Open Sans"/>
              <a:cs typeface="Open Sans"/>
            </a:endParaRPr>
          </a:p>
        </p:txBody>
      </p:sp>
      <p:sp>
        <p:nvSpPr>
          <p:cNvPr id="9" name="Title 3">
            <a:extLst>
              <a:ext uri="{FF2B5EF4-FFF2-40B4-BE49-F238E27FC236}">
                <a16:creationId xmlns:a16="http://schemas.microsoft.com/office/drawing/2014/main" id="{F32995F6-2467-65D3-0202-AB4C11CF84C8}"/>
              </a:ext>
            </a:extLst>
          </p:cNvPr>
          <p:cNvSpPr txBox="1">
            <a:spLocks/>
          </p:cNvSpPr>
          <p:nvPr/>
        </p:nvSpPr>
        <p:spPr>
          <a:xfrm>
            <a:off x="717181" y="716415"/>
            <a:ext cx="11052002" cy="662558"/>
          </a:xfrm>
          <a:prstGeom prst="rect">
            <a:avLst/>
          </a:prstGeom>
        </p:spPr>
        <p:txBody>
          <a:bodyPr vert="horz" lIns="91440" tIns="45720" rIns="91440" bIns="45720" rtlCol="0"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sz="3000" b="1" i="0" kern="1200">
                <a:solidFill>
                  <a:srgbClr val="0070BA"/>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pPr algn="r" rtl="1"/>
            <a:r>
              <a:rPr lang="ar-LB" sz="3600" kern="1400" spc="230" dirty="0">
                <a:solidFill>
                  <a:schemeClr val="tx1"/>
                </a:solidFill>
                <a:latin typeface="Open Sans ExtraBold" panose="020B0906030804020204" pitchFamily="34" charset="0"/>
              </a:rPr>
              <a:t>أمثلة عن أسئلة التحقق</a:t>
            </a:r>
            <a:endParaRPr lang="en-GB" sz="3600" kern="1400" spc="230" dirty="0">
              <a:solidFill>
                <a:schemeClr val="tx1"/>
              </a:solidFill>
              <a:latin typeface="Open Sans ExtraBold" panose="020B0906030804020204" pitchFamily="34" charset="0"/>
            </a:endParaRPr>
          </a:p>
        </p:txBody>
      </p:sp>
      <p:sp>
        <p:nvSpPr>
          <p:cNvPr id="10" name="Content Placeholder 2">
            <a:extLst>
              <a:ext uri="{FF2B5EF4-FFF2-40B4-BE49-F238E27FC236}">
                <a16:creationId xmlns:a16="http://schemas.microsoft.com/office/drawing/2014/main" id="{CC76EB3B-1068-A274-D380-27ACBB0A0A6D}"/>
              </a:ext>
            </a:extLst>
          </p:cNvPr>
          <p:cNvSpPr txBox="1">
            <a:spLocks/>
          </p:cNvSpPr>
          <p:nvPr/>
        </p:nvSpPr>
        <p:spPr>
          <a:xfrm>
            <a:off x="5319183" y="1695666"/>
            <a:ext cx="6358104" cy="3370604"/>
          </a:xfrm>
          <a:prstGeom prst="rect">
            <a:avLst/>
          </a:prstGeom>
          <a:solidFill>
            <a:srgbClr val="FFFFFE"/>
          </a:solidFill>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rtl="1">
              <a:buNone/>
            </a:pPr>
            <a:r>
              <a:rPr lang="ar-LB" sz="2100" spc="60">
                <a:latin typeface="Open Sans"/>
                <a:ea typeface="Open Sans"/>
                <a:cs typeface="Open Sans"/>
              </a:rPr>
              <a:t>يجب أن نكون حذرين خاصة في استهلاك البروتين (لحوم، أسماك، وبيض)، مع الانتباه الى عدم ادراج الكميات الصغيرة تحت المجموعة الغذائية وادراج الأطعمة التي تم استهلاكها من قبل أغلبية أفراد الأسرة فقط.</a:t>
            </a:r>
          </a:p>
          <a:p>
            <a:pPr marL="0" indent="0" algn="r" rtl="1">
              <a:buNone/>
            </a:pPr>
            <a:endParaRPr lang="ar-LB" sz="2100" spc="60">
              <a:latin typeface="Open Sans"/>
              <a:ea typeface="Open Sans"/>
              <a:cs typeface="Open Sans"/>
            </a:endParaRPr>
          </a:p>
          <a:p>
            <a:pPr marL="0" indent="0" algn="r" rtl="1">
              <a:buNone/>
            </a:pPr>
            <a:r>
              <a:rPr lang="ar-LB" sz="2100" b="1" spc="60">
                <a:solidFill>
                  <a:schemeClr val="accent2"/>
                </a:solidFill>
                <a:latin typeface="Open Sans"/>
                <a:ea typeface="Open Sans"/>
                <a:cs typeface="Open Sans"/>
              </a:rPr>
              <a:t>"هل أنت متأكد أن الأسرة لم تأكل أي بيض في الأسبوع الماضي؟"</a:t>
            </a:r>
          </a:p>
          <a:p>
            <a:pPr marL="0" indent="0" algn="r" rtl="1">
              <a:buNone/>
            </a:pPr>
            <a:endParaRPr lang="ar-LB" sz="2100" b="1" spc="60">
              <a:solidFill>
                <a:schemeClr val="accent2"/>
              </a:solidFill>
              <a:latin typeface="Open Sans"/>
              <a:ea typeface="Open Sans"/>
              <a:cs typeface="Open Sans"/>
            </a:endParaRPr>
          </a:p>
          <a:p>
            <a:pPr marL="0" indent="0" algn="r" rtl="1">
              <a:buNone/>
            </a:pPr>
            <a:r>
              <a:rPr lang="ar-LB" sz="2100" b="1" spc="60">
                <a:solidFill>
                  <a:schemeClr val="accent2"/>
                </a:solidFill>
                <a:latin typeface="Open Sans"/>
                <a:ea typeface="Open Sans"/>
                <a:cs typeface="Open Sans"/>
              </a:rPr>
              <a:t>"في حالة اللحوم / الأسماك / البيض، ما كان الاستهلاك لكل شخص خلال يوم واحد؟"</a:t>
            </a:r>
          </a:p>
        </p:txBody>
      </p:sp>
      <p:cxnSp>
        <p:nvCxnSpPr>
          <p:cNvPr id="11" name="Straight Arrow Connector 10">
            <a:extLst>
              <a:ext uri="{FF2B5EF4-FFF2-40B4-BE49-F238E27FC236}">
                <a16:creationId xmlns:a16="http://schemas.microsoft.com/office/drawing/2014/main" id="{340DC7F1-6C89-ECDD-E3BB-49DBDC52F7B4}"/>
              </a:ext>
            </a:extLst>
          </p:cNvPr>
          <p:cNvCxnSpPr>
            <a:cxnSpLocks/>
          </p:cNvCxnSpPr>
          <p:nvPr/>
        </p:nvCxnSpPr>
        <p:spPr>
          <a:xfrm flipH="1">
            <a:off x="4605051" y="4409786"/>
            <a:ext cx="814333" cy="0"/>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484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19435" y="1378973"/>
            <a:ext cx="10935194" cy="4170927"/>
          </a:xfrm>
        </p:spPr>
        <p:txBody>
          <a:bodyPr vert="horz" lIns="91440" tIns="45720" rIns="91440" bIns="45720" rtlCol="0" anchor="t">
            <a:noAutofit/>
          </a:bodyPr>
          <a:lstStyle/>
          <a:p>
            <a:pPr marL="0" indent="0" algn="r" rtl="1">
              <a:lnSpc>
                <a:spcPct val="110958"/>
              </a:lnSpc>
              <a:buNone/>
            </a:pPr>
            <a:r>
              <a:rPr lang="ar-YE" spc="60">
                <a:latin typeface="Open Sans"/>
                <a:ea typeface="Open Sans"/>
                <a:cs typeface="Open Sans"/>
              </a:rPr>
              <a:t>تم تصميم مقياس مؤشر </a:t>
            </a:r>
            <a:r>
              <a:rPr lang="ar-YE" sz="20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جودة التغذية الخاصة باستهلاك الغذاء</a:t>
            </a:r>
            <a:r>
              <a:rPr lang="en-US" spc="60">
                <a:latin typeface="Open Sans"/>
                <a:ea typeface="Open Sans"/>
                <a:cs typeface="Open Sans"/>
              </a:rPr>
              <a:t> (</a:t>
            </a:r>
            <a:r>
              <a:rPr lang="en-GB" spc="60">
                <a:latin typeface="Open Sans"/>
                <a:ea typeface="Open Sans"/>
                <a:cs typeface="Open Sans"/>
              </a:rPr>
              <a:t>FCS-N) </a:t>
            </a:r>
            <a:r>
              <a:rPr lang="ar-YE" spc="60">
                <a:latin typeface="Open Sans"/>
                <a:ea typeface="Open Sans"/>
                <a:cs typeface="Open Sans"/>
              </a:rPr>
              <a:t>لتحسين فهم تناول الأسر للأطعمة الغنية بالعناصر الغذائية الأساسية، مع التركيز على:</a:t>
            </a:r>
            <a:r>
              <a:rPr lang="en-GB" spc="60">
                <a:latin typeface="Open Sans"/>
                <a:ea typeface="Open Sans"/>
                <a:cs typeface="Open Sans"/>
              </a:rPr>
              <a:t>:</a:t>
            </a:r>
            <a:endParaRPr lang="en-US"/>
          </a:p>
          <a:p>
            <a:pPr lvl="1" algn="r" rtl="1">
              <a:lnSpc>
                <a:spcPct val="123287"/>
              </a:lnSpc>
              <a:buFont typeface="Wingdings" panose="05000000000000000000" pitchFamily="2" charset="2"/>
              <a:buChar char="v"/>
            </a:pPr>
            <a:r>
              <a:rPr lang="ar-YE" b="1" spc="60">
                <a:latin typeface="Open Sans"/>
                <a:ea typeface="Open Sans"/>
                <a:cs typeface="Open Sans"/>
              </a:rPr>
              <a:t>البروتين</a:t>
            </a:r>
            <a:endParaRPr lang="en-GB" b="1" spc="60">
              <a:latin typeface="Open Sans"/>
              <a:ea typeface="Open Sans"/>
              <a:cs typeface="Open Sans"/>
            </a:endParaRPr>
          </a:p>
          <a:p>
            <a:pPr lvl="1" algn="r" rtl="1">
              <a:lnSpc>
                <a:spcPct val="123287"/>
              </a:lnSpc>
              <a:buFont typeface="Wingdings" panose="05000000000000000000" pitchFamily="2" charset="2"/>
              <a:buChar char="v"/>
            </a:pPr>
            <a:r>
              <a:rPr lang="ar-YE" b="1" spc="60">
                <a:latin typeface="Open Sans"/>
                <a:ea typeface="Open Sans"/>
                <a:cs typeface="Open Sans"/>
              </a:rPr>
              <a:t>فيتامين أ</a:t>
            </a:r>
            <a:endParaRPr lang="en-GB" b="1" spc="60">
              <a:latin typeface="Open Sans"/>
              <a:ea typeface="Open Sans"/>
              <a:cs typeface="Open Sans"/>
            </a:endParaRPr>
          </a:p>
          <a:p>
            <a:pPr lvl="1" algn="r" rtl="1">
              <a:lnSpc>
                <a:spcPct val="123287"/>
              </a:lnSpc>
              <a:buFont typeface="Wingdings" panose="05000000000000000000" pitchFamily="2" charset="2"/>
              <a:buChar char="v"/>
            </a:pPr>
            <a:r>
              <a:rPr lang="ar-YE" b="1" spc="60">
                <a:latin typeface="Open Sans"/>
                <a:ea typeface="Open Sans"/>
                <a:cs typeface="Open Sans"/>
              </a:rPr>
              <a:t>الحديد في الدم</a:t>
            </a:r>
            <a:endParaRPr lang="en-GB" spc="60">
              <a:latin typeface="Open Sans"/>
              <a:ea typeface="Open Sans"/>
              <a:cs typeface="Open Sans"/>
            </a:endParaRPr>
          </a:p>
          <a:p>
            <a:pPr marL="0" indent="0" algn="r" rtl="1">
              <a:buNone/>
            </a:pPr>
            <a:r>
              <a:rPr lang="ar-YE">
                <a:effectLst/>
                <a:latin typeface="Open Sans"/>
                <a:ea typeface="Calibri"/>
                <a:cs typeface="Open Sans"/>
              </a:rPr>
              <a:t>يسأل مقياس </a:t>
            </a:r>
            <a:r>
              <a:rPr lang="en-GB">
                <a:effectLst/>
                <a:latin typeface="Open Sans"/>
                <a:ea typeface="Calibri"/>
                <a:cs typeface="Open Sans"/>
              </a:rPr>
              <a:t>FCS-N </a:t>
            </a:r>
            <a:r>
              <a:rPr lang="ar-YE">
                <a:effectLst/>
                <a:latin typeface="Open Sans"/>
                <a:ea typeface="Calibri"/>
                <a:cs typeface="Open Sans"/>
              </a:rPr>
              <a:t>عن 7 مجموعات فرعية إضافية بخلاف المجموعات الغذائية القياسية الثماني في </a:t>
            </a:r>
            <a:r>
              <a:rPr lang="en-US">
                <a:effectLst/>
                <a:latin typeface="Open Sans"/>
                <a:ea typeface="Calibri"/>
                <a:cs typeface="Open Sans"/>
              </a:rPr>
              <a:t> .</a:t>
            </a:r>
            <a:r>
              <a:rPr lang="en-GB">
                <a:effectLst/>
                <a:latin typeface="Open Sans"/>
                <a:ea typeface="Calibri"/>
                <a:cs typeface="Open Sans"/>
              </a:rPr>
              <a:t>FCS</a:t>
            </a:r>
            <a:r>
              <a:rPr lang="ar-YE">
                <a:effectLst/>
                <a:latin typeface="Open Sans"/>
                <a:ea typeface="Calibri"/>
                <a:cs typeface="Open Sans"/>
              </a:rPr>
              <a:t>يوصى بمقياس </a:t>
            </a:r>
            <a:r>
              <a:rPr lang="en-GB">
                <a:effectLst/>
                <a:latin typeface="Open Sans"/>
                <a:ea typeface="Calibri"/>
                <a:cs typeface="Open Sans"/>
              </a:rPr>
              <a:t>FCS-N </a:t>
            </a:r>
            <a:r>
              <a:rPr lang="ar-YE">
                <a:effectLst/>
                <a:latin typeface="Open Sans"/>
                <a:ea typeface="Calibri"/>
                <a:cs typeface="Open Sans"/>
              </a:rPr>
              <a:t>  في التدخلات التي تعنى بالجانب  التغذوي لأنه يمكن أن يغذي عملية اتخاذ القرار بشأن البرامج التي لها علاقة بالجانب التغذوي.</a:t>
            </a:r>
            <a:endParaRPr lang="en-GB">
              <a:effectLst/>
              <a:latin typeface="Open Sans"/>
              <a:ea typeface="Calibri"/>
              <a:cs typeface="Open Sans"/>
            </a:endParaRPr>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YE" sz="3600" kern="1400" spc="230">
                <a:solidFill>
                  <a:schemeClr val="tx1"/>
                </a:solidFill>
                <a:latin typeface="Open Sans ExtraBold" panose="020B0906030804020204" pitchFamily="34" charset="0"/>
                <a:ea typeface="Open Sans ExtraBold" panose="020B0906030804020204" pitchFamily="34" charset="0"/>
              </a:rPr>
              <a:t>ماهو مؤشر </a:t>
            </a:r>
            <a:r>
              <a:rPr lang="ar-YE" sz="3600">
                <a:solidFill>
                  <a:schemeClr val="tx1"/>
                </a:solidFill>
                <a:latin typeface="Open Sans ExtraBold" panose="020B0906030804020204" pitchFamily="34" charset="0"/>
                <a:ea typeface="Open Sans ExtraBold" panose="020B0906030804020204" pitchFamily="34" charset="0"/>
              </a:rPr>
              <a:t>جودة التغذية الخاصة باستهلاك الغذاء (</a:t>
            </a:r>
            <a:r>
              <a:rPr lang="en-US" sz="360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FSC-N</a:t>
            </a:r>
            <a:r>
              <a:rPr lang="ar-YE" sz="3600">
                <a:solidFill>
                  <a:schemeClr val="tx1"/>
                </a:solidFill>
                <a:latin typeface="Open Sans ExtraBold" panose="020B0906030804020204" pitchFamily="34" charset="0"/>
                <a:ea typeface="Open Sans ExtraBold" panose="020B0906030804020204" pitchFamily="34" charset="0"/>
              </a:rPr>
              <a:t>)</a:t>
            </a:r>
            <a:endParaRPr lang="en-GB" sz="360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8011205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374A6-1831-8CF6-DFB5-FB044A14BA0C}"/>
            </a:ext>
          </a:extLst>
        </p:cNvPr>
        <p:cNvGrpSpPr/>
        <p:nvPr/>
      </p:nvGrpSpPr>
      <p:grpSpPr>
        <a:xfrm>
          <a:off x="0" y="0"/>
          <a:ext cx="0" cy="0"/>
          <a:chOff x="0" y="0"/>
          <a:chExt cx="0" cy="0"/>
        </a:xfrm>
      </p:grpSpPr>
      <p:sp>
        <p:nvSpPr>
          <p:cNvPr id="8" name="Title 3">
            <a:extLst>
              <a:ext uri="{FF2B5EF4-FFF2-40B4-BE49-F238E27FC236}">
                <a16:creationId xmlns:a16="http://schemas.microsoft.com/office/drawing/2014/main" id="{ACF397CD-0BB8-3B7D-6DFC-9D295DD871E3}"/>
              </a:ext>
            </a:extLst>
          </p:cNvPr>
          <p:cNvSpPr>
            <a:spLocks noGrp="1"/>
          </p:cNvSpPr>
          <p:nvPr>
            <p:ph type="title"/>
          </p:nvPr>
        </p:nvSpPr>
        <p:spPr>
          <a:xfrm>
            <a:off x="717181" y="716415"/>
            <a:ext cx="11052002" cy="662558"/>
          </a:xfrm>
        </p:spPr>
        <p:txBody>
          <a:bodyPr anchor="t" anchorCtr="0"/>
          <a:lstStyle/>
          <a:p>
            <a:pPr algn="r" rtl="1"/>
            <a:r>
              <a:rPr lang="ar-LB" sz="3600" kern="1400" spc="230" dirty="0">
                <a:solidFill>
                  <a:schemeClr val="tx1"/>
                </a:solidFill>
                <a:latin typeface="Open Sans ExtraBold" panose="020B0906030804020204" pitchFamily="34" charset="0"/>
                <a:ea typeface="Open Sans Extrabold"/>
                <a:cs typeface="Open Sans Extrabold"/>
              </a:rPr>
              <a:t>التحقق من جودة البيانات </a:t>
            </a:r>
            <a:r>
              <a:rPr lang="ar-YE" sz="3600" kern="1400" spc="230" dirty="0">
                <a:solidFill>
                  <a:schemeClr val="tx1"/>
                </a:solidFill>
                <a:latin typeface="Open Sans ExtraBold" panose="020B0906030804020204" pitchFamily="34" charset="0"/>
                <a:ea typeface="Open Sans Extrabold"/>
                <a:cs typeface="Open Sans Extrabold"/>
              </a:rPr>
              <a:t>في</a:t>
            </a:r>
            <a:r>
              <a:rPr lang="en-US" sz="3600" kern="1400" spc="230" dirty="0">
                <a:solidFill>
                  <a:schemeClr val="tx1"/>
                </a:solidFill>
                <a:latin typeface="Open Sans ExtraBold" panose="020B0906030804020204" pitchFamily="34" charset="0"/>
                <a:ea typeface="Open Sans Extrabold"/>
                <a:cs typeface="Open Sans Extrabold"/>
              </a:rPr>
              <a:t>FCS/FCS-n </a:t>
            </a:r>
            <a:r>
              <a:rPr lang="ar-YE" sz="3600" kern="1400" spc="230" dirty="0">
                <a:solidFill>
                  <a:schemeClr val="tx1"/>
                </a:solidFill>
                <a:latin typeface="Open Sans ExtraBold" panose="020B0906030804020204" pitchFamily="34" charset="0"/>
                <a:ea typeface="Open Sans Extrabold"/>
                <a:cs typeface="Open Sans Extrabold"/>
              </a:rPr>
              <a:t> </a:t>
            </a:r>
            <a:endParaRPr lang="en-GB" sz="3600" b="0" kern="1400" spc="230" dirty="0">
              <a:solidFill>
                <a:schemeClr val="tx1"/>
              </a:solidFill>
              <a:latin typeface="Open Sans ExtraBold" panose="020B0906030804020204" pitchFamily="34" charset="0"/>
            </a:endParaRPr>
          </a:p>
        </p:txBody>
      </p:sp>
      <p:sp>
        <p:nvSpPr>
          <p:cNvPr id="5" name="TextBox 4">
            <a:extLst>
              <a:ext uri="{FF2B5EF4-FFF2-40B4-BE49-F238E27FC236}">
                <a16:creationId xmlns:a16="http://schemas.microsoft.com/office/drawing/2014/main" id="{2B380CD5-0927-83DD-5A96-689A5BC00657}"/>
              </a:ext>
            </a:extLst>
          </p:cNvPr>
          <p:cNvSpPr txBox="1"/>
          <p:nvPr/>
        </p:nvSpPr>
        <p:spPr>
          <a:xfrm>
            <a:off x="1000594" y="1471343"/>
            <a:ext cx="10344613" cy="3754874"/>
          </a:xfrm>
          <a:prstGeom prst="rect">
            <a:avLst/>
          </a:prstGeom>
          <a:solidFill>
            <a:srgbClr val="FFFFFE"/>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rtl="1"/>
            <a:r>
              <a:rPr lang="ar-YE" sz="1400" b="1">
                <a:latin typeface="Open Sans"/>
                <a:ea typeface="Open Sans"/>
                <a:cs typeface="Open Sans"/>
              </a:rPr>
              <a:t>التناقضات بين المجموعات الغذائية الرئيسية والمجموعات الفرعية لـ </a:t>
            </a:r>
            <a:r>
              <a:rPr lang="en-GB" sz="1400" b="1">
                <a:latin typeface="Open Sans"/>
                <a:ea typeface="Open Sans"/>
                <a:cs typeface="Open Sans"/>
              </a:rPr>
              <a:t>FCS-N.</a:t>
            </a:r>
            <a:r>
              <a:rPr lang="ar-YE" sz="1400" b="1">
                <a:latin typeface="Open Sans"/>
                <a:ea typeface="Open Sans"/>
                <a:cs typeface="Open Sans"/>
              </a:rPr>
              <a:t>: </a:t>
            </a:r>
            <a:r>
              <a:rPr lang="ar-YE" sz="1400">
                <a:latin typeface="Open Sans"/>
                <a:ea typeface="Open Sans"/>
                <a:cs typeface="Open Sans"/>
              </a:rPr>
              <a:t>في حين من المرجح أن يتم وضع القيود في النسخة الاكترونية من الاستبيان، يجب على المحصي أيضًا استخدام المنطق لضمان أن استهلاك المجموعة الفرعية مثل الفاكهة البرتقالية منطقي بالنظر إلى عدد الأيام التي أبلغت فيها الأسرة عن استهلاك المجموعة الرئيسية </a:t>
            </a:r>
            <a:r>
              <a:rPr lang="en-GB" sz="1400">
                <a:latin typeface="Open Sans"/>
                <a:ea typeface="Open Sans"/>
                <a:cs typeface="Open Sans"/>
              </a:rPr>
              <a:t>FCS (</a:t>
            </a:r>
            <a:r>
              <a:rPr lang="ar-YE" sz="1400">
                <a:latin typeface="Open Sans"/>
                <a:ea typeface="Open Sans"/>
                <a:cs typeface="Open Sans"/>
              </a:rPr>
              <a:t>أي الفاكهة).</a:t>
            </a:r>
            <a:r>
              <a:rPr lang="en-US" sz="1400">
                <a:latin typeface="Open Sans"/>
                <a:ea typeface="Open Sans"/>
                <a:cs typeface="Open Sans"/>
              </a:rPr>
              <a:t> </a:t>
            </a:r>
            <a:r>
              <a:rPr lang="ar-YE" sz="1400">
                <a:latin typeface="Open Sans"/>
                <a:ea typeface="Open Sans"/>
                <a:cs typeface="Open Sans"/>
              </a:rPr>
              <a:t> </a:t>
            </a:r>
          </a:p>
          <a:p>
            <a:pPr algn="r" rtl="1"/>
            <a:endParaRPr lang="ar-YE" sz="1400">
              <a:latin typeface="Open Sans"/>
              <a:ea typeface="Open Sans"/>
              <a:cs typeface="Open Sans"/>
            </a:endParaRPr>
          </a:p>
          <a:p>
            <a:pPr algn="r"/>
            <a:endParaRPr lang="en-GB" sz="1400">
              <a:latin typeface="Open Sans"/>
              <a:ea typeface="Open Sans"/>
              <a:cs typeface="Open Sans"/>
            </a:endParaRPr>
          </a:p>
          <a:p>
            <a:pPr algn="just" rtl="1"/>
            <a:r>
              <a:rPr lang="ar-LB" sz="1400" b="1">
                <a:latin typeface="Open Sans"/>
                <a:ea typeface="Open Sans"/>
                <a:cs typeface="Open Sans"/>
              </a:rPr>
              <a:t>التناقضات بين مصادر الطعام والموقع الجغرافي</a:t>
            </a:r>
            <a:r>
              <a:rPr lang="ar-LB" sz="1400">
                <a:latin typeface="Open Sans"/>
                <a:ea typeface="Open Sans"/>
                <a:cs typeface="Open Sans"/>
              </a:rPr>
              <a:t>: يجب التحقق من أن مصادر الطعام تناسب السياق المحلي. على سبيل المثال، يجب الانتباه والتحقق عندما تُبلّغ الأسرة أن مصدر الطعام هو الإنتاج المنزلي أو الصيد/صيد الأسماك في المناطق الصحراوية، المناطق الحضرية أو المغلقة. كما أن بعض مصادر الطعام لا تلائم سوى بعض مجموعات الأطعمة، على سبيل المثال، الصيد/صيد الأسماك ينطبق فقط على "اللحوم والأسماك والبيض".</a:t>
            </a:r>
            <a:endParaRPr lang="ar-YE" sz="1400">
              <a:latin typeface="Open Sans"/>
              <a:ea typeface="Open Sans"/>
              <a:cs typeface="Open Sans"/>
            </a:endParaRPr>
          </a:p>
          <a:p>
            <a:pPr algn="just" rtl="1"/>
            <a:endParaRPr lang="ar-YE" sz="1400">
              <a:latin typeface="Open Sans"/>
              <a:ea typeface="Open Sans"/>
              <a:cs typeface="Open Sans"/>
            </a:endParaRPr>
          </a:p>
          <a:p>
            <a:pPr algn="just" rtl="1"/>
            <a:r>
              <a:rPr lang="ar-LB" sz="1400" b="1">
                <a:latin typeface="Open Sans"/>
                <a:ea typeface="Open Sans"/>
                <a:cs typeface="Open Sans"/>
              </a:rPr>
              <a:t>التناقضات بين </a:t>
            </a:r>
            <a:r>
              <a:rPr lang="en-US" sz="1400" b="1">
                <a:latin typeface="Open Sans"/>
                <a:ea typeface="Open Sans"/>
                <a:cs typeface="Open Sans"/>
              </a:rPr>
              <a:t> </a:t>
            </a:r>
            <a:r>
              <a:rPr lang="en-GB" sz="1400" b="1">
                <a:latin typeface="Open Sans"/>
                <a:ea typeface="Open Sans"/>
                <a:cs typeface="Open Sans"/>
              </a:rPr>
              <a:t>FCS</a:t>
            </a:r>
            <a:r>
              <a:rPr lang="ar-LB" sz="1400" b="1">
                <a:latin typeface="Open Sans"/>
                <a:ea typeface="Open Sans"/>
                <a:cs typeface="Open Sans"/>
              </a:rPr>
              <a:t>و </a:t>
            </a:r>
            <a:r>
              <a:rPr lang="en-US" sz="1400" b="1">
                <a:latin typeface="Open Sans"/>
                <a:ea typeface="Open Sans"/>
                <a:cs typeface="Open Sans"/>
              </a:rPr>
              <a:t> :</a:t>
            </a:r>
            <a:r>
              <a:rPr lang="en-GB" sz="1400" b="1">
                <a:latin typeface="Open Sans"/>
                <a:ea typeface="Open Sans"/>
                <a:cs typeface="Open Sans"/>
              </a:rPr>
              <a:t>HDDS</a:t>
            </a:r>
            <a:r>
              <a:rPr lang="ar-LB" sz="1400">
                <a:latin typeface="Open Sans"/>
                <a:ea typeface="Open Sans"/>
                <a:cs typeface="Open Sans"/>
              </a:rPr>
              <a:t>إذا أفادت الأسرة بأنها استهلكت مجموعة طعام لمدة 7 أيام (مثل الزيت أو السكر/الحلويات)، فيجب أن يُسجل جواب المجموعة الغذائية نفسها في وحدة </a:t>
            </a:r>
            <a:r>
              <a:rPr lang="en-US" sz="1400">
                <a:latin typeface="Open Sans"/>
                <a:ea typeface="Open Sans"/>
                <a:cs typeface="Open Sans"/>
              </a:rPr>
              <a:t>HDDS</a:t>
            </a:r>
            <a:r>
              <a:rPr lang="ar-LB" sz="1400">
                <a:latin typeface="Open Sans"/>
                <a:ea typeface="Open Sans"/>
                <a:cs typeface="Open Sans"/>
              </a:rPr>
              <a:t> ب "نعم (1)". ومع ذلك، يجب ملاحظة أنه بعكس المنطق المتبع في </a:t>
            </a:r>
            <a:r>
              <a:rPr lang="en-US" sz="1400">
                <a:latin typeface="Open Sans"/>
                <a:ea typeface="Open Sans"/>
                <a:cs typeface="Open Sans"/>
              </a:rPr>
              <a:t>FCS</a:t>
            </a:r>
            <a:r>
              <a:rPr lang="ar-LB" sz="1400">
                <a:latin typeface="Open Sans"/>
                <a:ea typeface="Open Sans"/>
                <a:cs typeface="Open Sans"/>
              </a:rPr>
              <a:t> يتم احتساب الكميات الصغيرة المستهلكة من قبل أي شخص في الأسرة في وحدة </a:t>
            </a:r>
            <a:r>
              <a:rPr lang="en-GB" sz="1400">
                <a:latin typeface="Open Sans"/>
                <a:ea typeface="Open Sans"/>
                <a:cs typeface="Open Sans"/>
              </a:rPr>
              <a:t>HDDS، </a:t>
            </a:r>
            <a:r>
              <a:rPr lang="ar-LB" sz="1400">
                <a:latin typeface="Open Sans"/>
                <a:ea typeface="Open Sans"/>
                <a:cs typeface="Open Sans"/>
              </a:rPr>
              <a:t>لذلك من الممكن أن يكون جواب مجموعة طعام معينة في وحدة </a:t>
            </a:r>
            <a:r>
              <a:rPr lang="en-US" sz="1400">
                <a:latin typeface="Open Sans"/>
                <a:ea typeface="Open Sans"/>
                <a:cs typeface="Open Sans"/>
              </a:rPr>
              <a:t>HDDS</a:t>
            </a:r>
            <a:r>
              <a:rPr lang="ar-LB" sz="1400">
                <a:latin typeface="Open Sans"/>
                <a:ea typeface="Open Sans"/>
                <a:cs typeface="Open Sans"/>
              </a:rPr>
              <a:t> "نعم (1)"، وأن يكون جواب المجموعة نفسها في وحدة </a:t>
            </a:r>
            <a:r>
              <a:rPr lang="en-GB" sz="1400">
                <a:latin typeface="Open Sans"/>
                <a:ea typeface="Open Sans"/>
                <a:cs typeface="Open Sans"/>
              </a:rPr>
              <a:t>FCS</a:t>
            </a:r>
            <a:r>
              <a:rPr lang="ar-LB" sz="1400">
                <a:latin typeface="Open Sans"/>
                <a:ea typeface="Open Sans"/>
                <a:cs typeface="Open Sans"/>
              </a:rPr>
              <a:t> صفر(0) .</a:t>
            </a:r>
          </a:p>
          <a:p>
            <a:pPr algn="just" rtl="1"/>
            <a:endParaRPr lang="ar-LB" sz="1400">
              <a:latin typeface="Open Sans"/>
              <a:ea typeface="Open Sans"/>
              <a:cs typeface="Open Sans"/>
            </a:endParaRPr>
          </a:p>
          <a:p>
            <a:pPr algn="just"/>
            <a:endParaRPr lang="en-GB" sz="1400">
              <a:latin typeface="Open Sans"/>
              <a:ea typeface="Open Sans"/>
              <a:cs typeface="Open Sans"/>
            </a:endParaRPr>
          </a:p>
          <a:p>
            <a:pPr algn="just" rtl="1"/>
            <a:r>
              <a:rPr lang="ar-LB" sz="1400" b="1">
                <a:latin typeface="Open Sans"/>
                <a:ea typeface="Open Sans"/>
                <a:cs typeface="Open Sans"/>
              </a:rPr>
              <a:t>التناقضات بين </a:t>
            </a:r>
            <a:r>
              <a:rPr lang="en-US" sz="1400" b="1">
                <a:latin typeface="Open Sans"/>
                <a:ea typeface="Open Sans"/>
                <a:cs typeface="Open Sans"/>
              </a:rPr>
              <a:t> </a:t>
            </a:r>
            <a:r>
              <a:rPr lang="en-GB" sz="1400" b="1">
                <a:latin typeface="Open Sans"/>
                <a:ea typeface="Open Sans"/>
                <a:cs typeface="Open Sans"/>
              </a:rPr>
              <a:t>FCS</a:t>
            </a:r>
            <a:r>
              <a:rPr lang="ar-LB" sz="1400" b="1">
                <a:latin typeface="Open Sans"/>
                <a:ea typeface="Open Sans"/>
                <a:cs typeface="Open Sans"/>
              </a:rPr>
              <a:t>ونفقات الطعام</a:t>
            </a:r>
            <a:r>
              <a:rPr lang="ar-LB" sz="1400">
                <a:latin typeface="Open Sans"/>
                <a:ea typeface="Open Sans"/>
                <a:cs typeface="Open Sans"/>
              </a:rPr>
              <a:t>: على سبيل المثال, أفاد المجيب أنه لم ينفق أي مبلغ مالي على المنتجات القابلة للتلف (مثل منتجات الألبان واللحوم والفواكه والخضروات) في السبعة أيام الأخيرة في وحدة النفقات، لكنه أفاد بالاستهلاك المتكرر لمنتجات الألبان مع كون الشراء النقدي هو المصدر الرئيسي في وحدة الاستهلاك، أو العكس أي ان المجيب أفاد بعدم استهلاك الطعام مع نفقات كبيرة على الطعام.</a:t>
            </a:r>
          </a:p>
        </p:txBody>
      </p:sp>
      <p:pic>
        <p:nvPicPr>
          <p:cNvPr id="3" name="Graphic 2" descr="Warning with solid fill">
            <a:extLst>
              <a:ext uri="{FF2B5EF4-FFF2-40B4-BE49-F238E27FC236}">
                <a16:creationId xmlns:a16="http://schemas.microsoft.com/office/drawing/2014/main" id="{FC5BB6AA-E662-0EE3-A2AC-B772EC6B0DF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3255" y="1594339"/>
            <a:ext cx="528754" cy="547340"/>
          </a:xfrm>
          <a:prstGeom prst="rect">
            <a:avLst/>
          </a:prstGeom>
        </p:spPr>
      </p:pic>
      <p:pic>
        <p:nvPicPr>
          <p:cNvPr id="2" name="Graphic 1" descr="Warning with solid fill">
            <a:extLst>
              <a:ext uri="{FF2B5EF4-FFF2-40B4-BE49-F238E27FC236}">
                <a16:creationId xmlns:a16="http://schemas.microsoft.com/office/drawing/2014/main" id="{A6AFBC5E-C611-BFDD-D6C4-A277556EDD7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71840" y="2591464"/>
            <a:ext cx="528754" cy="547340"/>
          </a:xfrm>
          <a:prstGeom prst="rect">
            <a:avLst/>
          </a:prstGeom>
        </p:spPr>
      </p:pic>
      <p:pic>
        <p:nvPicPr>
          <p:cNvPr id="4" name="Graphic 3" descr="Warning with solid fill">
            <a:extLst>
              <a:ext uri="{FF2B5EF4-FFF2-40B4-BE49-F238E27FC236}">
                <a16:creationId xmlns:a16="http://schemas.microsoft.com/office/drawing/2014/main" id="{8664B370-0B9E-3C6B-EB87-3E1CB45EDEAB}"/>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2804" y="3354171"/>
            <a:ext cx="528754" cy="547340"/>
          </a:xfrm>
          <a:prstGeom prst="rect">
            <a:avLst/>
          </a:prstGeom>
        </p:spPr>
      </p:pic>
      <p:pic>
        <p:nvPicPr>
          <p:cNvPr id="7" name="Graphic 6" descr="Warning with solid fill">
            <a:extLst>
              <a:ext uri="{FF2B5EF4-FFF2-40B4-BE49-F238E27FC236}">
                <a16:creationId xmlns:a16="http://schemas.microsoft.com/office/drawing/2014/main" id="{39AD6702-7658-1B7D-B720-C1E37684701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2804" y="4351295"/>
            <a:ext cx="528754" cy="547340"/>
          </a:xfrm>
          <a:prstGeom prst="rect">
            <a:avLst/>
          </a:prstGeom>
        </p:spPr>
      </p:pic>
      <p:pic>
        <p:nvPicPr>
          <p:cNvPr id="9" name="Picture 6" descr="Database Icon Png at GetDrawings | Free download">
            <a:extLst>
              <a:ext uri="{FF2B5EF4-FFF2-40B4-BE49-F238E27FC236}">
                <a16:creationId xmlns:a16="http://schemas.microsoft.com/office/drawing/2014/main" id="{341247B0-9B9B-0F1E-4AE8-BE5DFE721E11}"/>
              </a:ext>
            </a:extLst>
          </p:cNvPr>
          <p:cNvPicPr>
            <a:picLocks noChangeAspect="1" noChangeArrowheads="1"/>
          </p:cNvPicPr>
          <p:nvPr/>
        </p:nvPicPr>
        <p:blipFill>
          <a:blip r:embed="rId5" cstate="email">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193964" y="5749474"/>
            <a:ext cx="918025" cy="918025"/>
          </a:xfrm>
          <a:prstGeom prst="rect">
            <a:avLst/>
          </a:prstGeom>
          <a:noFill/>
          <a:ln>
            <a:solidFill>
              <a:schemeClr val="accent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222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dirty="0">
                <a:solidFill>
                  <a:schemeClr val="tx1"/>
                </a:solidFill>
                <a:latin typeface="Open Sans ExtraBold" panose="020B0906030804020204" pitchFamily="34" charset="0"/>
              </a:rPr>
              <a:t>ملاحظات الباحث</a:t>
            </a:r>
            <a:endParaRPr lang="en-GB" sz="3600" kern="1400" spc="230" dirty="0">
              <a:solidFill>
                <a:schemeClr val="tx1"/>
              </a:solidFill>
              <a:latin typeface="Open Sans ExtraBold" panose="020B0906030804020204" pitchFamily="34" charset="0"/>
            </a:endParaRPr>
          </a:p>
        </p:txBody>
      </p:sp>
      <p:sp>
        <p:nvSpPr>
          <p:cNvPr id="4" name="Content Placeholder 2">
            <a:extLst>
              <a:ext uri="{FF2B5EF4-FFF2-40B4-BE49-F238E27FC236}">
                <a16:creationId xmlns:a16="http://schemas.microsoft.com/office/drawing/2014/main" id="{8CA14AC1-1EC4-4CCD-8371-D5D8436E3475}"/>
              </a:ext>
            </a:extLst>
          </p:cNvPr>
          <p:cNvSpPr txBox="1">
            <a:spLocks/>
          </p:cNvSpPr>
          <p:nvPr/>
        </p:nvSpPr>
        <p:spPr>
          <a:xfrm>
            <a:off x="5045534" y="1475389"/>
            <a:ext cx="6723649" cy="3907221"/>
          </a:xfrm>
          <a:prstGeom prst="rect">
            <a:avLst/>
          </a:prstGeom>
        </p:spPr>
        <p:txBody>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rtl="1">
              <a:buFont typeface="Arial"/>
              <a:buNone/>
            </a:pPr>
            <a:r>
              <a:rPr lang="ar-LB" sz="2400" spc="60" dirty="0">
                <a:latin typeface="Open Sans" panose="020B0606030504020204" pitchFamily="34" charset="0"/>
                <a:ea typeface="Open Sans" panose="020B0606030504020204" pitchFamily="34" charset="0"/>
                <a:cs typeface="Open Sans" panose="020B0606030504020204" pitchFamily="34" charset="0"/>
              </a:rPr>
              <a:t>على الباحثين والمشرفين الميدانيين أن يلاحظوا أي أنماط غير </a:t>
            </a:r>
            <a:r>
              <a:rPr lang="ar-YE" sz="2400" spc="60" dirty="0">
                <a:latin typeface="Open Sans" panose="020B0606030504020204" pitchFamily="34" charset="0"/>
                <a:ea typeface="Open Sans" panose="020B0606030504020204" pitchFamily="34" charset="0"/>
              </a:rPr>
              <a:t>اعتيادية</a:t>
            </a:r>
            <a:r>
              <a:rPr lang="ar-LB" sz="2400" spc="60" dirty="0">
                <a:latin typeface="Open Sans" panose="020B0606030504020204" pitchFamily="34" charset="0"/>
                <a:ea typeface="Open Sans" panose="020B0606030504020204" pitchFamily="34" charset="0"/>
              </a:rPr>
              <a:t> في </a:t>
            </a:r>
            <a:r>
              <a:rPr lang="ar-LB" sz="2400" spc="60" dirty="0">
                <a:latin typeface="Open Sans" panose="020B0606030504020204" pitchFamily="34" charset="0"/>
                <a:ea typeface="Open Sans" panose="020B0606030504020204" pitchFamily="34" charset="0"/>
                <a:cs typeface="Open Sans" panose="020B0606030504020204" pitchFamily="34" charset="0"/>
              </a:rPr>
              <a:t>استهلاك الطعام التي قد تبرز خلال مرحلة جمع البيانات التجريبية أو الفعلية، ويجب أن يرفعوا هذه الحالات خلال التقييم اليومي ويناقشوا كيفية التعامل معها.</a:t>
            </a:r>
          </a:p>
          <a:p>
            <a:pPr marL="0" indent="0" algn="r" rtl="1">
              <a:buFont typeface="Arial"/>
              <a:buNone/>
            </a:pPr>
            <a:endParaRPr lang="ar-LB" sz="2400" spc="60" dirty="0">
              <a:latin typeface="Open Sans" panose="020B0606030504020204" pitchFamily="34" charset="0"/>
              <a:ea typeface="Open Sans" panose="020B0606030504020204" pitchFamily="34" charset="0"/>
              <a:cs typeface="Open Sans" panose="020B0606030504020204" pitchFamily="34" charset="0"/>
            </a:endParaRPr>
          </a:p>
          <a:p>
            <a:pPr marL="0" indent="0" algn="r" rtl="1">
              <a:buFont typeface="Arial"/>
              <a:buNone/>
            </a:pPr>
            <a:r>
              <a:rPr lang="ar-LB" sz="2400" spc="60" dirty="0">
                <a:latin typeface="Open Sans" panose="020B0606030504020204" pitchFamily="34" charset="0"/>
                <a:ea typeface="Open Sans" panose="020B0606030504020204" pitchFamily="34" charset="0"/>
                <a:cs typeface="Open Sans" panose="020B0606030504020204" pitchFamily="34" charset="0"/>
              </a:rPr>
              <a:t>يجب تسليط الضوء على أي معلومات نوعية قد تفسر البيانات الكمية، أو قد تتطلب تعديلات، مثل العناصر الغذائية في وحدة استهلاك الغذاء </a:t>
            </a:r>
            <a:r>
              <a:rPr lang="en-US" sz="2400" spc="60" dirty="0">
                <a:latin typeface="Open Sans" panose="020B0606030504020204" pitchFamily="34" charset="0"/>
                <a:ea typeface="Open Sans" panose="020B0606030504020204" pitchFamily="34" charset="0"/>
                <a:cs typeface="Open Sans" panose="020B0606030504020204" pitchFamily="34" charset="0"/>
              </a:rPr>
              <a:t>FCS</a:t>
            </a:r>
            <a:r>
              <a:rPr lang="ar-LB" sz="2400" spc="60" dirty="0">
                <a:latin typeface="Open Sans" panose="020B0606030504020204" pitchFamily="34" charset="0"/>
                <a:ea typeface="Open Sans" panose="020B0606030504020204" pitchFamily="34" charset="0"/>
                <a:cs typeface="Open Sans" panose="020B0606030504020204" pitchFamily="34" charset="0"/>
              </a:rPr>
              <a:t>، ويجب مناقشتها.</a:t>
            </a:r>
            <a:endParaRPr lang="en-US" sz="2400" spc="60" dirty="0">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2" descr="Note Icon Vector Art, Icons, and Graphics for Free Download">
            <a:extLst>
              <a:ext uri="{FF2B5EF4-FFF2-40B4-BE49-F238E27FC236}">
                <a16:creationId xmlns:a16="http://schemas.microsoft.com/office/drawing/2014/main" id="{36D3E2A7-15F0-4FE8-9CA4-BBD5C10634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8724" y="1378973"/>
            <a:ext cx="2962212" cy="2962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18857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YE" sz="3600" spc="60">
                <a:solidFill>
                  <a:schemeClr val="tx1"/>
                </a:solidFill>
                <a:latin typeface="Open Sans ExtraBold" panose="020B0906030804020204" pitchFamily="34" charset="0"/>
                <a:ea typeface="Open Sans ExtraBold" panose="020B0906030804020204" pitchFamily="34" charset="0"/>
              </a:rPr>
              <a:t>مراقبة مؤشر: </a:t>
            </a:r>
            <a:r>
              <a:rPr lang="en-GB" sz="3600" kern="1400" spc="230">
                <a:solidFill>
                  <a:schemeClr val="accent2"/>
                </a:solidFill>
                <a:latin typeface="Open Sans ExtraBold" panose="020B0906030804020204" pitchFamily="34" charset="0"/>
                <a:ea typeface="Open Sans ExtraBold" panose="020B0906030804020204" pitchFamily="34" charset="0"/>
                <a:cs typeface="Open Sans ExtraBold" panose="020B0906030804020204" pitchFamily="34" charset="0"/>
              </a:rPr>
              <a:t>FCS-N</a:t>
            </a:r>
            <a:endParaRPr lang="en-GB" sz="3600" kern="1400" spc="23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2" name="TextBox 21">
            <a:extLst>
              <a:ext uri="{FF2B5EF4-FFF2-40B4-BE49-F238E27FC236}">
                <a16:creationId xmlns:a16="http://schemas.microsoft.com/office/drawing/2014/main" id="{845AE3E5-9674-445E-B4FF-AE4477728629}"/>
              </a:ext>
            </a:extLst>
          </p:cNvPr>
          <p:cNvSpPr txBox="1"/>
          <p:nvPr/>
        </p:nvSpPr>
        <p:spPr>
          <a:xfrm>
            <a:off x="7338511" y="1582340"/>
            <a:ext cx="4354549" cy="2585323"/>
          </a:xfrm>
          <a:prstGeom prst="rect">
            <a:avLst/>
          </a:prstGeom>
          <a:noFill/>
        </p:spPr>
        <p:txBody>
          <a:bodyPr wrap="square">
            <a:spAutoFit/>
          </a:bodyPr>
          <a:lstStyle/>
          <a:p>
            <a:pPr marL="0" indent="0" algn="r">
              <a:buNone/>
            </a:pPr>
            <a:r>
              <a:rPr lang="ar-YE" b="1" spc="60">
                <a:solidFill>
                  <a:schemeClr val="accent2"/>
                </a:solidFill>
                <a:latin typeface="Open Sans" charset="0"/>
                <a:ea typeface="Open Sans" charset="0"/>
                <a:cs typeface="Open Sans" charset="0"/>
              </a:rPr>
              <a:t>مثال:</a:t>
            </a:r>
            <a:endParaRPr lang="en-US" b="1" spc="60">
              <a:solidFill>
                <a:schemeClr val="accent2"/>
              </a:solidFill>
              <a:latin typeface="Open Sans" charset="0"/>
              <a:ea typeface="Open Sans" charset="0"/>
              <a:cs typeface="Open Sans" charset="0"/>
            </a:endParaRPr>
          </a:p>
          <a:p>
            <a:pPr marL="0" indent="0" algn="r">
              <a:buNone/>
            </a:pPr>
            <a:endParaRPr lang="en-US" spc="60">
              <a:latin typeface="Open Sans" charset="0"/>
              <a:ea typeface="Open Sans" charset="0"/>
              <a:cs typeface="Open Sans" charset="0"/>
            </a:endParaRPr>
          </a:p>
          <a:p>
            <a:pPr algn="r"/>
            <a:r>
              <a:rPr lang="ar-YE" spc="60">
                <a:latin typeface="Open Sans" charset="0"/>
                <a:ea typeface="Open Sans" charset="0"/>
                <a:cs typeface="Open Sans" charset="0"/>
              </a:rPr>
              <a:t>في الأيام السبعة الماضية، تناول معظم أفراد الأسرة أصنافًا من اللحوم على الغداء، في 5 أيام مختلفة.</a:t>
            </a:r>
          </a:p>
          <a:p>
            <a:pPr algn="r"/>
            <a:endParaRPr lang="en-US" spc="60">
              <a:latin typeface="Open Sans" charset="0"/>
              <a:ea typeface="Open Sans" charset="0"/>
              <a:cs typeface="Open Sans" charset="0"/>
            </a:endParaRPr>
          </a:p>
          <a:p>
            <a:pPr algn="r"/>
            <a:r>
              <a:rPr lang="ar-SA"/>
              <a:t>وأشار أفراد الأسرة إلى أنهم تناولوا البيض أيضًا في ثلاثة ايام صباحا من تلك الأيام عندما تناولوا لحوم البقر</a:t>
            </a:r>
            <a:r>
              <a:rPr lang="en-GB"/>
              <a:t>.</a:t>
            </a:r>
          </a:p>
          <a:p>
            <a:pPr marL="0" indent="0" algn="r">
              <a:buNone/>
            </a:pPr>
            <a:endParaRPr lang="en-US" spc="60">
              <a:latin typeface="Open Sans" charset="0"/>
              <a:ea typeface="Open Sans" charset="0"/>
              <a:cs typeface="Open Sans" charset="0"/>
            </a:endParaRPr>
          </a:p>
          <a:p>
            <a:pPr algn="r"/>
            <a:r>
              <a:rPr lang="ar-YE" spc="60">
                <a:latin typeface="Open Sans" charset="0"/>
                <a:ea typeface="Open Sans" charset="0"/>
                <a:cs typeface="Open Sans" charset="0"/>
              </a:rPr>
              <a:t>وفي يوم آخر، تناولوا السمك على العشاء.</a:t>
            </a:r>
            <a:endParaRPr lang="en-US" spc="60">
              <a:latin typeface="Open Sans" charset="0"/>
              <a:ea typeface="Open Sans" charset="0"/>
              <a:cs typeface="Open Sans" charset="0"/>
            </a:endParaRPr>
          </a:p>
        </p:txBody>
      </p:sp>
      <p:sp>
        <p:nvSpPr>
          <p:cNvPr id="2" name="TextBox 1">
            <a:extLst>
              <a:ext uri="{FF2B5EF4-FFF2-40B4-BE49-F238E27FC236}">
                <a16:creationId xmlns:a16="http://schemas.microsoft.com/office/drawing/2014/main" id="{127B1B13-F749-4598-C805-2B18AD7A174B}"/>
              </a:ext>
            </a:extLst>
          </p:cNvPr>
          <p:cNvSpPr txBox="1"/>
          <p:nvPr/>
        </p:nvSpPr>
        <p:spPr>
          <a:xfrm>
            <a:off x="84084" y="1552079"/>
            <a:ext cx="5318247" cy="646331"/>
          </a:xfrm>
          <a:prstGeom prst="rect">
            <a:avLst/>
          </a:prstGeom>
          <a:noFill/>
        </p:spPr>
        <p:txBody>
          <a:bodyPr wrap="square">
            <a:spAutoFit/>
          </a:bodyPr>
          <a:lstStyle/>
          <a:p>
            <a:pPr marL="0" indent="0" algn="r" rtl="1">
              <a:buNone/>
            </a:pPr>
            <a:r>
              <a:rPr lang="ar-YE" b="1" spc="60">
                <a:solidFill>
                  <a:schemeClr val="accent2"/>
                </a:solidFill>
                <a:latin typeface="Open Sans" charset="0"/>
                <a:ea typeface="Open Sans" charset="0"/>
                <a:cs typeface="Open Sans" charset="0"/>
              </a:rPr>
              <a:t>هام</a:t>
            </a:r>
            <a:r>
              <a:rPr lang="en-US" spc="60">
                <a:latin typeface="Open Sans" charset="0"/>
                <a:ea typeface="Open Sans" charset="0"/>
                <a:cs typeface="Open Sans" charset="0"/>
              </a:rPr>
              <a:t>:</a:t>
            </a:r>
            <a:r>
              <a:rPr lang="ar-YE" spc="60">
                <a:latin typeface="Open Sans" charset="0"/>
                <a:ea typeface="Open Sans" charset="0"/>
              </a:rPr>
              <a:t> يتعين على </a:t>
            </a:r>
            <a:r>
              <a:rPr lang="en-US" spc="60">
                <a:latin typeface="Open Sans" charset="0"/>
                <a:ea typeface="Open Sans" charset="0"/>
                <a:cs typeface="Open Sans" charset="0"/>
              </a:rPr>
              <a:t>FCS-N </a:t>
            </a:r>
            <a:r>
              <a:rPr lang="ar-YE" spc="60">
                <a:latin typeface="Open Sans" charset="0"/>
                <a:ea typeface="Open Sans" charset="0"/>
              </a:rPr>
              <a:t>أن يسأل عن المجموعات الرئيسية</a:t>
            </a:r>
            <a:br>
              <a:rPr lang="ar-YE" spc="60">
                <a:latin typeface="Open Sans" charset="0"/>
                <a:ea typeface="Open Sans" charset="0"/>
              </a:rPr>
            </a:br>
            <a:r>
              <a:rPr lang="ar-YE" spc="60">
                <a:latin typeface="Open Sans" charset="0"/>
                <a:ea typeface="Open Sans" charset="0"/>
              </a:rPr>
              <a:t> (بالإضافة إلى</a:t>
            </a:r>
            <a:r>
              <a:rPr lang="ar-YE" b="1" spc="60">
                <a:solidFill>
                  <a:schemeClr val="accent2"/>
                </a:solidFill>
                <a:latin typeface="Open Sans" charset="0"/>
                <a:ea typeface="Open Sans" charset="0"/>
                <a:cs typeface="Open Sans" charset="0"/>
              </a:rPr>
              <a:t> </a:t>
            </a:r>
            <a:r>
              <a:rPr lang="ar-YE" spc="60">
                <a:latin typeface="Open Sans" charset="0"/>
                <a:ea typeface="Open Sans" charset="0"/>
              </a:rPr>
              <a:t>المجموعات الفرعية)</a:t>
            </a:r>
            <a:endParaRPr lang="en-US" spc="60">
              <a:latin typeface="Open Sans" charset="0"/>
              <a:ea typeface="Open Sans" charset="0"/>
            </a:endParaRPr>
          </a:p>
        </p:txBody>
      </p:sp>
      <p:graphicFrame>
        <p:nvGraphicFramePr>
          <p:cNvPr id="9" name="Table 8">
            <a:extLst>
              <a:ext uri="{FF2B5EF4-FFF2-40B4-BE49-F238E27FC236}">
                <a16:creationId xmlns:a16="http://schemas.microsoft.com/office/drawing/2014/main" id="{4743AA3B-1AE7-219B-EA61-913A913BD270}"/>
              </a:ext>
            </a:extLst>
          </p:cNvPr>
          <p:cNvGraphicFramePr>
            <a:graphicFrameLocks noGrp="1"/>
          </p:cNvGraphicFramePr>
          <p:nvPr>
            <p:extLst>
              <p:ext uri="{D42A27DB-BD31-4B8C-83A1-F6EECF244321}">
                <p14:modId xmlns:p14="http://schemas.microsoft.com/office/powerpoint/2010/main" val="1490645421"/>
              </p:ext>
            </p:extLst>
          </p:nvPr>
        </p:nvGraphicFramePr>
        <p:xfrm>
          <a:off x="498940" y="2371516"/>
          <a:ext cx="5450205" cy="2843149"/>
        </p:xfrm>
        <a:graphic>
          <a:graphicData uri="http://schemas.openxmlformats.org/drawingml/2006/table">
            <a:tbl>
              <a:tblPr rtl="1"/>
              <a:tblGrid>
                <a:gridCol w="311150">
                  <a:extLst>
                    <a:ext uri="{9D8B030D-6E8A-4147-A177-3AD203B41FA5}">
                      <a16:colId xmlns:a16="http://schemas.microsoft.com/office/drawing/2014/main" val="253680858"/>
                    </a:ext>
                  </a:extLst>
                </a:gridCol>
                <a:gridCol w="2616835">
                  <a:extLst>
                    <a:ext uri="{9D8B030D-6E8A-4147-A177-3AD203B41FA5}">
                      <a16:colId xmlns:a16="http://schemas.microsoft.com/office/drawing/2014/main" val="2565181365"/>
                    </a:ext>
                  </a:extLst>
                </a:gridCol>
                <a:gridCol w="1349375">
                  <a:extLst>
                    <a:ext uri="{9D8B030D-6E8A-4147-A177-3AD203B41FA5}">
                      <a16:colId xmlns:a16="http://schemas.microsoft.com/office/drawing/2014/main" val="1262378164"/>
                    </a:ext>
                  </a:extLst>
                </a:gridCol>
                <a:gridCol w="1172845">
                  <a:extLst>
                    <a:ext uri="{9D8B030D-6E8A-4147-A177-3AD203B41FA5}">
                      <a16:colId xmlns:a16="http://schemas.microsoft.com/office/drawing/2014/main" val="2047915411"/>
                    </a:ext>
                  </a:extLst>
                </a:gridCol>
              </a:tblGrid>
              <a:tr h="407670">
                <a:tc>
                  <a:txBody>
                    <a:bodyPr/>
                    <a:lstStyle/>
                    <a:p>
                      <a:pPr algn="ctr" rtl="0">
                        <a:lnSpc>
                          <a:spcPct val="107000"/>
                        </a:lnSpc>
                        <a:spcAft>
                          <a:spcPts val="800"/>
                        </a:spcAft>
                      </a:pPr>
                      <a:r>
                        <a:rPr lang="en-GB" sz="11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4</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2540" marR="25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r" rtl="0">
                        <a:lnSpc>
                          <a:spcPct val="107000"/>
                        </a:lnSpc>
                        <a:spcAft>
                          <a:spcPts val="800"/>
                        </a:spcAft>
                      </a:pPr>
                      <a:r>
                        <a:rPr lang="ar-SA" sz="11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اللحوم والأسماك والبيض: </a:t>
                      </a:r>
                      <a:r>
                        <a:rPr lang="ar-SA" sz="1100" kern="100">
                          <a:solidFill>
                            <a:srgbClr val="000000"/>
                          </a:solidFill>
                          <a:effectLst/>
                          <a:latin typeface="Calibri" panose="020F0502020204030204" pitchFamily="34" charset="0"/>
                          <a:ea typeface="Calibri" panose="020F0502020204030204" pitchFamily="34" charset="0"/>
                          <a:cs typeface="Arial" panose="020B0604020202020204" pitchFamily="34" charset="0"/>
                        </a:rPr>
                        <a:t>الماعز، لحم البقر، الدجاج، لحم الخنزير، الأسماك والمأكولات البحرية الأخرى (بما في ذلك التونة المعلبة)، الحلزون، الحشرات، البيض</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p>
                      <a:pPr algn="r" rtl="0">
                        <a:lnSpc>
                          <a:spcPct val="107000"/>
                        </a:lnSpc>
                        <a:spcAft>
                          <a:spcPts val="800"/>
                        </a:spcAft>
                      </a:pPr>
                      <a:r>
                        <a:rPr lang="en-GB" sz="1100" kern="100">
                          <a:solidFill>
                            <a:srgbClr val="000000"/>
                          </a:solidFill>
                          <a:effectLst/>
                          <a:latin typeface="Calibri" panose="020F0502020204030204" pitchFamily="34" charset="0"/>
                          <a:ea typeface="Calibri" panose="020F0502020204030204" pitchFamily="34" charset="0"/>
                          <a:cs typeface="Arial" panose="020B0604020202020204" pitchFamily="34" charset="0"/>
                        </a:rPr>
                        <a:t>(</a:t>
                      </a:r>
                      <a:r>
                        <a:rPr lang="ar-SA" sz="1100" kern="100">
                          <a:solidFill>
                            <a:srgbClr val="000000"/>
                          </a:solidFill>
                          <a:effectLst/>
                          <a:latin typeface="Calibri" panose="020F0502020204030204" pitchFamily="34" charset="0"/>
                          <a:ea typeface="Calibri" panose="020F0502020204030204" pitchFamily="34" charset="0"/>
                          <a:cs typeface="Arial" panose="020B0604020202020204" pitchFamily="34" charset="0"/>
                        </a:rPr>
                        <a:t>باستثناء اللحوم والأسماك المستهلكة بكميات صغيرة</a:t>
                      </a:r>
                      <a:r>
                        <a:rPr lang="en-GB" sz="1100" kern="100">
                          <a:solidFill>
                            <a:srgbClr val="000000"/>
                          </a:solidFill>
                          <a:effectLst/>
                          <a:latin typeface="Calibri" panose="020F0502020204030204" pitchFamily="34" charset="0"/>
                          <a:ea typeface="Calibri" panose="020F0502020204030204" pitchFamily="34" charset="0"/>
                          <a:cs typeface="Arial" panose="020B0604020202020204" pitchFamily="34" charset="0"/>
                        </a:rPr>
                        <a:t>)</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2540" marR="25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rtl="0">
                        <a:lnSpc>
                          <a:spcPct val="107000"/>
                        </a:lnSpc>
                        <a:spcAft>
                          <a:spcPts val="800"/>
                        </a:spcAft>
                      </a:pPr>
                      <a:r>
                        <a:rPr lang="en-GB" sz="1100" kern="100">
                          <a:effectLst/>
                          <a:latin typeface="Calibri" panose="020F0502020204030204" pitchFamily="34" charset="0"/>
                          <a:ea typeface="Calibri" panose="020F0502020204030204" pitchFamily="34" charset="0"/>
                          <a:cs typeface="Arial" panose="020B0604020202020204" pitchFamily="34" charset="0"/>
                        </a:rPr>
                        <a:t>|_</a:t>
                      </a:r>
                      <a:r>
                        <a:rPr lang="ar-YE" sz="1100" kern="100">
                          <a:effectLst/>
                          <a:latin typeface="Calibri" panose="020F0502020204030204" pitchFamily="34" charset="0"/>
                          <a:ea typeface="Calibri" panose="020F0502020204030204" pitchFamily="34" charset="0"/>
                          <a:cs typeface="Arial" panose="020B0604020202020204" pitchFamily="34" charset="0"/>
                        </a:rPr>
                        <a:t>6</a:t>
                      </a:r>
                      <a:r>
                        <a:rPr lang="en-GB" sz="1100" kern="100">
                          <a:effectLst/>
                          <a:latin typeface="Calibri" panose="020F0502020204030204" pitchFamily="34" charset="0"/>
                          <a:ea typeface="Calibri" panose="020F0502020204030204" pitchFamily="34" charset="0"/>
                          <a:cs typeface="Arial" panose="020B0604020202020204" pitchFamily="34" charset="0"/>
                        </a:rPr>
                        <a:t>_|</a:t>
                      </a:r>
                    </a:p>
                  </a:txBody>
                  <a:tcPr marL="2540" marR="25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a:lnSpc>
                          <a:spcPct val="107000"/>
                        </a:lnSpc>
                        <a:spcAft>
                          <a:spcPts val="800"/>
                        </a:spcAft>
                      </a:pPr>
                      <a:r>
                        <a:rPr lang="en-GB" sz="1100" kern="100">
                          <a:solidFill>
                            <a:srgbClr val="000000"/>
                          </a:solidFill>
                          <a:effectLst/>
                          <a:latin typeface="Calibri" panose="020F0502020204030204" pitchFamily="34" charset="0"/>
                          <a:ea typeface="Calibri" panose="020F0502020204030204" pitchFamily="34" charset="0"/>
                          <a:cs typeface="Arial" panose="020B0604020202020204" pitchFamily="34" charset="0"/>
                        </a:rPr>
                        <a:t>FCSPr</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2540" marR="254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1521130693"/>
                  </a:ext>
                </a:extLst>
              </a:tr>
              <a:tr h="271780">
                <a:tc gridSpan="4">
                  <a:txBody>
                    <a:bodyPr/>
                    <a:lstStyle/>
                    <a:p>
                      <a:pPr algn="r" rtl="0">
                        <a:lnSpc>
                          <a:spcPct val="107000"/>
                        </a:lnSpc>
                        <a:spcAft>
                          <a:spcPts val="800"/>
                        </a:spcAft>
                      </a:pPr>
                      <a:r>
                        <a:rPr lang="ar-SA" sz="1100" kern="100">
                          <a:solidFill>
                            <a:srgbClr val="000000"/>
                          </a:solidFill>
                          <a:effectLst/>
                          <a:latin typeface="Calibri" panose="020F0502020204030204" pitchFamily="34" charset="0"/>
                          <a:ea typeface="Calibri" panose="020F0502020204030204" pitchFamily="34" charset="0"/>
                          <a:cs typeface="Arial" panose="020B0604020202020204" pitchFamily="34" charset="0"/>
                        </a:rPr>
                        <a:t>اذا كانت عدد الايام 0 انتقل الى السؤال 5</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2540" marR="254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E"/>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198564611"/>
                  </a:ext>
                </a:extLst>
              </a:tr>
              <a:tr h="271780">
                <a:tc>
                  <a:txBody>
                    <a:bodyPr/>
                    <a:lstStyle/>
                    <a:p>
                      <a:pPr algn="ctr" rtl="0">
                        <a:lnSpc>
                          <a:spcPct val="107000"/>
                        </a:lnSpc>
                        <a:spcAft>
                          <a:spcPts val="800"/>
                        </a:spcAft>
                      </a:pPr>
                      <a:r>
                        <a:rPr lang="en-GB" sz="11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4.1</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2540" marR="25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ECE8"/>
                    </a:solidFill>
                  </a:tcPr>
                </a:tc>
                <a:tc>
                  <a:txBody>
                    <a:bodyPr/>
                    <a:lstStyle/>
                    <a:p>
                      <a:pPr algn="r" rtl="0">
                        <a:lnSpc>
                          <a:spcPct val="107000"/>
                        </a:lnSpc>
                        <a:spcAft>
                          <a:spcPts val="800"/>
                        </a:spcAft>
                      </a:pPr>
                      <a:r>
                        <a:rPr lang="ar-SA" sz="11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اللحوم:</a:t>
                      </a:r>
                      <a:r>
                        <a:rPr lang="ar-SA" sz="1100" kern="100">
                          <a:solidFill>
                            <a:srgbClr val="000000"/>
                          </a:solidFill>
                          <a:effectLst/>
                          <a:latin typeface="Calibri" panose="020F0502020204030204" pitchFamily="34" charset="0"/>
                          <a:ea typeface="Calibri" panose="020F0502020204030204" pitchFamily="34" charset="0"/>
                          <a:cs typeface="Arial" panose="020B0604020202020204" pitchFamily="34" charset="0"/>
                        </a:rPr>
                        <a:t> لحم البقر، ولحم الخنزير، ولحم الضأن، والماعز، والأرنب، والدجاج، والبط، والطيور الأخرى</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2540" marR="25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ECE8"/>
                    </a:solidFill>
                  </a:tcPr>
                </a:tc>
                <a:tc>
                  <a:txBody>
                    <a:bodyPr/>
                    <a:lstStyle/>
                    <a:p>
                      <a:pPr algn="ctr" rtl="0">
                        <a:lnSpc>
                          <a:spcPct val="107000"/>
                        </a:lnSpc>
                        <a:spcAft>
                          <a:spcPts val="800"/>
                        </a:spcAft>
                      </a:pPr>
                      <a:r>
                        <a:rPr lang="en-GB" sz="1100" kern="100">
                          <a:effectLst/>
                          <a:latin typeface="Calibri" panose="020F0502020204030204" pitchFamily="34" charset="0"/>
                          <a:ea typeface="Calibri" panose="020F0502020204030204" pitchFamily="34" charset="0"/>
                          <a:cs typeface="Arial" panose="020B0604020202020204" pitchFamily="34" charset="0"/>
                        </a:rPr>
                        <a:t>|_</a:t>
                      </a:r>
                      <a:r>
                        <a:rPr lang="ar-SA" sz="1100" kern="100">
                          <a:effectLst/>
                          <a:latin typeface="Calibri" panose="020F0502020204030204" pitchFamily="34" charset="0"/>
                          <a:ea typeface="Calibri" panose="020F0502020204030204" pitchFamily="34" charset="0"/>
                          <a:cs typeface="Arial" panose="020B0604020202020204" pitchFamily="34" charset="0"/>
                        </a:rPr>
                        <a:t>5</a:t>
                      </a:r>
                      <a:r>
                        <a:rPr lang="en-GB" sz="1100" kern="100">
                          <a:effectLst/>
                          <a:latin typeface="Calibri" panose="020F0502020204030204" pitchFamily="34" charset="0"/>
                          <a:ea typeface="Calibri" panose="020F0502020204030204" pitchFamily="34" charset="0"/>
                          <a:cs typeface="Arial" panose="020B0604020202020204" pitchFamily="34" charset="0"/>
                        </a:rPr>
                        <a:t>_|</a:t>
                      </a:r>
                    </a:p>
                  </a:txBody>
                  <a:tcPr marL="2540" marR="25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a:lnSpc>
                          <a:spcPct val="107000"/>
                        </a:lnSpc>
                        <a:spcAft>
                          <a:spcPts val="800"/>
                        </a:spcAft>
                      </a:pPr>
                      <a:r>
                        <a:rPr lang="en-US" sz="1100" kern="100">
                          <a:solidFill>
                            <a:srgbClr val="000000"/>
                          </a:solidFill>
                          <a:effectLst/>
                          <a:latin typeface="Calibri" panose="020F0502020204030204" pitchFamily="34" charset="0"/>
                          <a:ea typeface="Calibri" panose="020F0502020204030204" pitchFamily="34" charset="0"/>
                          <a:cs typeface="Arial" panose="020B0604020202020204" pitchFamily="34" charset="0"/>
                        </a:rPr>
                        <a:t>FCSNPrMeatF</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2540" marR="254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141795703"/>
                  </a:ext>
                </a:extLst>
              </a:tr>
              <a:tr h="459105">
                <a:tc>
                  <a:txBody>
                    <a:bodyPr/>
                    <a:lstStyle/>
                    <a:p>
                      <a:pPr algn="ctr" rtl="0">
                        <a:lnSpc>
                          <a:spcPct val="107000"/>
                        </a:lnSpc>
                        <a:spcAft>
                          <a:spcPts val="800"/>
                        </a:spcAft>
                      </a:pPr>
                      <a:r>
                        <a:rPr lang="en-GB" sz="11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4.2</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2540" marR="25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ECE8"/>
                    </a:solidFill>
                  </a:tcPr>
                </a:tc>
                <a:tc>
                  <a:txBody>
                    <a:bodyPr/>
                    <a:lstStyle/>
                    <a:p>
                      <a:pPr algn="r" rtl="1">
                        <a:lnSpc>
                          <a:spcPct val="107000"/>
                        </a:lnSpc>
                        <a:spcAft>
                          <a:spcPts val="800"/>
                        </a:spcAft>
                      </a:pPr>
                      <a:r>
                        <a:rPr lang="ar-SA" sz="11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لحوم الأعضاء(الاحشاء) </a:t>
                      </a:r>
                      <a:r>
                        <a:rPr lang="ar-SA" sz="1100" kern="100">
                          <a:solidFill>
                            <a:srgbClr val="000000"/>
                          </a:solidFill>
                          <a:effectLst/>
                          <a:latin typeface="Calibri" panose="020F0502020204030204" pitchFamily="34" charset="0"/>
                          <a:ea typeface="Calibri" panose="020F0502020204030204" pitchFamily="34" charset="0"/>
                          <a:cs typeface="Arial" panose="020B0604020202020204" pitchFamily="34" charset="0"/>
                        </a:rPr>
                        <a:t>: الكبد، الكلى، القلب و/أو لحوم الأعضاء الأخرى</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2540" marR="25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ECE8"/>
                    </a:solidFill>
                  </a:tcPr>
                </a:tc>
                <a:tc>
                  <a:txBody>
                    <a:bodyPr/>
                    <a:lstStyle/>
                    <a:p>
                      <a:pPr algn="ctr" rtl="0">
                        <a:lnSpc>
                          <a:spcPct val="107000"/>
                        </a:lnSpc>
                        <a:spcAft>
                          <a:spcPts val="800"/>
                        </a:spcAft>
                      </a:pPr>
                      <a:r>
                        <a:rPr lang="en-GB" sz="1100" kern="100">
                          <a:effectLst/>
                          <a:latin typeface="Calibri" panose="020F0502020204030204" pitchFamily="34" charset="0"/>
                          <a:ea typeface="Calibri" panose="020F0502020204030204" pitchFamily="34" charset="0"/>
                          <a:cs typeface="Arial" panose="020B0604020202020204" pitchFamily="34" charset="0"/>
                        </a:rPr>
                        <a:t>|_</a:t>
                      </a:r>
                      <a:r>
                        <a:rPr lang="ar-SA" sz="1100" kern="100">
                          <a:effectLst/>
                          <a:latin typeface="Calibri" panose="020F0502020204030204" pitchFamily="34" charset="0"/>
                          <a:ea typeface="Calibri" panose="020F0502020204030204" pitchFamily="34" charset="0"/>
                          <a:cs typeface="Arial" panose="020B0604020202020204" pitchFamily="34" charset="0"/>
                        </a:rPr>
                        <a:t>1</a:t>
                      </a:r>
                      <a:r>
                        <a:rPr lang="en-GB" sz="1100" kern="100">
                          <a:effectLst/>
                          <a:latin typeface="Calibri" panose="020F0502020204030204" pitchFamily="34" charset="0"/>
                          <a:ea typeface="Calibri" panose="020F0502020204030204" pitchFamily="34" charset="0"/>
                          <a:cs typeface="Arial" panose="020B0604020202020204" pitchFamily="34" charset="0"/>
                        </a:rPr>
                        <a:t>_|</a:t>
                      </a:r>
                    </a:p>
                  </a:txBody>
                  <a:tcPr marL="2540" marR="25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a:lnSpc>
                          <a:spcPct val="107000"/>
                        </a:lnSpc>
                        <a:spcAft>
                          <a:spcPts val="800"/>
                        </a:spcAft>
                      </a:pPr>
                      <a:r>
                        <a:rPr lang="en-US" sz="1100" kern="100">
                          <a:solidFill>
                            <a:srgbClr val="000000"/>
                          </a:solidFill>
                          <a:effectLst/>
                          <a:latin typeface="Calibri" panose="020F0502020204030204" pitchFamily="34" charset="0"/>
                          <a:ea typeface="Calibri" panose="020F0502020204030204" pitchFamily="34" charset="0"/>
                          <a:cs typeface="Arial" panose="020B0604020202020204" pitchFamily="34" charset="0"/>
                        </a:rPr>
                        <a:t>FCSNPrMeatO</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2540" marR="254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887786359"/>
                  </a:ext>
                </a:extLst>
              </a:tr>
              <a:tr h="271780">
                <a:tc>
                  <a:txBody>
                    <a:bodyPr/>
                    <a:lstStyle/>
                    <a:p>
                      <a:pPr algn="ctr" rtl="0">
                        <a:lnSpc>
                          <a:spcPct val="107000"/>
                        </a:lnSpc>
                        <a:spcAft>
                          <a:spcPts val="800"/>
                        </a:spcAft>
                      </a:pPr>
                      <a:r>
                        <a:rPr lang="en-GB" sz="11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4.3</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2540" marR="25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ECE8"/>
                    </a:solidFill>
                  </a:tcPr>
                </a:tc>
                <a:tc>
                  <a:txBody>
                    <a:bodyPr/>
                    <a:lstStyle/>
                    <a:p>
                      <a:pPr algn="r" rtl="0">
                        <a:lnSpc>
                          <a:spcPct val="107000"/>
                        </a:lnSpc>
                        <a:spcAft>
                          <a:spcPts val="800"/>
                        </a:spcAft>
                      </a:pPr>
                      <a:r>
                        <a:rPr lang="ar-SA" sz="11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المأكولات البحرية (الأسماك بكميات كبيرة وليس كبهارات)</a:t>
                      </a:r>
                      <a:r>
                        <a:rPr lang="en-GB" sz="1100" kern="100">
                          <a:solidFill>
                            <a:srgbClr val="000000"/>
                          </a:solidFill>
                          <a:effectLst/>
                          <a:latin typeface="Calibri" panose="020F0502020204030204" pitchFamily="34" charset="0"/>
                          <a:ea typeface="Calibri" panose="020F0502020204030204" pitchFamily="34" charset="0"/>
                          <a:cs typeface="Arial" panose="020B0604020202020204" pitchFamily="34" charset="0"/>
                        </a:rPr>
                        <a:t>)</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2540" marR="25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ECE8"/>
                    </a:solidFill>
                  </a:tcPr>
                </a:tc>
                <a:tc>
                  <a:txBody>
                    <a:bodyPr/>
                    <a:lstStyle/>
                    <a:p>
                      <a:pPr algn="ctr" rtl="0">
                        <a:lnSpc>
                          <a:spcPct val="107000"/>
                        </a:lnSpc>
                        <a:spcAft>
                          <a:spcPts val="800"/>
                        </a:spcAft>
                      </a:pPr>
                      <a:r>
                        <a:rPr lang="en-GB" sz="1100" kern="100">
                          <a:effectLst/>
                          <a:latin typeface="Calibri" panose="020F0502020204030204" pitchFamily="34" charset="0"/>
                          <a:ea typeface="Calibri" panose="020F0502020204030204" pitchFamily="34" charset="0"/>
                          <a:cs typeface="Arial" panose="020B0604020202020204" pitchFamily="34" charset="0"/>
                        </a:rPr>
                        <a:t>|_</a:t>
                      </a:r>
                      <a:r>
                        <a:rPr lang="ar-SA" sz="1100" kern="100">
                          <a:effectLst/>
                          <a:latin typeface="Calibri" panose="020F0502020204030204" pitchFamily="34" charset="0"/>
                          <a:ea typeface="Calibri" panose="020F0502020204030204" pitchFamily="34" charset="0"/>
                          <a:cs typeface="Arial" panose="020B0604020202020204" pitchFamily="34" charset="0"/>
                        </a:rPr>
                        <a:t>0</a:t>
                      </a:r>
                      <a:r>
                        <a:rPr lang="en-GB" sz="1100" kern="100">
                          <a:effectLst/>
                          <a:latin typeface="Calibri" panose="020F0502020204030204" pitchFamily="34" charset="0"/>
                          <a:ea typeface="Calibri" panose="020F0502020204030204" pitchFamily="34" charset="0"/>
                          <a:cs typeface="Arial" panose="020B0604020202020204" pitchFamily="34" charset="0"/>
                        </a:rPr>
                        <a:t>_|</a:t>
                      </a:r>
                    </a:p>
                  </a:txBody>
                  <a:tcPr marL="2540" marR="25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a:lnSpc>
                          <a:spcPct val="107000"/>
                        </a:lnSpc>
                        <a:spcAft>
                          <a:spcPts val="800"/>
                        </a:spcAft>
                      </a:pPr>
                      <a:r>
                        <a:rPr lang="en-US" sz="1100" kern="100">
                          <a:solidFill>
                            <a:srgbClr val="000000"/>
                          </a:solidFill>
                          <a:effectLst/>
                          <a:latin typeface="Calibri" panose="020F0502020204030204" pitchFamily="34" charset="0"/>
                          <a:ea typeface="Calibri" panose="020F0502020204030204" pitchFamily="34" charset="0"/>
                          <a:cs typeface="Arial" panose="020B0604020202020204" pitchFamily="34" charset="0"/>
                        </a:rPr>
                        <a:t>FCSNPrFish</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2540" marR="254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2345649965"/>
                  </a:ext>
                </a:extLst>
              </a:tr>
              <a:tr h="574040">
                <a:tc>
                  <a:txBody>
                    <a:bodyPr/>
                    <a:lstStyle/>
                    <a:p>
                      <a:pPr algn="ctr" rtl="0">
                        <a:lnSpc>
                          <a:spcPct val="107000"/>
                        </a:lnSpc>
                        <a:spcAft>
                          <a:spcPts val="800"/>
                        </a:spcAft>
                      </a:pPr>
                      <a:r>
                        <a:rPr lang="en-GB" sz="11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4.4</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2540" marR="25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ECE8"/>
                    </a:solidFill>
                  </a:tcPr>
                </a:tc>
                <a:tc>
                  <a:txBody>
                    <a:bodyPr/>
                    <a:lstStyle/>
                    <a:p>
                      <a:pPr algn="r" rtl="0">
                        <a:lnSpc>
                          <a:spcPct val="107000"/>
                        </a:lnSpc>
                        <a:spcAft>
                          <a:spcPts val="800"/>
                        </a:spcAft>
                      </a:pPr>
                      <a:r>
                        <a:rPr lang="ar-YE" sz="11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البيض</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2540" marR="25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ECE8"/>
                    </a:solidFill>
                  </a:tcPr>
                </a:tc>
                <a:tc>
                  <a:txBody>
                    <a:bodyPr/>
                    <a:lstStyle/>
                    <a:p>
                      <a:pPr algn="ctr" rtl="0">
                        <a:lnSpc>
                          <a:spcPct val="107000"/>
                        </a:lnSpc>
                        <a:spcAft>
                          <a:spcPts val="800"/>
                        </a:spcAft>
                      </a:pPr>
                      <a:r>
                        <a:rPr lang="en-GB" sz="1100" kern="100">
                          <a:effectLst/>
                          <a:latin typeface="Calibri" panose="020F0502020204030204" pitchFamily="34" charset="0"/>
                          <a:ea typeface="Calibri" panose="020F0502020204030204" pitchFamily="34" charset="0"/>
                          <a:cs typeface="Arial" panose="020B0604020202020204" pitchFamily="34" charset="0"/>
                        </a:rPr>
                        <a:t>|_</a:t>
                      </a:r>
                      <a:r>
                        <a:rPr lang="ar-SA" sz="1100" kern="100">
                          <a:effectLst/>
                          <a:latin typeface="Calibri" panose="020F0502020204030204" pitchFamily="34" charset="0"/>
                          <a:ea typeface="Calibri" panose="020F0502020204030204" pitchFamily="34" charset="0"/>
                          <a:cs typeface="Arial" panose="020B0604020202020204" pitchFamily="34" charset="0"/>
                        </a:rPr>
                        <a:t>3</a:t>
                      </a:r>
                      <a:r>
                        <a:rPr lang="en-GB" sz="1100" kern="100">
                          <a:effectLst/>
                          <a:latin typeface="Calibri" panose="020F0502020204030204" pitchFamily="34" charset="0"/>
                          <a:ea typeface="Calibri" panose="020F0502020204030204" pitchFamily="34" charset="0"/>
                          <a:cs typeface="Arial" panose="020B0604020202020204" pitchFamily="34" charset="0"/>
                        </a:rPr>
                        <a:t>_|</a:t>
                      </a:r>
                    </a:p>
                  </a:txBody>
                  <a:tcPr marL="2540" marR="25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a:lnSpc>
                          <a:spcPct val="107000"/>
                        </a:lnSpc>
                        <a:spcAft>
                          <a:spcPts val="800"/>
                        </a:spcAft>
                      </a:pPr>
                      <a:r>
                        <a:rPr lang="en-US" sz="1100" kern="100" err="1">
                          <a:solidFill>
                            <a:srgbClr val="000000"/>
                          </a:solidFill>
                          <a:effectLst/>
                          <a:latin typeface="Calibri" panose="020F0502020204030204" pitchFamily="34" charset="0"/>
                          <a:ea typeface="Calibri" panose="020F0502020204030204" pitchFamily="34" charset="0"/>
                          <a:cs typeface="Arial" panose="020B0604020202020204" pitchFamily="34" charset="0"/>
                        </a:rPr>
                        <a:t>FCSNPrEggs</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2540" marR="254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4075402240"/>
                  </a:ext>
                </a:extLst>
              </a:tr>
            </a:tbl>
          </a:graphicData>
        </a:graphic>
      </p:graphicFrame>
      <p:sp>
        <p:nvSpPr>
          <p:cNvPr id="4" name="Oval 3">
            <a:extLst>
              <a:ext uri="{FF2B5EF4-FFF2-40B4-BE49-F238E27FC236}">
                <a16:creationId xmlns:a16="http://schemas.microsoft.com/office/drawing/2014/main" id="{3896804C-077D-4105-A21A-296391E020DA}"/>
              </a:ext>
            </a:extLst>
          </p:cNvPr>
          <p:cNvSpPr/>
          <p:nvPr/>
        </p:nvSpPr>
        <p:spPr>
          <a:xfrm>
            <a:off x="861848" y="2279401"/>
            <a:ext cx="3094050" cy="1149599"/>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1009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475919"/>
          </a:xfrm>
        </p:spPr>
        <p:txBody>
          <a:bodyPr anchor="t" anchorCtr="0"/>
          <a:lstStyle/>
          <a:p>
            <a:pPr algn="r" rtl="1"/>
            <a:r>
              <a:rPr lang="ar-YE" sz="3600" spc="60">
                <a:solidFill>
                  <a:schemeClr val="tx1"/>
                </a:solidFill>
                <a:latin typeface="Open Sans ExtraBold" panose="020B0906030804020204" pitchFamily="34" charset="0"/>
                <a:ea typeface="Open Sans ExtraBold" panose="020B0906030804020204" pitchFamily="34" charset="0"/>
              </a:rPr>
              <a:t>مراقبة مؤشر  </a:t>
            </a:r>
            <a:r>
              <a:rPr lang="en-US" sz="3600" kern="1400" spc="230">
                <a:solidFill>
                  <a:schemeClr val="accent2"/>
                </a:solidFill>
                <a:latin typeface="Open Sans ExtraBold" panose="020B0906030804020204" pitchFamily="34" charset="0"/>
                <a:ea typeface="Open Sans ExtraBold" panose="020B0906030804020204" pitchFamily="34" charset="0"/>
                <a:cs typeface="Open Sans ExtraBold" panose="020B0906030804020204" pitchFamily="34" charset="0"/>
              </a:rPr>
              <a:t>FCS-N</a:t>
            </a:r>
            <a:endParaRPr lang="en-GB" sz="3600" kern="1400" spc="23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0" name="Rectangle 9">
            <a:extLst>
              <a:ext uri="{FF2B5EF4-FFF2-40B4-BE49-F238E27FC236}">
                <a16:creationId xmlns:a16="http://schemas.microsoft.com/office/drawing/2014/main" id="{A228EFCA-35F7-4BB4-81F3-8533883564E8}"/>
              </a:ext>
            </a:extLst>
          </p:cNvPr>
          <p:cNvSpPr/>
          <p:nvPr/>
        </p:nvSpPr>
        <p:spPr>
          <a:xfrm>
            <a:off x="7252880" y="1893838"/>
            <a:ext cx="4188732" cy="3413453"/>
          </a:xfrm>
          <a:prstGeom prst="rect">
            <a:avLst/>
          </a:prstGeom>
          <a:solidFill>
            <a:schemeClr val="accent4">
              <a:lumMod val="20000"/>
              <a:lumOff val="80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C9D92D5-5D21-4597-B2E8-E0F67373F1E1}"/>
              </a:ext>
            </a:extLst>
          </p:cNvPr>
          <p:cNvSpPr txBox="1"/>
          <p:nvPr/>
        </p:nvSpPr>
        <p:spPr>
          <a:xfrm>
            <a:off x="7401735" y="1977672"/>
            <a:ext cx="4039877" cy="2554545"/>
          </a:xfrm>
          <a:prstGeom prst="rect">
            <a:avLst/>
          </a:prstGeom>
          <a:noFill/>
        </p:spPr>
        <p:txBody>
          <a:bodyPr wrap="square" rtlCol="0">
            <a:spAutoFit/>
          </a:bodyPr>
          <a:lstStyle/>
          <a:p>
            <a:pPr algn="r" rtl="1"/>
            <a:r>
              <a:rPr lang="ar-YE" sz="1600">
                <a:latin typeface="Open Sans" panose="020B0606030504020204" pitchFamily="34" charset="0"/>
                <a:ea typeface="Open Sans" panose="020B0606030504020204" pitchFamily="34" charset="0"/>
                <a:cs typeface="Open Sans" panose="020B0606030504020204" pitchFamily="34" charset="0"/>
              </a:rPr>
              <a:t>قيمة التردد للمجموعة الغذائية الرئيسية "اللحوم والأسماك والبيض" هي 6 ولا يجوز تجميعها إلى 9 </a:t>
            </a:r>
            <a:r>
              <a:rPr lang="ar-YE" sz="1600" strike="sngStrike">
                <a:solidFill>
                  <a:srgbClr val="C00000"/>
                </a:solidFill>
                <a:latin typeface="Open Sans" panose="020B0606030504020204" pitchFamily="34" charset="0"/>
                <a:ea typeface="Open Sans" panose="020B0606030504020204" pitchFamily="34" charset="0"/>
                <a:cs typeface="Open Sans" panose="020B0606030504020204" pitchFamily="34" charset="0"/>
              </a:rPr>
              <a:t>(5+1+3).</a:t>
            </a:r>
          </a:p>
          <a:p>
            <a:pPr algn="r" rtl="1"/>
            <a:endParaRPr lang="en-US" sz="1600" b="1">
              <a:latin typeface="Open Sans" panose="020B0606030504020204" pitchFamily="34" charset="0"/>
              <a:ea typeface="Open Sans" panose="020B0606030504020204" pitchFamily="34" charset="0"/>
              <a:cs typeface="Open Sans" panose="020B0606030504020204" pitchFamily="34" charset="0"/>
            </a:endParaRPr>
          </a:p>
          <a:p>
            <a:pPr algn="r"/>
            <a:r>
              <a:rPr lang="ar-YE" sz="1600" b="1">
                <a:latin typeface="Open Sans" panose="020B0606030504020204" pitchFamily="34" charset="0"/>
                <a:ea typeface="Open Sans" panose="020B0606030504020204" pitchFamily="34" charset="0"/>
                <a:cs typeface="Open Sans" panose="020B0606030504020204" pitchFamily="34" charset="0"/>
              </a:rPr>
              <a:t>لا يجوز أن تتجاوز المجموعة الرئيسية 7 أيام.</a:t>
            </a:r>
          </a:p>
          <a:p>
            <a:pPr algn="r"/>
            <a:endParaRPr lang="ar-YE" sz="1600" b="1">
              <a:latin typeface="Open Sans" panose="020B0606030504020204" pitchFamily="34" charset="0"/>
              <a:ea typeface="Open Sans" panose="020B0606030504020204" pitchFamily="34" charset="0"/>
              <a:cs typeface="Open Sans" panose="020B0606030504020204" pitchFamily="34" charset="0"/>
            </a:endParaRPr>
          </a:p>
          <a:p>
            <a:pPr algn="r"/>
            <a:r>
              <a:rPr lang="ar-YE" sz="1600" b="1">
                <a:latin typeface="Open Sans" panose="020B0606030504020204" pitchFamily="34" charset="0"/>
                <a:ea typeface="Open Sans" panose="020B0606030504020204" pitchFamily="34" charset="0"/>
                <a:cs typeface="Open Sans" panose="020B0606030504020204" pitchFamily="34" charset="0"/>
              </a:rPr>
              <a:t>&amp; ليس من الممكن أن يتجاوز استهلاك المجموعات الفرعية (يكون أعلى من) المجموعة الرئيسية.</a:t>
            </a:r>
          </a:p>
          <a:p>
            <a:pPr algn="r"/>
            <a:endParaRPr lang="en-US" sz="1600" b="1">
              <a:latin typeface="Open Sans" panose="020B0606030504020204" pitchFamily="34" charset="0"/>
              <a:ea typeface="Open Sans" panose="020B0606030504020204" pitchFamily="34" charset="0"/>
              <a:cs typeface="Open Sans" panose="020B0606030504020204" pitchFamily="34" charset="0"/>
            </a:endParaRPr>
          </a:p>
          <a:p>
            <a:pPr algn="r" rtl="1"/>
            <a:r>
              <a:rPr lang="ar-YE" sz="1600" b="1">
                <a:latin typeface="Open Sans" panose="020B0606030504020204" pitchFamily="34" charset="0"/>
                <a:ea typeface="Open Sans" panose="020B0606030504020204" pitchFamily="34" charset="0"/>
                <a:cs typeface="Open Sans" panose="020B0606030504020204" pitchFamily="34" charset="0"/>
              </a:rPr>
              <a:t>بالإضافة إلى ذلك، لا يمكننا أخذ الحد الأقصى (5) لأن هذا لن يكون صحيحًا أيضًا.</a:t>
            </a:r>
            <a:endParaRPr lang="en-US" sz="1600" b="1">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A778D715-F1BC-FC2A-DC7C-938F2D9E260E}"/>
              </a:ext>
            </a:extLst>
          </p:cNvPr>
          <p:cNvSpPr txBox="1"/>
          <p:nvPr/>
        </p:nvSpPr>
        <p:spPr>
          <a:xfrm>
            <a:off x="836667" y="2072509"/>
            <a:ext cx="5417056" cy="646331"/>
          </a:xfrm>
          <a:prstGeom prst="rect">
            <a:avLst/>
          </a:prstGeom>
          <a:noFill/>
        </p:spPr>
        <p:txBody>
          <a:bodyPr wrap="square">
            <a:spAutoFit/>
          </a:bodyPr>
          <a:lstStyle/>
          <a:p>
            <a:pPr algn="r" rtl="1"/>
            <a:r>
              <a:rPr lang="ar-YE" spc="60">
                <a:solidFill>
                  <a:srgbClr val="C00000"/>
                </a:solidFill>
                <a:latin typeface="Open Sans" charset="0"/>
                <a:ea typeface="Open Sans" charset="0"/>
                <a:cs typeface="Open Sans" charset="0"/>
              </a:rPr>
              <a:t>وذلك لان </a:t>
            </a:r>
            <a:r>
              <a:rPr lang="ar-YE" spc="60">
                <a:latin typeface="Open Sans" charset="0"/>
                <a:ea typeface="Open Sans" charset="0"/>
                <a:cs typeface="Open Sans" charset="0"/>
              </a:rPr>
              <a:t>بالنسبة لحساب </a:t>
            </a:r>
            <a:r>
              <a:rPr lang="en-US" spc="60">
                <a:latin typeface="Open Sans" charset="0"/>
                <a:ea typeface="Open Sans" charset="0"/>
                <a:cs typeface="Open Sans" charset="0"/>
              </a:rPr>
              <a:t>FCS، </a:t>
            </a:r>
            <a:r>
              <a:rPr lang="ar-YE" spc="60">
                <a:latin typeface="Open Sans" charset="0"/>
                <a:ea typeface="Open Sans" charset="0"/>
                <a:cs typeface="Open Sans" charset="0"/>
              </a:rPr>
              <a:t>نستخدم فقط عدد الأيام التي تم فيها استهلاك المجموعات الغذائية الرئيسية.</a:t>
            </a:r>
            <a:endParaRPr lang="en-US" spc="60">
              <a:latin typeface="Open Sans" charset="0"/>
              <a:ea typeface="Open Sans" charset="0"/>
              <a:cs typeface="Open Sans" charset="0"/>
            </a:endParaRPr>
          </a:p>
        </p:txBody>
      </p:sp>
      <p:sp>
        <p:nvSpPr>
          <p:cNvPr id="4" name="TextBox 3">
            <a:extLst>
              <a:ext uri="{FF2B5EF4-FFF2-40B4-BE49-F238E27FC236}">
                <a16:creationId xmlns:a16="http://schemas.microsoft.com/office/drawing/2014/main" id="{45307C22-5807-438E-DCF2-736B78AA2672}"/>
              </a:ext>
            </a:extLst>
          </p:cNvPr>
          <p:cNvSpPr txBox="1"/>
          <p:nvPr/>
        </p:nvSpPr>
        <p:spPr>
          <a:xfrm>
            <a:off x="301461" y="1351590"/>
            <a:ext cx="5985411" cy="646331"/>
          </a:xfrm>
          <a:prstGeom prst="rect">
            <a:avLst/>
          </a:prstGeom>
          <a:noFill/>
        </p:spPr>
        <p:txBody>
          <a:bodyPr wrap="square">
            <a:spAutoFit/>
          </a:bodyPr>
          <a:lstStyle/>
          <a:p>
            <a:pPr marL="0" indent="0" algn="r" rtl="1">
              <a:buNone/>
            </a:pPr>
            <a:r>
              <a:rPr lang="ar-YE" spc="60">
                <a:solidFill>
                  <a:srgbClr val="C00000"/>
                </a:solidFill>
                <a:latin typeface="Open Sans" charset="0"/>
                <a:ea typeface="Open Sans" charset="0"/>
                <a:cs typeface="Open Sans" charset="0"/>
              </a:rPr>
              <a:t>هام: </a:t>
            </a:r>
            <a:r>
              <a:rPr lang="ar-YE" spc="60">
                <a:latin typeface="Open Sans" charset="0"/>
                <a:ea typeface="Open Sans" charset="0"/>
                <a:cs typeface="Open Sans" charset="0"/>
              </a:rPr>
              <a:t> لا يزال يتعين على </a:t>
            </a:r>
            <a:r>
              <a:rPr lang="en-US" spc="60">
                <a:latin typeface="Open Sans" charset="0"/>
                <a:ea typeface="Open Sans" charset="0"/>
                <a:cs typeface="Open Sans" charset="0"/>
              </a:rPr>
              <a:t>FCS-N</a:t>
            </a:r>
            <a:r>
              <a:rPr lang="ar-YE" spc="60">
                <a:latin typeface="Open Sans" charset="0"/>
                <a:ea typeface="Open Sans" charset="0"/>
                <a:cs typeface="Open Sans" charset="0"/>
              </a:rPr>
              <a:t>  </a:t>
            </a:r>
            <a:r>
              <a:rPr lang="en-US" spc="60">
                <a:latin typeface="Open Sans" charset="0"/>
                <a:ea typeface="Open Sans" charset="0"/>
                <a:cs typeface="Open Sans" charset="0"/>
              </a:rPr>
              <a:t> </a:t>
            </a:r>
            <a:r>
              <a:rPr lang="ar-YE" spc="60">
                <a:latin typeface="Open Sans" charset="0"/>
                <a:ea typeface="Open Sans" charset="0"/>
                <a:cs typeface="Open Sans" charset="0"/>
              </a:rPr>
              <a:t>أن يسأل عن المجموعات الرئيسية (بالإضافة إلى المجموعات الفرعية)</a:t>
            </a:r>
            <a:endParaRPr lang="en-US" spc="60">
              <a:latin typeface="Open Sans" charset="0"/>
              <a:ea typeface="Open Sans" charset="0"/>
              <a:cs typeface="Open Sans" charset="0"/>
            </a:endParaRPr>
          </a:p>
        </p:txBody>
      </p:sp>
      <p:graphicFrame>
        <p:nvGraphicFramePr>
          <p:cNvPr id="7" name="Table 6">
            <a:extLst>
              <a:ext uri="{FF2B5EF4-FFF2-40B4-BE49-F238E27FC236}">
                <a16:creationId xmlns:a16="http://schemas.microsoft.com/office/drawing/2014/main" id="{BD3039DC-8C01-D3D4-9E38-B9A383F4C0D6}"/>
              </a:ext>
            </a:extLst>
          </p:cNvPr>
          <p:cNvGraphicFramePr>
            <a:graphicFrameLocks noGrp="1"/>
          </p:cNvGraphicFramePr>
          <p:nvPr>
            <p:extLst>
              <p:ext uri="{D42A27DB-BD31-4B8C-83A1-F6EECF244321}">
                <p14:modId xmlns:p14="http://schemas.microsoft.com/office/powerpoint/2010/main" val="413037453"/>
              </p:ext>
            </p:extLst>
          </p:nvPr>
        </p:nvGraphicFramePr>
        <p:xfrm>
          <a:off x="836667" y="2845069"/>
          <a:ext cx="5450205" cy="2843149"/>
        </p:xfrm>
        <a:graphic>
          <a:graphicData uri="http://schemas.openxmlformats.org/drawingml/2006/table">
            <a:tbl>
              <a:tblPr rtl="1"/>
              <a:tblGrid>
                <a:gridCol w="311150">
                  <a:extLst>
                    <a:ext uri="{9D8B030D-6E8A-4147-A177-3AD203B41FA5}">
                      <a16:colId xmlns:a16="http://schemas.microsoft.com/office/drawing/2014/main" val="253680858"/>
                    </a:ext>
                  </a:extLst>
                </a:gridCol>
                <a:gridCol w="2616835">
                  <a:extLst>
                    <a:ext uri="{9D8B030D-6E8A-4147-A177-3AD203B41FA5}">
                      <a16:colId xmlns:a16="http://schemas.microsoft.com/office/drawing/2014/main" val="2565181365"/>
                    </a:ext>
                  </a:extLst>
                </a:gridCol>
                <a:gridCol w="1349375">
                  <a:extLst>
                    <a:ext uri="{9D8B030D-6E8A-4147-A177-3AD203B41FA5}">
                      <a16:colId xmlns:a16="http://schemas.microsoft.com/office/drawing/2014/main" val="1262378164"/>
                    </a:ext>
                  </a:extLst>
                </a:gridCol>
                <a:gridCol w="1172845">
                  <a:extLst>
                    <a:ext uri="{9D8B030D-6E8A-4147-A177-3AD203B41FA5}">
                      <a16:colId xmlns:a16="http://schemas.microsoft.com/office/drawing/2014/main" val="2047915411"/>
                    </a:ext>
                  </a:extLst>
                </a:gridCol>
              </a:tblGrid>
              <a:tr h="407670">
                <a:tc>
                  <a:txBody>
                    <a:bodyPr/>
                    <a:lstStyle/>
                    <a:p>
                      <a:pPr algn="ctr" rtl="0">
                        <a:lnSpc>
                          <a:spcPct val="107000"/>
                        </a:lnSpc>
                        <a:spcAft>
                          <a:spcPts val="800"/>
                        </a:spcAft>
                      </a:pPr>
                      <a:r>
                        <a:rPr lang="en-GB" sz="11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4</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2540" marR="25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r" rtl="0">
                        <a:lnSpc>
                          <a:spcPct val="107000"/>
                        </a:lnSpc>
                        <a:spcAft>
                          <a:spcPts val="800"/>
                        </a:spcAft>
                      </a:pPr>
                      <a:r>
                        <a:rPr lang="ar-SA" sz="11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اللحوم والأسماك والبيض: </a:t>
                      </a:r>
                      <a:r>
                        <a:rPr lang="ar-SA" sz="1100" kern="100">
                          <a:solidFill>
                            <a:srgbClr val="000000"/>
                          </a:solidFill>
                          <a:effectLst/>
                          <a:latin typeface="Calibri" panose="020F0502020204030204" pitchFamily="34" charset="0"/>
                          <a:ea typeface="Calibri" panose="020F0502020204030204" pitchFamily="34" charset="0"/>
                          <a:cs typeface="Arial" panose="020B0604020202020204" pitchFamily="34" charset="0"/>
                        </a:rPr>
                        <a:t>الماعز، لحم البقر، الدجاج، لحم الخنزير، الأسماك والمأكولات البحرية الأخرى (بما في ذلك التونة المعلبة)، الحلزون، الحشرات، البيض</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p>
                      <a:pPr algn="r" rtl="0">
                        <a:lnSpc>
                          <a:spcPct val="107000"/>
                        </a:lnSpc>
                        <a:spcAft>
                          <a:spcPts val="800"/>
                        </a:spcAft>
                      </a:pPr>
                      <a:r>
                        <a:rPr lang="en-GB" sz="1100" kern="100">
                          <a:solidFill>
                            <a:srgbClr val="000000"/>
                          </a:solidFill>
                          <a:effectLst/>
                          <a:latin typeface="Calibri" panose="020F0502020204030204" pitchFamily="34" charset="0"/>
                          <a:ea typeface="Calibri" panose="020F0502020204030204" pitchFamily="34" charset="0"/>
                          <a:cs typeface="Arial" panose="020B0604020202020204" pitchFamily="34" charset="0"/>
                        </a:rPr>
                        <a:t>(</a:t>
                      </a:r>
                      <a:r>
                        <a:rPr lang="ar-SA" sz="1100" kern="100">
                          <a:solidFill>
                            <a:srgbClr val="000000"/>
                          </a:solidFill>
                          <a:effectLst/>
                          <a:latin typeface="Calibri" panose="020F0502020204030204" pitchFamily="34" charset="0"/>
                          <a:ea typeface="Calibri" panose="020F0502020204030204" pitchFamily="34" charset="0"/>
                          <a:cs typeface="Arial" panose="020B0604020202020204" pitchFamily="34" charset="0"/>
                        </a:rPr>
                        <a:t>باستثناء اللحوم والأسماك المستهلكة بكميات صغيرة</a:t>
                      </a:r>
                      <a:r>
                        <a:rPr lang="en-GB" sz="1100" kern="100">
                          <a:solidFill>
                            <a:srgbClr val="000000"/>
                          </a:solidFill>
                          <a:effectLst/>
                          <a:latin typeface="Calibri" panose="020F0502020204030204" pitchFamily="34" charset="0"/>
                          <a:ea typeface="Calibri" panose="020F0502020204030204" pitchFamily="34" charset="0"/>
                          <a:cs typeface="Arial" panose="020B0604020202020204" pitchFamily="34" charset="0"/>
                        </a:rPr>
                        <a:t>)</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2540" marR="25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rtl="0">
                        <a:lnSpc>
                          <a:spcPct val="107000"/>
                        </a:lnSpc>
                        <a:spcAft>
                          <a:spcPts val="800"/>
                        </a:spcAft>
                      </a:pPr>
                      <a:r>
                        <a:rPr lang="en-GB" sz="1100" kern="100">
                          <a:effectLst/>
                          <a:latin typeface="Calibri" panose="020F0502020204030204" pitchFamily="34" charset="0"/>
                          <a:ea typeface="Calibri" panose="020F0502020204030204" pitchFamily="34" charset="0"/>
                          <a:cs typeface="Arial" panose="020B0604020202020204" pitchFamily="34" charset="0"/>
                        </a:rPr>
                        <a:t>|_</a:t>
                      </a:r>
                      <a:r>
                        <a:rPr lang="ar-YE" sz="1100" kern="100">
                          <a:effectLst/>
                          <a:latin typeface="Calibri" panose="020F0502020204030204" pitchFamily="34" charset="0"/>
                          <a:ea typeface="Calibri" panose="020F0502020204030204" pitchFamily="34" charset="0"/>
                          <a:cs typeface="Arial" panose="020B0604020202020204" pitchFamily="34" charset="0"/>
                        </a:rPr>
                        <a:t>6</a:t>
                      </a:r>
                      <a:r>
                        <a:rPr lang="en-GB" sz="1100" kern="100">
                          <a:effectLst/>
                          <a:latin typeface="Calibri" panose="020F0502020204030204" pitchFamily="34" charset="0"/>
                          <a:ea typeface="Calibri" panose="020F0502020204030204" pitchFamily="34" charset="0"/>
                          <a:cs typeface="Arial" panose="020B0604020202020204" pitchFamily="34" charset="0"/>
                        </a:rPr>
                        <a:t>_|</a:t>
                      </a:r>
                    </a:p>
                  </a:txBody>
                  <a:tcPr marL="2540" marR="25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a:lnSpc>
                          <a:spcPct val="107000"/>
                        </a:lnSpc>
                        <a:spcAft>
                          <a:spcPts val="800"/>
                        </a:spcAft>
                      </a:pPr>
                      <a:r>
                        <a:rPr lang="en-GB" sz="1100" kern="100" err="1">
                          <a:solidFill>
                            <a:srgbClr val="000000"/>
                          </a:solidFill>
                          <a:effectLst/>
                          <a:latin typeface="Calibri" panose="020F0502020204030204" pitchFamily="34" charset="0"/>
                          <a:ea typeface="Calibri" panose="020F0502020204030204" pitchFamily="34" charset="0"/>
                          <a:cs typeface="Arial" panose="020B0604020202020204" pitchFamily="34" charset="0"/>
                        </a:rPr>
                        <a:t>FCSPr</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2540" marR="254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1521130693"/>
                  </a:ext>
                </a:extLst>
              </a:tr>
              <a:tr h="271780">
                <a:tc gridSpan="4">
                  <a:txBody>
                    <a:bodyPr/>
                    <a:lstStyle/>
                    <a:p>
                      <a:pPr algn="r" rtl="0">
                        <a:lnSpc>
                          <a:spcPct val="107000"/>
                        </a:lnSpc>
                        <a:spcAft>
                          <a:spcPts val="800"/>
                        </a:spcAft>
                      </a:pPr>
                      <a:r>
                        <a:rPr lang="ar-SA" sz="1100" kern="100">
                          <a:solidFill>
                            <a:srgbClr val="000000"/>
                          </a:solidFill>
                          <a:effectLst/>
                          <a:latin typeface="Calibri" panose="020F0502020204030204" pitchFamily="34" charset="0"/>
                          <a:ea typeface="Calibri" panose="020F0502020204030204" pitchFamily="34" charset="0"/>
                          <a:cs typeface="Arial" panose="020B0604020202020204" pitchFamily="34" charset="0"/>
                        </a:rPr>
                        <a:t>اذا كانت عدد الايام 0 انتقل الى السؤال 5</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2540" marR="254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E"/>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198564611"/>
                  </a:ext>
                </a:extLst>
              </a:tr>
              <a:tr h="271780">
                <a:tc>
                  <a:txBody>
                    <a:bodyPr/>
                    <a:lstStyle/>
                    <a:p>
                      <a:pPr algn="ctr" rtl="0">
                        <a:lnSpc>
                          <a:spcPct val="107000"/>
                        </a:lnSpc>
                        <a:spcAft>
                          <a:spcPts val="800"/>
                        </a:spcAft>
                      </a:pPr>
                      <a:r>
                        <a:rPr lang="en-GB" sz="11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4.1</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2540" marR="25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ECE8"/>
                    </a:solidFill>
                  </a:tcPr>
                </a:tc>
                <a:tc>
                  <a:txBody>
                    <a:bodyPr/>
                    <a:lstStyle/>
                    <a:p>
                      <a:pPr algn="r" rtl="0">
                        <a:lnSpc>
                          <a:spcPct val="107000"/>
                        </a:lnSpc>
                        <a:spcAft>
                          <a:spcPts val="800"/>
                        </a:spcAft>
                      </a:pPr>
                      <a:r>
                        <a:rPr lang="ar-SA" sz="11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اللحوم:</a:t>
                      </a:r>
                      <a:r>
                        <a:rPr lang="ar-SA" sz="1100" kern="100">
                          <a:solidFill>
                            <a:srgbClr val="000000"/>
                          </a:solidFill>
                          <a:effectLst/>
                          <a:latin typeface="Calibri" panose="020F0502020204030204" pitchFamily="34" charset="0"/>
                          <a:ea typeface="Calibri" panose="020F0502020204030204" pitchFamily="34" charset="0"/>
                          <a:cs typeface="Arial" panose="020B0604020202020204" pitchFamily="34" charset="0"/>
                        </a:rPr>
                        <a:t> لحم البقر، ولحم الخنزير، ولحم الضأن، والماعز، والأرنب، والدجاج، والبط، والطيور الأخرى</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2540" marR="25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ECE8"/>
                    </a:solidFill>
                  </a:tcPr>
                </a:tc>
                <a:tc>
                  <a:txBody>
                    <a:bodyPr/>
                    <a:lstStyle/>
                    <a:p>
                      <a:pPr algn="ctr" rtl="0">
                        <a:lnSpc>
                          <a:spcPct val="107000"/>
                        </a:lnSpc>
                        <a:spcAft>
                          <a:spcPts val="800"/>
                        </a:spcAft>
                      </a:pPr>
                      <a:r>
                        <a:rPr lang="en-GB" sz="1100" kern="100">
                          <a:effectLst/>
                          <a:latin typeface="Calibri" panose="020F0502020204030204" pitchFamily="34" charset="0"/>
                          <a:ea typeface="Calibri" panose="020F0502020204030204" pitchFamily="34" charset="0"/>
                          <a:cs typeface="Arial" panose="020B0604020202020204" pitchFamily="34" charset="0"/>
                        </a:rPr>
                        <a:t>|_</a:t>
                      </a:r>
                      <a:r>
                        <a:rPr lang="ar-SA" sz="1100" kern="100">
                          <a:effectLst/>
                          <a:latin typeface="Calibri" panose="020F0502020204030204" pitchFamily="34" charset="0"/>
                          <a:ea typeface="Calibri" panose="020F0502020204030204" pitchFamily="34" charset="0"/>
                          <a:cs typeface="Arial" panose="020B0604020202020204" pitchFamily="34" charset="0"/>
                        </a:rPr>
                        <a:t>5</a:t>
                      </a:r>
                      <a:r>
                        <a:rPr lang="en-GB" sz="1100" kern="100">
                          <a:effectLst/>
                          <a:latin typeface="Calibri" panose="020F0502020204030204" pitchFamily="34" charset="0"/>
                          <a:ea typeface="Calibri" panose="020F0502020204030204" pitchFamily="34" charset="0"/>
                          <a:cs typeface="Arial" panose="020B0604020202020204" pitchFamily="34" charset="0"/>
                        </a:rPr>
                        <a:t>_|</a:t>
                      </a:r>
                    </a:p>
                  </a:txBody>
                  <a:tcPr marL="2540" marR="25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a:lnSpc>
                          <a:spcPct val="107000"/>
                        </a:lnSpc>
                        <a:spcAft>
                          <a:spcPts val="800"/>
                        </a:spcAft>
                      </a:pPr>
                      <a:r>
                        <a:rPr lang="en-US" sz="1100" kern="100" err="1">
                          <a:solidFill>
                            <a:srgbClr val="000000"/>
                          </a:solidFill>
                          <a:effectLst/>
                          <a:latin typeface="Calibri" panose="020F0502020204030204" pitchFamily="34" charset="0"/>
                          <a:ea typeface="Calibri" panose="020F0502020204030204" pitchFamily="34" charset="0"/>
                          <a:cs typeface="Arial" panose="020B0604020202020204" pitchFamily="34" charset="0"/>
                        </a:rPr>
                        <a:t>FCSNPrMeatF</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2540" marR="254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141795703"/>
                  </a:ext>
                </a:extLst>
              </a:tr>
              <a:tr h="459105">
                <a:tc>
                  <a:txBody>
                    <a:bodyPr/>
                    <a:lstStyle/>
                    <a:p>
                      <a:pPr algn="ctr" rtl="0">
                        <a:lnSpc>
                          <a:spcPct val="107000"/>
                        </a:lnSpc>
                        <a:spcAft>
                          <a:spcPts val="800"/>
                        </a:spcAft>
                      </a:pPr>
                      <a:r>
                        <a:rPr lang="en-GB" sz="11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4.2</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2540" marR="25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ECE8"/>
                    </a:solidFill>
                  </a:tcPr>
                </a:tc>
                <a:tc>
                  <a:txBody>
                    <a:bodyPr/>
                    <a:lstStyle/>
                    <a:p>
                      <a:pPr algn="r" rtl="1">
                        <a:lnSpc>
                          <a:spcPct val="107000"/>
                        </a:lnSpc>
                        <a:spcAft>
                          <a:spcPts val="800"/>
                        </a:spcAft>
                      </a:pPr>
                      <a:r>
                        <a:rPr lang="ar-SA" sz="11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لحوم الأعضاء(الاحشاء) </a:t>
                      </a:r>
                      <a:r>
                        <a:rPr lang="ar-SA" sz="1100" kern="100">
                          <a:solidFill>
                            <a:srgbClr val="000000"/>
                          </a:solidFill>
                          <a:effectLst/>
                          <a:latin typeface="Calibri" panose="020F0502020204030204" pitchFamily="34" charset="0"/>
                          <a:ea typeface="Calibri" panose="020F0502020204030204" pitchFamily="34" charset="0"/>
                          <a:cs typeface="Arial" panose="020B0604020202020204" pitchFamily="34" charset="0"/>
                        </a:rPr>
                        <a:t>: الكبد، الكلى، القلب و/أو لحوم الأعضاء الأخرى</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2540" marR="25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ECE8"/>
                    </a:solidFill>
                  </a:tcPr>
                </a:tc>
                <a:tc>
                  <a:txBody>
                    <a:bodyPr/>
                    <a:lstStyle/>
                    <a:p>
                      <a:pPr algn="ctr" rtl="0">
                        <a:lnSpc>
                          <a:spcPct val="107000"/>
                        </a:lnSpc>
                        <a:spcAft>
                          <a:spcPts val="800"/>
                        </a:spcAft>
                      </a:pPr>
                      <a:r>
                        <a:rPr lang="en-GB" sz="1100" kern="100">
                          <a:effectLst/>
                          <a:latin typeface="Calibri" panose="020F0502020204030204" pitchFamily="34" charset="0"/>
                          <a:ea typeface="Calibri" panose="020F0502020204030204" pitchFamily="34" charset="0"/>
                          <a:cs typeface="Arial" panose="020B0604020202020204" pitchFamily="34" charset="0"/>
                        </a:rPr>
                        <a:t>|_</a:t>
                      </a:r>
                      <a:r>
                        <a:rPr lang="ar-SA" sz="1100" kern="100">
                          <a:effectLst/>
                          <a:latin typeface="Calibri" panose="020F0502020204030204" pitchFamily="34" charset="0"/>
                          <a:ea typeface="Calibri" panose="020F0502020204030204" pitchFamily="34" charset="0"/>
                          <a:cs typeface="Arial" panose="020B0604020202020204" pitchFamily="34" charset="0"/>
                        </a:rPr>
                        <a:t>1</a:t>
                      </a:r>
                      <a:r>
                        <a:rPr lang="en-GB" sz="1100" kern="100">
                          <a:effectLst/>
                          <a:latin typeface="Calibri" panose="020F0502020204030204" pitchFamily="34" charset="0"/>
                          <a:ea typeface="Calibri" panose="020F0502020204030204" pitchFamily="34" charset="0"/>
                          <a:cs typeface="Arial" panose="020B0604020202020204" pitchFamily="34" charset="0"/>
                        </a:rPr>
                        <a:t>_|</a:t>
                      </a:r>
                    </a:p>
                  </a:txBody>
                  <a:tcPr marL="2540" marR="25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a:lnSpc>
                          <a:spcPct val="107000"/>
                        </a:lnSpc>
                        <a:spcAft>
                          <a:spcPts val="800"/>
                        </a:spcAft>
                      </a:pPr>
                      <a:r>
                        <a:rPr lang="en-US" sz="1100" kern="100" err="1">
                          <a:solidFill>
                            <a:srgbClr val="000000"/>
                          </a:solidFill>
                          <a:effectLst/>
                          <a:latin typeface="Calibri" panose="020F0502020204030204" pitchFamily="34" charset="0"/>
                          <a:ea typeface="Calibri" panose="020F0502020204030204" pitchFamily="34" charset="0"/>
                          <a:cs typeface="Arial" panose="020B0604020202020204" pitchFamily="34" charset="0"/>
                        </a:rPr>
                        <a:t>FCSNPrMeatO</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2540" marR="254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887786359"/>
                  </a:ext>
                </a:extLst>
              </a:tr>
              <a:tr h="271780">
                <a:tc>
                  <a:txBody>
                    <a:bodyPr/>
                    <a:lstStyle/>
                    <a:p>
                      <a:pPr algn="ctr" rtl="0">
                        <a:lnSpc>
                          <a:spcPct val="107000"/>
                        </a:lnSpc>
                        <a:spcAft>
                          <a:spcPts val="800"/>
                        </a:spcAft>
                      </a:pPr>
                      <a:r>
                        <a:rPr lang="en-GB" sz="11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4.3</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2540" marR="25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ECE8"/>
                    </a:solidFill>
                  </a:tcPr>
                </a:tc>
                <a:tc>
                  <a:txBody>
                    <a:bodyPr/>
                    <a:lstStyle/>
                    <a:p>
                      <a:pPr algn="r" rtl="0">
                        <a:lnSpc>
                          <a:spcPct val="107000"/>
                        </a:lnSpc>
                        <a:spcAft>
                          <a:spcPts val="800"/>
                        </a:spcAft>
                      </a:pPr>
                      <a:r>
                        <a:rPr lang="ar-SA" sz="11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المأكولات البحرية (الأسماك بكميات كبيرة وليس كبهارات)</a:t>
                      </a:r>
                      <a:r>
                        <a:rPr lang="en-GB" sz="1100" kern="100">
                          <a:solidFill>
                            <a:srgbClr val="000000"/>
                          </a:solidFill>
                          <a:effectLst/>
                          <a:latin typeface="Calibri" panose="020F0502020204030204" pitchFamily="34" charset="0"/>
                          <a:ea typeface="Calibri" panose="020F0502020204030204" pitchFamily="34" charset="0"/>
                          <a:cs typeface="Arial" panose="020B0604020202020204" pitchFamily="34" charset="0"/>
                        </a:rPr>
                        <a:t>)</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2540" marR="25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ECE8"/>
                    </a:solidFill>
                  </a:tcPr>
                </a:tc>
                <a:tc>
                  <a:txBody>
                    <a:bodyPr/>
                    <a:lstStyle/>
                    <a:p>
                      <a:pPr algn="ctr" rtl="0">
                        <a:lnSpc>
                          <a:spcPct val="107000"/>
                        </a:lnSpc>
                        <a:spcAft>
                          <a:spcPts val="800"/>
                        </a:spcAft>
                      </a:pPr>
                      <a:r>
                        <a:rPr lang="en-GB" sz="1100" kern="100">
                          <a:effectLst/>
                          <a:latin typeface="Calibri" panose="020F0502020204030204" pitchFamily="34" charset="0"/>
                          <a:ea typeface="Calibri" panose="020F0502020204030204" pitchFamily="34" charset="0"/>
                          <a:cs typeface="Arial" panose="020B0604020202020204" pitchFamily="34" charset="0"/>
                        </a:rPr>
                        <a:t>|_</a:t>
                      </a:r>
                      <a:r>
                        <a:rPr lang="ar-SA" sz="1100" kern="100">
                          <a:effectLst/>
                          <a:latin typeface="Calibri" panose="020F0502020204030204" pitchFamily="34" charset="0"/>
                          <a:ea typeface="Calibri" panose="020F0502020204030204" pitchFamily="34" charset="0"/>
                          <a:cs typeface="Arial" panose="020B0604020202020204" pitchFamily="34" charset="0"/>
                        </a:rPr>
                        <a:t>0</a:t>
                      </a:r>
                      <a:r>
                        <a:rPr lang="en-GB" sz="1100" kern="100">
                          <a:effectLst/>
                          <a:latin typeface="Calibri" panose="020F0502020204030204" pitchFamily="34" charset="0"/>
                          <a:ea typeface="Calibri" panose="020F0502020204030204" pitchFamily="34" charset="0"/>
                          <a:cs typeface="Arial" panose="020B0604020202020204" pitchFamily="34" charset="0"/>
                        </a:rPr>
                        <a:t>_|</a:t>
                      </a:r>
                    </a:p>
                  </a:txBody>
                  <a:tcPr marL="2540" marR="25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a:lnSpc>
                          <a:spcPct val="107000"/>
                        </a:lnSpc>
                        <a:spcAft>
                          <a:spcPts val="800"/>
                        </a:spcAft>
                      </a:pPr>
                      <a:r>
                        <a:rPr lang="en-US" sz="1100" kern="100" err="1">
                          <a:solidFill>
                            <a:srgbClr val="000000"/>
                          </a:solidFill>
                          <a:effectLst/>
                          <a:latin typeface="Calibri" panose="020F0502020204030204" pitchFamily="34" charset="0"/>
                          <a:ea typeface="Calibri" panose="020F0502020204030204" pitchFamily="34" charset="0"/>
                          <a:cs typeface="Arial" panose="020B0604020202020204" pitchFamily="34" charset="0"/>
                        </a:rPr>
                        <a:t>FCSNPrFish</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2540" marR="254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2345649965"/>
                  </a:ext>
                </a:extLst>
              </a:tr>
              <a:tr h="574040">
                <a:tc>
                  <a:txBody>
                    <a:bodyPr/>
                    <a:lstStyle/>
                    <a:p>
                      <a:pPr algn="ctr" rtl="0">
                        <a:lnSpc>
                          <a:spcPct val="107000"/>
                        </a:lnSpc>
                        <a:spcAft>
                          <a:spcPts val="800"/>
                        </a:spcAft>
                      </a:pPr>
                      <a:r>
                        <a:rPr lang="en-GB" sz="11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4.4</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2540" marR="25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ECE8"/>
                    </a:solidFill>
                  </a:tcPr>
                </a:tc>
                <a:tc>
                  <a:txBody>
                    <a:bodyPr/>
                    <a:lstStyle/>
                    <a:p>
                      <a:pPr algn="r" rtl="0">
                        <a:lnSpc>
                          <a:spcPct val="107000"/>
                        </a:lnSpc>
                        <a:spcAft>
                          <a:spcPts val="800"/>
                        </a:spcAft>
                      </a:pPr>
                      <a:r>
                        <a:rPr lang="ar-YE" sz="11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البيض</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2540" marR="25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ECE8"/>
                    </a:solidFill>
                  </a:tcPr>
                </a:tc>
                <a:tc>
                  <a:txBody>
                    <a:bodyPr/>
                    <a:lstStyle/>
                    <a:p>
                      <a:pPr algn="ctr" rtl="0">
                        <a:lnSpc>
                          <a:spcPct val="107000"/>
                        </a:lnSpc>
                        <a:spcAft>
                          <a:spcPts val="800"/>
                        </a:spcAft>
                      </a:pPr>
                      <a:r>
                        <a:rPr lang="en-GB" sz="1100" kern="100">
                          <a:effectLst/>
                          <a:latin typeface="Calibri" panose="020F0502020204030204" pitchFamily="34" charset="0"/>
                          <a:ea typeface="Calibri" panose="020F0502020204030204" pitchFamily="34" charset="0"/>
                          <a:cs typeface="Arial" panose="020B0604020202020204" pitchFamily="34" charset="0"/>
                        </a:rPr>
                        <a:t>|_</a:t>
                      </a:r>
                      <a:r>
                        <a:rPr lang="ar-SA" sz="1100" kern="100">
                          <a:effectLst/>
                          <a:latin typeface="Calibri" panose="020F0502020204030204" pitchFamily="34" charset="0"/>
                          <a:ea typeface="Calibri" panose="020F0502020204030204" pitchFamily="34" charset="0"/>
                          <a:cs typeface="Arial" panose="020B0604020202020204" pitchFamily="34" charset="0"/>
                        </a:rPr>
                        <a:t>3</a:t>
                      </a:r>
                      <a:r>
                        <a:rPr lang="en-GB" sz="1100" kern="100">
                          <a:effectLst/>
                          <a:latin typeface="Calibri" panose="020F0502020204030204" pitchFamily="34" charset="0"/>
                          <a:ea typeface="Calibri" panose="020F0502020204030204" pitchFamily="34" charset="0"/>
                          <a:cs typeface="Arial" panose="020B0604020202020204" pitchFamily="34" charset="0"/>
                        </a:rPr>
                        <a:t>_|</a:t>
                      </a:r>
                    </a:p>
                  </a:txBody>
                  <a:tcPr marL="2540" marR="254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a:lnSpc>
                          <a:spcPct val="107000"/>
                        </a:lnSpc>
                        <a:spcAft>
                          <a:spcPts val="800"/>
                        </a:spcAft>
                      </a:pPr>
                      <a:r>
                        <a:rPr lang="en-US" sz="1100" kern="100" err="1">
                          <a:solidFill>
                            <a:srgbClr val="000000"/>
                          </a:solidFill>
                          <a:effectLst/>
                          <a:latin typeface="Calibri" panose="020F0502020204030204" pitchFamily="34" charset="0"/>
                          <a:ea typeface="Calibri" panose="020F0502020204030204" pitchFamily="34" charset="0"/>
                          <a:cs typeface="Arial" panose="020B0604020202020204" pitchFamily="34" charset="0"/>
                        </a:rPr>
                        <a:t>FCSNPrEggs</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2540" marR="254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4075402240"/>
                  </a:ext>
                </a:extLst>
              </a:tr>
            </a:tbl>
          </a:graphicData>
        </a:graphic>
      </p:graphicFrame>
      <p:sp>
        <p:nvSpPr>
          <p:cNvPr id="3" name="Oval 2">
            <a:extLst>
              <a:ext uri="{FF2B5EF4-FFF2-40B4-BE49-F238E27FC236}">
                <a16:creationId xmlns:a16="http://schemas.microsoft.com/office/drawing/2014/main" id="{0672889F-D0B0-512D-D6F7-2DEDEF338E89}"/>
              </a:ext>
            </a:extLst>
          </p:cNvPr>
          <p:cNvSpPr/>
          <p:nvPr/>
        </p:nvSpPr>
        <p:spPr>
          <a:xfrm>
            <a:off x="911875" y="2809900"/>
            <a:ext cx="3470940" cy="890087"/>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Arrow: Left 10">
            <a:extLst>
              <a:ext uri="{FF2B5EF4-FFF2-40B4-BE49-F238E27FC236}">
                <a16:creationId xmlns:a16="http://schemas.microsoft.com/office/drawing/2014/main" id="{A1AF99C4-A31A-6B73-52F8-FB7027B093AC}"/>
              </a:ext>
            </a:extLst>
          </p:cNvPr>
          <p:cNvSpPr/>
          <p:nvPr/>
        </p:nvSpPr>
        <p:spPr>
          <a:xfrm>
            <a:off x="6286872" y="4698124"/>
            <a:ext cx="966008" cy="252248"/>
          </a:xfrm>
          <a:prstGeom prst="lef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19211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show="0">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dirty="0">
                <a:solidFill>
                  <a:schemeClr val="tx1"/>
                </a:solidFill>
                <a:latin typeface="Open Sans ExtraBold" panose="020B0906030804020204" pitchFamily="34" charset="0"/>
              </a:rPr>
              <a:t>مؤشر استهلاك الغذاء: تعليمات التدريب رقم 6</a:t>
            </a:r>
            <a:endParaRPr lang="en-GB" sz="3600" b="0" kern="1400" spc="230" dirty="0">
              <a:solidFill>
                <a:schemeClr val="tx1"/>
              </a:solidFill>
              <a:latin typeface="Open Sans ExtraBold" panose="020B0906030804020204" pitchFamily="34" charset="0"/>
            </a:endParaRPr>
          </a:p>
        </p:txBody>
      </p:sp>
      <p:sp>
        <p:nvSpPr>
          <p:cNvPr id="3" name="Content Placeholder 2"/>
          <p:cNvSpPr>
            <a:spLocks noGrp="1"/>
          </p:cNvSpPr>
          <p:nvPr>
            <p:ph idx="1"/>
          </p:nvPr>
        </p:nvSpPr>
        <p:spPr>
          <a:xfrm>
            <a:off x="686809" y="1378973"/>
            <a:ext cx="11052000" cy="4100053"/>
          </a:xfrm>
        </p:spPr>
        <p:txBody>
          <a:bodyPr vert="horz" lIns="91440" tIns="45720" rIns="91440" bIns="45720" rtlCol="0" anchor="t">
            <a:noAutofit/>
          </a:bodyPr>
          <a:lstStyle/>
          <a:p>
            <a:pPr algn="r" rtl="1">
              <a:buFont typeface="Wingdings" panose="05000000000000000000" pitchFamily="2" charset="2"/>
              <a:buChar char="v"/>
            </a:pPr>
            <a:r>
              <a:rPr lang="ar-LB" sz="2600" spc="60"/>
              <a:t>الجزء التالي يتمحور حول كيفية الجمع بين المجموعات الغذائية وكيفية حساب مؤشر استهلاك الغذاء ويُنصح به للمحللين فقط.</a:t>
            </a:r>
          </a:p>
          <a:p>
            <a:pPr algn="r" rtl="1">
              <a:buFont typeface="Wingdings" panose="05000000000000000000" pitchFamily="2" charset="2"/>
              <a:buChar char="v"/>
            </a:pPr>
            <a:endParaRPr lang="ar-LB" sz="2600" spc="60"/>
          </a:p>
          <a:p>
            <a:pPr algn="r" rtl="1">
              <a:buFont typeface="Wingdings" panose="05000000000000000000" pitchFamily="2" charset="2"/>
              <a:buChar char="v"/>
            </a:pPr>
            <a:r>
              <a:rPr lang="ar-LB" sz="2600" spc="60"/>
              <a:t> على الرغم من أنه خلال بعض تدريبات الباحثين قد يقرر المحللون تدريب الباحثين على طريقة حساب المؤشر، </a:t>
            </a:r>
            <a:r>
              <a:rPr lang="ar-LB" sz="2600" b="1" spc="60"/>
              <a:t>إلا أنه لا يُنصح به </a:t>
            </a:r>
            <a:r>
              <a:rPr lang="ar-LB" sz="2600" spc="60"/>
              <a:t>لأن الباحثين ليسوا مسؤولين عن الحسابات، بل هم مسؤولون عن جمع البيانات.</a:t>
            </a:r>
          </a:p>
          <a:p>
            <a:pPr algn="r" rtl="1">
              <a:buFont typeface="Wingdings" panose="05000000000000000000" pitchFamily="2" charset="2"/>
              <a:buChar char="v"/>
            </a:pPr>
            <a:endParaRPr lang="ar-LB" sz="2600" spc="60"/>
          </a:p>
          <a:p>
            <a:pPr algn="r" rtl="1">
              <a:buFont typeface="Wingdings" panose="05000000000000000000" pitchFamily="2" charset="2"/>
              <a:buChar char="v"/>
            </a:pPr>
            <a:r>
              <a:rPr lang="ar-LB" sz="2600" spc="60"/>
              <a:t> لذا، يُوصى بالتركيز بدلاً من ذلك على كيفية طرح الأسئلة واستجواب الباحثين خلال التدريب، وحفظ هذه الشرائح التالية للمحللين.</a:t>
            </a:r>
            <a:endParaRPr lang="en-US" sz="2600" spc="60"/>
          </a:p>
        </p:txBody>
      </p:sp>
    </p:spTree>
    <p:extLst>
      <p:ext uri="{BB962C8B-B14F-4D97-AF65-F5344CB8AC3E}">
        <p14:creationId xmlns:p14="http://schemas.microsoft.com/office/powerpoint/2010/main" val="2226336833"/>
      </p:ext>
    </p:extLst>
  </p:cSld>
  <p:clrMapOvr>
    <a:overrideClrMapping bg1="lt1" tx1="dk1" bg2="lt2" tx2="dk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2515473" y="2368800"/>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gn="r" rtl="1">
              <a:lnSpc>
                <a:spcPts val="3920"/>
              </a:lnSpc>
            </a:pPr>
            <a:r>
              <a:rPr lang="ar-LB" dirty="0">
                <a:solidFill>
                  <a:srgbClr val="FFFFFE"/>
                </a:solidFill>
                <a:latin typeface="Open Sans ExtraBold" panose="020B0906030804020204" pitchFamily="34" charset="0"/>
                <a:ea typeface="Open Sans Extrabold" panose="020B0606030504020204" pitchFamily="34" charset="0"/>
                <a:cs typeface="Open Sans Extrabold" panose="020B0606030504020204" pitchFamily="34" charset="0"/>
              </a:rPr>
              <a:t>الجمع بين المجموعات الغذائية </a:t>
            </a:r>
            <a:endParaRPr lang="en-GB" dirty="0">
              <a:solidFill>
                <a:srgbClr val="FFFFFE"/>
              </a:solidFill>
              <a:latin typeface="Open Sans ExtraBold" panose="020B09060308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28166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dirty="0">
                <a:solidFill>
                  <a:schemeClr val="tx1"/>
                </a:solidFill>
                <a:latin typeface="Open Sans ExtraBold" panose="020B0906030804020204" pitchFamily="34" charset="0"/>
              </a:rPr>
              <a:t>أوزان المجموعات الغذائية</a:t>
            </a:r>
            <a:endParaRPr lang="en-GB" sz="3600" kern="1400" spc="230" dirty="0">
              <a:solidFill>
                <a:schemeClr val="tx1"/>
              </a:solidFill>
              <a:latin typeface="Open Sans ExtraBold" panose="020B0906030804020204" pitchFamily="34" charset="0"/>
            </a:endParaRPr>
          </a:p>
        </p:txBody>
      </p:sp>
      <p:pic>
        <p:nvPicPr>
          <p:cNvPr id="6" name="Picture 2">
            <a:extLst>
              <a:ext uri="{FF2B5EF4-FFF2-40B4-BE49-F238E27FC236}">
                <a16:creationId xmlns:a16="http://schemas.microsoft.com/office/drawing/2014/main" id="{B3817F12-5B82-427B-9598-4D7BF1E3250E}"/>
              </a:ext>
            </a:extLst>
          </p:cNvPr>
          <p:cNvPicPr>
            <a:picLocks noChangeAspect="1" noChangeArrowheads="1"/>
          </p:cNvPicPr>
          <p:nvPr/>
        </p:nvPicPr>
        <p:blipFill>
          <a:blip r:embed="rId3"/>
          <a:srcRect t="403" b="403"/>
          <a:stretch/>
        </p:blipFill>
        <p:spPr bwMode="auto">
          <a:xfrm>
            <a:off x="4642968" y="1585708"/>
            <a:ext cx="6200816" cy="4102617"/>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A40187B3-A65D-4715-9DFE-5B1884370097}"/>
              </a:ext>
            </a:extLst>
          </p:cNvPr>
          <p:cNvCxnSpPr>
            <a:cxnSpLocks/>
          </p:cNvCxnSpPr>
          <p:nvPr/>
        </p:nvCxnSpPr>
        <p:spPr>
          <a:xfrm flipH="1">
            <a:off x="5074120" y="4680054"/>
            <a:ext cx="915690" cy="0"/>
          </a:xfrm>
          <a:prstGeom prst="line">
            <a:avLst/>
          </a:prstGeom>
          <a:ln w="28575">
            <a:solidFill>
              <a:schemeClr val="accent4">
                <a:lumMod val="75000"/>
                <a:alpha val="69804"/>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DD1950D-D196-4968-83D7-36E6ECC618B4}"/>
              </a:ext>
            </a:extLst>
          </p:cNvPr>
          <p:cNvSpPr txBox="1"/>
          <p:nvPr/>
        </p:nvSpPr>
        <p:spPr>
          <a:xfrm>
            <a:off x="10345752" y="3752644"/>
            <a:ext cx="3534413" cy="307777"/>
          </a:xfrm>
          <a:prstGeom prst="rect">
            <a:avLst/>
          </a:prstGeom>
          <a:noFill/>
        </p:spPr>
        <p:txBody>
          <a:bodyPr wrap="square" rtlCol="0">
            <a:spAutoFit/>
          </a:bodyPr>
          <a:lstStyle/>
          <a:p>
            <a:pPr rtl="1"/>
            <a:r>
              <a:rPr lang="ar-LB" sz="140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الخضروات والاوراق: 1</a:t>
            </a:r>
          </a:p>
        </p:txBody>
      </p:sp>
      <p:cxnSp>
        <p:nvCxnSpPr>
          <p:cNvPr id="17" name="Straight Connector 16">
            <a:extLst>
              <a:ext uri="{FF2B5EF4-FFF2-40B4-BE49-F238E27FC236}">
                <a16:creationId xmlns:a16="http://schemas.microsoft.com/office/drawing/2014/main" id="{A72F6741-4229-4FC7-8C7D-55116B3E0A91}"/>
              </a:ext>
            </a:extLst>
          </p:cNvPr>
          <p:cNvCxnSpPr>
            <a:cxnSpLocks/>
          </p:cNvCxnSpPr>
          <p:nvPr/>
        </p:nvCxnSpPr>
        <p:spPr>
          <a:xfrm flipH="1">
            <a:off x="9846971" y="3906532"/>
            <a:ext cx="498781" cy="0"/>
          </a:xfrm>
          <a:prstGeom prst="line">
            <a:avLst/>
          </a:prstGeom>
          <a:ln w="28575">
            <a:solidFill>
              <a:schemeClr val="accent4">
                <a:lumMod val="75000"/>
                <a:alpha val="69804"/>
              </a:schemeClr>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659413B-B04C-4678-93F8-504B8A3A9BBA}"/>
              </a:ext>
            </a:extLst>
          </p:cNvPr>
          <p:cNvSpPr txBox="1"/>
          <p:nvPr/>
        </p:nvSpPr>
        <p:spPr>
          <a:xfrm>
            <a:off x="3084103" y="4524096"/>
            <a:ext cx="2347870" cy="307777"/>
          </a:xfrm>
          <a:prstGeom prst="rect">
            <a:avLst/>
          </a:prstGeom>
          <a:noFill/>
        </p:spPr>
        <p:txBody>
          <a:bodyPr wrap="square" lIns="91440" tIns="45720" rIns="91440" bIns="45720" rtlCol="0" anchor="t">
            <a:spAutoFit/>
          </a:bodyPr>
          <a:lstStyle/>
          <a:p>
            <a:pPr rtl="1"/>
            <a:r>
              <a:rPr lang="ar-LB" sz="1400">
                <a:solidFill>
                  <a:schemeClr val="accent2">
                    <a:lumMod val="75000"/>
                  </a:schemeClr>
                </a:solidFill>
                <a:latin typeface="Open Sans"/>
                <a:ea typeface="Open Sans"/>
                <a:cs typeface="Open Sans"/>
              </a:rPr>
              <a:t>الحبوب والجذور والدرنات: 2</a:t>
            </a:r>
          </a:p>
        </p:txBody>
      </p:sp>
      <p:cxnSp>
        <p:nvCxnSpPr>
          <p:cNvPr id="19" name="Straight Connector 18">
            <a:extLst>
              <a:ext uri="{FF2B5EF4-FFF2-40B4-BE49-F238E27FC236}">
                <a16:creationId xmlns:a16="http://schemas.microsoft.com/office/drawing/2014/main" id="{CDDF68E3-EFC9-48A0-BBE0-6250A19B1349}"/>
              </a:ext>
            </a:extLst>
          </p:cNvPr>
          <p:cNvCxnSpPr>
            <a:cxnSpLocks/>
          </p:cNvCxnSpPr>
          <p:nvPr/>
        </p:nvCxnSpPr>
        <p:spPr>
          <a:xfrm flipH="1">
            <a:off x="2357708" y="1750297"/>
            <a:ext cx="5590632" cy="0"/>
          </a:xfrm>
          <a:prstGeom prst="line">
            <a:avLst/>
          </a:prstGeom>
          <a:ln w="28575">
            <a:solidFill>
              <a:schemeClr val="accent4">
                <a:lumMod val="75000"/>
                <a:alpha val="69804"/>
              </a:schemeClr>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11FE292-660B-478D-A6D8-6DFB4323368F}"/>
              </a:ext>
            </a:extLst>
          </p:cNvPr>
          <p:cNvSpPr txBox="1"/>
          <p:nvPr/>
        </p:nvSpPr>
        <p:spPr>
          <a:xfrm>
            <a:off x="2837471" y="3888578"/>
            <a:ext cx="3534413" cy="307777"/>
          </a:xfrm>
          <a:prstGeom prst="rect">
            <a:avLst/>
          </a:prstGeom>
          <a:noFill/>
        </p:spPr>
        <p:txBody>
          <a:bodyPr wrap="square" rtlCol="0">
            <a:spAutoFit/>
          </a:bodyPr>
          <a:lstStyle/>
          <a:p>
            <a:pPr rtl="1"/>
            <a:r>
              <a:rPr lang="ar-LB" sz="140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الفواكه: 1</a:t>
            </a:r>
            <a:endParaRPr lang="en-US" sz="140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CABE228C-E47B-4758-8BC2-E510767E48EF}"/>
              </a:ext>
            </a:extLst>
          </p:cNvPr>
          <p:cNvSpPr txBox="1"/>
          <p:nvPr/>
        </p:nvSpPr>
        <p:spPr>
          <a:xfrm>
            <a:off x="833031" y="1585708"/>
            <a:ext cx="3534413" cy="307777"/>
          </a:xfrm>
          <a:prstGeom prst="rect">
            <a:avLst/>
          </a:prstGeom>
          <a:noFill/>
        </p:spPr>
        <p:txBody>
          <a:bodyPr wrap="square" rtlCol="0">
            <a:spAutoFit/>
          </a:bodyPr>
          <a:lstStyle/>
          <a:p>
            <a:pPr rtl="1"/>
            <a:r>
              <a:rPr lang="ar-LB" sz="140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السكر والحلويات: 0.5</a:t>
            </a:r>
            <a:endParaRPr lang="en-US" sz="140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26" name="Straight Connector 25">
            <a:extLst>
              <a:ext uri="{FF2B5EF4-FFF2-40B4-BE49-F238E27FC236}">
                <a16:creationId xmlns:a16="http://schemas.microsoft.com/office/drawing/2014/main" id="{7A4E9F8D-2FD3-4855-BF53-D2C703781568}"/>
              </a:ext>
            </a:extLst>
          </p:cNvPr>
          <p:cNvCxnSpPr>
            <a:cxnSpLocks/>
          </p:cNvCxnSpPr>
          <p:nvPr/>
        </p:nvCxnSpPr>
        <p:spPr>
          <a:xfrm flipH="1">
            <a:off x="8058433" y="1789389"/>
            <a:ext cx="1565418" cy="0"/>
          </a:xfrm>
          <a:prstGeom prst="line">
            <a:avLst/>
          </a:prstGeom>
          <a:ln w="28575">
            <a:solidFill>
              <a:schemeClr val="accent4">
                <a:lumMod val="75000"/>
                <a:alpha val="69804"/>
              </a:schemeClr>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D90AED96-6665-4EA3-8EAA-A1C8649E3B14}"/>
              </a:ext>
            </a:extLst>
          </p:cNvPr>
          <p:cNvSpPr txBox="1"/>
          <p:nvPr/>
        </p:nvSpPr>
        <p:spPr>
          <a:xfrm>
            <a:off x="9623851" y="1666589"/>
            <a:ext cx="3534413" cy="307777"/>
          </a:xfrm>
          <a:prstGeom prst="rect">
            <a:avLst/>
          </a:prstGeom>
          <a:noFill/>
        </p:spPr>
        <p:txBody>
          <a:bodyPr wrap="square" rtlCol="0">
            <a:spAutoFit/>
          </a:bodyPr>
          <a:lstStyle/>
          <a:p>
            <a:pPr rtl="1"/>
            <a:r>
              <a:rPr lang="ar-LB" sz="140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الزيوت والدهون والزبدة: 0.5</a:t>
            </a:r>
          </a:p>
        </p:txBody>
      </p:sp>
      <p:cxnSp>
        <p:nvCxnSpPr>
          <p:cNvPr id="33" name="Straight Connector 32">
            <a:extLst>
              <a:ext uri="{FF2B5EF4-FFF2-40B4-BE49-F238E27FC236}">
                <a16:creationId xmlns:a16="http://schemas.microsoft.com/office/drawing/2014/main" id="{E4EF69AF-4628-48E4-86D3-AC4931572D2F}"/>
              </a:ext>
            </a:extLst>
          </p:cNvPr>
          <p:cNvCxnSpPr>
            <a:cxnSpLocks/>
          </p:cNvCxnSpPr>
          <p:nvPr/>
        </p:nvCxnSpPr>
        <p:spPr>
          <a:xfrm flipH="1">
            <a:off x="3575823" y="2539018"/>
            <a:ext cx="3935909" cy="0"/>
          </a:xfrm>
          <a:prstGeom prst="line">
            <a:avLst/>
          </a:prstGeom>
          <a:ln w="28575">
            <a:solidFill>
              <a:schemeClr val="accent4">
                <a:lumMod val="75000"/>
                <a:alpha val="69804"/>
              </a:schemeClr>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2C8F4AB6-1DDE-4631-B963-2895609BA033}"/>
              </a:ext>
            </a:extLst>
          </p:cNvPr>
          <p:cNvSpPr txBox="1"/>
          <p:nvPr/>
        </p:nvSpPr>
        <p:spPr>
          <a:xfrm>
            <a:off x="1539707" y="2376666"/>
            <a:ext cx="3534413" cy="307777"/>
          </a:xfrm>
          <a:prstGeom prst="rect">
            <a:avLst/>
          </a:prstGeom>
          <a:noFill/>
        </p:spPr>
        <p:txBody>
          <a:bodyPr wrap="square" rtlCol="0">
            <a:spAutoFit/>
          </a:bodyPr>
          <a:lstStyle/>
          <a:p>
            <a:pPr rtl="1"/>
            <a:r>
              <a:rPr lang="ar-LB" sz="140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البقوليات والمكسرات والبذور: 3</a:t>
            </a:r>
          </a:p>
        </p:txBody>
      </p:sp>
      <p:cxnSp>
        <p:nvCxnSpPr>
          <p:cNvPr id="37" name="Straight Connector 36">
            <a:extLst>
              <a:ext uri="{FF2B5EF4-FFF2-40B4-BE49-F238E27FC236}">
                <a16:creationId xmlns:a16="http://schemas.microsoft.com/office/drawing/2014/main" id="{113BCA85-A0A4-4F08-8E82-DE321BA6B2BF}"/>
              </a:ext>
            </a:extLst>
          </p:cNvPr>
          <p:cNvCxnSpPr>
            <a:cxnSpLocks/>
          </p:cNvCxnSpPr>
          <p:nvPr/>
        </p:nvCxnSpPr>
        <p:spPr>
          <a:xfrm flipH="1">
            <a:off x="4102366" y="3022343"/>
            <a:ext cx="3114052" cy="0"/>
          </a:xfrm>
          <a:prstGeom prst="line">
            <a:avLst/>
          </a:prstGeom>
          <a:ln w="28575">
            <a:solidFill>
              <a:schemeClr val="accent4">
                <a:lumMod val="75000"/>
                <a:alpha val="69804"/>
              </a:schemeClr>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E45B359B-6228-41C5-BD50-98586F3A57C7}"/>
              </a:ext>
            </a:extLst>
          </p:cNvPr>
          <p:cNvSpPr txBox="1"/>
          <p:nvPr/>
        </p:nvSpPr>
        <p:spPr>
          <a:xfrm>
            <a:off x="2456814" y="2868829"/>
            <a:ext cx="3534413" cy="307777"/>
          </a:xfrm>
          <a:prstGeom prst="rect">
            <a:avLst/>
          </a:prstGeom>
          <a:noFill/>
        </p:spPr>
        <p:txBody>
          <a:bodyPr wrap="square" rtlCol="0">
            <a:spAutoFit/>
          </a:bodyPr>
          <a:lstStyle/>
          <a:p>
            <a:pPr rtl="1"/>
            <a:r>
              <a:rPr lang="ar-LB" sz="140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اللحم والسمك والبيض: 4</a:t>
            </a:r>
          </a:p>
        </p:txBody>
      </p:sp>
      <p:cxnSp>
        <p:nvCxnSpPr>
          <p:cNvPr id="50" name="Straight Connector 49">
            <a:extLst>
              <a:ext uri="{FF2B5EF4-FFF2-40B4-BE49-F238E27FC236}">
                <a16:creationId xmlns:a16="http://schemas.microsoft.com/office/drawing/2014/main" id="{B00428D3-F06F-4D9C-9077-935B92DAE261}"/>
              </a:ext>
            </a:extLst>
          </p:cNvPr>
          <p:cNvCxnSpPr>
            <a:cxnSpLocks/>
          </p:cNvCxnSpPr>
          <p:nvPr/>
        </p:nvCxnSpPr>
        <p:spPr>
          <a:xfrm flipH="1">
            <a:off x="8489176" y="2120630"/>
            <a:ext cx="1134675" cy="0"/>
          </a:xfrm>
          <a:prstGeom prst="line">
            <a:avLst/>
          </a:prstGeom>
          <a:ln w="28575">
            <a:solidFill>
              <a:schemeClr val="accent4">
                <a:lumMod val="75000"/>
                <a:alpha val="69804"/>
              </a:schemeClr>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2BCE0393-C32D-4369-ADBA-322998AC73E8}"/>
              </a:ext>
            </a:extLst>
          </p:cNvPr>
          <p:cNvSpPr txBox="1"/>
          <p:nvPr/>
        </p:nvSpPr>
        <p:spPr>
          <a:xfrm>
            <a:off x="9799886" y="1974366"/>
            <a:ext cx="2060722" cy="307777"/>
          </a:xfrm>
          <a:prstGeom prst="rect">
            <a:avLst/>
          </a:prstGeom>
          <a:noFill/>
        </p:spPr>
        <p:txBody>
          <a:bodyPr wrap="square" rtlCol="0">
            <a:spAutoFit/>
          </a:bodyPr>
          <a:lstStyle/>
          <a:p>
            <a:r>
              <a:rPr lang="ar-LB" sz="140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الألبان: 4</a:t>
            </a:r>
            <a:endParaRPr lang="en-US" sz="140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53" name="Straight Connector 52">
            <a:extLst>
              <a:ext uri="{FF2B5EF4-FFF2-40B4-BE49-F238E27FC236}">
                <a16:creationId xmlns:a16="http://schemas.microsoft.com/office/drawing/2014/main" id="{56EE8AD3-54B5-48B5-B9FA-F810EA128BC4}"/>
              </a:ext>
            </a:extLst>
          </p:cNvPr>
          <p:cNvCxnSpPr>
            <a:cxnSpLocks/>
          </p:cNvCxnSpPr>
          <p:nvPr/>
        </p:nvCxnSpPr>
        <p:spPr>
          <a:xfrm flipH="1">
            <a:off x="4058840" y="4040397"/>
            <a:ext cx="3723839" cy="0"/>
          </a:xfrm>
          <a:prstGeom prst="line">
            <a:avLst/>
          </a:prstGeom>
          <a:ln w="28575">
            <a:solidFill>
              <a:schemeClr val="accent4">
                <a:lumMod val="75000"/>
                <a:alpha val="69804"/>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20999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944DE60-67EF-434E-9A89-3F036ED1A432}"/>
              </a:ext>
            </a:extLst>
          </p:cNvPr>
          <p:cNvGraphicFramePr>
            <a:graphicFrameLocks noGrp="1"/>
          </p:cNvGraphicFramePr>
          <p:nvPr>
            <p:extLst>
              <p:ext uri="{D42A27DB-BD31-4B8C-83A1-F6EECF244321}">
                <p14:modId xmlns:p14="http://schemas.microsoft.com/office/powerpoint/2010/main" val="2566278398"/>
              </p:ext>
            </p:extLst>
          </p:nvPr>
        </p:nvGraphicFramePr>
        <p:xfrm>
          <a:off x="501186" y="514288"/>
          <a:ext cx="11189628" cy="5825391"/>
        </p:xfrm>
        <a:graphic>
          <a:graphicData uri="http://schemas.openxmlformats.org/drawingml/2006/table">
            <a:tbl>
              <a:tblPr/>
              <a:tblGrid>
                <a:gridCol w="3861494">
                  <a:extLst>
                    <a:ext uri="{9D8B030D-6E8A-4147-A177-3AD203B41FA5}">
                      <a16:colId xmlns:a16="http://schemas.microsoft.com/office/drawing/2014/main" val="2950361157"/>
                    </a:ext>
                  </a:extLst>
                </a:gridCol>
                <a:gridCol w="4274544">
                  <a:extLst>
                    <a:ext uri="{9D8B030D-6E8A-4147-A177-3AD203B41FA5}">
                      <a16:colId xmlns:a16="http://schemas.microsoft.com/office/drawing/2014/main" val="2391110887"/>
                    </a:ext>
                  </a:extLst>
                </a:gridCol>
                <a:gridCol w="1564395">
                  <a:extLst>
                    <a:ext uri="{9D8B030D-6E8A-4147-A177-3AD203B41FA5}">
                      <a16:colId xmlns:a16="http://schemas.microsoft.com/office/drawing/2014/main" val="2314214162"/>
                    </a:ext>
                  </a:extLst>
                </a:gridCol>
                <a:gridCol w="1489195">
                  <a:extLst>
                    <a:ext uri="{9D8B030D-6E8A-4147-A177-3AD203B41FA5}">
                      <a16:colId xmlns:a16="http://schemas.microsoft.com/office/drawing/2014/main" val="1842558922"/>
                    </a:ext>
                  </a:extLst>
                </a:gridCol>
              </a:tblGrid>
              <a:tr h="477230">
                <a:tc>
                  <a:txBody>
                    <a:bodyPr/>
                    <a:lstStyle/>
                    <a:p>
                      <a:pPr algn="ctr" rtl="1"/>
                      <a:r>
                        <a:rPr lang="ar-LB" sz="1400" b="1">
                          <a:latin typeface="Open Sans" panose="020B0606030504020204" pitchFamily="34" charset="0"/>
                          <a:ea typeface="Open Sans" panose="020B0606030504020204" pitchFamily="34" charset="0"/>
                          <a:cs typeface="Open Sans" panose="020B0606030504020204" pitchFamily="34" charset="0"/>
                        </a:rPr>
                        <a:t>المبرر</a:t>
                      </a:r>
                      <a:endParaRPr lang="en-GB" sz="1400" b="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rtl="1"/>
                      <a:r>
                        <a:rPr lang="ar-LB" sz="1400" b="1" kern="1200">
                          <a:solidFill>
                            <a:schemeClr val="tx1"/>
                          </a:solidFill>
                          <a:latin typeface="Open Sans" panose="020B0606030504020204" pitchFamily="34" charset="0"/>
                          <a:ea typeface="Open Sans" panose="020B0606030504020204" pitchFamily="34" charset="0"/>
                          <a:cs typeface="Open Sans" panose="020B0606030504020204" pitchFamily="34" charset="0"/>
                        </a:rPr>
                        <a:t>العناصر الغذائية (أمثلة)</a:t>
                      </a:r>
                      <a:endParaRPr lang="en-GB" sz="1400" b="0" kern="120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rtl="1"/>
                      <a:r>
                        <a:rPr lang="ar-LB" sz="1400" b="1">
                          <a:latin typeface="Open Sans" panose="020B0606030504020204" pitchFamily="34" charset="0"/>
                          <a:ea typeface="Open Sans" panose="020B0606030504020204" pitchFamily="34" charset="0"/>
                          <a:cs typeface="Open Sans" panose="020B0606030504020204" pitchFamily="34" charset="0"/>
                        </a:rPr>
                        <a:t>الوزن</a:t>
                      </a:r>
                      <a:endParaRPr lang="en-GB" sz="1400" b="1">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rtl="1"/>
                      <a:r>
                        <a:rPr lang="ar-LB" sz="1400" b="1">
                          <a:latin typeface="Open Sans" panose="020B0606030504020204" pitchFamily="34" charset="0"/>
                          <a:ea typeface="Open Sans" panose="020B0606030504020204" pitchFamily="34" charset="0"/>
                          <a:cs typeface="Open Sans" panose="020B0606030504020204" pitchFamily="34" charset="0"/>
                        </a:rPr>
                        <a:t>المجموعات الغذائية</a:t>
                      </a:r>
                      <a:endParaRPr lang="en-GB" sz="1400" b="1">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extLst>
                  <a:ext uri="{0D108BD9-81ED-4DB2-BD59-A6C34878D82A}">
                    <a16:rowId xmlns:a16="http://schemas.microsoft.com/office/drawing/2014/main" val="2850796703"/>
                  </a:ext>
                </a:extLst>
              </a:tr>
              <a:tr h="671276">
                <a:tc>
                  <a:txBody>
                    <a:bodyPr/>
                    <a:lstStyle/>
                    <a:p>
                      <a:pPr marL="0" algn="ctr" defTabSz="914400" rtl="1" eaLnBrk="1" latinLnBrk="0" hangingPunct="1">
                        <a:lnSpc>
                          <a:spcPct val="105000"/>
                        </a:lnSpc>
                        <a:spcBef>
                          <a:spcPts val="90"/>
                        </a:spcBef>
                        <a:spcAft>
                          <a:spcPts val="0"/>
                        </a:spcAft>
                        <a:tabLst>
                          <a:tab pos="5941060" algn="l"/>
                        </a:tabLst>
                      </a:pPr>
                      <a:r>
                        <a:rPr lang="ar-L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أعلى جودة من البروتين، مغذيات متناهية الصغر سهلة الامتصاص (لا يوجد حمض الفيتيك)</a:t>
                      </a:r>
                      <a:r>
                        <a:rPr lang="en-US"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ar-L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غنية بالطاقة، دهون.</a:t>
                      </a:r>
                      <a:endParaRPr lang="fr-FR"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marL="0" algn="ctr" defTabSz="914400" rtl="1" eaLnBrk="1" latinLnBrk="0" hangingPunct="1">
                        <a:lnSpc>
                          <a:spcPct val="105000"/>
                        </a:lnSpc>
                        <a:spcBef>
                          <a:spcPts val="90"/>
                        </a:spcBef>
                        <a:spcAft>
                          <a:spcPts val="0"/>
                        </a:spcAft>
                        <a:tabLst>
                          <a:tab pos="5941060" algn="l"/>
                        </a:tabLst>
                      </a:pPr>
                      <a:r>
                        <a:rPr lang="ar-L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لحوم البقر والماعز وادواجن والخنزير والاسماك، والمأكولات البحرية الاخرى، والحشرات، والبيض (بشرط استخدامها بكميات كبيرة وليس كمنكهات او توابل)</a:t>
                      </a:r>
                      <a:endParaRPr lang="fr-FR"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rtl="1"/>
                      <a:r>
                        <a:rPr lang="en-GB" sz="1600" b="1"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rtl="1"/>
                      <a:r>
                        <a:rPr lang="ar-LB" sz="1200" b="1">
                          <a:effectLst/>
                          <a:latin typeface="Open Sans" panose="020B0606030504020204" pitchFamily="34" charset="0"/>
                          <a:ea typeface="Open Sans" panose="020B0606030504020204" pitchFamily="34" charset="0"/>
                          <a:cs typeface="Open Sans" panose="020B0606030504020204" pitchFamily="34" charset="0"/>
                        </a:rPr>
                        <a:t>اللحم والسمك والبيض</a:t>
                      </a:r>
                      <a:endParaRPr lang="en-GB" sz="12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extLst>
                  <a:ext uri="{0D108BD9-81ED-4DB2-BD59-A6C34878D82A}">
                    <a16:rowId xmlns:a16="http://schemas.microsoft.com/office/drawing/2014/main" val="1699044714"/>
                  </a:ext>
                </a:extLst>
              </a:tr>
              <a:tr h="671276">
                <a:tc>
                  <a:txBody>
                    <a:bodyPr/>
                    <a:lstStyle/>
                    <a:p>
                      <a:pPr marL="0" algn="ctr" defTabSz="914400" rtl="1" eaLnBrk="1" latinLnBrk="0" hangingPunct="1">
                        <a:lnSpc>
                          <a:spcPct val="105000"/>
                        </a:lnSpc>
                        <a:spcBef>
                          <a:spcPts val="90"/>
                        </a:spcBef>
                        <a:spcAft>
                          <a:spcPts val="0"/>
                        </a:spcAft>
                        <a:tabLst>
                          <a:tab pos="5941060" algn="l"/>
                        </a:tabLst>
                      </a:pPr>
                      <a:r>
                        <a:rPr lang="ar-L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أعلى جودة من البروتين، مصدر للمغذيات المتناهية الصغر، فيتامين أ</a:t>
                      </a:r>
                      <a:r>
                        <a:rPr lang="en-G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ar-L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والطاقة.</a:t>
                      </a:r>
                      <a:r>
                        <a:rPr lang="en-G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endParaRPr lang="fr-FR"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marL="0" algn="ctr" defTabSz="914400" rtl="1" eaLnBrk="1" latinLnBrk="0" hangingPunct="1">
                        <a:lnSpc>
                          <a:spcPct val="105000"/>
                        </a:lnSpc>
                        <a:spcBef>
                          <a:spcPts val="90"/>
                        </a:spcBef>
                        <a:spcAft>
                          <a:spcPts val="0"/>
                        </a:spcAft>
                        <a:tabLst>
                          <a:tab pos="5941060" algn="l"/>
                        </a:tabLst>
                      </a:pPr>
                      <a:r>
                        <a:rPr lang="ar-L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الحليب واللبن والجبن ومنتجات الألبان الأخرى (باستثناء السمن/الزبدة أو كميات صغيرة من الحليب للشاي/القهوة).</a:t>
                      </a:r>
                    </a:p>
                    <a:p>
                      <a:pPr marL="0" algn="ctr" defTabSz="914400" rtl="1" eaLnBrk="1" latinLnBrk="0" hangingPunct="1">
                        <a:lnSpc>
                          <a:spcPct val="105000"/>
                        </a:lnSpc>
                        <a:spcBef>
                          <a:spcPts val="90"/>
                        </a:spcBef>
                        <a:spcAft>
                          <a:spcPts val="0"/>
                        </a:spcAft>
                        <a:tabLst>
                          <a:tab pos="5941060" algn="l"/>
                        </a:tabLst>
                      </a:pPr>
                      <a:endParaRPr lang="fr-FR"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rtl="1"/>
                      <a:r>
                        <a:rPr lang="en-GB" sz="1600" b="1"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rtl="1"/>
                      <a:r>
                        <a:rPr lang="ar-LB" sz="1200" b="1">
                          <a:effectLst/>
                          <a:latin typeface="Open Sans" panose="020B0606030504020204" pitchFamily="34" charset="0"/>
                          <a:ea typeface="Open Sans" panose="020B0606030504020204" pitchFamily="34" charset="0"/>
                          <a:cs typeface="Open Sans" panose="020B0606030504020204" pitchFamily="34" charset="0"/>
                        </a:rPr>
                        <a:t>الألبان</a:t>
                      </a:r>
                      <a:endParaRPr lang="en-GB" sz="12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extLst>
                  <a:ext uri="{0D108BD9-81ED-4DB2-BD59-A6C34878D82A}">
                    <a16:rowId xmlns:a16="http://schemas.microsoft.com/office/drawing/2014/main" val="1919542795"/>
                  </a:ext>
                </a:extLst>
              </a:tr>
              <a:tr h="671276">
                <a:tc>
                  <a:txBody>
                    <a:bodyPr/>
                    <a:lstStyle/>
                    <a:p>
                      <a:pPr marL="0" algn="ctr" defTabSz="914400" rtl="1" eaLnBrk="1" latinLnBrk="0" hangingPunct="1">
                        <a:lnSpc>
                          <a:spcPct val="105000"/>
                        </a:lnSpc>
                        <a:spcBef>
                          <a:spcPts val="90"/>
                        </a:spcBef>
                        <a:spcAft>
                          <a:spcPts val="0"/>
                        </a:spcAft>
                        <a:tabLst>
                          <a:tab pos="5941060" algn="l"/>
                        </a:tabLst>
                      </a:pPr>
                      <a:r>
                        <a:rPr lang="ar-L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كثافة طاقة مرتفعة، تحتوي على كميات كبيرة من البروتين لكن </a:t>
                      </a:r>
                      <a:r>
                        <a:rPr lang="ar-YE"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جودة</a:t>
                      </a:r>
                      <a:r>
                        <a:rPr lang="ar-L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أقل من المصادر الحيوانية، المغذيات المتناهية الصغر غير متاحة بسهولة (نظرا لتواجد حمض الفيتيك), قليلة الدهون.</a:t>
                      </a:r>
                      <a:endParaRPr lang="fr-FR"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marL="0" algn="ctr" defTabSz="914400" rtl="1" eaLnBrk="1" latinLnBrk="0" hangingPunct="1">
                        <a:lnSpc>
                          <a:spcPct val="105000"/>
                        </a:lnSpc>
                        <a:spcBef>
                          <a:spcPts val="90"/>
                        </a:spcBef>
                        <a:spcAft>
                          <a:spcPts val="0"/>
                        </a:spcAft>
                        <a:tabLst>
                          <a:tab pos="5941060" algn="l"/>
                        </a:tabLst>
                      </a:pPr>
                      <a:r>
                        <a:rPr lang="ar-L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الفاصوليا، واللوبيا، والعدس، وفول الصويا، والبازلاء الهندية، والفول السوداني، و/أو المكسرات الأخرى</a:t>
                      </a:r>
                      <a:endParaRPr lang="fr-FR"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rtl="1"/>
                      <a:r>
                        <a:rPr lang="en-GB" sz="1600" b="1"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rtl="1"/>
                      <a:r>
                        <a:rPr lang="ar-LB" sz="1200" b="1">
                          <a:effectLst/>
                          <a:latin typeface="Open Sans" panose="020B0606030504020204" pitchFamily="34" charset="0"/>
                          <a:ea typeface="Open Sans" panose="020B0606030504020204" pitchFamily="34" charset="0"/>
                          <a:cs typeface="Open Sans" panose="020B0606030504020204" pitchFamily="34" charset="0"/>
                        </a:rPr>
                        <a:t>البقوليات والمكسرات والبذور</a:t>
                      </a:r>
                      <a:endParaRPr lang="en-GB" sz="12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extLst>
                  <a:ext uri="{0D108BD9-81ED-4DB2-BD59-A6C34878D82A}">
                    <a16:rowId xmlns:a16="http://schemas.microsoft.com/office/drawing/2014/main" val="3236358361"/>
                  </a:ext>
                </a:extLst>
              </a:tr>
              <a:tr h="863071">
                <a:tc>
                  <a:txBody>
                    <a:bodyPr/>
                    <a:lstStyle/>
                    <a:p>
                      <a:pPr marL="0" algn="ctr" defTabSz="914400" rtl="1" eaLnBrk="1" latinLnBrk="0" hangingPunct="1">
                        <a:lnSpc>
                          <a:spcPct val="105000"/>
                        </a:lnSpc>
                        <a:spcBef>
                          <a:spcPts val="90"/>
                        </a:spcBef>
                        <a:spcAft>
                          <a:spcPts val="0"/>
                        </a:spcAft>
                        <a:tabLst>
                          <a:tab pos="5941060" algn="l"/>
                        </a:tabLst>
                      </a:pPr>
                      <a:r>
                        <a:rPr lang="ar-L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كثافة طاقة عالية وعادة ما تُستهلك بكميات كبيرة. تحتوي على نسبة أقل من البروتين وبنوعية أقل جودة مقارنة بالبقوليات أو البروتينات حيوانية المصدر، ويتم هضمه بصعوبة أو امتصاصه بصعوبة ولا يحتوي على حمض أميني متوازن، والمغذيات المتناهية الصغر غير سهلة الامتصاص (بسبب وجود حمض الفيتيك).</a:t>
                      </a:r>
                      <a:endParaRPr lang="fr-FR"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marL="0" algn="ctr" defTabSz="914400" rtl="1" eaLnBrk="1" latinLnBrk="0" hangingPunct="1">
                        <a:lnSpc>
                          <a:spcPct val="105000"/>
                        </a:lnSpc>
                        <a:spcBef>
                          <a:spcPts val="90"/>
                        </a:spcBef>
                        <a:spcAft>
                          <a:spcPts val="0"/>
                        </a:spcAft>
                        <a:tabLst>
                          <a:tab pos="5941060" algn="l"/>
                        </a:tabLst>
                      </a:pPr>
                      <a:r>
                        <a:rPr lang="ar-L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الأرز والمعكرونة والخبز والذرة الرفيعة والدخن والذرة والبطاطا واليام والكسافا والبطاطا الحلوة البيضاء والقلقاس</a:t>
                      </a:r>
                      <a:endParaRPr lang="fr-FR"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rtl="1"/>
                      <a:r>
                        <a:rPr lang="en-GB" sz="1600" b="1"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rtl="1"/>
                      <a:r>
                        <a:rPr lang="ar-LB" sz="1200" b="1">
                          <a:effectLst/>
                          <a:latin typeface="Open Sans" panose="020B0606030504020204" pitchFamily="34" charset="0"/>
                          <a:ea typeface="Open Sans" panose="020B0606030504020204" pitchFamily="34" charset="0"/>
                          <a:cs typeface="Open Sans" panose="020B0606030504020204" pitchFamily="34" charset="0"/>
                        </a:rPr>
                        <a:t>الحبوب والجذور والدرنات</a:t>
                      </a:r>
                      <a:endParaRPr lang="en-GB" sz="12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extLst>
                  <a:ext uri="{0D108BD9-81ED-4DB2-BD59-A6C34878D82A}">
                    <a16:rowId xmlns:a16="http://schemas.microsoft.com/office/drawing/2014/main" val="959898299"/>
                  </a:ext>
                </a:extLst>
              </a:tr>
              <a:tr h="498488">
                <a:tc>
                  <a:txBody>
                    <a:bodyPr/>
                    <a:lstStyle/>
                    <a:p>
                      <a:pPr marL="0" algn="ctr" defTabSz="914400" rtl="1" eaLnBrk="1" latinLnBrk="0" hangingPunct="1">
                        <a:tabLst>
                          <a:tab pos="5941060" algn="l"/>
                        </a:tabLst>
                      </a:pPr>
                      <a:r>
                        <a:rPr lang="ar-L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طاقة منخفضة، بروتين منخفض، لا دهون (أو دهون منخفضة)، مصدر للمغذيات الدقيقة.</a:t>
                      </a:r>
                      <a:endParaRPr lang="fr-FR"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marL="0" algn="ctr" defTabSz="914400" rtl="1" eaLnBrk="1" latinLnBrk="0" hangingPunct="1">
                        <a:tabLst>
                          <a:tab pos="5941060" algn="l"/>
                        </a:tabLst>
                      </a:pPr>
                      <a:r>
                        <a:rPr lang="ar-L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السبانخ، والبصل، والطماطم، والجزر، والفلفل، والفاصوليا الخضراء، والخس، وغيرها</a:t>
                      </a:r>
                      <a:endParaRPr lang="fr-FR"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rtl="1"/>
                      <a:r>
                        <a:rPr lang="en-GB" sz="1600" b="1"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rtl="1"/>
                      <a:r>
                        <a:rPr lang="ar-LB" sz="1200" b="1">
                          <a:effectLst/>
                          <a:latin typeface="Open Sans" panose="020B0606030504020204" pitchFamily="34" charset="0"/>
                          <a:ea typeface="Open Sans" panose="020B0606030504020204" pitchFamily="34" charset="0"/>
                          <a:cs typeface="Open Sans" panose="020B0606030504020204" pitchFamily="34" charset="0"/>
                        </a:rPr>
                        <a:t>الخضروات</a:t>
                      </a:r>
                      <a:endParaRPr lang="en-GB" sz="12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extLst>
                  <a:ext uri="{0D108BD9-81ED-4DB2-BD59-A6C34878D82A}">
                    <a16:rowId xmlns:a16="http://schemas.microsoft.com/office/drawing/2014/main" val="2824670907"/>
                  </a:ext>
                </a:extLst>
              </a:tr>
              <a:tr h="287690">
                <a:tc>
                  <a:txBody>
                    <a:bodyPr/>
                    <a:lstStyle/>
                    <a:p>
                      <a:pPr marL="0" algn="ctr" defTabSz="914400" rtl="1" eaLnBrk="1" latinLnBrk="0" hangingPunct="1">
                        <a:tabLst>
                          <a:tab pos="5941060" algn="l"/>
                        </a:tabLst>
                      </a:pPr>
                      <a:r>
                        <a:rPr lang="ar-L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طاقة منخفضة، بروتين منخفض، لا دهون، مصدر للمغذيات الدقيقة، عالي السكر.</a:t>
                      </a:r>
                      <a:endParaRPr lang="fr-FR"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marL="0" algn="ctr" defTabSz="914400" rtl="1" eaLnBrk="1" latinLnBrk="0" hangingPunct="1">
                        <a:tabLst>
                          <a:tab pos="5941060" algn="l"/>
                        </a:tabLst>
                      </a:pPr>
                      <a:r>
                        <a:rPr lang="ar-L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الموز، والتفاح، والليمون، والمانجو، والبابايا، والمشمش، والخوخ، وغيرها.</a:t>
                      </a:r>
                      <a:endParaRPr lang="fr-FR"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rtl="1"/>
                      <a:r>
                        <a:rPr lang="en-GB" sz="1600" b="1"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rtl="1"/>
                      <a:r>
                        <a:rPr lang="ar-LB" sz="1200" b="1">
                          <a:effectLst/>
                          <a:latin typeface="Open Sans" panose="020B0606030504020204" pitchFamily="34" charset="0"/>
                          <a:ea typeface="Open Sans" panose="020B0606030504020204" pitchFamily="34" charset="0"/>
                          <a:cs typeface="Open Sans" panose="020B0606030504020204" pitchFamily="34" charset="0"/>
                        </a:rPr>
                        <a:t>الفواكه</a:t>
                      </a:r>
                      <a:endParaRPr lang="en-GB" sz="12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extLst>
                  <a:ext uri="{0D108BD9-81ED-4DB2-BD59-A6C34878D82A}">
                    <a16:rowId xmlns:a16="http://schemas.microsoft.com/office/drawing/2014/main" val="289071987"/>
                  </a:ext>
                </a:extLst>
              </a:tr>
              <a:tr h="479484">
                <a:tc>
                  <a:txBody>
                    <a:bodyPr/>
                    <a:lstStyle/>
                    <a:p>
                      <a:pPr marL="0" algn="ctr" defTabSz="914400" rtl="1" eaLnBrk="1" latinLnBrk="0" hangingPunct="1">
                        <a:lnSpc>
                          <a:spcPct val="105000"/>
                        </a:lnSpc>
                        <a:spcBef>
                          <a:spcPts val="30"/>
                        </a:spcBef>
                        <a:spcAft>
                          <a:spcPts val="0"/>
                        </a:spcAft>
                      </a:pPr>
                      <a:r>
                        <a:rPr lang="ar-YE"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كثيفة الطاقة، </a:t>
                      </a:r>
                      <a:r>
                        <a:rPr lang="ar-L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ولكن قيمتها الغذائية منخفضة (لا تحتوي أو تحتوي على كميات أقل من العناصر الغذائية الأخرى).</a:t>
                      </a:r>
                      <a:endParaRPr lang="fr-FR"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marL="0" algn="ctr" defTabSz="914400" rtl="1" eaLnBrk="1" latinLnBrk="0" hangingPunct="1">
                        <a:lnSpc>
                          <a:spcPct val="105000"/>
                        </a:lnSpc>
                        <a:spcBef>
                          <a:spcPts val="30"/>
                        </a:spcBef>
                        <a:spcAft>
                          <a:spcPts val="0"/>
                        </a:spcAft>
                      </a:pPr>
                      <a:r>
                        <a:rPr lang="ar-L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الزيوت النباتية، زيت النخيل، الزبدة، السمن النباتي، الدهون/الزيوت الأخرى.</a:t>
                      </a:r>
                      <a:endParaRPr lang="fr-FR"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rtl="1"/>
                      <a:r>
                        <a:rPr lang="en-GB" sz="1600" b="1"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rtl="1"/>
                      <a:r>
                        <a:rPr lang="ar-LB" sz="1200" b="1">
                          <a:effectLst/>
                          <a:latin typeface="Open Sans" panose="020B0606030504020204" pitchFamily="34" charset="0"/>
                          <a:ea typeface="Open Sans" panose="020B0606030504020204" pitchFamily="34" charset="0"/>
                          <a:cs typeface="Open Sans" panose="020B0606030504020204" pitchFamily="34" charset="0"/>
                        </a:rPr>
                        <a:t>الزيوت والدهون والزبدة</a:t>
                      </a:r>
                      <a:endParaRPr lang="en-GB" sz="12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extLst>
                  <a:ext uri="{0D108BD9-81ED-4DB2-BD59-A6C34878D82A}">
                    <a16:rowId xmlns:a16="http://schemas.microsoft.com/office/drawing/2014/main" val="3890979292"/>
                  </a:ext>
                </a:extLst>
              </a:tr>
              <a:tr h="479484">
                <a:tc>
                  <a:txBody>
                    <a:bodyPr/>
                    <a:lstStyle/>
                    <a:p>
                      <a:pPr marL="0" algn="ctr" defTabSz="914400" rtl="1" eaLnBrk="1" latinLnBrk="0" hangingPunct="1">
                        <a:lnSpc>
                          <a:spcPct val="105000"/>
                        </a:lnSpc>
                        <a:spcBef>
                          <a:spcPts val="30"/>
                        </a:spcBef>
                        <a:spcAft>
                          <a:spcPts val="0"/>
                        </a:spcAft>
                      </a:pPr>
                      <a:r>
                        <a:rPr lang="ar-YE"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كثيفة الطاقة </a:t>
                      </a:r>
                      <a:r>
                        <a:rPr lang="ar-L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ولكن قيمتها الغذائية منخفضة (لا تحتوي أو تحتوي على كميات أقل من العناصر الغذائية الأخرى).</a:t>
                      </a:r>
                      <a:endParaRPr lang="fr-FR"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marL="0" algn="ctr" defTabSz="914400" rtl="1" eaLnBrk="1" latinLnBrk="0" hangingPunct="1">
                        <a:spcBef>
                          <a:spcPts val="50"/>
                        </a:spcBef>
                        <a:tabLst>
                          <a:tab pos="5941060" algn="l"/>
                        </a:tabLst>
                      </a:pPr>
                      <a:r>
                        <a:rPr lang="ar-L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السكر، والعسل، والمربى، والحلوى، والبسكويت، والمعجنات، والكعك، والحلويات الأخرى، بما في ذلك المشروبات السكرية.</a:t>
                      </a:r>
                      <a:endParaRPr lang="fr-FR"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rtl="1"/>
                      <a:r>
                        <a:rPr lang="en-GB" sz="1600" b="1"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rtl="1"/>
                      <a:r>
                        <a:rPr lang="ar-LB" sz="1200" b="1">
                          <a:effectLst/>
                          <a:latin typeface="Open Sans" panose="020B0606030504020204" pitchFamily="34" charset="0"/>
                          <a:ea typeface="Open Sans" panose="020B0606030504020204" pitchFamily="34" charset="0"/>
                          <a:cs typeface="Open Sans" panose="020B0606030504020204" pitchFamily="34" charset="0"/>
                        </a:rPr>
                        <a:t>السكر والحلويات</a:t>
                      </a:r>
                      <a:endParaRPr lang="en-GB" sz="12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extLst>
                  <a:ext uri="{0D108BD9-81ED-4DB2-BD59-A6C34878D82A}">
                    <a16:rowId xmlns:a16="http://schemas.microsoft.com/office/drawing/2014/main" val="3586461396"/>
                  </a:ext>
                </a:extLst>
              </a:tr>
              <a:tr h="559633">
                <a:tc>
                  <a:txBody>
                    <a:bodyPr/>
                    <a:lstStyle/>
                    <a:p>
                      <a:pPr marL="0" algn="ctr" defTabSz="914400" rtl="1" eaLnBrk="1" latinLnBrk="0" hangingPunct="1">
                        <a:spcBef>
                          <a:spcPts val="50"/>
                        </a:spcBef>
                        <a:tabLst>
                          <a:tab pos="5941060" algn="l"/>
                        </a:tabLst>
                      </a:pPr>
                      <a:r>
                        <a:rPr lang="ar-L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هذه الأطعمة، بحكم تعريفها، تُستهلك بكميات صغيرة جدًا ولا يُعتبر أنها تضيف قيمة غذائية إلى النظام الغذائي العام للأسرة ولا تُعتبر في التحليل.</a:t>
                      </a:r>
                      <a:endParaRPr lang="fr-FR"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marL="0" algn="ctr" defTabSz="914400" rtl="1" eaLnBrk="1" latinLnBrk="0" hangingPunct="1">
                        <a:spcBef>
                          <a:spcPts val="50"/>
                        </a:spcBef>
                        <a:tabLst>
                          <a:tab pos="5941060" algn="l"/>
                        </a:tabLst>
                      </a:pPr>
                      <a:r>
                        <a:rPr lang="ar-L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الشاي، والقهوة، ومسحوق الكاكاو، والملح، والثوم، والبهارات، والخميرة، ومعجون الطماطم؛ كميات صغيرة من الأطعمة الأخرى، وخاصة اللحوم أو الأسماك كمقبلات وكميات قليلة من الحليب في الشاي أو القهوة.</a:t>
                      </a:r>
                      <a:endParaRPr lang="fr-FR"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rtl="1"/>
                      <a:r>
                        <a:rPr lang="en-GB" sz="1600" b="1"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marL="0" algn="ctr" defTabSz="914400" rtl="1" eaLnBrk="1" latinLnBrk="0" hangingPunct="1">
                        <a:spcBef>
                          <a:spcPts val="50"/>
                        </a:spcBef>
                        <a:tabLst>
                          <a:tab pos="5941060" algn="l"/>
                        </a:tabLst>
                      </a:pPr>
                      <a:r>
                        <a:rPr lang="ar-LB" sz="1200" b="1"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التوابل والبهارات</a:t>
                      </a:r>
                      <a:endParaRPr lang="fr-FR" sz="1200" b="1"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extLst>
                  <a:ext uri="{0D108BD9-81ED-4DB2-BD59-A6C34878D82A}">
                    <a16:rowId xmlns:a16="http://schemas.microsoft.com/office/drawing/2014/main" val="1674968609"/>
                  </a:ext>
                </a:extLst>
              </a:tr>
            </a:tbl>
          </a:graphicData>
        </a:graphic>
      </p:graphicFrame>
    </p:spTree>
    <p:extLst>
      <p:ext uri="{BB962C8B-B14F-4D97-AF65-F5344CB8AC3E}">
        <p14:creationId xmlns:p14="http://schemas.microsoft.com/office/powerpoint/2010/main" val="6335698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10886"/>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2306152" y="2466000"/>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gn="r" rtl="1">
              <a:lnSpc>
                <a:spcPts val="3920"/>
              </a:lnSpc>
            </a:pPr>
            <a:r>
              <a:rPr lang="ar-LB" sz="3400" dirty="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t>تصميم الاستبيان</a:t>
            </a:r>
            <a:r>
              <a:rPr lang="ar-YE" sz="3400" dirty="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t> (الاستمارة)</a:t>
            </a:r>
            <a:endParaRPr lang="en-GB" kern="1400" spc="230" dirty="0">
              <a:solidFill>
                <a:srgbClr val="FFFFFE"/>
              </a:solidFill>
              <a:latin typeface="Open Sans ExtraBold" panose="020B09060308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39257276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dirty="0">
                <a:solidFill>
                  <a:schemeClr val="tx1"/>
                </a:solidFill>
                <a:latin typeface="Open Sans ExtraBold" panose="020B0906030804020204" pitchFamily="34" charset="0"/>
              </a:rPr>
              <a:t>مصمم الاستبيان </a:t>
            </a:r>
            <a:r>
              <a:rPr lang="en-GB" sz="3600" kern="1400" spc="230" dirty="0">
                <a:solidFill>
                  <a:schemeClr val="tx1"/>
                </a:solidFill>
                <a:latin typeface="Open Sans ExtraBold" panose="020B0906030804020204" pitchFamily="34" charset="0"/>
              </a:rPr>
              <a:t>Survey Designer</a:t>
            </a:r>
          </a:p>
        </p:txBody>
      </p:sp>
      <p:pic>
        <p:nvPicPr>
          <p:cNvPr id="5" name="Picture 4">
            <a:extLst>
              <a:ext uri="{FF2B5EF4-FFF2-40B4-BE49-F238E27FC236}">
                <a16:creationId xmlns:a16="http://schemas.microsoft.com/office/drawing/2014/main" id="{860891E7-82F7-4901-9119-DE076B8EF693}"/>
              </a:ext>
            </a:extLst>
          </p:cNvPr>
          <p:cNvPicPr>
            <a:picLocks noChangeAspect="1"/>
          </p:cNvPicPr>
          <p:nvPr/>
        </p:nvPicPr>
        <p:blipFill>
          <a:blip r:embed="rId3"/>
          <a:srcRect/>
          <a:stretch/>
        </p:blipFill>
        <p:spPr>
          <a:xfrm>
            <a:off x="6298018" y="1511979"/>
            <a:ext cx="5280837" cy="4788129"/>
          </a:xfrm>
          <a:prstGeom prst="rect">
            <a:avLst/>
          </a:prstGeom>
          <a:ln>
            <a:solidFill>
              <a:srgbClr val="0070C0"/>
            </a:solidFill>
          </a:ln>
        </p:spPr>
      </p:pic>
      <p:sp>
        <p:nvSpPr>
          <p:cNvPr id="6" name="TextBox 5">
            <a:extLst>
              <a:ext uri="{FF2B5EF4-FFF2-40B4-BE49-F238E27FC236}">
                <a16:creationId xmlns:a16="http://schemas.microsoft.com/office/drawing/2014/main" id="{A2BED8FA-5D6A-4507-95F4-A5723A663FC6}"/>
              </a:ext>
            </a:extLst>
          </p:cNvPr>
          <p:cNvSpPr txBox="1"/>
          <p:nvPr/>
        </p:nvSpPr>
        <p:spPr>
          <a:xfrm>
            <a:off x="77118" y="690470"/>
            <a:ext cx="3157871" cy="369332"/>
          </a:xfrm>
          <a:prstGeom prst="rect">
            <a:avLst/>
          </a:prstGeom>
          <a:noFill/>
        </p:spPr>
        <p:txBody>
          <a:bodyPr wrap="square">
            <a:spAutoFit/>
          </a:bodyPr>
          <a:lstStyle/>
          <a:p>
            <a:pPr algn="ctr"/>
            <a:r>
              <a:rPr lang="en-GB">
                <a:solidFill>
                  <a:srgbClr val="0070BA"/>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(Survey Designer)</a:t>
            </a:r>
            <a:endParaRPr lang="en-GB">
              <a:solidFill>
                <a:srgbClr val="0070BA"/>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3" name="Straight Arrow Connector 2">
            <a:extLst>
              <a:ext uri="{FF2B5EF4-FFF2-40B4-BE49-F238E27FC236}">
                <a16:creationId xmlns:a16="http://schemas.microsoft.com/office/drawing/2014/main" id="{3E48D480-8F33-4344-9F87-A17A145CF98A}"/>
              </a:ext>
            </a:extLst>
          </p:cNvPr>
          <p:cNvCxnSpPr/>
          <p:nvPr/>
        </p:nvCxnSpPr>
        <p:spPr>
          <a:xfrm flipH="1">
            <a:off x="8135727" y="4712608"/>
            <a:ext cx="1605418" cy="1266825"/>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pic>
        <p:nvPicPr>
          <p:cNvPr id="7" name="Picture 6">
            <a:extLst>
              <a:ext uri="{FF2B5EF4-FFF2-40B4-BE49-F238E27FC236}">
                <a16:creationId xmlns:a16="http://schemas.microsoft.com/office/drawing/2014/main" id="{E9DA76E9-7EB8-4E11-8593-ADCD2ACC9A05}"/>
              </a:ext>
            </a:extLst>
          </p:cNvPr>
          <p:cNvPicPr>
            <a:picLocks noChangeAspect="1"/>
          </p:cNvPicPr>
          <p:nvPr/>
        </p:nvPicPr>
        <p:blipFill>
          <a:blip r:embed="rId5"/>
          <a:stretch>
            <a:fillRect/>
          </a:stretch>
        </p:blipFill>
        <p:spPr>
          <a:xfrm>
            <a:off x="717181" y="1685260"/>
            <a:ext cx="5475123" cy="3487479"/>
          </a:xfrm>
          <a:prstGeom prst="rect">
            <a:avLst/>
          </a:prstGeom>
        </p:spPr>
      </p:pic>
    </p:spTree>
    <p:extLst>
      <p:ext uri="{BB962C8B-B14F-4D97-AF65-F5344CB8AC3E}">
        <p14:creationId xmlns:p14="http://schemas.microsoft.com/office/powerpoint/2010/main" val="11663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6809" y="1378973"/>
            <a:ext cx="11052000" cy="4100053"/>
          </a:xfrm>
        </p:spPr>
        <p:txBody>
          <a:bodyPr vert="horz" lIns="91440" tIns="45720" rIns="91440" bIns="45720" rtlCol="0" anchor="t">
            <a:noAutofit/>
          </a:bodyPr>
          <a:lstStyle/>
          <a:p>
            <a:pPr marL="0" marR="614045" indent="0" algn="just" rtl="1">
              <a:lnSpc>
                <a:spcPct val="105000"/>
              </a:lnSpc>
              <a:spcBef>
                <a:spcPts val="0"/>
              </a:spcBef>
              <a:spcAft>
                <a:spcPts val="0"/>
              </a:spcAft>
              <a:buNone/>
            </a:pPr>
            <a:r>
              <a:rPr lang="ar-LB" sz="1800">
                <a:latin typeface="Open Sans" panose="020B0606030504020204" pitchFamily="34" charset="0"/>
                <a:ea typeface="Open Sans" panose="020B0606030504020204" pitchFamily="34" charset="0"/>
                <a:cs typeface="Open Sans" panose="020B0606030504020204" pitchFamily="34" charset="0"/>
              </a:rPr>
              <a:t>بعض التعريفات التي يجب الانتباه اليها:</a:t>
            </a:r>
          </a:p>
          <a:p>
            <a:pPr marR="614045" algn="just" rtl="1">
              <a:lnSpc>
                <a:spcPct val="105000"/>
              </a:lnSpc>
              <a:spcBef>
                <a:spcPts val="0"/>
              </a:spcBef>
              <a:spcAft>
                <a:spcPts val="0"/>
              </a:spcAft>
              <a:buFont typeface="Wingdings" panose="05000000000000000000" pitchFamily="2" charset="2"/>
              <a:buChar char="v"/>
            </a:pPr>
            <a:endParaRPr lang="ar-LB" sz="1800">
              <a:latin typeface="Open Sans" panose="020B0606030504020204" pitchFamily="34" charset="0"/>
              <a:ea typeface="Open Sans" panose="020B0606030504020204" pitchFamily="34" charset="0"/>
              <a:cs typeface="Open Sans" panose="020B0606030504020204" pitchFamily="34" charset="0"/>
            </a:endParaRPr>
          </a:p>
          <a:p>
            <a:pPr marR="614045" algn="just" rtl="1">
              <a:lnSpc>
                <a:spcPct val="105000"/>
              </a:lnSpc>
              <a:spcBef>
                <a:spcPts val="0"/>
              </a:spcBef>
              <a:spcAft>
                <a:spcPts val="0"/>
              </a:spcAft>
              <a:buFont typeface="Wingdings" panose="05000000000000000000" pitchFamily="2" charset="2"/>
              <a:buChar char="v"/>
            </a:pPr>
            <a:r>
              <a:rPr lang="ar-LB" sz="1800" b="1">
                <a:latin typeface="Open Sans" panose="020B0606030504020204" pitchFamily="34" charset="0"/>
                <a:ea typeface="Open Sans" panose="020B0606030504020204" pitchFamily="34" charset="0"/>
                <a:cs typeface="Open Sans" panose="020B0606030504020204" pitchFamily="34" charset="0"/>
              </a:rPr>
              <a:t>المجموعة الغذائية</a:t>
            </a:r>
            <a:r>
              <a:rPr lang="en-US" sz="1800">
                <a:latin typeface="Open Sans" panose="020B0606030504020204" pitchFamily="34" charset="0"/>
                <a:ea typeface="Open Sans" panose="020B0606030504020204" pitchFamily="34" charset="0"/>
                <a:cs typeface="Open Sans" panose="020B0606030504020204" pitchFamily="34" charset="0"/>
              </a:rPr>
              <a:t>:</a:t>
            </a:r>
            <a:r>
              <a:rPr lang="ar-LB" sz="1800">
                <a:latin typeface="Open Sans" panose="020B0606030504020204" pitchFamily="34" charset="0"/>
                <a:ea typeface="Open Sans" panose="020B0606030504020204" pitchFamily="34" charset="0"/>
                <a:cs typeface="Open Sans" panose="020B0606030504020204" pitchFamily="34" charset="0"/>
              </a:rPr>
              <a:t> تُعرف بأنها مجموعة من الأطعمة التي تتشابه من حيث السعرات الحرارية والعناصر الغذائية.</a:t>
            </a:r>
          </a:p>
          <a:p>
            <a:pPr marR="614045" algn="just" rtl="1">
              <a:lnSpc>
                <a:spcPct val="105000"/>
              </a:lnSpc>
              <a:spcBef>
                <a:spcPts val="0"/>
              </a:spcBef>
              <a:spcAft>
                <a:spcPts val="0"/>
              </a:spcAft>
              <a:buFont typeface="Wingdings" panose="05000000000000000000" pitchFamily="2" charset="2"/>
              <a:buChar char="v"/>
            </a:pPr>
            <a:endParaRPr lang="ar-LB" sz="1800">
              <a:latin typeface="Open Sans" panose="020B0606030504020204" pitchFamily="34" charset="0"/>
              <a:ea typeface="Open Sans" panose="020B0606030504020204" pitchFamily="34" charset="0"/>
              <a:cs typeface="Open Sans" panose="020B0606030504020204" pitchFamily="34" charset="0"/>
            </a:endParaRPr>
          </a:p>
          <a:p>
            <a:pPr marR="614045" algn="just" rtl="1">
              <a:lnSpc>
                <a:spcPct val="105000"/>
              </a:lnSpc>
              <a:spcBef>
                <a:spcPts val="0"/>
              </a:spcBef>
              <a:spcAft>
                <a:spcPts val="0"/>
              </a:spcAft>
              <a:buFont typeface="Wingdings" panose="05000000000000000000" pitchFamily="2" charset="2"/>
              <a:buChar char="v"/>
            </a:pPr>
            <a:r>
              <a:rPr lang="ar-LB" sz="1800" b="1">
                <a:latin typeface="Open Sans" panose="020B0606030504020204" pitchFamily="34" charset="0"/>
                <a:ea typeface="Open Sans" panose="020B0606030504020204" pitchFamily="34" charset="0"/>
                <a:cs typeface="Open Sans" panose="020B0606030504020204" pitchFamily="34" charset="0"/>
              </a:rPr>
              <a:t>العناصر الغذائية</a:t>
            </a:r>
            <a:r>
              <a:rPr lang="en-US" sz="1800">
                <a:latin typeface="Open Sans" panose="020B0606030504020204" pitchFamily="34" charset="0"/>
                <a:ea typeface="Open Sans" panose="020B0606030504020204" pitchFamily="34" charset="0"/>
                <a:cs typeface="Open Sans" panose="020B0606030504020204" pitchFamily="34" charset="0"/>
              </a:rPr>
              <a:t>:</a:t>
            </a:r>
            <a:r>
              <a:rPr lang="ar-LB" sz="1800">
                <a:latin typeface="Open Sans" panose="020B0606030504020204" pitchFamily="34" charset="0"/>
                <a:ea typeface="Open Sans" panose="020B0606030504020204" pitchFamily="34" charset="0"/>
                <a:cs typeface="Open Sans" panose="020B0606030504020204" pitchFamily="34" charset="0"/>
              </a:rPr>
              <a:t> تندرج تحت المجموعات الغذائية ولا يمكن تقسيمها إلى أطعمة منفصلة. تُعتبر المصطلحات العامة مثل "الأرز" أو "الطماطم" عناصر غذائية في هذا التحليل.</a:t>
            </a:r>
          </a:p>
          <a:p>
            <a:pPr marR="614045" algn="just" rtl="1">
              <a:lnSpc>
                <a:spcPct val="105000"/>
              </a:lnSpc>
              <a:spcBef>
                <a:spcPts val="0"/>
              </a:spcBef>
              <a:spcAft>
                <a:spcPts val="0"/>
              </a:spcAft>
              <a:buFont typeface="Wingdings" panose="05000000000000000000" pitchFamily="2" charset="2"/>
              <a:buChar char="v"/>
            </a:pPr>
            <a:endParaRPr lang="ar-LB" sz="1800">
              <a:latin typeface="Open Sans" panose="020B0606030504020204" pitchFamily="34" charset="0"/>
              <a:ea typeface="Open Sans" panose="020B0606030504020204" pitchFamily="34" charset="0"/>
              <a:cs typeface="Open Sans" panose="020B0606030504020204" pitchFamily="34" charset="0"/>
            </a:endParaRPr>
          </a:p>
          <a:p>
            <a:pPr marR="614045" algn="just" rtl="1">
              <a:lnSpc>
                <a:spcPct val="105000"/>
              </a:lnSpc>
              <a:spcBef>
                <a:spcPts val="0"/>
              </a:spcBef>
              <a:spcAft>
                <a:spcPts val="0"/>
              </a:spcAft>
              <a:buFont typeface="Wingdings" panose="05000000000000000000" pitchFamily="2" charset="2"/>
              <a:buChar char="v"/>
            </a:pPr>
            <a:r>
              <a:rPr lang="ar-LB" sz="1800" b="1">
                <a:latin typeface="Open Sans" panose="020B0606030504020204" pitchFamily="34" charset="0"/>
                <a:ea typeface="Open Sans" panose="020B0606030504020204" pitchFamily="34" charset="0"/>
                <a:cs typeface="Open Sans" panose="020B0606030504020204" pitchFamily="34" charset="0"/>
              </a:rPr>
              <a:t>التوابل</a:t>
            </a:r>
            <a:r>
              <a:rPr lang="en-US" sz="1800">
                <a:latin typeface="Open Sans" panose="020B0606030504020204" pitchFamily="34" charset="0"/>
                <a:ea typeface="Open Sans" panose="020B0606030504020204" pitchFamily="34" charset="0"/>
                <a:cs typeface="Open Sans" panose="020B0606030504020204" pitchFamily="34" charset="0"/>
              </a:rPr>
              <a:t>:</a:t>
            </a:r>
            <a:r>
              <a:rPr lang="ar-LB" sz="1800">
                <a:latin typeface="Open Sans" panose="020B0606030504020204" pitchFamily="34" charset="0"/>
                <a:ea typeface="Open Sans" panose="020B0606030504020204" pitchFamily="34" charset="0"/>
                <a:cs typeface="Open Sans" panose="020B0606030504020204" pitchFamily="34" charset="0"/>
              </a:rPr>
              <a:t> في هذا السياق، تشير التوابل إلى الأطعمة التي تُستهلك عادةً بكميات صغيرة جداً، غالباً لإضافة النكهة. تشمل التوابل البهارات، رشة من مسحوق السمك، قطرة من الحليب في الشاي أو القهوة، وما إلى ذلك.</a:t>
            </a:r>
            <a:endParaRPr lang="en-US" sz="1800" b="1">
              <a:latin typeface="Open Sans" panose="020B0606030504020204" pitchFamily="34" charset="0"/>
              <a:ea typeface="Open Sans" panose="020B0606030504020204" pitchFamily="34" charset="0"/>
              <a:cs typeface="Open Sans" panose="020B0606030504020204" pitchFamily="34" charset="0"/>
            </a:endParaRPr>
          </a:p>
          <a:p>
            <a:pPr marR="614045" algn="just">
              <a:lnSpc>
                <a:spcPct val="105000"/>
              </a:lnSpc>
              <a:spcBef>
                <a:spcPts val="0"/>
              </a:spcBef>
              <a:buFont typeface="Wingdings" panose="05000000000000000000" pitchFamily="2" charset="2"/>
              <a:buChar char="v"/>
            </a:pPr>
            <a:endParaRPr lang="en-GB" sz="1800" spc="60">
              <a:latin typeface="Open Sans" panose="020B0606030504020204" pitchFamily="34" charset="0"/>
              <a:ea typeface="Open Sans" panose="020B0606030504020204" pitchFamily="34" charset="0"/>
              <a:cs typeface="Open Sans" panose="020B0606030504020204" pitchFamily="34" charset="0"/>
            </a:endParaRPr>
          </a:p>
          <a:p>
            <a:pPr marR="614045" algn="r" rtl="1">
              <a:lnSpc>
                <a:spcPct val="105000"/>
              </a:lnSpc>
              <a:spcBef>
                <a:spcPts val="0"/>
              </a:spcBef>
              <a:buFont typeface="Wingdings" panose="05000000000000000000" pitchFamily="2" charset="2"/>
              <a:buChar char="v"/>
            </a:pPr>
            <a:r>
              <a:rPr lang="ar-YE" sz="1800" b="1" spc="60">
                <a:latin typeface="Open Sans"/>
                <a:ea typeface="Open Sans"/>
                <a:cs typeface="Open Sans"/>
              </a:rPr>
              <a:t>مجموعة فرعية:</a:t>
            </a:r>
            <a:r>
              <a:rPr lang="ar-YE" sz="1800" spc="60">
                <a:latin typeface="Open Sans"/>
                <a:ea typeface="Open Sans"/>
                <a:cs typeface="Open Sans"/>
              </a:rPr>
              <a:t> مجموعة غذائية مفصلة، بخلاف المجموعات الغذائية الثمانية المجمعة بالإضافة إلى التوابل، مثل ”الأسماك“ كمجموعة فرعية من ”اللحوم والأسماك والبيض“.</a:t>
            </a: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a:r>
              <a:rPr lang="en-US" sz="3600" kern="1400" spc="23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FCS</a:t>
            </a:r>
            <a:r>
              <a:rPr lang="ar-LB" sz="3600" kern="1400" spc="230">
                <a:solidFill>
                  <a:schemeClr val="tx1"/>
                </a:solidFill>
                <a:latin typeface="Open Sans ExtraBold" panose="020B0906030804020204" pitchFamily="34" charset="0"/>
                <a:ea typeface="Open Sans ExtraBold" panose="020B0906030804020204" pitchFamily="34" charset="0"/>
                <a:cs typeface="Open Sans Extrabold"/>
              </a:rPr>
              <a:t>تعريفات مرتبطة بمؤشر استهلاك الغذاء</a:t>
            </a:r>
            <a:r>
              <a:rPr lang="ar-YE" sz="3600" kern="1400" spc="230">
                <a:solidFill>
                  <a:schemeClr val="tx1"/>
                </a:solidFill>
                <a:latin typeface="Open Sans ExtraBold" panose="020B0906030804020204" pitchFamily="34" charset="0"/>
                <a:ea typeface="Open Sans ExtraBold" panose="020B0906030804020204" pitchFamily="34" charset="0"/>
                <a:cs typeface="Open Sans Extrabold"/>
              </a:rPr>
              <a:t> </a:t>
            </a:r>
            <a:endParaRPr lang="en-GB" sz="3600" b="0" kern="1400" spc="23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11176962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62882-FA6B-40D4-B72A-285E1CC5F710}"/>
              </a:ext>
            </a:extLst>
          </p:cNvPr>
          <p:cNvSpPr>
            <a:spLocks noGrp="1"/>
          </p:cNvSpPr>
          <p:nvPr>
            <p:ph type="title"/>
          </p:nvPr>
        </p:nvSpPr>
        <p:spPr/>
        <p:txBody>
          <a:bodyPr/>
          <a:lstStyle/>
          <a:p>
            <a:pPr algn="r" rtl="1"/>
            <a:r>
              <a:rPr lang="ar-LB" sz="3600" kern="1400" spc="230" dirty="0">
                <a:solidFill>
                  <a:schemeClr val="tx1"/>
                </a:solidFill>
                <a:latin typeface="Open Sans ExtraBold" panose="020B0906030804020204" pitchFamily="34" charset="0"/>
              </a:rPr>
              <a:t>تصميم الاستبيان في </a:t>
            </a:r>
            <a:r>
              <a:rPr lang="en-US" sz="3600" kern="1400" spc="230" dirty="0">
                <a:solidFill>
                  <a:schemeClr val="tx1"/>
                </a:solidFill>
                <a:latin typeface="Open Sans ExtraBold" panose="020B0906030804020204" pitchFamily="34" charset="0"/>
              </a:rPr>
              <a:t>fcs</a:t>
            </a:r>
          </a:p>
        </p:txBody>
      </p:sp>
      <p:sp>
        <p:nvSpPr>
          <p:cNvPr id="3" name="Content Placeholder 2">
            <a:extLst>
              <a:ext uri="{FF2B5EF4-FFF2-40B4-BE49-F238E27FC236}">
                <a16:creationId xmlns:a16="http://schemas.microsoft.com/office/drawing/2014/main" id="{A58ED615-C330-45A0-8266-3D07719A059B}"/>
              </a:ext>
            </a:extLst>
          </p:cNvPr>
          <p:cNvSpPr>
            <a:spLocks noGrp="1"/>
          </p:cNvSpPr>
          <p:nvPr>
            <p:ph idx="1"/>
          </p:nvPr>
        </p:nvSpPr>
        <p:spPr/>
        <p:txBody>
          <a:bodyPr vert="horz" lIns="91440" tIns="45720" rIns="91440" bIns="45720" rtlCol="0" anchor="t">
            <a:noAutofit/>
          </a:bodyPr>
          <a:lstStyle/>
          <a:p>
            <a:pPr algn="r" rtl="1">
              <a:buFont typeface="Wingdings" panose="05000000000000000000" pitchFamily="2" charset="2"/>
              <a:buChar char="v"/>
            </a:pPr>
            <a:r>
              <a:rPr lang="ar-LB" sz="2200" spc="60">
                <a:latin typeface="Open Sans"/>
                <a:ea typeface="Open Sans"/>
                <a:cs typeface="Open Sans"/>
              </a:rPr>
              <a:t>عند تصميم الاستبيان، بما في ذلك وحدة مؤشر استهلاك الغذاء </a:t>
            </a:r>
            <a:r>
              <a:rPr lang="en-US" sz="2200" spc="60">
                <a:latin typeface="Open Sans"/>
                <a:ea typeface="Open Sans"/>
                <a:cs typeface="Open Sans"/>
              </a:rPr>
              <a:t>FCS، </a:t>
            </a:r>
            <a:r>
              <a:rPr lang="ar-LB" sz="2200" spc="60">
                <a:latin typeface="Open Sans"/>
                <a:ea typeface="Open Sans"/>
              </a:rPr>
              <a:t>يرجى الرجوع إلى </a:t>
            </a:r>
            <a:r>
              <a:rPr lang="ar-LB" sz="2200" b="1" i="1" spc="60">
                <a:latin typeface="Open Sans"/>
                <a:ea typeface="Open Sans"/>
                <a:hlinkClick r:id="rId3">
                  <a:extLst>
                    <a:ext uri="{A12FA001-AC4F-418D-AE19-62706E023703}">
                      <ahyp:hlinkClr xmlns:ahyp="http://schemas.microsoft.com/office/drawing/2018/hyperlinkcolor" val="tx"/>
                    </a:ext>
                  </a:extLst>
                </a:hlinkClick>
              </a:rPr>
              <a:t>مصمم الاستبيان </a:t>
            </a:r>
            <a:r>
              <a:rPr lang="en-US" sz="2200" b="1" i="1" spc="60">
                <a:latin typeface="Open Sans"/>
                <a:ea typeface="Open Sans"/>
                <a:cs typeface="Open Sans"/>
                <a:hlinkClick r:id="rId3">
                  <a:extLst>
                    <a:ext uri="{A12FA001-AC4F-418D-AE19-62706E023703}">
                      <ahyp:hlinkClr xmlns:ahyp="http://schemas.microsoft.com/office/drawing/2018/hyperlinkcolor" val="tx"/>
                    </a:ext>
                  </a:extLst>
                </a:hlinkClick>
              </a:rPr>
              <a:t>Survey Designer</a:t>
            </a:r>
            <a:r>
              <a:rPr lang="ar-LB" sz="2200" b="1" i="1" spc="60">
                <a:latin typeface="Open Sans"/>
                <a:ea typeface="Open Sans"/>
                <a:hlinkClick r:id="rId3">
                  <a:extLst>
                    <a:ext uri="{A12FA001-AC4F-418D-AE19-62706E023703}">
                      <ahyp:hlinkClr xmlns:ahyp="http://schemas.microsoft.com/office/drawing/2018/hyperlinkcolor" val="tx"/>
                    </a:ext>
                  </a:extLst>
                </a:hlinkClick>
              </a:rPr>
              <a:t> </a:t>
            </a:r>
            <a:r>
              <a:rPr lang="ar-LB" sz="2200" spc="60">
                <a:latin typeface="Open Sans"/>
                <a:ea typeface="Open Sans"/>
              </a:rPr>
              <a:t>حيث يقدم وحدات برنامج الأغذية العالمي القياسية بشكل </a:t>
            </a:r>
            <a:r>
              <a:rPr lang="en-US" sz="2200" spc="60" err="1">
                <a:latin typeface="Open Sans"/>
                <a:ea typeface="Open Sans"/>
                <a:cs typeface="Open Sans"/>
              </a:rPr>
              <a:t>XLSform</a:t>
            </a:r>
            <a:r>
              <a:rPr lang="ar-LB" sz="2200" spc="60">
                <a:latin typeface="Open Sans"/>
                <a:ea typeface="Open Sans"/>
                <a:cs typeface="Open Sans"/>
              </a:rPr>
              <a:t> و </a:t>
            </a:r>
            <a:r>
              <a:rPr lang="en-US" sz="2200" spc="60">
                <a:latin typeface="Open Sans"/>
                <a:ea typeface="Open Sans"/>
                <a:cs typeface="Open Sans"/>
              </a:rPr>
              <a:t>Word</a:t>
            </a:r>
            <a:r>
              <a:rPr lang="ar-LB" sz="2200" spc="60">
                <a:latin typeface="Open Sans"/>
                <a:ea typeface="Open Sans"/>
                <a:cs typeface="Open Sans"/>
              </a:rPr>
              <a:t>.</a:t>
            </a:r>
            <a:endParaRPr lang="en-US" sz="2200" spc="60">
              <a:latin typeface="Open Sans"/>
              <a:ea typeface="Open Sans"/>
              <a:cs typeface="Open Sans"/>
            </a:endParaRPr>
          </a:p>
          <a:p>
            <a:pPr algn="r" rtl="1">
              <a:buFont typeface="Wingdings" panose="05000000000000000000" pitchFamily="2" charset="2"/>
              <a:buChar char="v"/>
            </a:pPr>
            <a:endParaRPr lang="en-US" sz="2200" spc="60">
              <a:latin typeface="Open Sans"/>
              <a:ea typeface="Open Sans"/>
              <a:cs typeface="Open Sans"/>
            </a:endParaRPr>
          </a:p>
          <a:p>
            <a:pPr algn="r" rtl="1">
              <a:buFont typeface="Wingdings" panose="05000000000000000000" pitchFamily="2" charset="2"/>
              <a:buChar char="v"/>
            </a:pPr>
            <a:r>
              <a:rPr lang="ar-LB" sz="2200" spc="60">
                <a:latin typeface="Open Sans"/>
                <a:ea typeface="Open Sans"/>
                <a:cs typeface="Open Sans"/>
              </a:rPr>
              <a:t>يجب </a:t>
            </a:r>
            <a:r>
              <a:rPr lang="ar-LB" sz="2200" b="1" spc="60">
                <a:latin typeface="Open Sans"/>
                <a:ea typeface="Open Sans"/>
                <a:cs typeface="Open Sans"/>
              </a:rPr>
              <a:t>مراجعة وتعديل أمثلة العناصر الغذائية إذا لزم حسب السياق</a:t>
            </a:r>
            <a:r>
              <a:rPr lang="ar-LB" sz="2200" spc="60">
                <a:latin typeface="Open Sans"/>
                <a:ea typeface="Open Sans"/>
                <a:cs typeface="Open Sans"/>
              </a:rPr>
              <a:t> لتعكس المواد الغذائية المحلية الأكثر شيوعًا. ومع ذلك، يجب أن تبقى </a:t>
            </a:r>
            <a:r>
              <a:rPr lang="ar-LB" sz="2200" b="1" spc="60">
                <a:latin typeface="Open Sans"/>
                <a:ea typeface="Open Sans"/>
                <a:cs typeface="Open Sans"/>
              </a:rPr>
              <a:t>المجموعات الغذائية الثمان </a:t>
            </a:r>
            <a:r>
              <a:rPr lang="ar-LB" sz="2200" spc="60">
                <a:latin typeface="Open Sans"/>
                <a:ea typeface="Open Sans"/>
                <a:cs typeface="Open Sans"/>
              </a:rPr>
              <a:t>كما هي موضحة في وحدة مؤشر استهلاك الغذاء.</a:t>
            </a:r>
          </a:p>
          <a:p>
            <a:pPr algn="r" rtl="1">
              <a:buFont typeface="Wingdings" panose="05000000000000000000" pitchFamily="2" charset="2"/>
              <a:buChar char="v"/>
            </a:pPr>
            <a:endParaRPr lang="ar-LB" sz="2200" spc="60">
              <a:latin typeface="Open Sans"/>
              <a:ea typeface="Open Sans"/>
              <a:cs typeface="Open Sans"/>
            </a:endParaRPr>
          </a:p>
          <a:p>
            <a:pPr algn="r" rtl="1">
              <a:buFont typeface="Wingdings" panose="05000000000000000000" pitchFamily="2" charset="2"/>
              <a:buChar char="v"/>
            </a:pPr>
            <a:r>
              <a:rPr lang="ar-LB" sz="2200" spc="60">
                <a:latin typeface="Open Sans"/>
                <a:ea typeface="Open Sans"/>
                <a:cs typeface="Open Sans"/>
              </a:rPr>
              <a:t>إذا كنت مضطرًا للاعتماد على أدوات ومنصات جمع البيانات التي لا تدعم </a:t>
            </a:r>
            <a:r>
              <a:rPr lang="en-US" sz="2200" spc="60" err="1">
                <a:latin typeface="Open Sans"/>
                <a:ea typeface="Open Sans"/>
                <a:cs typeface="Open Sans"/>
              </a:rPr>
              <a:t>XLSforms</a:t>
            </a:r>
            <a:r>
              <a:rPr lang="en-US" sz="2200" spc="60">
                <a:latin typeface="Open Sans"/>
                <a:ea typeface="Open Sans"/>
                <a:cs typeface="Open Sans"/>
              </a:rPr>
              <a:t>، </a:t>
            </a:r>
            <a:r>
              <a:rPr lang="ar-LB" sz="2200" spc="60">
                <a:latin typeface="Open Sans"/>
                <a:ea typeface="Open Sans"/>
                <a:cs typeface="Open Sans"/>
              </a:rPr>
              <a:t>فيجب عليك تكرار الوحدة القياسية بشكل صحيح، بما في ذلك القيود المتعلقة بالتحقق.</a:t>
            </a:r>
            <a:endParaRPr lang="en-US" sz="2200" spc="60">
              <a:latin typeface="Open Sans"/>
              <a:ea typeface="Open Sans"/>
              <a:cs typeface="Open Sans"/>
            </a:endParaRPr>
          </a:p>
        </p:txBody>
      </p:sp>
    </p:spTree>
    <p:extLst>
      <p:ext uri="{BB962C8B-B14F-4D97-AF65-F5344CB8AC3E}">
        <p14:creationId xmlns:p14="http://schemas.microsoft.com/office/powerpoint/2010/main" val="26300404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accent2"/>
                </a:solidFill>
                <a:latin typeface="Open Sans ExtraBold" panose="020B0906030804020204" pitchFamily="34" charset="0"/>
              </a:rPr>
              <a:t>FCS-N</a:t>
            </a:r>
            <a:r>
              <a:rPr lang="en-GB" sz="3600" b="0" kern="1400" spc="230" dirty="0">
                <a:solidFill>
                  <a:schemeClr val="tx1"/>
                </a:solidFill>
                <a:latin typeface="Open Sans ExtraBold" panose="020B0906030804020204" pitchFamily="34" charset="0"/>
              </a:rPr>
              <a:t>:</a:t>
            </a:r>
            <a:r>
              <a:rPr lang="ar-YE" sz="3600" b="0" kern="1400" spc="230" dirty="0">
                <a:solidFill>
                  <a:schemeClr val="tx1"/>
                </a:solidFill>
                <a:latin typeface="Open Sans ExtraBold" panose="020B0906030804020204" pitchFamily="34" charset="0"/>
              </a:rPr>
              <a:t>مصمم الاستبيان</a:t>
            </a:r>
            <a:endParaRPr lang="en-GB" sz="3600" b="0" kern="1400" spc="230" dirty="0">
              <a:solidFill>
                <a:schemeClr val="tx1"/>
              </a:solidFill>
              <a:latin typeface="Open Sans ExtraBold" panose="020B0906030804020204" pitchFamily="34" charset="0"/>
            </a:endParaRPr>
          </a:p>
        </p:txBody>
      </p:sp>
      <p:pic>
        <p:nvPicPr>
          <p:cNvPr id="5" name="Picture 4">
            <a:extLst>
              <a:ext uri="{FF2B5EF4-FFF2-40B4-BE49-F238E27FC236}">
                <a16:creationId xmlns:a16="http://schemas.microsoft.com/office/drawing/2014/main" id="{860891E7-82F7-4901-9119-DE076B8EF693}"/>
              </a:ext>
            </a:extLst>
          </p:cNvPr>
          <p:cNvPicPr>
            <a:picLocks noChangeAspect="1"/>
          </p:cNvPicPr>
          <p:nvPr/>
        </p:nvPicPr>
        <p:blipFill>
          <a:blip r:embed="rId3"/>
          <a:srcRect/>
          <a:stretch/>
        </p:blipFill>
        <p:spPr>
          <a:xfrm>
            <a:off x="6298018" y="1511979"/>
            <a:ext cx="5280837" cy="4788129"/>
          </a:xfrm>
          <a:prstGeom prst="rect">
            <a:avLst/>
          </a:prstGeom>
          <a:ln>
            <a:solidFill>
              <a:srgbClr val="0070C0"/>
            </a:solidFill>
          </a:ln>
        </p:spPr>
      </p:pic>
      <p:sp>
        <p:nvSpPr>
          <p:cNvPr id="6" name="TextBox 5">
            <a:extLst>
              <a:ext uri="{FF2B5EF4-FFF2-40B4-BE49-F238E27FC236}">
                <a16:creationId xmlns:a16="http://schemas.microsoft.com/office/drawing/2014/main" id="{A2BED8FA-5D6A-4507-95F4-A5723A663FC6}"/>
              </a:ext>
            </a:extLst>
          </p:cNvPr>
          <p:cNvSpPr txBox="1"/>
          <p:nvPr/>
        </p:nvSpPr>
        <p:spPr>
          <a:xfrm>
            <a:off x="7570380" y="716415"/>
            <a:ext cx="3157871" cy="584775"/>
          </a:xfrm>
          <a:prstGeom prst="rect">
            <a:avLst/>
          </a:prstGeom>
          <a:noFill/>
        </p:spPr>
        <p:txBody>
          <a:bodyPr wrap="square">
            <a:spAutoFit/>
          </a:bodyPr>
          <a:lstStyle/>
          <a:p>
            <a:pPr algn="ctr"/>
            <a:r>
              <a:rPr lang="en-GB" sz="1600">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FCS-N Codebook                        (Survey Designer)</a:t>
            </a:r>
            <a:endParaRPr lang="en-GB" sz="1600">
              <a:latin typeface="Open Sans" panose="020B0606030504020204" pitchFamily="34" charset="0"/>
              <a:ea typeface="Open Sans" panose="020B0606030504020204" pitchFamily="34" charset="0"/>
              <a:cs typeface="Open Sans" panose="020B0606030504020204" pitchFamily="34" charset="0"/>
            </a:endParaRPr>
          </a:p>
        </p:txBody>
      </p:sp>
      <p:cxnSp>
        <p:nvCxnSpPr>
          <p:cNvPr id="3" name="Straight Arrow Connector 2">
            <a:extLst>
              <a:ext uri="{FF2B5EF4-FFF2-40B4-BE49-F238E27FC236}">
                <a16:creationId xmlns:a16="http://schemas.microsoft.com/office/drawing/2014/main" id="{3E48D480-8F33-4344-9F87-A17A145CF98A}"/>
              </a:ext>
            </a:extLst>
          </p:cNvPr>
          <p:cNvCxnSpPr/>
          <p:nvPr/>
        </p:nvCxnSpPr>
        <p:spPr>
          <a:xfrm flipH="1">
            <a:off x="7991348" y="4943615"/>
            <a:ext cx="1605418" cy="1266825"/>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pic>
        <p:nvPicPr>
          <p:cNvPr id="7" name="Picture 6">
            <a:extLst>
              <a:ext uri="{FF2B5EF4-FFF2-40B4-BE49-F238E27FC236}">
                <a16:creationId xmlns:a16="http://schemas.microsoft.com/office/drawing/2014/main" id="{E9DA76E9-7EB8-4E11-8593-ADCD2ACC9A05}"/>
              </a:ext>
            </a:extLst>
          </p:cNvPr>
          <p:cNvPicPr>
            <a:picLocks noChangeAspect="1"/>
          </p:cNvPicPr>
          <p:nvPr/>
        </p:nvPicPr>
        <p:blipFill>
          <a:blip r:embed="rId5"/>
          <a:stretch>
            <a:fillRect/>
          </a:stretch>
        </p:blipFill>
        <p:spPr>
          <a:xfrm>
            <a:off x="717181" y="1685260"/>
            <a:ext cx="5475123" cy="3487479"/>
          </a:xfrm>
          <a:prstGeom prst="rect">
            <a:avLst/>
          </a:prstGeom>
        </p:spPr>
      </p:pic>
    </p:spTree>
    <p:extLst>
      <p:ext uri="{BB962C8B-B14F-4D97-AF65-F5344CB8AC3E}">
        <p14:creationId xmlns:p14="http://schemas.microsoft.com/office/powerpoint/2010/main" val="9132392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dirty="0">
                <a:solidFill>
                  <a:schemeClr val="tx1"/>
                </a:solidFill>
                <a:latin typeface="Open Sans ExtraBold" panose="020B0906030804020204" pitchFamily="34" charset="0"/>
              </a:rPr>
              <a:t>مصمم الاستبيان </a:t>
            </a:r>
            <a:r>
              <a:rPr lang="en-GB" sz="3600" kern="1400" spc="230" dirty="0">
                <a:solidFill>
                  <a:schemeClr val="tx1"/>
                </a:solidFill>
                <a:latin typeface="Open Sans ExtraBold" panose="020B0906030804020204" pitchFamily="34" charset="0"/>
              </a:rPr>
              <a:t>Survey Designer</a:t>
            </a:r>
            <a:endParaRPr lang="en-GB" sz="3600" b="0" kern="1400" spc="230" dirty="0">
              <a:solidFill>
                <a:schemeClr val="tx1"/>
              </a:solidFill>
              <a:latin typeface="Open Sans ExtraBold" panose="020B0906030804020204" pitchFamily="34" charset="0"/>
            </a:endParaRPr>
          </a:p>
        </p:txBody>
      </p:sp>
      <p:sp>
        <p:nvSpPr>
          <p:cNvPr id="7" name="TextBox 6">
            <a:extLst>
              <a:ext uri="{FF2B5EF4-FFF2-40B4-BE49-F238E27FC236}">
                <a16:creationId xmlns:a16="http://schemas.microsoft.com/office/drawing/2014/main" id="{D77C81AD-812C-6A20-9610-7BB9D97DF5D6}"/>
              </a:ext>
            </a:extLst>
          </p:cNvPr>
          <p:cNvSpPr txBox="1"/>
          <p:nvPr/>
        </p:nvSpPr>
        <p:spPr>
          <a:xfrm>
            <a:off x="2641600" y="6448762"/>
            <a:ext cx="9532164" cy="338554"/>
          </a:xfrm>
          <a:prstGeom prst="rect">
            <a:avLst/>
          </a:prstGeom>
          <a:noFill/>
        </p:spPr>
        <p:txBody>
          <a:bodyPr wrap="square">
            <a:spAutoFit/>
          </a:bodyPr>
          <a:lstStyle/>
          <a:p>
            <a:pPr algn="r" rtl="1"/>
            <a:r>
              <a:rPr lang="ar-LB"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لايجاد أحدث وحدة لمؤشر استهلاك الغذاء</a:t>
            </a:r>
            <a:r>
              <a:rPr lang="en-US"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ar-LB"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ar-YE"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ومؤشر</a:t>
            </a:r>
            <a:r>
              <a:rPr lang="en-US"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ar-SA"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جودة التغذية الخاصة باستهلاك الغذاء</a:t>
            </a:r>
            <a:r>
              <a:rPr lang="ar-LB"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بشكل</a:t>
            </a:r>
            <a:r>
              <a:rPr lang="en-US" sz="1600" err="1">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XLSform</a:t>
            </a:r>
            <a:r>
              <a:rPr lang="en-US"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ar-LB"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ar-LB" sz="1600">
                <a:solidFill>
                  <a:schemeClr val="tx1">
                    <a:lumMod val="75000"/>
                  </a:schemeClr>
                </a:solidFill>
                <a:latin typeface="Open Sans" panose="020B0606030504020204" pitchFamily="34" charset="0"/>
                <a:ea typeface="Open Sans" panose="020B0606030504020204" pitchFamily="34" charset="0"/>
              </a:rPr>
              <a:t>اذهب الى </a:t>
            </a:r>
            <a:r>
              <a:rPr lang="en-US" sz="1600" b="1" i="1">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Survey Designer</a:t>
            </a:r>
            <a:endParaRPr lang="en-US" sz="1600" b="1" i="1">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08BE68BA-853A-9B3E-50DE-591DC64597AF}"/>
              </a:ext>
            </a:extLst>
          </p:cNvPr>
          <p:cNvPicPr>
            <a:picLocks noChangeAspect="1"/>
          </p:cNvPicPr>
          <p:nvPr/>
        </p:nvPicPr>
        <p:blipFill>
          <a:blip r:embed="rId4"/>
          <a:stretch>
            <a:fillRect/>
          </a:stretch>
        </p:blipFill>
        <p:spPr>
          <a:xfrm>
            <a:off x="717181" y="1439619"/>
            <a:ext cx="10497412" cy="4158066"/>
          </a:xfrm>
          <a:prstGeom prst="rect">
            <a:avLst/>
          </a:prstGeom>
        </p:spPr>
      </p:pic>
      <p:sp>
        <p:nvSpPr>
          <p:cNvPr id="4" name="Rectangle 3">
            <a:extLst>
              <a:ext uri="{FF2B5EF4-FFF2-40B4-BE49-F238E27FC236}">
                <a16:creationId xmlns:a16="http://schemas.microsoft.com/office/drawing/2014/main" id="{2A9B5B64-AB6D-4A15-8007-03B93B3556D1}"/>
              </a:ext>
            </a:extLst>
          </p:cNvPr>
          <p:cNvSpPr/>
          <p:nvPr/>
        </p:nvSpPr>
        <p:spPr>
          <a:xfrm>
            <a:off x="8194644" y="1439619"/>
            <a:ext cx="1532238" cy="4158065"/>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peech Bubble: Oval 5">
            <a:extLst>
              <a:ext uri="{FF2B5EF4-FFF2-40B4-BE49-F238E27FC236}">
                <a16:creationId xmlns:a16="http://schemas.microsoft.com/office/drawing/2014/main" id="{D4C8675D-D8B7-49AC-84F5-2917A23695E0}"/>
              </a:ext>
            </a:extLst>
          </p:cNvPr>
          <p:cNvSpPr/>
          <p:nvPr/>
        </p:nvSpPr>
        <p:spPr>
          <a:xfrm>
            <a:off x="9832760" y="2399328"/>
            <a:ext cx="1795236" cy="1449890"/>
          </a:xfrm>
          <a:prstGeom prst="wedgeEllipseCallout">
            <a:avLst>
              <a:gd name="adj1" fmla="val -103823"/>
              <a:gd name="adj2" fmla="val 32568"/>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ar-LB" sz="1600" b="1">
                <a:solidFill>
                  <a:srgbClr val="FFFFFE"/>
                </a:solidFill>
                <a:latin typeface="Open Sans"/>
                <a:ea typeface="Open Sans"/>
                <a:cs typeface="Open Sans"/>
              </a:rPr>
              <a:t>أمثلة العناصر الغذائية التي يجب مراجعتها وتعديلها إذا لزم حسب السياق </a:t>
            </a:r>
            <a:endParaRPr lang="en-US" sz="1600" b="1">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303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2328186" y="2466000"/>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gn="r" rtl="1">
              <a:lnSpc>
                <a:spcPts val="3920"/>
              </a:lnSpc>
            </a:pPr>
            <a:r>
              <a:rPr lang="ar-LB" sz="3400" dirty="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t>ضمان الجودة</a:t>
            </a:r>
            <a:endParaRPr lang="en-GB" dirty="0">
              <a:solidFill>
                <a:srgbClr val="FFFFFE"/>
              </a:solidFill>
              <a:latin typeface="Open Sans ExtraBold" panose="020B09060308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493391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596348" y="716415"/>
            <a:ext cx="11052002" cy="662558"/>
          </a:xfrm>
        </p:spPr>
        <p:txBody>
          <a:bodyPr anchor="t" anchorCtr="0"/>
          <a:lstStyle/>
          <a:p>
            <a:pPr algn="r" rtl="1"/>
            <a:r>
              <a:rPr lang="ar-LB" sz="3600" kern="1400" spc="230" dirty="0">
                <a:solidFill>
                  <a:schemeClr val="tx1"/>
                </a:solidFill>
                <a:latin typeface="Open Sans ExtraBold" panose="020B0906030804020204" pitchFamily="34" charset="0"/>
              </a:rPr>
              <a:t>مراجعة جودة البيانات في</a:t>
            </a:r>
            <a:r>
              <a:rPr lang="en-US" sz="3600" kern="1400" spc="230" dirty="0">
                <a:solidFill>
                  <a:schemeClr val="tx1"/>
                </a:solidFill>
                <a:latin typeface="Open Sans ExtraBold" panose="020B0906030804020204" pitchFamily="34" charset="0"/>
              </a:rPr>
              <a:t>FCS </a:t>
            </a:r>
            <a:r>
              <a:rPr lang="ar-LB" sz="3600" kern="1400" spc="230" dirty="0">
                <a:solidFill>
                  <a:schemeClr val="tx1"/>
                </a:solidFill>
                <a:latin typeface="Open Sans ExtraBold" panose="020B0906030804020204" pitchFamily="34" charset="0"/>
              </a:rPr>
              <a:t>: القيم الخاطئة</a:t>
            </a:r>
            <a:endParaRPr lang="en-GB" sz="3600" kern="1400" spc="230" dirty="0">
              <a:solidFill>
                <a:schemeClr val="tx1"/>
              </a:solidFill>
              <a:latin typeface="Open Sans ExtraBold" panose="020B0906030804020204" pitchFamily="34" charset="0"/>
            </a:endParaRPr>
          </a:p>
        </p:txBody>
      </p:sp>
      <p:sp>
        <p:nvSpPr>
          <p:cNvPr id="22" name="TextBox 21">
            <a:extLst>
              <a:ext uri="{FF2B5EF4-FFF2-40B4-BE49-F238E27FC236}">
                <a16:creationId xmlns:a16="http://schemas.microsoft.com/office/drawing/2014/main" id="{845AE3E5-9674-445E-B4FF-AE4477728629}"/>
              </a:ext>
            </a:extLst>
          </p:cNvPr>
          <p:cNvSpPr txBox="1"/>
          <p:nvPr/>
        </p:nvSpPr>
        <p:spPr>
          <a:xfrm>
            <a:off x="596348" y="1582340"/>
            <a:ext cx="11240321" cy="4801314"/>
          </a:xfrm>
          <a:prstGeom prst="rect">
            <a:avLst/>
          </a:prstGeom>
          <a:solidFill>
            <a:srgbClr val="FFFFFE"/>
          </a:solidFill>
        </p:spPr>
        <p:txBody>
          <a:bodyPr wrap="square">
            <a:spAutoFit/>
          </a:bodyPr>
          <a:lstStyle/>
          <a:p>
            <a:pPr algn="r" rtl="1"/>
            <a:r>
              <a:rPr lang="ar-LB" dirty="0">
                <a:latin typeface="Open Sans" panose="020B0606030504020204" pitchFamily="34" charset="0"/>
                <a:ea typeface="Open Sans" panose="020B0606030504020204" pitchFamily="34" charset="0"/>
                <a:cs typeface="Open Sans" panose="020B0606030504020204" pitchFamily="34" charset="0"/>
              </a:rPr>
              <a:t>من الممكن أن تحتوي بيانات وحدة قياس</a:t>
            </a:r>
            <a:r>
              <a:rPr lang="en-US" dirty="0">
                <a:latin typeface="Open Sans" panose="020B0606030504020204" pitchFamily="34" charset="0"/>
                <a:ea typeface="Open Sans" panose="020B0606030504020204" pitchFamily="34" charset="0"/>
                <a:cs typeface="Open Sans" panose="020B0606030504020204" pitchFamily="34" charset="0"/>
              </a:rPr>
              <a:t>FCS </a:t>
            </a:r>
            <a:r>
              <a:rPr lang="ar-LB" dirty="0">
                <a:latin typeface="Open Sans" panose="020B0606030504020204" pitchFamily="34" charset="0"/>
                <a:ea typeface="Open Sans" panose="020B0606030504020204" pitchFamily="34" charset="0"/>
                <a:cs typeface="Open Sans" panose="020B0606030504020204" pitchFamily="34" charset="0"/>
              </a:rPr>
              <a:t> على قيم خاطئة</a:t>
            </a:r>
            <a:r>
              <a:rPr lang="en-US" dirty="0">
                <a:latin typeface="Open Sans" panose="020B0606030504020204" pitchFamily="34" charset="0"/>
                <a:ea typeface="Open Sans" panose="020B0606030504020204" pitchFamily="34" charset="0"/>
                <a:cs typeface="Open Sans" panose="020B0606030504020204" pitchFamily="34" charset="0"/>
              </a:rPr>
              <a:t>:</a:t>
            </a:r>
          </a:p>
          <a:p>
            <a:pPr algn="r" rtl="1"/>
            <a:endParaRPr lang="en-US" dirty="0">
              <a:latin typeface="Open Sans" panose="020B0606030504020204" pitchFamily="34" charset="0"/>
              <a:ea typeface="Open Sans" panose="020B0606030504020204" pitchFamily="34" charset="0"/>
              <a:cs typeface="Open Sans" panose="020B0606030504020204" pitchFamily="34" charset="0"/>
            </a:endParaRPr>
          </a:p>
          <a:p>
            <a:pPr marL="285750" indent="-285750" algn="r" rtl="1">
              <a:buFont typeface="Arial" panose="020B0604020202020204" pitchFamily="34" charset="0"/>
              <a:buChar char="•"/>
            </a:pPr>
            <a:r>
              <a:rPr lang="ar-LB" dirty="0">
                <a:latin typeface="Open Sans" panose="020B0606030504020204" pitchFamily="34" charset="0"/>
                <a:ea typeface="Open Sans" panose="020B0606030504020204" pitchFamily="34" charset="0"/>
                <a:cs typeface="Open Sans" panose="020B0606030504020204" pitchFamily="34" charset="0"/>
              </a:rPr>
              <a:t> أن تتجاوز القيمة عدد أيام الأسبوع السبعة (مثلا أن تكون القيمة 8)</a:t>
            </a:r>
            <a:endParaRPr lang="en-US" dirty="0">
              <a:latin typeface="Open Sans" panose="020B0606030504020204" pitchFamily="34" charset="0"/>
              <a:ea typeface="Open Sans" panose="020B0606030504020204" pitchFamily="34" charset="0"/>
              <a:cs typeface="Open Sans" panose="020B0606030504020204" pitchFamily="34" charset="0"/>
            </a:endParaRPr>
          </a:p>
          <a:p>
            <a:pPr marL="285750" indent="-285750" algn="r" rtl="1">
              <a:buFont typeface="Arial" panose="020B0604020202020204" pitchFamily="34" charset="0"/>
              <a:buChar char="•"/>
            </a:pPr>
            <a:r>
              <a:rPr lang="ar-LB" dirty="0">
                <a:latin typeface="Open Sans" panose="020B0606030504020204" pitchFamily="34" charset="0"/>
                <a:ea typeface="Open Sans" panose="020B0606030504020204" pitchFamily="34" charset="0"/>
                <a:cs typeface="Open Sans" panose="020B0606030504020204" pitchFamily="34" charset="0"/>
              </a:rPr>
              <a:t> أو أن تكون القيمة سالبة (مثلاً -1).</a:t>
            </a:r>
          </a:p>
          <a:p>
            <a:pPr algn="r" rtl="1"/>
            <a:endParaRPr lang="ar-LB" dirty="0">
              <a:latin typeface="Open Sans" panose="020B0606030504020204" pitchFamily="34" charset="0"/>
              <a:ea typeface="Open Sans" panose="020B0606030504020204" pitchFamily="34" charset="0"/>
              <a:cs typeface="Open Sans" panose="020B0606030504020204" pitchFamily="34" charset="0"/>
            </a:endParaRPr>
          </a:p>
          <a:p>
            <a:pPr algn="r" rtl="1"/>
            <a:r>
              <a:rPr lang="ar-LB" u="sng" dirty="0">
                <a:latin typeface="Open Sans" panose="020B0606030504020204" pitchFamily="34" charset="0"/>
                <a:ea typeface="Open Sans" panose="020B0606030504020204" pitchFamily="34" charset="0"/>
                <a:cs typeface="Open Sans" panose="020B0606030504020204" pitchFamily="34" charset="0"/>
              </a:rPr>
              <a:t>الطرق المقترحة للتعامل مع ذلك:</a:t>
            </a:r>
          </a:p>
          <a:p>
            <a:pPr algn="r" rtl="1"/>
            <a:endParaRPr lang="ar-LB" dirty="0">
              <a:latin typeface="Open Sans" panose="020B0606030504020204" pitchFamily="34" charset="0"/>
              <a:ea typeface="Open Sans" panose="020B0606030504020204" pitchFamily="34" charset="0"/>
              <a:cs typeface="Open Sans" panose="020B0606030504020204" pitchFamily="34" charset="0"/>
            </a:endParaRPr>
          </a:p>
          <a:p>
            <a:pPr marL="285750" indent="-285750" algn="r" rtl="1">
              <a:buFont typeface="Wingdings" panose="05000000000000000000" pitchFamily="2" charset="2"/>
              <a:buChar char="v"/>
            </a:pPr>
            <a:r>
              <a:rPr lang="ar-LB" b="1" dirty="0">
                <a:latin typeface="Open Sans" panose="020B0606030504020204" pitchFamily="34" charset="0"/>
                <a:ea typeface="Open Sans" panose="020B0606030504020204" pitchFamily="34" charset="0"/>
                <a:cs typeface="Open Sans" panose="020B0606030504020204" pitchFamily="34" charset="0"/>
              </a:rPr>
              <a:t>أثناء مرحلة تصميم الأداة</a:t>
            </a:r>
            <a:r>
              <a:rPr lang="ar-LB" dirty="0">
                <a:latin typeface="Open Sans" panose="020B0606030504020204" pitchFamily="34" charset="0"/>
                <a:ea typeface="Open Sans" panose="020B0606030504020204" pitchFamily="34" charset="0"/>
                <a:cs typeface="Open Sans" panose="020B0606030504020204" pitchFamily="34" charset="0"/>
              </a:rPr>
              <a:t>: يوصى ببرمجة نموذج </a:t>
            </a:r>
            <a:r>
              <a:rPr lang="en-GB" dirty="0">
                <a:latin typeface="Open Sans" panose="020B0606030504020204" pitchFamily="34" charset="0"/>
                <a:ea typeface="Open Sans" panose="020B0606030504020204" pitchFamily="34" charset="0"/>
                <a:cs typeface="Open Sans" panose="020B0606030504020204" pitchFamily="34" charset="0"/>
              </a:rPr>
              <a:t>XLS</a:t>
            </a:r>
            <a:r>
              <a:rPr lang="ar-LB" dirty="0">
                <a:latin typeface="Open Sans" panose="020B0606030504020204" pitchFamily="34" charset="0"/>
                <a:ea typeface="Open Sans" panose="020B0606030504020204" pitchFamily="34" charset="0"/>
                <a:cs typeface="Open Sans" panose="020B0606030504020204" pitchFamily="34" charset="0"/>
              </a:rPr>
              <a:t> للسماح فقط بالقيم بين 0-7 لتجنب الأخطاء المطبعية أو القيم الخاطئة.</a:t>
            </a:r>
          </a:p>
          <a:p>
            <a:pPr marL="285750" indent="-285750" algn="r" rtl="1">
              <a:buFont typeface="Wingdings" panose="05000000000000000000" pitchFamily="2" charset="2"/>
              <a:buChar char="v"/>
            </a:pPr>
            <a:endParaRPr lang="ar-LB" dirty="0">
              <a:latin typeface="Open Sans" panose="020B0606030504020204" pitchFamily="34" charset="0"/>
              <a:ea typeface="Open Sans" panose="020B0606030504020204" pitchFamily="34" charset="0"/>
              <a:cs typeface="Open Sans" panose="020B0606030504020204" pitchFamily="34" charset="0"/>
            </a:endParaRPr>
          </a:p>
          <a:p>
            <a:pPr marL="285750" indent="-285750" algn="r" rtl="1">
              <a:buFont typeface="Wingdings" panose="05000000000000000000" pitchFamily="2" charset="2"/>
              <a:buChar char="v"/>
            </a:pPr>
            <a:r>
              <a:rPr lang="ar-LB" b="1" dirty="0">
                <a:latin typeface="Open Sans" panose="020B0606030504020204" pitchFamily="34" charset="0"/>
                <a:ea typeface="Open Sans" panose="020B0606030504020204" pitchFamily="34" charset="0"/>
                <a:cs typeface="Open Sans" panose="020B0606030504020204" pitchFamily="34" charset="0"/>
              </a:rPr>
              <a:t>أثناء جمع البيانات</a:t>
            </a:r>
            <a:r>
              <a:rPr lang="ar-LB" dirty="0">
                <a:latin typeface="Open Sans" panose="020B0606030504020204" pitchFamily="34" charset="0"/>
                <a:ea typeface="Open Sans" panose="020B0606030504020204" pitchFamily="34" charset="0"/>
                <a:cs typeface="Open Sans" panose="020B0606030504020204" pitchFamily="34" charset="0"/>
              </a:rPr>
              <a:t>: إذا كانت هناك، لأي سبب كان، بيانات خاطئة للأسر، يجب اكتشافها أثناء المراجعة اليومية لجودة البيانات. يجب على المحلل الإشارة فوراً إلى الفرق الميدانية لتصحيح المشكلة من حيث تقديم العدد الصحيح (على سبيل المثال، في حالة الأخطاء المطبعية) والانتباه أكثر لعدم تكرار نفس الخطأ في المستقبل.</a:t>
            </a:r>
          </a:p>
          <a:p>
            <a:pPr marL="285750" indent="-285750" algn="r" rtl="1">
              <a:buFont typeface="Wingdings" panose="05000000000000000000" pitchFamily="2" charset="2"/>
              <a:buChar char="v"/>
            </a:pPr>
            <a:endParaRPr lang="ar-LB" dirty="0">
              <a:latin typeface="Open Sans" panose="020B0606030504020204" pitchFamily="34" charset="0"/>
              <a:ea typeface="Open Sans" panose="020B0606030504020204" pitchFamily="34" charset="0"/>
              <a:cs typeface="Open Sans" panose="020B0606030504020204" pitchFamily="34" charset="0"/>
            </a:endParaRPr>
          </a:p>
          <a:p>
            <a:pPr marL="285750" indent="-285750" algn="r" rtl="1">
              <a:buFont typeface="Wingdings" panose="05000000000000000000" pitchFamily="2" charset="2"/>
              <a:buChar char="v"/>
            </a:pPr>
            <a:r>
              <a:rPr lang="ar-LB" b="1" dirty="0">
                <a:latin typeface="Open Sans" panose="020B0606030504020204" pitchFamily="34" charset="0"/>
                <a:ea typeface="Open Sans" panose="020B0606030504020204" pitchFamily="34" charset="0"/>
                <a:cs typeface="Open Sans" panose="020B0606030504020204" pitchFamily="34" charset="0"/>
              </a:rPr>
              <a:t>أثناء تحليل البيانات</a:t>
            </a:r>
            <a:r>
              <a:rPr lang="ar-LB" dirty="0">
                <a:latin typeface="Open Sans" panose="020B0606030504020204" pitchFamily="34" charset="0"/>
                <a:ea typeface="Open Sans" panose="020B0606030504020204" pitchFamily="34" charset="0"/>
                <a:cs typeface="Open Sans" panose="020B0606030504020204" pitchFamily="34" charset="0"/>
              </a:rPr>
              <a:t>: في حالة القيم التي تتجاوز 7 يجب إعادة الترميز إلى الحد أقصى (7 أيام). ومع ذلك، كن حذرًا من الرقم 8 - في وحدة</a:t>
            </a:r>
            <a:r>
              <a:rPr lang="en-GB" dirty="0">
                <a:latin typeface="Open Sans" panose="020B0606030504020204" pitchFamily="34" charset="0"/>
                <a:ea typeface="Open Sans" panose="020B0606030504020204" pitchFamily="34" charset="0"/>
                <a:cs typeface="Open Sans" panose="020B0606030504020204" pitchFamily="34" charset="0"/>
              </a:rPr>
              <a:t>FCS </a:t>
            </a:r>
            <a:r>
              <a:rPr lang="ar-LB" dirty="0">
                <a:latin typeface="Open Sans" panose="020B0606030504020204" pitchFamily="34" charset="0"/>
                <a:ea typeface="Open Sans" panose="020B0606030504020204" pitchFamily="34" charset="0"/>
                <a:cs typeface="Open Sans" panose="020B0606030504020204" pitchFamily="34" charset="0"/>
              </a:rPr>
              <a:t> وجميع الوحدات - حيث إن الرقم "8" يقع مباشرة فوق الرقم "0" على لوحة مفاتيح الهاتف (والجهاز اللوحي)، وبالتالي قد يتم ادخال رقم 8 بدلاً من 0، لذا كن حذرًا في إعادة ترميز الرقم 8، حيث أنه قد ينبغي اعادة ترميزه إلى 0 بدلاً من 7. تحقق أيضًا من القيم 99 أو 999 التي تعني غير قابل للتطبيق ويجب إعادة ترميزها إلى 0.</a:t>
            </a:r>
            <a:endParaRPr lang="en-GB" dirty="0">
              <a:latin typeface="Open Sans" panose="020B0606030504020204" pitchFamily="34" charset="0"/>
              <a:ea typeface="Open Sans" panose="020B0606030504020204" pitchFamily="34" charset="0"/>
              <a:cs typeface="Open Sans" panose="020B0606030504020204" pitchFamily="34" charset="0"/>
            </a:endParaRPr>
          </a:p>
        </p:txBody>
      </p:sp>
      <p:pic>
        <p:nvPicPr>
          <p:cNvPr id="2" name="Graphic 1" descr="Flag with solid fill">
            <a:extLst>
              <a:ext uri="{FF2B5EF4-FFF2-40B4-BE49-F238E27FC236}">
                <a16:creationId xmlns:a16="http://schemas.microsoft.com/office/drawing/2014/main" id="{ECDFAD77-59BC-C4F9-D478-B36AEDEF0B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55591" y="530225"/>
            <a:ext cx="914400" cy="914400"/>
          </a:xfrm>
          <a:prstGeom prst="rect">
            <a:avLst/>
          </a:prstGeom>
        </p:spPr>
      </p:pic>
    </p:spTree>
    <p:extLst>
      <p:ext uri="{BB962C8B-B14F-4D97-AF65-F5344CB8AC3E}">
        <p14:creationId xmlns:p14="http://schemas.microsoft.com/office/powerpoint/2010/main" val="93873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dirty="0">
                <a:solidFill>
                  <a:schemeClr val="tx1"/>
                </a:solidFill>
                <a:latin typeface="Open Sans ExtraBold" panose="020B0906030804020204" pitchFamily="34" charset="0"/>
              </a:rPr>
              <a:t>مراجعة جودة البيانات في</a:t>
            </a:r>
            <a:r>
              <a:rPr lang="en-US" sz="3600" kern="1400" spc="230" dirty="0">
                <a:solidFill>
                  <a:schemeClr val="tx1"/>
                </a:solidFill>
                <a:latin typeface="Open Sans ExtraBold" panose="020B0906030804020204" pitchFamily="34" charset="0"/>
              </a:rPr>
              <a:t>FCS </a:t>
            </a:r>
            <a:r>
              <a:rPr lang="ar-LB" sz="3600" kern="1400" spc="230" dirty="0">
                <a:solidFill>
                  <a:schemeClr val="tx1"/>
                </a:solidFill>
                <a:latin typeface="Open Sans ExtraBold" panose="020B0906030804020204" pitchFamily="34" charset="0"/>
              </a:rPr>
              <a:t>: القيم المفقودة</a:t>
            </a:r>
            <a:endParaRPr lang="en-GB" sz="3600" b="0" kern="1400" spc="230" dirty="0">
              <a:solidFill>
                <a:schemeClr val="tx1"/>
              </a:solidFill>
              <a:latin typeface="Open Sans ExtraBold" panose="020B0906030804020204" pitchFamily="34" charset="0"/>
            </a:endParaRPr>
          </a:p>
        </p:txBody>
      </p:sp>
      <p:sp>
        <p:nvSpPr>
          <p:cNvPr id="22" name="TextBox 21">
            <a:extLst>
              <a:ext uri="{FF2B5EF4-FFF2-40B4-BE49-F238E27FC236}">
                <a16:creationId xmlns:a16="http://schemas.microsoft.com/office/drawing/2014/main" id="{845AE3E5-9674-445E-B4FF-AE4477728629}"/>
              </a:ext>
            </a:extLst>
          </p:cNvPr>
          <p:cNvSpPr txBox="1"/>
          <p:nvPr/>
        </p:nvSpPr>
        <p:spPr>
          <a:xfrm>
            <a:off x="717181" y="1582340"/>
            <a:ext cx="11119488" cy="4493538"/>
          </a:xfrm>
          <a:prstGeom prst="rect">
            <a:avLst/>
          </a:prstGeom>
          <a:noFill/>
        </p:spPr>
        <p:txBody>
          <a:bodyPr wrap="square">
            <a:spAutoFit/>
          </a:bodyPr>
          <a:lstStyle/>
          <a:p>
            <a:pPr algn="r" rtl="1"/>
            <a:r>
              <a:rPr lang="ar-LB" sz="2200">
                <a:latin typeface="Open Sans" panose="020B0606030504020204" pitchFamily="34" charset="0"/>
                <a:ea typeface="Open Sans" panose="020B0606030504020204" pitchFamily="34" charset="0"/>
                <a:cs typeface="Open Sans" panose="020B0606030504020204" pitchFamily="34" charset="0"/>
              </a:rPr>
              <a:t>في حال كانت هناك قيم مفقودة في بيانات وحدة استهلاك الغذاء</a:t>
            </a:r>
            <a:r>
              <a:rPr lang="en-US" sz="2200">
                <a:latin typeface="Open Sans" panose="020B0606030504020204" pitchFamily="34" charset="0"/>
                <a:ea typeface="Open Sans" panose="020B0606030504020204" pitchFamily="34" charset="0"/>
                <a:cs typeface="Open Sans" panose="020B0606030504020204" pitchFamily="34" charset="0"/>
              </a:rPr>
              <a:t>FCS </a:t>
            </a:r>
            <a:r>
              <a:rPr lang="ar-LB" sz="2200">
                <a:latin typeface="Open Sans" panose="020B0606030504020204" pitchFamily="34" charset="0"/>
                <a:ea typeface="Open Sans" panose="020B0606030504020204" pitchFamily="34" charset="0"/>
                <a:cs typeface="Open Sans" panose="020B0606030504020204" pitchFamily="34" charset="0"/>
              </a:rPr>
              <a:t>.</a:t>
            </a:r>
          </a:p>
          <a:p>
            <a:pPr algn="r" rtl="1"/>
            <a:endParaRPr lang="en-US" sz="2200">
              <a:latin typeface="Open Sans" panose="020B0606030504020204" pitchFamily="34" charset="0"/>
              <a:ea typeface="Open Sans" panose="020B0606030504020204" pitchFamily="34" charset="0"/>
              <a:cs typeface="Open Sans" panose="020B0606030504020204" pitchFamily="34" charset="0"/>
            </a:endParaRPr>
          </a:p>
          <a:p>
            <a:pPr algn="r" rtl="1"/>
            <a:r>
              <a:rPr lang="ar-LB" sz="2200" u="sng">
                <a:latin typeface="Open Sans" panose="020B0606030504020204" pitchFamily="34" charset="0"/>
                <a:ea typeface="Open Sans" panose="020B0606030504020204" pitchFamily="34" charset="0"/>
                <a:cs typeface="Open Sans" panose="020B0606030504020204" pitchFamily="34" charset="0"/>
              </a:rPr>
              <a:t>الطرق المقترحة للتعامل مع ذلك:</a:t>
            </a:r>
          </a:p>
          <a:p>
            <a:pPr algn="r" rtl="1"/>
            <a:r>
              <a:rPr lang="ar-LB" sz="2200">
                <a:latin typeface="Open Sans" panose="020B0606030504020204" pitchFamily="34" charset="0"/>
                <a:ea typeface="Open Sans" panose="020B0606030504020204" pitchFamily="34" charset="0"/>
                <a:cs typeface="Open Sans" panose="020B0606030504020204" pitchFamily="34" charset="0"/>
              </a:rPr>
              <a:t> </a:t>
            </a:r>
          </a:p>
          <a:p>
            <a:pPr algn="r" rtl="1"/>
            <a:r>
              <a:rPr lang="ar-LB" sz="2200" b="1">
                <a:latin typeface="Open Sans" panose="020B0606030504020204" pitchFamily="34" charset="0"/>
                <a:ea typeface="Open Sans" panose="020B0606030504020204" pitchFamily="34" charset="0"/>
                <a:cs typeface="Open Sans" panose="020B0606030504020204" pitchFamily="34" charset="0"/>
              </a:rPr>
              <a:t>أثناء مرحلة تصميم الأداة</a:t>
            </a:r>
            <a:r>
              <a:rPr lang="ar-LB" sz="2200">
                <a:latin typeface="Open Sans" panose="020B0606030504020204" pitchFamily="34" charset="0"/>
                <a:ea typeface="Open Sans" panose="020B0606030504020204" pitchFamily="34" charset="0"/>
                <a:cs typeface="Open Sans" panose="020B0606030504020204" pitchFamily="34" charset="0"/>
              </a:rPr>
              <a:t>: يجب برمجة الأسئلة في وحدة استهلاك الغذاء</a:t>
            </a:r>
            <a:r>
              <a:rPr lang="en-US" sz="2200">
                <a:latin typeface="Open Sans" panose="020B0606030504020204" pitchFamily="34" charset="0"/>
                <a:ea typeface="Open Sans" panose="020B0606030504020204" pitchFamily="34" charset="0"/>
                <a:cs typeface="Open Sans" panose="020B0606030504020204" pitchFamily="34" charset="0"/>
              </a:rPr>
              <a:t>FCS </a:t>
            </a:r>
            <a:r>
              <a:rPr lang="ar-LB" sz="2200">
                <a:latin typeface="Open Sans" panose="020B0606030504020204" pitchFamily="34" charset="0"/>
                <a:ea typeface="Open Sans" panose="020B0606030504020204" pitchFamily="34" charset="0"/>
                <a:cs typeface="Open Sans" panose="020B0606030504020204" pitchFamily="34" charset="0"/>
              </a:rPr>
              <a:t> لتكون إلزامية، بحيث لا يمكن للباحث تخطي أي سؤال من دون تسجيل اجابة.</a:t>
            </a:r>
          </a:p>
          <a:p>
            <a:pPr algn="r" rtl="1"/>
            <a:endParaRPr lang="ar-LB" sz="2200">
              <a:latin typeface="Open Sans" panose="020B0606030504020204" pitchFamily="34" charset="0"/>
              <a:ea typeface="Open Sans" panose="020B0606030504020204" pitchFamily="34" charset="0"/>
              <a:cs typeface="Open Sans" panose="020B0606030504020204" pitchFamily="34" charset="0"/>
            </a:endParaRPr>
          </a:p>
          <a:p>
            <a:pPr algn="r" rtl="1"/>
            <a:r>
              <a:rPr lang="ar-LB" sz="2200" b="1">
                <a:latin typeface="Open Sans" panose="020B0606030504020204" pitchFamily="34" charset="0"/>
                <a:ea typeface="Open Sans" panose="020B0606030504020204" pitchFamily="34" charset="0"/>
                <a:cs typeface="Open Sans" panose="020B0606030504020204" pitchFamily="34" charset="0"/>
              </a:rPr>
              <a:t>أثناء جمع البيانات</a:t>
            </a:r>
            <a:r>
              <a:rPr lang="ar-LB" sz="2200">
                <a:latin typeface="Open Sans" panose="020B0606030504020204" pitchFamily="34" charset="0"/>
                <a:ea typeface="Open Sans" panose="020B0606030504020204" pitchFamily="34" charset="0"/>
                <a:cs typeface="Open Sans" panose="020B0606030504020204" pitchFamily="34" charset="0"/>
              </a:rPr>
              <a:t>: إذا أظهرت مراجعة جودة البيانات أن بعض الباحثين لا يزال لديهم قيم مفقودة، يجب الإشارة فوراً إلى الباحثين المعنيين. ينبغي النظر في مراجعة وإصلاح برمجة الأسئلة لضمان عدم تكرار هذا الخطأ.</a:t>
            </a:r>
          </a:p>
          <a:p>
            <a:pPr algn="r" rtl="1"/>
            <a:endParaRPr lang="ar-LB" sz="2200">
              <a:latin typeface="Open Sans" panose="020B0606030504020204" pitchFamily="34" charset="0"/>
              <a:ea typeface="Open Sans" panose="020B0606030504020204" pitchFamily="34" charset="0"/>
              <a:cs typeface="Open Sans" panose="020B0606030504020204" pitchFamily="34" charset="0"/>
            </a:endParaRPr>
          </a:p>
          <a:p>
            <a:pPr algn="r" rtl="1"/>
            <a:r>
              <a:rPr lang="ar-LB" sz="2200" b="1">
                <a:latin typeface="Open Sans" panose="020B0606030504020204" pitchFamily="34" charset="0"/>
                <a:ea typeface="Open Sans" panose="020B0606030504020204" pitchFamily="34" charset="0"/>
                <a:cs typeface="Open Sans" panose="020B0606030504020204" pitchFamily="34" charset="0"/>
              </a:rPr>
              <a:t>أثناء تحليل البيانات</a:t>
            </a:r>
            <a:r>
              <a:rPr lang="ar-LB" sz="2200">
                <a:latin typeface="Open Sans" panose="020B0606030504020204" pitchFamily="34" charset="0"/>
                <a:ea typeface="Open Sans" panose="020B0606030504020204" pitchFamily="34" charset="0"/>
                <a:cs typeface="Open Sans" panose="020B0606030504020204" pitchFamily="34" charset="0"/>
              </a:rPr>
              <a:t>: إذا كانت القيم المفقودة غير منتشرة بشكل واسع، من الأفضل عدم استبدالها بقيم أخرى، بل </a:t>
            </a:r>
            <a:r>
              <a:rPr lang="ar-EG" sz="2200">
                <a:latin typeface="Open Sans" panose="020B0606030504020204" pitchFamily="34" charset="0"/>
                <a:ea typeface="Open Sans" panose="020B0606030504020204" pitchFamily="34" charset="0"/>
                <a:cs typeface="Open Sans" panose="020B0606030504020204" pitchFamily="34" charset="0"/>
              </a:rPr>
              <a:t>الغائها</a:t>
            </a:r>
            <a:r>
              <a:rPr lang="ar-LB" sz="2200">
                <a:latin typeface="Open Sans" panose="020B0606030504020204" pitchFamily="34" charset="0"/>
                <a:ea typeface="Open Sans" panose="020B0606030504020204" pitchFamily="34" charset="0"/>
                <a:cs typeface="Open Sans" panose="020B0606030504020204" pitchFamily="34" charset="0"/>
              </a:rPr>
              <a:t> من التحليل.</a:t>
            </a:r>
          </a:p>
          <a:p>
            <a:pPr algn="r" rtl="1"/>
            <a:endParaRPr lang="fr-FR" sz="2200">
              <a:latin typeface="Open Sans" panose="020B0606030504020204" pitchFamily="34" charset="0"/>
              <a:ea typeface="Open Sans" panose="020B0606030504020204" pitchFamily="34" charset="0"/>
              <a:cs typeface="Open Sans" panose="020B0606030504020204" pitchFamily="34" charset="0"/>
            </a:endParaRPr>
          </a:p>
        </p:txBody>
      </p:sp>
      <p:pic>
        <p:nvPicPr>
          <p:cNvPr id="2" name="Graphic 1" descr="Flag with solid fill">
            <a:extLst>
              <a:ext uri="{FF2B5EF4-FFF2-40B4-BE49-F238E27FC236}">
                <a16:creationId xmlns:a16="http://schemas.microsoft.com/office/drawing/2014/main" id="{31FE40F7-B719-9B90-095F-C5226302F8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97840" y="566257"/>
            <a:ext cx="914400" cy="914400"/>
          </a:xfrm>
          <a:prstGeom prst="rect">
            <a:avLst/>
          </a:prstGeom>
        </p:spPr>
      </p:pic>
    </p:spTree>
    <p:extLst>
      <p:ext uri="{BB962C8B-B14F-4D97-AF65-F5344CB8AC3E}">
        <p14:creationId xmlns:p14="http://schemas.microsoft.com/office/powerpoint/2010/main" val="1795854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dirty="0">
                <a:solidFill>
                  <a:schemeClr val="tx1"/>
                </a:solidFill>
                <a:latin typeface="Open Sans ExtraBold" panose="020B0906030804020204" pitchFamily="34" charset="0"/>
              </a:rPr>
              <a:t>مراجعة جودة البيانات في</a:t>
            </a:r>
            <a:r>
              <a:rPr lang="en-US" sz="3600" kern="1400" spc="230" dirty="0">
                <a:solidFill>
                  <a:schemeClr val="tx1"/>
                </a:solidFill>
                <a:latin typeface="Open Sans ExtraBold" panose="020B0906030804020204" pitchFamily="34" charset="0"/>
              </a:rPr>
              <a:t>FCS </a:t>
            </a:r>
            <a:r>
              <a:rPr lang="ar-LB" sz="3600" kern="1400" spc="230" dirty="0">
                <a:solidFill>
                  <a:schemeClr val="tx1"/>
                </a:solidFill>
                <a:latin typeface="Open Sans ExtraBold" panose="020B0906030804020204" pitchFamily="34" charset="0"/>
              </a:rPr>
              <a:t>: استهلاك غير اعتيادي</a:t>
            </a:r>
            <a:endParaRPr lang="en-GB" sz="3600" b="0" kern="1400" spc="230" dirty="0">
              <a:solidFill>
                <a:schemeClr val="tx1"/>
              </a:solidFill>
              <a:latin typeface="Open Sans ExtraBold" panose="020B0906030804020204" pitchFamily="34" charset="0"/>
            </a:endParaRPr>
          </a:p>
        </p:txBody>
      </p:sp>
      <p:sp>
        <p:nvSpPr>
          <p:cNvPr id="22" name="TextBox 21">
            <a:extLst>
              <a:ext uri="{FF2B5EF4-FFF2-40B4-BE49-F238E27FC236}">
                <a16:creationId xmlns:a16="http://schemas.microsoft.com/office/drawing/2014/main" id="{845AE3E5-9674-445E-B4FF-AE4477728629}"/>
              </a:ext>
            </a:extLst>
          </p:cNvPr>
          <p:cNvSpPr txBox="1"/>
          <p:nvPr/>
        </p:nvSpPr>
        <p:spPr>
          <a:xfrm>
            <a:off x="717181" y="1582340"/>
            <a:ext cx="11119488" cy="4801314"/>
          </a:xfrm>
          <a:prstGeom prst="rect">
            <a:avLst/>
          </a:prstGeom>
          <a:noFill/>
        </p:spPr>
        <p:txBody>
          <a:bodyPr wrap="square" lIns="91440" tIns="45720" rIns="91440" bIns="45720" anchor="t">
            <a:spAutoFit/>
          </a:bodyPr>
          <a:lstStyle/>
          <a:p>
            <a:pPr algn="r" rtl="1"/>
            <a:r>
              <a:rPr lang="ar-LB" dirty="0">
                <a:latin typeface="Open Sans"/>
                <a:ea typeface="Open Sans"/>
                <a:cs typeface="Open Sans" panose="020B0606030504020204" pitchFamily="34" charset="0"/>
              </a:rPr>
              <a:t>في هذه الحالة، أبلغت الأسر عن استهلاك غذائي لا يبدو منطقيًا مقارنة مع السياق.</a:t>
            </a:r>
          </a:p>
          <a:p>
            <a:pPr algn="r" rtl="1"/>
            <a:endParaRPr lang="ar-LB" dirty="0">
              <a:latin typeface="Open Sans" panose="020B0606030504020204" pitchFamily="34" charset="0"/>
              <a:ea typeface="Open Sans" panose="020B0606030504020204" pitchFamily="34" charset="0"/>
              <a:cs typeface="Open Sans" panose="020B0606030504020204" pitchFamily="34" charset="0"/>
            </a:endParaRPr>
          </a:p>
          <a:p>
            <a:pPr algn="r" rtl="1"/>
            <a:r>
              <a:rPr lang="ar-LB" u="sng" dirty="0">
                <a:latin typeface="Open Sans" panose="020B0606030504020204" pitchFamily="34" charset="0"/>
                <a:ea typeface="Open Sans" panose="020B0606030504020204" pitchFamily="34" charset="0"/>
                <a:cs typeface="Open Sans" panose="020B0606030504020204" pitchFamily="34" charset="0"/>
              </a:rPr>
              <a:t>أمثلة يجب الانتباه لها:</a:t>
            </a:r>
          </a:p>
          <a:p>
            <a:pPr algn="r" rtl="1"/>
            <a:endParaRPr lang="ar-LB" u="sng" dirty="0">
              <a:latin typeface="Open Sans" panose="020B0606030504020204" pitchFamily="34" charset="0"/>
              <a:ea typeface="Open Sans" panose="020B0606030504020204" pitchFamily="34" charset="0"/>
              <a:cs typeface="Open Sans" panose="020B0606030504020204" pitchFamily="34" charset="0"/>
            </a:endParaRPr>
          </a:p>
          <a:p>
            <a:pPr marL="285750" indent="-285750" algn="r" rtl="1">
              <a:buFont typeface="Arial" panose="020B0604020202020204" pitchFamily="34" charset="0"/>
              <a:buChar char="•"/>
            </a:pPr>
            <a:r>
              <a:rPr lang="ar-LB" dirty="0">
                <a:latin typeface="Open Sans" panose="020B0606030504020204" pitchFamily="34" charset="0"/>
                <a:ea typeface="Open Sans" panose="020B0606030504020204" pitchFamily="34" charset="0"/>
                <a:cs typeface="Open Sans" panose="020B0606030504020204" pitchFamily="34" charset="0"/>
              </a:rPr>
              <a:t>إذا تم ملء أسئلة وحدة </a:t>
            </a:r>
            <a:r>
              <a:rPr lang="en-US" dirty="0">
                <a:latin typeface="Open Sans" panose="020B0606030504020204" pitchFamily="34" charset="0"/>
                <a:ea typeface="Open Sans" panose="020B0606030504020204" pitchFamily="34" charset="0"/>
                <a:cs typeface="Open Sans" panose="020B0606030504020204" pitchFamily="34" charset="0"/>
              </a:rPr>
              <a:t>FCS</a:t>
            </a:r>
            <a:r>
              <a:rPr lang="ar-LB" dirty="0">
                <a:latin typeface="Open Sans" panose="020B0606030504020204" pitchFamily="34" charset="0"/>
                <a:ea typeface="Open Sans" panose="020B0606030504020204" pitchFamily="34" charset="0"/>
                <a:cs typeface="Open Sans" panose="020B0606030504020204" pitchFamily="34" charset="0"/>
              </a:rPr>
              <a:t> بأكملها بالأصفار (عدم استهلاك أي من المجموعات الغذائية في الأيام السبعة الماضية)، في مناطق لا تم بظروف كارثية أو مجاعة.</a:t>
            </a:r>
          </a:p>
          <a:p>
            <a:pPr marL="285750" indent="-285750" algn="r" rtl="1">
              <a:buFont typeface="Arial" panose="020B0604020202020204" pitchFamily="34" charset="0"/>
              <a:buChar char="•"/>
            </a:pPr>
            <a:r>
              <a:rPr lang="ar-LB" dirty="0">
                <a:latin typeface="Open Sans" panose="020B0606030504020204" pitchFamily="34" charset="0"/>
                <a:ea typeface="Open Sans" panose="020B0606030504020204" pitchFamily="34" charset="0"/>
                <a:cs typeface="Open Sans" panose="020B0606030504020204" pitchFamily="34" charset="0"/>
              </a:rPr>
              <a:t>إذا تم ملء أسئلة وحدة </a:t>
            </a:r>
            <a:r>
              <a:rPr lang="en-US" dirty="0">
                <a:latin typeface="Open Sans" panose="020B0606030504020204" pitchFamily="34" charset="0"/>
                <a:ea typeface="Open Sans" panose="020B0606030504020204" pitchFamily="34" charset="0"/>
                <a:cs typeface="Open Sans" panose="020B0606030504020204" pitchFamily="34" charset="0"/>
              </a:rPr>
              <a:t>FCS</a:t>
            </a:r>
            <a:r>
              <a:rPr lang="ar-LB" dirty="0">
                <a:latin typeface="Open Sans" panose="020B0606030504020204" pitchFamily="34" charset="0"/>
                <a:ea typeface="Open Sans" panose="020B0606030504020204" pitchFamily="34" charset="0"/>
                <a:cs typeface="Open Sans" panose="020B0606030504020204" pitchFamily="34" charset="0"/>
              </a:rPr>
              <a:t> بأكملها بالسبعات (تناول جميع المجموعات الغذائية كل يوم في الأيام السبعة الماضية).</a:t>
            </a:r>
          </a:p>
          <a:p>
            <a:pPr marL="285750" indent="-285750" algn="r" rtl="1">
              <a:buFont typeface="Arial" panose="020B0604020202020204" pitchFamily="34" charset="0"/>
              <a:buChar char="•"/>
            </a:pPr>
            <a:r>
              <a:rPr lang="ar-LB" dirty="0">
                <a:latin typeface="Open Sans" panose="020B0606030504020204" pitchFamily="34" charset="0"/>
                <a:ea typeface="Open Sans" panose="020B0606030504020204" pitchFamily="34" charset="0"/>
                <a:cs typeface="Open Sans" panose="020B0606030504020204" pitchFamily="34" charset="0"/>
              </a:rPr>
              <a:t>إذا تمت الافادة عن استهلاك منخفض للزيت والسكر في سياقات يتم فيها عادة تناول هذه المجموعات يوميًا.</a:t>
            </a:r>
          </a:p>
          <a:p>
            <a:pPr marL="285750" indent="-285750" algn="r" rtl="1">
              <a:buFont typeface="Arial" panose="020B0604020202020204" pitchFamily="34" charset="0"/>
              <a:buChar char="•"/>
            </a:pPr>
            <a:r>
              <a:rPr lang="ar-LB" dirty="0">
                <a:latin typeface="Open Sans" panose="020B0606030504020204" pitchFamily="34" charset="0"/>
                <a:ea typeface="Open Sans" panose="020B0606030504020204" pitchFamily="34" charset="0"/>
                <a:cs typeface="Open Sans" panose="020B0606030504020204" pitchFamily="34" charset="0"/>
              </a:rPr>
              <a:t>إذا تمت الافادة عن تناول المواد الأساسية</a:t>
            </a:r>
            <a:r>
              <a:rPr lang="ar-YE" dirty="0">
                <a:latin typeface="Open Sans" panose="020B0606030504020204" pitchFamily="34" charset="0"/>
                <a:ea typeface="Open Sans" panose="020B0606030504020204" pitchFamily="34" charset="0"/>
                <a:cs typeface="Open Sans" panose="020B0606030504020204" pitchFamily="34" charset="0"/>
              </a:rPr>
              <a:t> (الحبوب وال</a:t>
            </a:r>
            <a:r>
              <a:rPr lang="ar-EG" dirty="0">
                <a:latin typeface="Open Sans" panose="020B0606030504020204" pitchFamily="34" charset="0"/>
                <a:ea typeface="Open Sans" panose="020B0606030504020204" pitchFamily="34" charset="0"/>
                <a:cs typeface="Open Sans" panose="020B0606030504020204" pitchFamily="34" charset="0"/>
              </a:rPr>
              <a:t>أ</a:t>
            </a:r>
            <a:r>
              <a:rPr lang="ar-YE" dirty="0">
                <a:latin typeface="Open Sans" panose="020B0606030504020204" pitchFamily="34" charset="0"/>
                <a:ea typeface="Open Sans" panose="020B0606030504020204" pitchFamily="34" charset="0"/>
                <a:cs typeface="Open Sans" panose="020B0606030504020204" pitchFamily="34" charset="0"/>
              </a:rPr>
              <a:t>رز)</a:t>
            </a:r>
            <a:r>
              <a:rPr lang="ar-LB" dirty="0">
                <a:latin typeface="Open Sans" panose="020B0606030504020204" pitchFamily="34" charset="0"/>
                <a:ea typeface="Open Sans" panose="020B0606030504020204" pitchFamily="34" charset="0"/>
                <a:cs typeface="Open Sans" panose="020B0606030504020204" pitchFamily="34" charset="0"/>
              </a:rPr>
              <a:t> لبضعة أيام فقط في الأسبوع.</a:t>
            </a:r>
          </a:p>
          <a:p>
            <a:pPr algn="r" rtl="1"/>
            <a:endParaRPr lang="ar-LB" dirty="0">
              <a:latin typeface="Open Sans" panose="020B0606030504020204" pitchFamily="34" charset="0"/>
              <a:ea typeface="Open Sans" panose="020B0606030504020204" pitchFamily="34" charset="0"/>
              <a:cs typeface="Open Sans" panose="020B0606030504020204" pitchFamily="34" charset="0"/>
            </a:endParaRPr>
          </a:p>
          <a:p>
            <a:pPr algn="r" rtl="1"/>
            <a:r>
              <a:rPr lang="ar-LB" u="sng" dirty="0">
                <a:latin typeface="Open Sans" panose="020B0606030504020204" pitchFamily="34" charset="0"/>
                <a:ea typeface="Open Sans" panose="020B0606030504020204" pitchFamily="34" charset="0"/>
                <a:cs typeface="Open Sans" panose="020B0606030504020204" pitchFamily="34" charset="0"/>
              </a:rPr>
              <a:t>الطرق المقترحة للتعامل مع ذلك:</a:t>
            </a:r>
          </a:p>
          <a:p>
            <a:pPr algn="r" rtl="1"/>
            <a:endParaRPr lang="ar-LB" dirty="0">
              <a:latin typeface="Open Sans" panose="020B0606030504020204" pitchFamily="34" charset="0"/>
              <a:ea typeface="Open Sans" panose="020B0606030504020204" pitchFamily="34" charset="0"/>
              <a:cs typeface="Open Sans" panose="020B0606030504020204" pitchFamily="34" charset="0"/>
            </a:endParaRPr>
          </a:p>
          <a:p>
            <a:pPr algn="r" rtl="1"/>
            <a:r>
              <a:rPr lang="ar-LB" b="1" dirty="0">
                <a:latin typeface="Open Sans" panose="020B0606030504020204" pitchFamily="34" charset="0"/>
                <a:ea typeface="Open Sans" panose="020B0606030504020204" pitchFamily="34" charset="0"/>
                <a:cs typeface="Open Sans" panose="020B0606030504020204" pitchFamily="34" charset="0"/>
              </a:rPr>
              <a:t>أثناء مرحلة تصميم الأداة</a:t>
            </a:r>
            <a:r>
              <a:rPr lang="ar-LB" dirty="0">
                <a:latin typeface="Open Sans" panose="020B0606030504020204" pitchFamily="34" charset="0"/>
                <a:ea typeface="Open Sans" panose="020B0606030504020204" pitchFamily="34" charset="0"/>
                <a:cs typeface="Open Sans" panose="020B0606030504020204" pitchFamily="34" charset="0"/>
              </a:rPr>
              <a:t>: يُوصى باضافة تحذير إلى نموذج </a:t>
            </a:r>
            <a:r>
              <a:rPr lang="en-US" dirty="0">
                <a:latin typeface="Open Sans" panose="020B0606030504020204" pitchFamily="34" charset="0"/>
                <a:ea typeface="Open Sans" panose="020B0606030504020204" pitchFamily="34" charset="0"/>
                <a:cs typeface="Open Sans" panose="020B0606030504020204" pitchFamily="34" charset="0"/>
              </a:rPr>
              <a:t>XLS</a:t>
            </a:r>
            <a:r>
              <a:rPr lang="ar-LB" dirty="0">
                <a:latin typeface="Open Sans" panose="020B0606030504020204" pitchFamily="34" charset="0"/>
                <a:ea typeface="Open Sans" panose="020B0606030504020204" pitchFamily="34" charset="0"/>
                <a:cs typeface="Open Sans" panose="020B0606030504020204" pitchFamily="34" charset="0"/>
              </a:rPr>
              <a:t> بحيث تظهر رسالة تحذير مع الزامية التبرير، على سبيل المثال إذا تم تناول المواد الأساسية لبضعة أيام فقط في الأسبوع، تظهر رسالة تحذير مع الزامية التبرير "لماذا تم تناول الحبوب أقل من 4 أيام في الأيام السبعة الماضية؟ ماذا تناولت الأسرة بدلاً من ذلك؟".</a:t>
            </a:r>
          </a:p>
          <a:p>
            <a:pPr algn="r" rtl="1"/>
            <a:r>
              <a:rPr lang="en-GB" dirty="0">
                <a:latin typeface="Open Sans" panose="020B0606030504020204" pitchFamily="34" charset="0"/>
                <a:ea typeface="Open Sans" panose="020B0606030504020204" pitchFamily="34" charset="0"/>
                <a:cs typeface="Open Sans" panose="020B0606030504020204" pitchFamily="34" charset="0"/>
              </a:rPr>
              <a:t>  </a:t>
            </a:r>
            <a:endParaRPr lang="fr-FR" dirty="0">
              <a:latin typeface="Open Sans" panose="020B0606030504020204" pitchFamily="34" charset="0"/>
              <a:ea typeface="Open Sans" panose="020B0606030504020204" pitchFamily="34" charset="0"/>
              <a:cs typeface="Open Sans" panose="020B0606030504020204" pitchFamily="34" charset="0"/>
            </a:endParaRPr>
          </a:p>
          <a:p>
            <a:pPr algn="r" rtl="1"/>
            <a:endParaRPr lang="fr-FR" dirty="0">
              <a:latin typeface="Open Sans" panose="020B0606030504020204" pitchFamily="34" charset="0"/>
              <a:ea typeface="Open Sans" panose="020B0606030504020204" pitchFamily="34" charset="0"/>
              <a:cs typeface="Open Sans" panose="020B0606030504020204" pitchFamily="34" charset="0"/>
            </a:endParaRPr>
          </a:p>
        </p:txBody>
      </p:sp>
      <p:pic>
        <p:nvPicPr>
          <p:cNvPr id="3" name="Graphic 2" descr="Flag with solid fill">
            <a:extLst>
              <a:ext uri="{FF2B5EF4-FFF2-40B4-BE49-F238E27FC236}">
                <a16:creationId xmlns:a16="http://schemas.microsoft.com/office/drawing/2014/main" id="{87CAD217-3C7A-83F1-30C5-9896E2C260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49205" y="474346"/>
            <a:ext cx="914400" cy="914400"/>
          </a:xfrm>
          <a:prstGeom prst="rect">
            <a:avLst/>
          </a:prstGeom>
        </p:spPr>
      </p:pic>
    </p:spTree>
    <p:extLst>
      <p:ext uri="{BB962C8B-B14F-4D97-AF65-F5344CB8AC3E}">
        <p14:creationId xmlns:p14="http://schemas.microsoft.com/office/powerpoint/2010/main" val="345565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dirty="0">
                <a:solidFill>
                  <a:schemeClr val="tx1"/>
                </a:solidFill>
                <a:latin typeface="Open Sans ExtraBold" panose="020B0906030804020204" pitchFamily="34" charset="0"/>
              </a:rPr>
              <a:t>مراجعة جودة البيانات في</a:t>
            </a:r>
            <a:r>
              <a:rPr lang="en-US" sz="3600" kern="1400" spc="230" dirty="0">
                <a:solidFill>
                  <a:schemeClr val="tx1"/>
                </a:solidFill>
                <a:latin typeface="Open Sans ExtraBold" panose="020B0906030804020204" pitchFamily="34" charset="0"/>
              </a:rPr>
              <a:t>FCS </a:t>
            </a:r>
            <a:r>
              <a:rPr lang="ar-LB" sz="3600" kern="1400" spc="230" dirty="0">
                <a:solidFill>
                  <a:schemeClr val="tx1"/>
                </a:solidFill>
                <a:latin typeface="Open Sans ExtraBold" panose="020B0906030804020204" pitchFamily="34" charset="0"/>
              </a:rPr>
              <a:t>: استهلاك غير اعتيادي</a:t>
            </a:r>
            <a:endParaRPr lang="en-GB" sz="3600" b="0" kern="1400" spc="230" dirty="0">
              <a:solidFill>
                <a:schemeClr val="tx1"/>
              </a:solidFill>
              <a:latin typeface="Open Sans ExtraBold" panose="020B0906030804020204" pitchFamily="34" charset="0"/>
            </a:endParaRPr>
          </a:p>
        </p:txBody>
      </p:sp>
      <p:sp>
        <p:nvSpPr>
          <p:cNvPr id="22" name="TextBox 21">
            <a:extLst>
              <a:ext uri="{FF2B5EF4-FFF2-40B4-BE49-F238E27FC236}">
                <a16:creationId xmlns:a16="http://schemas.microsoft.com/office/drawing/2014/main" id="{845AE3E5-9674-445E-B4FF-AE4477728629}"/>
              </a:ext>
            </a:extLst>
          </p:cNvPr>
          <p:cNvSpPr txBox="1"/>
          <p:nvPr/>
        </p:nvSpPr>
        <p:spPr>
          <a:xfrm>
            <a:off x="717181" y="1378973"/>
            <a:ext cx="11119488" cy="5170646"/>
          </a:xfrm>
          <a:prstGeom prst="rect">
            <a:avLst/>
          </a:prstGeom>
          <a:noFill/>
        </p:spPr>
        <p:txBody>
          <a:bodyPr wrap="square" lIns="91440" tIns="45720" rIns="91440" bIns="45720" anchor="t">
            <a:spAutoFit/>
          </a:bodyPr>
          <a:lstStyle/>
          <a:p>
            <a:pPr algn="r" rtl="1"/>
            <a:endParaRPr lang="ar-LB" sz="2200" dirty="0">
              <a:latin typeface="Open Sans" panose="020B0606030504020204" pitchFamily="34" charset="0"/>
              <a:ea typeface="Open Sans" panose="020B0606030504020204" pitchFamily="34" charset="0"/>
              <a:cs typeface="Open Sans" panose="020B0606030504020204" pitchFamily="34" charset="0"/>
            </a:endParaRPr>
          </a:p>
          <a:p>
            <a:pPr algn="r" rtl="1"/>
            <a:r>
              <a:rPr lang="ar-LB" sz="2200" u="sng" dirty="0">
                <a:latin typeface="Open Sans" panose="020B0606030504020204" pitchFamily="34" charset="0"/>
                <a:ea typeface="Open Sans" panose="020B0606030504020204" pitchFamily="34" charset="0"/>
                <a:cs typeface="Open Sans" panose="020B0606030504020204" pitchFamily="34" charset="0"/>
              </a:rPr>
              <a:t>الطرق المقترحة للتعامل مع ذلك (تكملة):</a:t>
            </a:r>
          </a:p>
          <a:p>
            <a:pPr algn="r" rtl="1"/>
            <a:endParaRPr lang="ar-LB" sz="2200" dirty="0">
              <a:latin typeface="Open Sans" panose="020B0606030504020204" pitchFamily="34" charset="0"/>
              <a:ea typeface="Open Sans" panose="020B0606030504020204" pitchFamily="34" charset="0"/>
              <a:cs typeface="Open Sans" panose="020B0606030504020204" pitchFamily="34" charset="0"/>
            </a:endParaRPr>
          </a:p>
          <a:p>
            <a:pPr marL="285750" indent="-285750" algn="r" rtl="1">
              <a:buFont typeface="Wingdings" panose="05000000000000000000" pitchFamily="2" charset="2"/>
              <a:buChar char="v"/>
            </a:pPr>
            <a:r>
              <a:rPr lang="ar-LB" sz="2200" b="1" dirty="0">
                <a:latin typeface="Open Sans"/>
                <a:ea typeface="Open Sans"/>
                <a:cs typeface="Open Sans" panose="020B0606030504020204" pitchFamily="34" charset="0"/>
              </a:rPr>
              <a:t>أثناء جمع البيانات: </a:t>
            </a:r>
            <a:r>
              <a:rPr lang="ar-LB" sz="2200" dirty="0">
                <a:latin typeface="Open Sans"/>
                <a:ea typeface="Open Sans"/>
                <a:cs typeface="Open Sans" panose="020B0606030504020204" pitchFamily="34" charset="0"/>
              </a:rPr>
              <a:t>يجب على المحلل إجراء مراجعة شاملة لجودة البيانات في وحدة استهلاك الغذاء </a:t>
            </a:r>
            <a:r>
              <a:rPr lang="en-US" sz="2200" dirty="0">
                <a:latin typeface="Open Sans"/>
                <a:ea typeface="Open Sans"/>
                <a:cs typeface="Open Sans"/>
              </a:rPr>
              <a:t> FCS</a:t>
            </a:r>
            <a:r>
              <a:rPr lang="ar-LB" sz="2200" dirty="0">
                <a:latin typeface="Open Sans"/>
                <a:ea typeface="Open Sans"/>
                <a:cs typeface="Open Sans" panose="020B0606030504020204" pitchFamily="34" charset="0"/>
              </a:rPr>
              <a:t>والتحقق من القيم المتطرفة بشكل دوري.</a:t>
            </a:r>
          </a:p>
          <a:p>
            <a:pPr marL="285750" indent="-285750" algn="r" rtl="1">
              <a:buFont typeface="Wingdings" panose="05000000000000000000" pitchFamily="2" charset="2"/>
              <a:buChar char="v"/>
            </a:pPr>
            <a:endParaRPr lang="ar-LB" sz="2200" dirty="0">
              <a:latin typeface="Open Sans"/>
              <a:ea typeface="Open Sans"/>
              <a:cs typeface="Open Sans" panose="020B0606030504020204" pitchFamily="34" charset="0"/>
            </a:endParaRPr>
          </a:p>
          <a:p>
            <a:pPr marL="285750" indent="-285750" algn="r" rtl="1">
              <a:buFont typeface="Wingdings" panose="05000000000000000000" pitchFamily="2" charset="2"/>
              <a:buChar char="v"/>
            </a:pPr>
            <a:r>
              <a:rPr lang="ar-LB" sz="2200" dirty="0">
                <a:latin typeface="Open Sans"/>
                <a:ea typeface="Open Sans"/>
                <a:cs typeface="Open Sans" panose="020B0606030504020204" pitchFamily="34" charset="0"/>
              </a:rPr>
              <a:t> في حال وجد قيم متطرفة، عليه التحقق من العوامل المشتركة لهذه القيم - هل البيانات تأتي من </a:t>
            </a:r>
            <a:r>
              <a:rPr lang="ar-LB" sz="2200" u="sng" dirty="0">
                <a:latin typeface="Open Sans"/>
                <a:ea typeface="Open Sans"/>
                <a:cs typeface="Open Sans" panose="020B0606030504020204" pitchFamily="34" charset="0"/>
              </a:rPr>
              <a:t>نفس الباحث</a:t>
            </a:r>
            <a:r>
              <a:rPr lang="ar-LB" sz="2200" dirty="0">
                <a:latin typeface="Open Sans"/>
                <a:ea typeface="Open Sans"/>
                <a:cs typeface="Open Sans" panose="020B0606030504020204" pitchFamily="34" charset="0"/>
              </a:rPr>
              <a:t>؟ أو من </a:t>
            </a:r>
            <a:r>
              <a:rPr lang="ar-LB" sz="2200" u="sng" dirty="0">
                <a:latin typeface="Open Sans"/>
                <a:ea typeface="Open Sans"/>
                <a:cs typeface="Open Sans" panose="020B0606030504020204" pitchFamily="34" charset="0"/>
              </a:rPr>
              <a:t>نفس المنطقة</a:t>
            </a:r>
            <a:r>
              <a:rPr lang="ar-LB" sz="2200" dirty="0">
                <a:latin typeface="Open Sans"/>
                <a:ea typeface="Open Sans"/>
                <a:cs typeface="Open Sans" panose="020B0606030504020204" pitchFamily="34" charset="0"/>
              </a:rPr>
              <a:t>؟ إذا قام عدد قليل من الباحثين بالإبلاغ عن بيانات تختلف بشكل كبير عن بقية الفريق، يُنصح بمتابعتهم والتأكد من أن البيانات تعكس الوضع بدقة.</a:t>
            </a:r>
          </a:p>
          <a:p>
            <a:pPr marL="285750" lvl="0" indent="-285750" algn="r" rtl="1">
              <a:buFont typeface="Wingdings" panose="05000000000000000000" pitchFamily="2" charset="2"/>
              <a:buChar char="v"/>
            </a:pPr>
            <a:endParaRPr lang="ar-LB" sz="2200" b="1" dirty="0">
              <a:latin typeface="Open Sans" panose="020B0606030504020204" pitchFamily="34" charset="0"/>
              <a:ea typeface="Open Sans" panose="020B0606030504020204" pitchFamily="34" charset="0"/>
              <a:cs typeface="Open Sans" panose="020B0606030504020204" pitchFamily="34" charset="0"/>
            </a:endParaRPr>
          </a:p>
          <a:p>
            <a:pPr marL="285750" lvl="0" indent="-285750" algn="r" rtl="1">
              <a:buFont typeface="Wingdings" panose="05000000000000000000" pitchFamily="2" charset="2"/>
              <a:buChar char="v"/>
            </a:pPr>
            <a:r>
              <a:rPr lang="ar-LB" sz="2200" dirty="0">
                <a:latin typeface="Open Sans" panose="020B0606030504020204" pitchFamily="34" charset="0"/>
                <a:ea typeface="Open Sans" panose="020B0606030504020204" pitchFamily="34" charset="0"/>
                <a:cs typeface="Open Sans" panose="020B0606030504020204" pitchFamily="34" charset="0"/>
              </a:rPr>
              <a:t>أحيانًا يمكن تفسير القيم المتطرفة، على سبيل المثال، إذا كانت احدى الفرق تعمل في منطقة تتواجد فيها مجموعة من السكان الرّحل ولديهم نظام غذائي يختلف بشكل كبير عن بقية السكان. الشيء الرئيسي هو أنه من المهم أن يحصل المحلل على فكرة عما إذا كان جميع الباحثين يجمعون البيانات بشكل متناسق وصحيح حتى تعكس البيانات الوضع بدقة.</a:t>
            </a:r>
          </a:p>
          <a:p>
            <a:pPr algn="r" rtl="1"/>
            <a:endParaRPr lang="ar-LB" sz="2200" dirty="0">
              <a:latin typeface="Open Sans" panose="020B0606030504020204" pitchFamily="34" charset="0"/>
              <a:ea typeface="Open Sans" panose="020B0606030504020204" pitchFamily="34" charset="0"/>
              <a:cs typeface="Open Sans" panose="020B0606030504020204" pitchFamily="34" charset="0"/>
            </a:endParaRPr>
          </a:p>
          <a:p>
            <a:pPr algn="r" rtl="1"/>
            <a:endParaRPr lang="fr-FR" sz="2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 name="Graphic 2" descr="Flag with solid fill">
            <a:extLst>
              <a:ext uri="{FF2B5EF4-FFF2-40B4-BE49-F238E27FC236}">
                <a16:creationId xmlns:a16="http://schemas.microsoft.com/office/drawing/2014/main" id="{87CAD217-3C7A-83F1-30C5-9896E2C260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60631" y="530225"/>
            <a:ext cx="914400" cy="914400"/>
          </a:xfrm>
          <a:prstGeom prst="rect">
            <a:avLst/>
          </a:prstGeom>
        </p:spPr>
      </p:pic>
    </p:spTree>
    <p:extLst>
      <p:ext uri="{BB962C8B-B14F-4D97-AF65-F5344CB8AC3E}">
        <p14:creationId xmlns:p14="http://schemas.microsoft.com/office/powerpoint/2010/main" val="1956837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dirty="0">
                <a:solidFill>
                  <a:schemeClr val="tx1"/>
                </a:solidFill>
                <a:latin typeface="Open Sans ExtraBold" panose="020B0906030804020204" pitchFamily="34" charset="0"/>
              </a:rPr>
              <a:t>مراجعة جودة البيانات في</a:t>
            </a:r>
            <a:r>
              <a:rPr lang="en-US" sz="3600" kern="1400" spc="230" dirty="0">
                <a:solidFill>
                  <a:schemeClr val="tx1"/>
                </a:solidFill>
                <a:latin typeface="Open Sans ExtraBold" panose="020B0906030804020204" pitchFamily="34" charset="0"/>
              </a:rPr>
              <a:t>FCS </a:t>
            </a:r>
            <a:r>
              <a:rPr lang="ar-LB" sz="3600" kern="1400" spc="230" dirty="0">
                <a:solidFill>
                  <a:schemeClr val="tx1"/>
                </a:solidFill>
                <a:latin typeface="Open Sans ExtraBold" panose="020B0906030804020204" pitchFamily="34" charset="0"/>
              </a:rPr>
              <a:t>: استهلاك غير اعتيادي</a:t>
            </a:r>
            <a:endParaRPr lang="en-GB" sz="3600" b="0" kern="1400" spc="230" dirty="0">
              <a:solidFill>
                <a:schemeClr val="tx1"/>
              </a:solidFill>
              <a:latin typeface="Open Sans ExtraBold" panose="020B0906030804020204" pitchFamily="34" charset="0"/>
            </a:endParaRPr>
          </a:p>
        </p:txBody>
      </p:sp>
      <p:sp>
        <p:nvSpPr>
          <p:cNvPr id="7" name="TextBox 6">
            <a:extLst>
              <a:ext uri="{FF2B5EF4-FFF2-40B4-BE49-F238E27FC236}">
                <a16:creationId xmlns:a16="http://schemas.microsoft.com/office/drawing/2014/main" id="{BDC5DED8-E579-424C-8BB5-CA1D2A53FAFF}"/>
              </a:ext>
            </a:extLst>
          </p:cNvPr>
          <p:cNvSpPr txBox="1"/>
          <p:nvPr/>
        </p:nvSpPr>
        <p:spPr>
          <a:xfrm>
            <a:off x="991403" y="3429000"/>
            <a:ext cx="2213025" cy="1523494"/>
          </a:xfrm>
          <a:prstGeom prst="rect">
            <a:avLst/>
          </a:prstGeom>
          <a:noFill/>
        </p:spPr>
        <p:txBody>
          <a:bodyPr wrap="square">
            <a:spAutoFit/>
          </a:bodyPr>
          <a:lstStyle/>
          <a:p>
            <a:pPr marR="0" algn="l"/>
            <a:endParaRPr lang="en-US" sz="1050" b="0" i="0" u="none" strike="noStrike" baseline="0">
              <a:solidFill>
                <a:srgbClr val="000000"/>
              </a:solidFill>
              <a:latin typeface="Courier New" panose="02070309020205020404" pitchFamily="49" charset="0"/>
            </a:endParaRPr>
          </a:p>
          <a:p>
            <a:pPr marR="0" algn="l"/>
            <a:r>
              <a:rPr lang="en-US" sz="1050" b="0" i="0" u="none" strike="noStrike" baseline="0">
                <a:solidFill>
                  <a:srgbClr val="000000"/>
                </a:solidFill>
                <a:latin typeface="Courier New" panose="02070309020205020404" pitchFamily="49" charset="0"/>
              </a:rPr>
              <a:t>DESCRIPTIVES VARIABLES=</a:t>
            </a:r>
            <a:r>
              <a:rPr lang="en-US" sz="1050" b="0" i="0" u="none" strike="noStrike" baseline="0" err="1">
                <a:solidFill>
                  <a:srgbClr val="000000"/>
                </a:solidFill>
                <a:latin typeface="Courier New" panose="02070309020205020404" pitchFamily="49" charset="0"/>
              </a:rPr>
              <a:t>FCSStap</a:t>
            </a:r>
            <a:r>
              <a:rPr lang="en-US" sz="1050" b="0" i="0" u="none" strike="noStrike" baseline="0">
                <a:solidFill>
                  <a:srgbClr val="000000"/>
                </a:solidFill>
                <a:latin typeface="Courier New" panose="02070309020205020404" pitchFamily="49" charset="0"/>
              </a:rPr>
              <a:t> </a:t>
            </a:r>
            <a:r>
              <a:rPr lang="en-US" sz="1050" b="0" i="0" u="none" strike="noStrike" baseline="0" err="1">
                <a:solidFill>
                  <a:srgbClr val="000000"/>
                </a:solidFill>
                <a:latin typeface="Courier New" panose="02070309020205020404" pitchFamily="49" charset="0"/>
              </a:rPr>
              <a:t>FCSPulse</a:t>
            </a:r>
            <a:r>
              <a:rPr lang="en-US" sz="1050" b="0" i="0" u="none" strike="noStrike" baseline="0">
                <a:solidFill>
                  <a:srgbClr val="000000"/>
                </a:solidFill>
                <a:latin typeface="Courier New" panose="02070309020205020404" pitchFamily="49" charset="0"/>
              </a:rPr>
              <a:t> </a:t>
            </a:r>
            <a:r>
              <a:rPr lang="en-US" sz="1050" b="0" i="0" u="none" strike="noStrike" baseline="0" err="1">
                <a:solidFill>
                  <a:srgbClr val="000000"/>
                </a:solidFill>
                <a:latin typeface="Courier New" panose="02070309020205020404" pitchFamily="49" charset="0"/>
              </a:rPr>
              <a:t>FCSDairy</a:t>
            </a:r>
            <a:r>
              <a:rPr lang="en-US" sz="1050" b="0" i="0" u="none" strike="noStrike" baseline="0">
                <a:solidFill>
                  <a:srgbClr val="000000"/>
                </a:solidFill>
                <a:latin typeface="Courier New" panose="02070309020205020404" pitchFamily="49" charset="0"/>
              </a:rPr>
              <a:t> </a:t>
            </a:r>
            <a:r>
              <a:rPr lang="en-US" sz="1050" b="0" i="0" u="none" strike="noStrike" baseline="0" err="1">
                <a:solidFill>
                  <a:srgbClr val="000000"/>
                </a:solidFill>
                <a:latin typeface="Courier New" panose="02070309020205020404" pitchFamily="49" charset="0"/>
              </a:rPr>
              <a:t>FCSPr</a:t>
            </a:r>
            <a:r>
              <a:rPr lang="en-US" sz="1050" b="0" i="0" u="none" strike="noStrike" baseline="0">
                <a:solidFill>
                  <a:srgbClr val="000000"/>
                </a:solidFill>
                <a:latin typeface="Courier New" panose="02070309020205020404" pitchFamily="49" charset="0"/>
              </a:rPr>
              <a:t> </a:t>
            </a:r>
            <a:r>
              <a:rPr lang="en-US" sz="1050" b="0" i="0" u="none" strike="noStrike" baseline="0" err="1">
                <a:solidFill>
                  <a:srgbClr val="000000"/>
                </a:solidFill>
                <a:latin typeface="Courier New" panose="02070309020205020404" pitchFamily="49" charset="0"/>
              </a:rPr>
              <a:t>FCSVeg</a:t>
            </a:r>
            <a:r>
              <a:rPr lang="en-US" sz="1050" b="0" i="0" u="none" strike="noStrike" baseline="0">
                <a:solidFill>
                  <a:srgbClr val="000000"/>
                </a:solidFill>
                <a:latin typeface="Courier New" panose="02070309020205020404" pitchFamily="49" charset="0"/>
              </a:rPr>
              <a:t> </a:t>
            </a:r>
            <a:r>
              <a:rPr lang="en-US" sz="1050" b="0" i="0" u="none" strike="noStrike" baseline="0" err="1">
                <a:solidFill>
                  <a:srgbClr val="000000"/>
                </a:solidFill>
                <a:latin typeface="Courier New" panose="02070309020205020404" pitchFamily="49" charset="0"/>
              </a:rPr>
              <a:t>FCSFruit</a:t>
            </a:r>
            <a:r>
              <a:rPr lang="en-US" sz="1050" b="0" i="0" u="none" strike="noStrike" baseline="0">
                <a:solidFill>
                  <a:srgbClr val="000000"/>
                </a:solidFill>
                <a:latin typeface="Courier New" panose="02070309020205020404" pitchFamily="49" charset="0"/>
              </a:rPr>
              <a:t> </a:t>
            </a:r>
            <a:r>
              <a:rPr lang="en-US" sz="1050" b="0" i="0" u="none" strike="noStrike" baseline="0" err="1">
                <a:solidFill>
                  <a:srgbClr val="000000"/>
                </a:solidFill>
                <a:latin typeface="Courier New" panose="02070309020205020404" pitchFamily="49" charset="0"/>
              </a:rPr>
              <a:t>FCSFat</a:t>
            </a:r>
            <a:r>
              <a:rPr lang="en-US" sz="1050" b="0" i="0" u="none" strike="noStrike" baseline="0">
                <a:solidFill>
                  <a:srgbClr val="000000"/>
                </a:solidFill>
                <a:latin typeface="Courier New" panose="02070309020205020404" pitchFamily="49" charset="0"/>
              </a:rPr>
              <a:t> </a:t>
            </a:r>
            <a:r>
              <a:rPr lang="en-US" sz="1050" b="0" i="0" u="none" strike="noStrike" baseline="0" err="1">
                <a:solidFill>
                  <a:srgbClr val="000000"/>
                </a:solidFill>
                <a:latin typeface="Courier New" panose="02070309020205020404" pitchFamily="49" charset="0"/>
              </a:rPr>
              <a:t>FCSSugar</a:t>
            </a:r>
            <a:r>
              <a:rPr lang="en-US" sz="1050" b="0" i="0" u="none" strike="noStrike" baseline="0">
                <a:solidFill>
                  <a:srgbClr val="000000"/>
                </a:solidFill>
                <a:latin typeface="Courier New" panose="02070309020205020404" pitchFamily="49" charset="0"/>
              </a:rPr>
              <a:t> </a:t>
            </a:r>
            <a:r>
              <a:rPr lang="en-US" sz="1050" b="0" i="0" u="none" strike="noStrike" baseline="0" err="1">
                <a:solidFill>
                  <a:srgbClr val="000000"/>
                </a:solidFill>
                <a:latin typeface="Courier New" panose="02070309020205020404" pitchFamily="49" charset="0"/>
              </a:rPr>
              <a:t>FCSCond</a:t>
            </a:r>
            <a:endParaRPr lang="en-US" sz="1050" b="0" i="0" u="none" strike="noStrike" baseline="0">
              <a:solidFill>
                <a:srgbClr val="000000"/>
              </a:solidFill>
              <a:latin typeface="Courier New" panose="02070309020205020404" pitchFamily="49" charset="0"/>
            </a:endParaRPr>
          </a:p>
          <a:p>
            <a:pPr marR="0" algn="l"/>
            <a:r>
              <a:rPr lang="en-US" sz="1050" b="0" i="0" u="none" strike="noStrike" baseline="0">
                <a:solidFill>
                  <a:srgbClr val="000000"/>
                </a:solidFill>
                <a:latin typeface="Courier New" panose="02070309020205020404" pitchFamily="49" charset="0"/>
              </a:rPr>
              <a:t>  /STATISTICS=MEAN STDDEV MIN MAX.</a:t>
            </a:r>
            <a:endParaRPr lang="en-US" sz="900" b="0" i="0" u="none" strike="noStrike" baseline="0">
              <a:solidFill>
                <a:srgbClr val="000000"/>
              </a:solidFill>
              <a:latin typeface="Courier New" panose="02070309020205020404" pitchFamily="49" charset="0"/>
            </a:endParaRPr>
          </a:p>
          <a:p>
            <a:endParaRPr lang="en-US" sz="900" b="0" i="0" u="none" strike="noStrike" baseline="0">
              <a:latin typeface="Times New Roman" panose="02020603050405020304" pitchFamily="18" charset="0"/>
            </a:endParaRPr>
          </a:p>
        </p:txBody>
      </p:sp>
      <p:pic>
        <p:nvPicPr>
          <p:cNvPr id="4" name="Graphic 3" descr="Flag with solid fill">
            <a:extLst>
              <a:ext uri="{FF2B5EF4-FFF2-40B4-BE49-F238E27FC236}">
                <a16:creationId xmlns:a16="http://schemas.microsoft.com/office/drawing/2014/main" id="{14B63F36-C516-4D5F-0AAC-48956321D1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97037" y="464573"/>
            <a:ext cx="914400" cy="914400"/>
          </a:xfrm>
          <a:prstGeom prst="rect">
            <a:avLst/>
          </a:prstGeom>
        </p:spPr>
      </p:pic>
      <p:sp>
        <p:nvSpPr>
          <p:cNvPr id="9" name="TextBox 8">
            <a:extLst>
              <a:ext uri="{FF2B5EF4-FFF2-40B4-BE49-F238E27FC236}">
                <a16:creationId xmlns:a16="http://schemas.microsoft.com/office/drawing/2014/main" id="{FEB2A22F-C254-7B0C-681C-6E30E3828BB2}"/>
              </a:ext>
            </a:extLst>
          </p:cNvPr>
          <p:cNvSpPr txBox="1"/>
          <p:nvPr/>
        </p:nvSpPr>
        <p:spPr>
          <a:xfrm>
            <a:off x="717181" y="1485442"/>
            <a:ext cx="10709841" cy="646331"/>
          </a:xfrm>
          <a:prstGeom prst="rect">
            <a:avLst/>
          </a:prstGeom>
          <a:noFill/>
        </p:spPr>
        <p:txBody>
          <a:bodyPr wrap="square">
            <a:spAutoFit/>
          </a:bodyPr>
          <a:lstStyle/>
          <a:p>
            <a:pPr marL="285750" indent="-285750" algn="r" rtl="1">
              <a:buFont typeface="Arial" panose="020B0604020202020204" pitchFamily="34" charset="0"/>
              <a:buChar char="•"/>
            </a:pPr>
            <a:r>
              <a:rPr lang="ar-LB" spc="60">
                <a:latin typeface="Open Sans" charset="0"/>
                <a:ea typeface="Open Sans" charset="0"/>
                <a:cs typeface="Open Sans" charset="0"/>
              </a:rPr>
              <a:t>عدد التكرارات لكل متغير من متغيرات وحدة استهلاك الغذاء.</a:t>
            </a:r>
          </a:p>
          <a:p>
            <a:pPr marL="285750" indent="-285750" algn="r" rtl="1">
              <a:buFont typeface="Arial" panose="020B0604020202020204" pitchFamily="34" charset="0"/>
              <a:buChar char="•"/>
            </a:pPr>
            <a:r>
              <a:rPr lang="ar-LB" spc="60">
                <a:latin typeface="Open Sans" charset="0"/>
                <a:ea typeface="Open Sans" charset="0"/>
                <a:cs typeface="Open Sans" charset="0"/>
              </a:rPr>
              <a:t>مقارنة بين متوسط مؤشر استهلاك الغذاء </a:t>
            </a:r>
            <a:r>
              <a:rPr lang="en-US" spc="60">
                <a:latin typeface="Open Sans" charset="0"/>
                <a:ea typeface="Open Sans" charset="0"/>
                <a:cs typeface="Open Sans" charset="0"/>
              </a:rPr>
              <a:t>FCS</a:t>
            </a:r>
            <a:r>
              <a:rPr lang="ar-LB" spc="60">
                <a:latin typeface="Open Sans" charset="0"/>
                <a:ea typeface="Open Sans" charset="0"/>
                <a:cs typeface="Open Sans" charset="0"/>
              </a:rPr>
              <a:t> ومتوسط عدد أيام استهلاك العناصر الغذائية المختلفة/المجموعات الغذائية المختلفة.</a:t>
            </a:r>
            <a:endParaRPr lang="en-US" sz="1800" spc="60">
              <a:latin typeface="Open Sans" charset="0"/>
              <a:ea typeface="Open Sans" charset="0"/>
              <a:cs typeface="Open Sans" charset="0"/>
            </a:endParaRPr>
          </a:p>
        </p:txBody>
      </p:sp>
      <p:graphicFrame>
        <p:nvGraphicFramePr>
          <p:cNvPr id="3" name="Table 5">
            <a:extLst>
              <a:ext uri="{FF2B5EF4-FFF2-40B4-BE49-F238E27FC236}">
                <a16:creationId xmlns:a16="http://schemas.microsoft.com/office/drawing/2014/main" id="{A618FADC-AEE4-0E3C-B594-FD962B942530}"/>
              </a:ext>
            </a:extLst>
          </p:cNvPr>
          <p:cNvGraphicFramePr>
            <a:graphicFrameLocks noGrp="1"/>
          </p:cNvGraphicFramePr>
          <p:nvPr/>
        </p:nvGraphicFramePr>
        <p:xfrm>
          <a:off x="3299020" y="2368415"/>
          <a:ext cx="8128002" cy="3773170"/>
        </p:xfrm>
        <a:graphic>
          <a:graphicData uri="http://schemas.openxmlformats.org/drawingml/2006/table">
            <a:tbl>
              <a:tblPr firstRow="1" bandRow="1">
                <a:tableStyleId>{E8034E78-7F5D-4C2E-B375-FC64B27BC917}</a:tableStyleId>
              </a:tblPr>
              <a:tblGrid>
                <a:gridCol w="1354667">
                  <a:extLst>
                    <a:ext uri="{9D8B030D-6E8A-4147-A177-3AD203B41FA5}">
                      <a16:colId xmlns:a16="http://schemas.microsoft.com/office/drawing/2014/main" val="2515612849"/>
                    </a:ext>
                  </a:extLst>
                </a:gridCol>
                <a:gridCol w="1354667">
                  <a:extLst>
                    <a:ext uri="{9D8B030D-6E8A-4147-A177-3AD203B41FA5}">
                      <a16:colId xmlns:a16="http://schemas.microsoft.com/office/drawing/2014/main" val="3583276174"/>
                    </a:ext>
                  </a:extLst>
                </a:gridCol>
                <a:gridCol w="1354667">
                  <a:extLst>
                    <a:ext uri="{9D8B030D-6E8A-4147-A177-3AD203B41FA5}">
                      <a16:colId xmlns:a16="http://schemas.microsoft.com/office/drawing/2014/main" val="1180022636"/>
                    </a:ext>
                  </a:extLst>
                </a:gridCol>
                <a:gridCol w="1354667">
                  <a:extLst>
                    <a:ext uri="{9D8B030D-6E8A-4147-A177-3AD203B41FA5}">
                      <a16:colId xmlns:a16="http://schemas.microsoft.com/office/drawing/2014/main" val="3992875325"/>
                    </a:ext>
                  </a:extLst>
                </a:gridCol>
                <a:gridCol w="1354667">
                  <a:extLst>
                    <a:ext uri="{9D8B030D-6E8A-4147-A177-3AD203B41FA5}">
                      <a16:colId xmlns:a16="http://schemas.microsoft.com/office/drawing/2014/main" val="115353708"/>
                    </a:ext>
                  </a:extLst>
                </a:gridCol>
                <a:gridCol w="1354667">
                  <a:extLst>
                    <a:ext uri="{9D8B030D-6E8A-4147-A177-3AD203B41FA5}">
                      <a16:colId xmlns:a16="http://schemas.microsoft.com/office/drawing/2014/main" val="3271058453"/>
                    </a:ext>
                  </a:extLst>
                </a:gridCol>
              </a:tblGrid>
              <a:tr h="370840">
                <a:tc>
                  <a:txBody>
                    <a:bodyPr/>
                    <a:lstStyle/>
                    <a:p>
                      <a:pPr algn="ctr"/>
                      <a:r>
                        <a:rPr lang="ar-LB">
                          <a:solidFill>
                            <a:srgbClr val="FFFFFE"/>
                          </a:solidFill>
                        </a:rPr>
                        <a:t>الانحراف المعياري</a:t>
                      </a:r>
                      <a:endParaRPr lang="en-US">
                        <a:solidFill>
                          <a:srgbClr val="FFFFFE"/>
                        </a:solidFill>
                      </a:endParaRPr>
                    </a:p>
                  </a:txBody>
                  <a:tcPr anchor="ctr"/>
                </a:tc>
                <a:tc>
                  <a:txBody>
                    <a:bodyPr/>
                    <a:lstStyle/>
                    <a:p>
                      <a:pPr algn="ctr"/>
                      <a:r>
                        <a:rPr lang="ar-LB">
                          <a:solidFill>
                            <a:srgbClr val="FFFFFE"/>
                          </a:solidFill>
                        </a:rPr>
                        <a:t>المتوسط</a:t>
                      </a:r>
                      <a:endParaRPr lang="en-US">
                        <a:solidFill>
                          <a:srgbClr val="FFFFFE"/>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LB">
                          <a:solidFill>
                            <a:srgbClr val="FFFFFE"/>
                          </a:solidFill>
                        </a:rPr>
                        <a:t>الحد الأقصى</a:t>
                      </a:r>
                      <a:endParaRPr lang="en-US">
                        <a:solidFill>
                          <a:srgbClr val="FFFFFE"/>
                        </a:solidFill>
                      </a:endParaRPr>
                    </a:p>
                  </a:txBody>
                  <a:tcPr anchor="ctr"/>
                </a:tc>
                <a:tc>
                  <a:txBody>
                    <a:bodyPr/>
                    <a:lstStyle/>
                    <a:p>
                      <a:pPr algn="ctr"/>
                      <a:r>
                        <a:rPr lang="ar-LB">
                          <a:solidFill>
                            <a:srgbClr val="FFFFFE"/>
                          </a:solidFill>
                        </a:rPr>
                        <a:t>الحد الأدنى</a:t>
                      </a:r>
                      <a:endParaRPr lang="en-US">
                        <a:solidFill>
                          <a:srgbClr val="FFFFFE"/>
                        </a:solidFill>
                      </a:endParaRPr>
                    </a:p>
                  </a:txBody>
                  <a:tcPr anchor="ctr"/>
                </a:tc>
                <a:tc>
                  <a:txBody>
                    <a:bodyPr/>
                    <a:lstStyle/>
                    <a:p>
                      <a:pPr algn="ctr"/>
                      <a:r>
                        <a:rPr lang="ar-LB">
                          <a:solidFill>
                            <a:srgbClr val="FFFFFE"/>
                          </a:solidFill>
                        </a:rPr>
                        <a:t>العدد</a:t>
                      </a:r>
                      <a:endParaRPr lang="en-US">
                        <a:solidFill>
                          <a:srgbClr val="FFFFFE"/>
                        </a:solidFill>
                      </a:endParaRPr>
                    </a:p>
                  </a:txBody>
                  <a:tcPr anchor="ctr"/>
                </a:tc>
                <a:tc>
                  <a:txBody>
                    <a:bodyPr/>
                    <a:lstStyle/>
                    <a:p>
                      <a:pPr algn="ctr"/>
                      <a:r>
                        <a:rPr lang="ar-LB">
                          <a:solidFill>
                            <a:srgbClr val="FFFFFE"/>
                          </a:solidFill>
                        </a:rPr>
                        <a:t>المتغير</a:t>
                      </a:r>
                      <a:endParaRPr lang="en-US">
                        <a:solidFill>
                          <a:srgbClr val="FFFFFE"/>
                        </a:solidFill>
                      </a:endParaRPr>
                    </a:p>
                  </a:txBody>
                  <a:tcPr anchor="ctr"/>
                </a:tc>
                <a:extLst>
                  <a:ext uri="{0D108BD9-81ED-4DB2-BD59-A6C34878D82A}">
                    <a16:rowId xmlns:a16="http://schemas.microsoft.com/office/drawing/2014/main" val="3836937725"/>
                  </a:ext>
                </a:extLst>
              </a:tr>
              <a:tr h="370840">
                <a:tc>
                  <a:txBody>
                    <a:bodyPr/>
                    <a:lstStyle/>
                    <a:p>
                      <a:pPr algn="ctr" fontAlgn="t"/>
                      <a:r>
                        <a:rPr lang="fr-FR" sz="1050" b="0" i="0" u="none" strike="noStrike">
                          <a:solidFill>
                            <a:srgbClr val="993300"/>
                          </a:solidFill>
                          <a:effectLst/>
                          <a:latin typeface="Arial" panose="020B0604020202020204" pitchFamily="34" charset="0"/>
                        </a:rPr>
                        <a:t>1.018</a:t>
                      </a:r>
                    </a:p>
                  </a:txBody>
                  <a:tcPr marL="6350" marR="6350" marT="6350" marB="0" anchor="ctr"/>
                </a:tc>
                <a:tc>
                  <a:txBody>
                    <a:bodyPr/>
                    <a:lstStyle/>
                    <a:p>
                      <a:pPr algn="ctr" fontAlgn="t"/>
                      <a:r>
                        <a:rPr lang="fr-FR" sz="1050" b="0" i="0" u="none" strike="noStrike">
                          <a:solidFill>
                            <a:srgbClr val="993300"/>
                          </a:solidFill>
                          <a:effectLst/>
                          <a:latin typeface="Arial" panose="020B0604020202020204" pitchFamily="34" charset="0"/>
                        </a:rPr>
                        <a:t>6.75</a:t>
                      </a:r>
                    </a:p>
                  </a:txBody>
                  <a:tcPr marL="6350" marR="6350" marT="6350" marB="0" anchor="ctr"/>
                </a:tc>
                <a:tc>
                  <a:txBody>
                    <a:bodyPr/>
                    <a:lstStyle/>
                    <a:p>
                      <a:pPr algn="ctr" fontAlgn="t"/>
                      <a:r>
                        <a:rPr lang="fr-FR" sz="1050" b="0" i="0" u="none" strike="noStrike">
                          <a:solidFill>
                            <a:srgbClr val="993300"/>
                          </a:solidFill>
                          <a:effectLst/>
                          <a:latin typeface="Arial" panose="020B0604020202020204" pitchFamily="34" charset="0"/>
                        </a:rPr>
                        <a:t>7</a:t>
                      </a:r>
                    </a:p>
                  </a:txBody>
                  <a:tcPr marL="6350" marR="6350" marT="6350" marB="0" anchor="ctr"/>
                </a:tc>
                <a:tc>
                  <a:txBody>
                    <a:bodyPr/>
                    <a:lstStyle/>
                    <a:p>
                      <a:pPr algn="ctr" fontAlgn="t"/>
                      <a:r>
                        <a:rPr lang="fr-FR" sz="1050" b="0" i="0" u="none" strike="noStrike">
                          <a:solidFill>
                            <a:srgbClr val="993300"/>
                          </a:solidFill>
                          <a:effectLst/>
                          <a:latin typeface="Arial" panose="020B0604020202020204" pitchFamily="34" charset="0"/>
                        </a:rPr>
                        <a:t>0</a:t>
                      </a:r>
                    </a:p>
                  </a:txBody>
                  <a:tcPr marL="6350" marR="6350" marT="6350" marB="0" anchor="ctr"/>
                </a:tc>
                <a:tc>
                  <a:txBody>
                    <a:bodyPr/>
                    <a:lstStyle/>
                    <a:p>
                      <a:pPr algn="ctr" fontAlgn="t"/>
                      <a:r>
                        <a:rPr lang="fr-FR" sz="1050" b="0" i="0" u="none" strike="noStrike">
                          <a:solidFill>
                            <a:srgbClr val="993300"/>
                          </a:solidFill>
                          <a:effectLst/>
                          <a:latin typeface="Arial" panose="020B0604020202020204" pitchFamily="34" charset="0"/>
                        </a:rPr>
                        <a:t>1236</a:t>
                      </a:r>
                    </a:p>
                  </a:txBody>
                  <a:tcPr marL="6350" marR="6350" marT="6350" marB="0" anchor="ctr"/>
                </a:tc>
                <a:tc>
                  <a:txBody>
                    <a:bodyPr/>
                    <a:lstStyle/>
                    <a:p>
                      <a:pPr algn="ctr" fontAlgn="t"/>
                      <a:r>
                        <a:rPr lang="en-US" sz="900" b="0" i="0" u="none" strike="noStrike" err="1">
                          <a:solidFill>
                            <a:srgbClr val="333399"/>
                          </a:solidFill>
                          <a:effectLst/>
                          <a:latin typeface="Arial" panose="020B0604020202020204" pitchFamily="34" charset="0"/>
                        </a:rPr>
                        <a:t>FCSStap</a:t>
                      </a:r>
                      <a:endParaRPr lang="en-US" sz="900" b="0" i="0" u="none" strike="noStrike">
                        <a:solidFill>
                          <a:srgbClr val="333399"/>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3063087207"/>
                  </a:ext>
                </a:extLst>
              </a:tr>
              <a:tr h="370840">
                <a:tc>
                  <a:txBody>
                    <a:bodyPr/>
                    <a:lstStyle/>
                    <a:p>
                      <a:pPr algn="ctr" fontAlgn="t"/>
                      <a:r>
                        <a:rPr lang="fr-FR" sz="1050" b="0" i="0" u="none" strike="noStrike">
                          <a:solidFill>
                            <a:srgbClr val="993300"/>
                          </a:solidFill>
                          <a:effectLst/>
                          <a:latin typeface="Arial" panose="020B0604020202020204" pitchFamily="34" charset="0"/>
                        </a:rPr>
                        <a:t>1.824</a:t>
                      </a:r>
                    </a:p>
                  </a:txBody>
                  <a:tcPr marL="6350" marR="6350" marT="6350" marB="0" anchor="ctr"/>
                </a:tc>
                <a:tc>
                  <a:txBody>
                    <a:bodyPr/>
                    <a:lstStyle/>
                    <a:p>
                      <a:pPr algn="ctr" fontAlgn="t"/>
                      <a:r>
                        <a:rPr lang="fr-FR" sz="1050" b="0" i="0" u="none" strike="noStrike">
                          <a:solidFill>
                            <a:srgbClr val="993300"/>
                          </a:solidFill>
                          <a:effectLst/>
                          <a:latin typeface="Arial" panose="020B0604020202020204" pitchFamily="34" charset="0"/>
                        </a:rPr>
                        <a:t>5.46</a:t>
                      </a:r>
                    </a:p>
                  </a:txBody>
                  <a:tcPr marL="6350" marR="6350" marT="6350" marB="0" anchor="ctr"/>
                </a:tc>
                <a:tc>
                  <a:txBody>
                    <a:bodyPr/>
                    <a:lstStyle/>
                    <a:p>
                      <a:pPr algn="ctr" fontAlgn="t"/>
                      <a:r>
                        <a:rPr lang="fr-FR" sz="1050" b="0" i="0" u="none" strike="noStrike">
                          <a:solidFill>
                            <a:srgbClr val="993300"/>
                          </a:solidFill>
                          <a:effectLst/>
                          <a:latin typeface="Arial" panose="020B0604020202020204" pitchFamily="34" charset="0"/>
                        </a:rPr>
                        <a:t>7</a:t>
                      </a:r>
                    </a:p>
                  </a:txBody>
                  <a:tcPr marL="6350" marR="6350" marT="6350" marB="0" anchor="ctr"/>
                </a:tc>
                <a:tc>
                  <a:txBody>
                    <a:bodyPr/>
                    <a:lstStyle/>
                    <a:p>
                      <a:pPr algn="ctr" fontAlgn="t"/>
                      <a:r>
                        <a:rPr lang="fr-FR" sz="1050" b="0" i="0" u="none" strike="noStrike">
                          <a:solidFill>
                            <a:srgbClr val="993300"/>
                          </a:solidFill>
                          <a:effectLst/>
                          <a:latin typeface="Arial" panose="020B0604020202020204" pitchFamily="34" charset="0"/>
                        </a:rPr>
                        <a:t>0</a:t>
                      </a:r>
                    </a:p>
                  </a:txBody>
                  <a:tcPr marL="6350" marR="6350" marT="6350" marB="0" anchor="ctr"/>
                </a:tc>
                <a:tc>
                  <a:txBody>
                    <a:bodyPr/>
                    <a:lstStyle/>
                    <a:p>
                      <a:pPr algn="ctr" fontAlgn="t"/>
                      <a:r>
                        <a:rPr lang="fr-FR" sz="1050" b="0" i="0" u="none" strike="noStrike">
                          <a:solidFill>
                            <a:srgbClr val="993300"/>
                          </a:solidFill>
                          <a:effectLst/>
                          <a:latin typeface="Arial" panose="020B0604020202020204" pitchFamily="34" charset="0"/>
                        </a:rPr>
                        <a:t>1236</a:t>
                      </a:r>
                    </a:p>
                  </a:txBody>
                  <a:tcPr marL="6350" marR="6350" marT="6350" marB="0" anchor="ctr"/>
                </a:tc>
                <a:tc>
                  <a:txBody>
                    <a:bodyPr/>
                    <a:lstStyle/>
                    <a:p>
                      <a:pPr algn="ctr" fontAlgn="t"/>
                      <a:r>
                        <a:rPr lang="en-US" sz="900" b="0" i="0" u="none" strike="noStrike">
                          <a:solidFill>
                            <a:srgbClr val="333399"/>
                          </a:solidFill>
                          <a:effectLst/>
                          <a:latin typeface="Arial" panose="020B0604020202020204" pitchFamily="34" charset="0"/>
                        </a:rPr>
                        <a:t>FCSPulse</a:t>
                      </a:r>
                    </a:p>
                  </a:txBody>
                  <a:tcPr marL="6350" marR="6350" marT="6350" marB="0" anchor="ctr"/>
                </a:tc>
                <a:extLst>
                  <a:ext uri="{0D108BD9-81ED-4DB2-BD59-A6C34878D82A}">
                    <a16:rowId xmlns:a16="http://schemas.microsoft.com/office/drawing/2014/main" val="4115918927"/>
                  </a:ext>
                </a:extLst>
              </a:tr>
              <a:tr h="370840">
                <a:tc>
                  <a:txBody>
                    <a:bodyPr/>
                    <a:lstStyle/>
                    <a:p>
                      <a:pPr algn="ctr" fontAlgn="t"/>
                      <a:r>
                        <a:rPr lang="fr-FR" sz="1050" b="0" i="0" u="none" strike="noStrike">
                          <a:solidFill>
                            <a:srgbClr val="993300"/>
                          </a:solidFill>
                          <a:effectLst/>
                          <a:latin typeface="Arial" panose="020B0604020202020204" pitchFamily="34" charset="0"/>
                        </a:rPr>
                        <a:t>2.909</a:t>
                      </a:r>
                    </a:p>
                  </a:txBody>
                  <a:tcPr marL="6350" marR="6350" marT="6350" marB="0" anchor="ctr"/>
                </a:tc>
                <a:tc>
                  <a:txBody>
                    <a:bodyPr/>
                    <a:lstStyle/>
                    <a:p>
                      <a:pPr algn="ctr" fontAlgn="t"/>
                      <a:r>
                        <a:rPr lang="fr-FR" sz="1050" b="0" i="0" u="none" strike="noStrike">
                          <a:solidFill>
                            <a:srgbClr val="993300"/>
                          </a:solidFill>
                          <a:effectLst/>
                          <a:latin typeface="Arial" panose="020B0604020202020204" pitchFamily="34" charset="0"/>
                        </a:rPr>
                        <a:t>3.48</a:t>
                      </a:r>
                    </a:p>
                  </a:txBody>
                  <a:tcPr marL="6350" marR="6350" marT="6350" marB="0" anchor="ctr"/>
                </a:tc>
                <a:tc>
                  <a:txBody>
                    <a:bodyPr/>
                    <a:lstStyle/>
                    <a:p>
                      <a:pPr algn="ctr" fontAlgn="t"/>
                      <a:r>
                        <a:rPr lang="fr-FR" sz="1050" b="0" i="0" u="none" strike="noStrike">
                          <a:solidFill>
                            <a:srgbClr val="993300"/>
                          </a:solidFill>
                          <a:effectLst/>
                          <a:latin typeface="Arial" panose="020B0604020202020204" pitchFamily="34" charset="0"/>
                        </a:rPr>
                        <a:t>7</a:t>
                      </a:r>
                    </a:p>
                  </a:txBody>
                  <a:tcPr marL="6350" marR="6350" marT="6350" marB="0" anchor="ctr"/>
                </a:tc>
                <a:tc>
                  <a:txBody>
                    <a:bodyPr/>
                    <a:lstStyle/>
                    <a:p>
                      <a:pPr algn="ctr" fontAlgn="t"/>
                      <a:r>
                        <a:rPr lang="fr-FR" sz="1050" b="0" i="0" u="none" strike="noStrike">
                          <a:solidFill>
                            <a:srgbClr val="993300"/>
                          </a:solidFill>
                          <a:effectLst/>
                          <a:latin typeface="Arial" panose="020B0604020202020204" pitchFamily="34" charset="0"/>
                        </a:rPr>
                        <a:t>0</a:t>
                      </a:r>
                    </a:p>
                  </a:txBody>
                  <a:tcPr marL="6350" marR="6350" marT="6350" marB="0" anchor="ctr"/>
                </a:tc>
                <a:tc>
                  <a:txBody>
                    <a:bodyPr/>
                    <a:lstStyle/>
                    <a:p>
                      <a:pPr algn="ctr" fontAlgn="t"/>
                      <a:r>
                        <a:rPr lang="fr-FR" sz="1050" b="0" i="0" u="none" strike="noStrike">
                          <a:solidFill>
                            <a:srgbClr val="993300"/>
                          </a:solidFill>
                          <a:effectLst/>
                          <a:latin typeface="Arial" panose="020B0604020202020204" pitchFamily="34" charset="0"/>
                        </a:rPr>
                        <a:t>1236</a:t>
                      </a:r>
                    </a:p>
                  </a:txBody>
                  <a:tcPr marL="6350" marR="6350" marT="6350" marB="0" anchor="ctr"/>
                </a:tc>
                <a:tc>
                  <a:txBody>
                    <a:bodyPr/>
                    <a:lstStyle/>
                    <a:p>
                      <a:pPr algn="ctr" fontAlgn="t"/>
                      <a:r>
                        <a:rPr lang="en-US" sz="900" b="0" i="0" u="none" strike="noStrike" err="1">
                          <a:solidFill>
                            <a:srgbClr val="333399"/>
                          </a:solidFill>
                          <a:effectLst/>
                          <a:latin typeface="Arial" panose="020B0604020202020204" pitchFamily="34" charset="0"/>
                        </a:rPr>
                        <a:t>FCSDairy</a:t>
                      </a:r>
                      <a:endParaRPr lang="en-US" sz="900" b="0" i="0" u="none" strike="noStrike">
                        <a:solidFill>
                          <a:srgbClr val="333399"/>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3151281417"/>
                  </a:ext>
                </a:extLst>
              </a:tr>
              <a:tr h="370840">
                <a:tc>
                  <a:txBody>
                    <a:bodyPr/>
                    <a:lstStyle/>
                    <a:p>
                      <a:pPr algn="ctr" fontAlgn="t"/>
                      <a:r>
                        <a:rPr lang="fr-FR" sz="1050" b="0" i="0" u="none" strike="noStrike">
                          <a:solidFill>
                            <a:srgbClr val="993300"/>
                          </a:solidFill>
                          <a:effectLst/>
                          <a:latin typeface="Arial" panose="020B0604020202020204" pitchFamily="34" charset="0"/>
                        </a:rPr>
                        <a:t>2.090</a:t>
                      </a:r>
                    </a:p>
                  </a:txBody>
                  <a:tcPr marL="6350" marR="6350" marT="6350" marB="0" anchor="ctr"/>
                </a:tc>
                <a:tc>
                  <a:txBody>
                    <a:bodyPr/>
                    <a:lstStyle/>
                    <a:p>
                      <a:pPr algn="ctr" fontAlgn="t"/>
                      <a:r>
                        <a:rPr lang="fr-FR" sz="1050" b="0" i="0" u="none" strike="noStrike">
                          <a:solidFill>
                            <a:srgbClr val="993300"/>
                          </a:solidFill>
                          <a:effectLst/>
                          <a:latin typeface="Arial" panose="020B0604020202020204" pitchFamily="34" charset="0"/>
                        </a:rPr>
                        <a:t>2.02</a:t>
                      </a:r>
                    </a:p>
                  </a:txBody>
                  <a:tcPr marL="6350" marR="6350" marT="6350" marB="0" anchor="ctr"/>
                </a:tc>
                <a:tc>
                  <a:txBody>
                    <a:bodyPr/>
                    <a:lstStyle/>
                    <a:p>
                      <a:pPr algn="ctr" fontAlgn="t"/>
                      <a:r>
                        <a:rPr lang="fr-FR" sz="1050" b="0" i="0" u="none" strike="noStrike">
                          <a:solidFill>
                            <a:srgbClr val="993300"/>
                          </a:solidFill>
                          <a:effectLst/>
                          <a:latin typeface="Arial" panose="020B0604020202020204" pitchFamily="34" charset="0"/>
                        </a:rPr>
                        <a:t>7</a:t>
                      </a:r>
                    </a:p>
                  </a:txBody>
                  <a:tcPr marL="6350" marR="6350" marT="6350" marB="0" anchor="ctr"/>
                </a:tc>
                <a:tc>
                  <a:txBody>
                    <a:bodyPr/>
                    <a:lstStyle/>
                    <a:p>
                      <a:pPr algn="ctr" fontAlgn="t"/>
                      <a:r>
                        <a:rPr lang="fr-FR" sz="1050" b="0" i="0" u="none" strike="noStrike">
                          <a:solidFill>
                            <a:srgbClr val="993300"/>
                          </a:solidFill>
                          <a:effectLst/>
                          <a:latin typeface="Arial" panose="020B0604020202020204" pitchFamily="34" charset="0"/>
                        </a:rPr>
                        <a:t>0</a:t>
                      </a:r>
                    </a:p>
                  </a:txBody>
                  <a:tcPr marL="6350" marR="6350" marT="6350" marB="0" anchor="ctr"/>
                </a:tc>
                <a:tc>
                  <a:txBody>
                    <a:bodyPr/>
                    <a:lstStyle/>
                    <a:p>
                      <a:pPr algn="ctr" fontAlgn="t"/>
                      <a:r>
                        <a:rPr lang="fr-FR" sz="1050" b="0" i="0" u="none" strike="noStrike">
                          <a:solidFill>
                            <a:srgbClr val="993300"/>
                          </a:solidFill>
                          <a:effectLst/>
                          <a:latin typeface="Arial" panose="020B0604020202020204" pitchFamily="34" charset="0"/>
                        </a:rPr>
                        <a:t>1236</a:t>
                      </a:r>
                    </a:p>
                  </a:txBody>
                  <a:tcPr marL="6350" marR="6350" marT="6350" marB="0" anchor="ctr"/>
                </a:tc>
                <a:tc>
                  <a:txBody>
                    <a:bodyPr/>
                    <a:lstStyle/>
                    <a:p>
                      <a:pPr algn="ctr" fontAlgn="t"/>
                      <a:r>
                        <a:rPr lang="en-US" sz="900" b="0" i="0" u="none" strike="noStrike" err="1">
                          <a:solidFill>
                            <a:srgbClr val="333399"/>
                          </a:solidFill>
                          <a:effectLst/>
                          <a:latin typeface="Arial" panose="020B0604020202020204" pitchFamily="34" charset="0"/>
                        </a:rPr>
                        <a:t>FCSPr</a:t>
                      </a:r>
                      <a:endParaRPr lang="en-US" sz="900" b="0" i="0" u="none" strike="noStrike">
                        <a:solidFill>
                          <a:srgbClr val="333399"/>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1292417255"/>
                  </a:ext>
                </a:extLst>
              </a:tr>
              <a:tr h="370840">
                <a:tc>
                  <a:txBody>
                    <a:bodyPr/>
                    <a:lstStyle/>
                    <a:p>
                      <a:pPr algn="ctr" fontAlgn="t"/>
                      <a:r>
                        <a:rPr lang="fr-FR" sz="1050" b="0" i="0" u="none" strike="noStrike">
                          <a:solidFill>
                            <a:srgbClr val="993300"/>
                          </a:solidFill>
                          <a:effectLst/>
                          <a:latin typeface="Arial" panose="020B0604020202020204" pitchFamily="34" charset="0"/>
                        </a:rPr>
                        <a:t>2.552</a:t>
                      </a:r>
                    </a:p>
                  </a:txBody>
                  <a:tcPr marL="6350" marR="6350" marT="6350" marB="0" anchor="ctr"/>
                </a:tc>
                <a:tc>
                  <a:txBody>
                    <a:bodyPr/>
                    <a:lstStyle/>
                    <a:p>
                      <a:pPr algn="ctr" fontAlgn="t"/>
                      <a:r>
                        <a:rPr lang="fr-FR" sz="1050" b="0" i="0" u="none" strike="noStrike">
                          <a:solidFill>
                            <a:srgbClr val="993300"/>
                          </a:solidFill>
                          <a:effectLst/>
                          <a:latin typeface="Arial" panose="020B0604020202020204" pitchFamily="34" charset="0"/>
                        </a:rPr>
                        <a:t>4.11</a:t>
                      </a:r>
                    </a:p>
                  </a:txBody>
                  <a:tcPr marL="6350" marR="6350" marT="6350" marB="0" anchor="ctr"/>
                </a:tc>
                <a:tc>
                  <a:txBody>
                    <a:bodyPr/>
                    <a:lstStyle/>
                    <a:p>
                      <a:pPr algn="ctr" fontAlgn="t"/>
                      <a:r>
                        <a:rPr lang="fr-FR" sz="1050" b="0" i="0" u="none" strike="noStrike">
                          <a:solidFill>
                            <a:srgbClr val="993300"/>
                          </a:solidFill>
                          <a:effectLst/>
                          <a:latin typeface="Arial" panose="020B0604020202020204" pitchFamily="34" charset="0"/>
                        </a:rPr>
                        <a:t>7</a:t>
                      </a:r>
                    </a:p>
                  </a:txBody>
                  <a:tcPr marL="6350" marR="6350" marT="6350" marB="0" anchor="ctr"/>
                </a:tc>
                <a:tc>
                  <a:txBody>
                    <a:bodyPr/>
                    <a:lstStyle/>
                    <a:p>
                      <a:pPr algn="ctr" fontAlgn="t"/>
                      <a:r>
                        <a:rPr lang="fr-FR" sz="1050" b="0" i="0" u="none" strike="noStrike">
                          <a:solidFill>
                            <a:srgbClr val="993300"/>
                          </a:solidFill>
                          <a:effectLst/>
                          <a:latin typeface="Arial" panose="020B0604020202020204" pitchFamily="34" charset="0"/>
                        </a:rPr>
                        <a:t>0</a:t>
                      </a:r>
                    </a:p>
                  </a:txBody>
                  <a:tcPr marL="6350" marR="6350" marT="6350" marB="0" anchor="ctr"/>
                </a:tc>
                <a:tc>
                  <a:txBody>
                    <a:bodyPr/>
                    <a:lstStyle/>
                    <a:p>
                      <a:pPr algn="ctr" fontAlgn="t"/>
                      <a:r>
                        <a:rPr lang="fr-FR" sz="1050" b="0" i="0" u="none" strike="noStrike">
                          <a:solidFill>
                            <a:srgbClr val="993300"/>
                          </a:solidFill>
                          <a:effectLst/>
                          <a:latin typeface="Arial" panose="020B0604020202020204" pitchFamily="34" charset="0"/>
                        </a:rPr>
                        <a:t>1236</a:t>
                      </a:r>
                    </a:p>
                  </a:txBody>
                  <a:tcPr marL="6350" marR="6350" marT="6350" marB="0" anchor="ctr"/>
                </a:tc>
                <a:tc>
                  <a:txBody>
                    <a:bodyPr/>
                    <a:lstStyle/>
                    <a:p>
                      <a:pPr algn="ctr" fontAlgn="t"/>
                      <a:r>
                        <a:rPr lang="en-US" sz="900" b="0" i="0" u="none" strike="noStrike" err="1">
                          <a:solidFill>
                            <a:srgbClr val="333399"/>
                          </a:solidFill>
                          <a:effectLst/>
                          <a:latin typeface="Arial" panose="020B0604020202020204" pitchFamily="34" charset="0"/>
                        </a:rPr>
                        <a:t>FCSVeg</a:t>
                      </a:r>
                      <a:endParaRPr lang="en-US" sz="900" b="0" i="0" u="none" strike="noStrike">
                        <a:solidFill>
                          <a:srgbClr val="333399"/>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3945011477"/>
                  </a:ext>
                </a:extLst>
              </a:tr>
              <a:tr h="370840">
                <a:tc>
                  <a:txBody>
                    <a:bodyPr/>
                    <a:lstStyle/>
                    <a:p>
                      <a:pPr algn="ctr" fontAlgn="t"/>
                      <a:r>
                        <a:rPr lang="fr-FR" sz="1050" b="0" i="0" u="none" strike="noStrike">
                          <a:solidFill>
                            <a:srgbClr val="993300"/>
                          </a:solidFill>
                          <a:effectLst/>
                          <a:latin typeface="Arial" panose="020B0604020202020204" pitchFamily="34" charset="0"/>
                        </a:rPr>
                        <a:t>1.944</a:t>
                      </a:r>
                    </a:p>
                  </a:txBody>
                  <a:tcPr marL="6350" marR="6350" marT="6350" marB="0" anchor="ctr"/>
                </a:tc>
                <a:tc>
                  <a:txBody>
                    <a:bodyPr/>
                    <a:lstStyle/>
                    <a:p>
                      <a:pPr algn="ctr" fontAlgn="t"/>
                      <a:r>
                        <a:rPr lang="fr-FR" sz="1050" b="0" i="0" u="none" strike="noStrike">
                          <a:solidFill>
                            <a:srgbClr val="993300"/>
                          </a:solidFill>
                          <a:effectLst/>
                          <a:latin typeface="Arial" panose="020B0604020202020204" pitchFamily="34" charset="0"/>
                        </a:rPr>
                        <a:t>1.45</a:t>
                      </a:r>
                    </a:p>
                  </a:txBody>
                  <a:tcPr marL="6350" marR="6350" marT="6350" marB="0" anchor="ctr"/>
                </a:tc>
                <a:tc>
                  <a:txBody>
                    <a:bodyPr/>
                    <a:lstStyle/>
                    <a:p>
                      <a:pPr algn="ctr" fontAlgn="t"/>
                      <a:r>
                        <a:rPr lang="fr-FR" sz="1050" b="0" i="0" u="none" strike="noStrike">
                          <a:solidFill>
                            <a:srgbClr val="993300"/>
                          </a:solidFill>
                          <a:effectLst/>
                          <a:latin typeface="Arial" panose="020B0604020202020204" pitchFamily="34" charset="0"/>
                        </a:rPr>
                        <a:t>7</a:t>
                      </a:r>
                    </a:p>
                  </a:txBody>
                  <a:tcPr marL="6350" marR="6350" marT="6350" marB="0" anchor="ctr"/>
                </a:tc>
                <a:tc>
                  <a:txBody>
                    <a:bodyPr/>
                    <a:lstStyle/>
                    <a:p>
                      <a:pPr algn="ctr" fontAlgn="t"/>
                      <a:r>
                        <a:rPr lang="fr-FR" sz="1050" b="0" i="0" u="none" strike="noStrike">
                          <a:solidFill>
                            <a:srgbClr val="993300"/>
                          </a:solidFill>
                          <a:effectLst/>
                          <a:latin typeface="Arial" panose="020B0604020202020204" pitchFamily="34" charset="0"/>
                        </a:rPr>
                        <a:t>0</a:t>
                      </a:r>
                    </a:p>
                  </a:txBody>
                  <a:tcPr marL="6350" marR="6350" marT="6350" marB="0" anchor="ctr"/>
                </a:tc>
                <a:tc>
                  <a:txBody>
                    <a:bodyPr/>
                    <a:lstStyle/>
                    <a:p>
                      <a:pPr algn="ctr" fontAlgn="t"/>
                      <a:r>
                        <a:rPr lang="fr-FR" sz="1050" b="0" i="0" u="none" strike="noStrike">
                          <a:solidFill>
                            <a:srgbClr val="993300"/>
                          </a:solidFill>
                          <a:effectLst/>
                          <a:latin typeface="Arial" panose="020B0604020202020204" pitchFamily="34" charset="0"/>
                        </a:rPr>
                        <a:t>1236</a:t>
                      </a:r>
                    </a:p>
                  </a:txBody>
                  <a:tcPr marL="6350" marR="6350" marT="6350" marB="0" anchor="ctr"/>
                </a:tc>
                <a:tc>
                  <a:txBody>
                    <a:bodyPr/>
                    <a:lstStyle/>
                    <a:p>
                      <a:pPr algn="ctr" fontAlgn="t"/>
                      <a:r>
                        <a:rPr lang="en-US" sz="900" b="0" i="0" u="none" strike="noStrike">
                          <a:solidFill>
                            <a:srgbClr val="333399"/>
                          </a:solidFill>
                          <a:effectLst/>
                          <a:latin typeface="Arial" panose="020B0604020202020204" pitchFamily="34" charset="0"/>
                        </a:rPr>
                        <a:t>FCSFruit</a:t>
                      </a:r>
                    </a:p>
                  </a:txBody>
                  <a:tcPr marL="6350" marR="6350" marT="6350" marB="0" anchor="ctr"/>
                </a:tc>
                <a:extLst>
                  <a:ext uri="{0D108BD9-81ED-4DB2-BD59-A6C34878D82A}">
                    <a16:rowId xmlns:a16="http://schemas.microsoft.com/office/drawing/2014/main" val="2209713923"/>
                  </a:ext>
                </a:extLst>
              </a:tr>
              <a:tr h="370840">
                <a:tc>
                  <a:txBody>
                    <a:bodyPr/>
                    <a:lstStyle/>
                    <a:p>
                      <a:pPr algn="ctr" fontAlgn="t"/>
                      <a:r>
                        <a:rPr lang="fr-FR" sz="1050" b="0" i="0" u="none" strike="noStrike">
                          <a:solidFill>
                            <a:srgbClr val="993300"/>
                          </a:solidFill>
                          <a:effectLst/>
                          <a:latin typeface="Arial" panose="020B0604020202020204" pitchFamily="34" charset="0"/>
                        </a:rPr>
                        <a:t>1.893</a:t>
                      </a:r>
                    </a:p>
                  </a:txBody>
                  <a:tcPr marL="6350" marR="6350" marT="6350" marB="0" anchor="ctr"/>
                </a:tc>
                <a:tc>
                  <a:txBody>
                    <a:bodyPr/>
                    <a:lstStyle/>
                    <a:p>
                      <a:pPr algn="ctr" fontAlgn="t"/>
                      <a:r>
                        <a:rPr lang="fr-FR" sz="1050" b="0" i="0" u="none" strike="noStrike">
                          <a:solidFill>
                            <a:srgbClr val="993300"/>
                          </a:solidFill>
                          <a:effectLst/>
                          <a:latin typeface="Arial" panose="020B0604020202020204" pitchFamily="34" charset="0"/>
                        </a:rPr>
                        <a:t>6.13</a:t>
                      </a:r>
                    </a:p>
                  </a:txBody>
                  <a:tcPr marL="6350" marR="6350" marT="6350" marB="0" anchor="ctr"/>
                </a:tc>
                <a:tc>
                  <a:txBody>
                    <a:bodyPr/>
                    <a:lstStyle/>
                    <a:p>
                      <a:pPr algn="ctr" fontAlgn="t"/>
                      <a:r>
                        <a:rPr lang="fr-FR" sz="1050" b="0" i="0" u="none" strike="noStrike">
                          <a:solidFill>
                            <a:srgbClr val="993300"/>
                          </a:solidFill>
                          <a:effectLst/>
                          <a:latin typeface="Arial" panose="020B0604020202020204" pitchFamily="34" charset="0"/>
                        </a:rPr>
                        <a:t>7</a:t>
                      </a:r>
                    </a:p>
                  </a:txBody>
                  <a:tcPr marL="6350" marR="6350" marT="6350" marB="0" anchor="ctr"/>
                </a:tc>
                <a:tc>
                  <a:txBody>
                    <a:bodyPr/>
                    <a:lstStyle/>
                    <a:p>
                      <a:pPr algn="ctr" fontAlgn="t"/>
                      <a:r>
                        <a:rPr lang="fr-FR" sz="1050" b="0" i="0" u="none" strike="noStrike">
                          <a:solidFill>
                            <a:srgbClr val="993300"/>
                          </a:solidFill>
                          <a:effectLst/>
                          <a:latin typeface="Arial" panose="020B0604020202020204" pitchFamily="34" charset="0"/>
                        </a:rPr>
                        <a:t>0</a:t>
                      </a:r>
                    </a:p>
                  </a:txBody>
                  <a:tcPr marL="6350" marR="6350" marT="6350" marB="0" anchor="ctr"/>
                </a:tc>
                <a:tc>
                  <a:txBody>
                    <a:bodyPr/>
                    <a:lstStyle/>
                    <a:p>
                      <a:pPr algn="ctr" fontAlgn="t"/>
                      <a:r>
                        <a:rPr lang="fr-FR" sz="1050" b="0" i="0" u="none" strike="noStrike">
                          <a:solidFill>
                            <a:srgbClr val="993300"/>
                          </a:solidFill>
                          <a:effectLst/>
                          <a:latin typeface="Arial" panose="020B0604020202020204" pitchFamily="34" charset="0"/>
                        </a:rPr>
                        <a:t>1236</a:t>
                      </a:r>
                    </a:p>
                  </a:txBody>
                  <a:tcPr marL="6350" marR="6350" marT="6350" marB="0" anchor="ctr"/>
                </a:tc>
                <a:tc>
                  <a:txBody>
                    <a:bodyPr/>
                    <a:lstStyle/>
                    <a:p>
                      <a:pPr algn="ctr" fontAlgn="t"/>
                      <a:r>
                        <a:rPr lang="en-US" sz="900" b="0" i="0" u="none" strike="noStrike">
                          <a:solidFill>
                            <a:srgbClr val="333399"/>
                          </a:solidFill>
                          <a:effectLst/>
                          <a:latin typeface="Arial" panose="020B0604020202020204" pitchFamily="34" charset="0"/>
                        </a:rPr>
                        <a:t>FCSFat</a:t>
                      </a:r>
                    </a:p>
                  </a:txBody>
                  <a:tcPr marL="6350" marR="6350" marT="6350" marB="0" anchor="ctr"/>
                </a:tc>
                <a:extLst>
                  <a:ext uri="{0D108BD9-81ED-4DB2-BD59-A6C34878D82A}">
                    <a16:rowId xmlns:a16="http://schemas.microsoft.com/office/drawing/2014/main" val="891428275"/>
                  </a:ext>
                </a:extLst>
              </a:tr>
              <a:tr h="370840">
                <a:tc>
                  <a:txBody>
                    <a:bodyPr/>
                    <a:lstStyle/>
                    <a:p>
                      <a:pPr algn="ctr" fontAlgn="t"/>
                      <a:r>
                        <a:rPr lang="fr-FR" sz="1050" b="0" i="0" u="none" strike="noStrike">
                          <a:solidFill>
                            <a:srgbClr val="993300"/>
                          </a:solidFill>
                          <a:effectLst/>
                          <a:latin typeface="Arial" panose="020B0604020202020204" pitchFamily="34" charset="0"/>
                        </a:rPr>
                        <a:t>1.562</a:t>
                      </a:r>
                    </a:p>
                  </a:txBody>
                  <a:tcPr marL="6350" marR="6350" marT="6350" marB="0" anchor="ctr"/>
                </a:tc>
                <a:tc>
                  <a:txBody>
                    <a:bodyPr/>
                    <a:lstStyle/>
                    <a:p>
                      <a:pPr algn="ctr" fontAlgn="t"/>
                      <a:r>
                        <a:rPr lang="fr-FR" sz="1050" b="0" i="0" u="none" strike="noStrike">
                          <a:solidFill>
                            <a:srgbClr val="993300"/>
                          </a:solidFill>
                          <a:effectLst/>
                          <a:latin typeface="Arial" panose="020B0604020202020204" pitchFamily="34" charset="0"/>
                        </a:rPr>
                        <a:t>6.53</a:t>
                      </a:r>
                    </a:p>
                  </a:txBody>
                  <a:tcPr marL="6350" marR="6350" marT="6350" marB="0" anchor="ctr"/>
                </a:tc>
                <a:tc>
                  <a:txBody>
                    <a:bodyPr/>
                    <a:lstStyle/>
                    <a:p>
                      <a:pPr algn="ctr" fontAlgn="t"/>
                      <a:r>
                        <a:rPr lang="fr-FR" sz="1050" b="0" i="0" u="none" strike="noStrike">
                          <a:solidFill>
                            <a:srgbClr val="993300"/>
                          </a:solidFill>
                          <a:effectLst/>
                          <a:latin typeface="Arial" panose="020B0604020202020204" pitchFamily="34" charset="0"/>
                        </a:rPr>
                        <a:t>7</a:t>
                      </a:r>
                    </a:p>
                  </a:txBody>
                  <a:tcPr marL="6350" marR="6350" marT="6350" marB="0" anchor="ctr"/>
                </a:tc>
                <a:tc>
                  <a:txBody>
                    <a:bodyPr/>
                    <a:lstStyle/>
                    <a:p>
                      <a:pPr algn="ctr" fontAlgn="t"/>
                      <a:r>
                        <a:rPr lang="fr-FR" sz="1050" b="0" i="0" u="none" strike="noStrike">
                          <a:solidFill>
                            <a:srgbClr val="993300"/>
                          </a:solidFill>
                          <a:effectLst/>
                          <a:latin typeface="Arial" panose="020B0604020202020204" pitchFamily="34" charset="0"/>
                        </a:rPr>
                        <a:t>0</a:t>
                      </a:r>
                    </a:p>
                  </a:txBody>
                  <a:tcPr marL="6350" marR="6350" marT="6350" marB="0" anchor="ctr"/>
                </a:tc>
                <a:tc>
                  <a:txBody>
                    <a:bodyPr/>
                    <a:lstStyle/>
                    <a:p>
                      <a:pPr algn="ctr" fontAlgn="t"/>
                      <a:r>
                        <a:rPr lang="fr-FR" sz="1050" b="0" i="0" u="none" strike="noStrike">
                          <a:solidFill>
                            <a:srgbClr val="993300"/>
                          </a:solidFill>
                          <a:effectLst/>
                          <a:latin typeface="Arial" panose="020B0604020202020204" pitchFamily="34" charset="0"/>
                        </a:rPr>
                        <a:t>1236</a:t>
                      </a:r>
                    </a:p>
                  </a:txBody>
                  <a:tcPr marL="6350" marR="6350" marT="6350" marB="0" anchor="ctr"/>
                </a:tc>
                <a:tc>
                  <a:txBody>
                    <a:bodyPr/>
                    <a:lstStyle/>
                    <a:p>
                      <a:pPr algn="ctr" fontAlgn="t"/>
                      <a:r>
                        <a:rPr lang="en-US" sz="900" b="0" i="0" u="none" strike="noStrike">
                          <a:solidFill>
                            <a:srgbClr val="333399"/>
                          </a:solidFill>
                          <a:effectLst/>
                          <a:latin typeface="Arial" panose="020B0604020202020204" pitchFamily="34" charset="0"/>
                        </a:rPr>
                        <a:t>FCSSugar</a:t>
                      </a:r>
                    </a:p>
                  </a:txBody>
                  <a:tcPr marL="6350" marR="6350" marT="6350" marB="0" anchor="ctr"/>
                </a:tc>
                <a:extLst>
                  <a:ext uri="{0D108BD9-81ED-4DB2-BD59-A6C34878D82A}">
                    <a16:rowId xmlns:a16="http://schemas.microsoft.com/office/drawing/2014/main" val="3300534768"/>
                  </a:ext>
                </a:extLst>
              </a:tr>
              <a:tr h="76668">
                <a:tc>
                  <a:txBody>
                    <a:bodyPr/>
                    <a:lstStyle/>
                    <a:p>
                      <a:pPr algn="ctr" fontAlgn="t"/>
                      <a:r>
                        <a:rPr lang="fr-FR" sz="1050" b="0" i="0" u="none" strike="noStrike">
                          <a:solidFill>
                            <a:srgbClr val="993300"/>
                          </a:solidFill>
                          <a:effectLst/>
                          <a:latin typeface="Arial" panose="020B0604020202020204" pitchFamily="34" charset="0"/>
                        </a:rPr>
                        <a:t>2.145</a:t>
                      </a:r>
                    </a:p>
                  </a:txBody>
                  <a:tcPr marL="6350" marR="6350" marT="6350" marB="0" anchor="ctr"/>
                </a:tc>
                <a:tc>
                  <a:txBody>
                    <a:bodyPr/>
                    <a:lstStyle/>
                    <a:p>
                      <a:pPr algn="ctr" fontAlgn="t"/>
                      <a:r>
                        <a:rPr lang="fr-FR" sz="1050" b="0" i="0" u="none" strike="noStrike">
                          <a:solidFill>
                            <a:srgbClr val="993300"/>
                          </a:solidFill>
                          <a:effectLst/>
                          <a:latin typeface="Arial" panose="020B0604020202020204" pitchFamily="34" charset="0"/>
                        </a:rPr>
                        <a:t>5.86</a:t>
                      </a:r>
                    </a:p>
                  </a:txBody>
                  <a:tcPr marL="6350" marR="6350" marT="6350" marB="0" anchor="ctr"/>
                </a:tc>
                <a:tc>
                  <a:txBody>
                    <a:bodyPr/>
                    <a:lstStyle/>
                    <a:p>
                      <a:pPr algn="ctr" fontAlgn="t"/>
                      <a:r>
                        <a:rPr lang="fr-FR" sz="1050" b="0" i="0" u="none" strike="noStrike">
                          <a:solidFill>
                            <a:srgbClr val="993300"/>
                          </a:solidFill>
                          <a:effectLst/>
                          <a:latin typeface="Arial" panose="020B0604020202020204" pitchFamily="34" charset="0"/>
                        </a:rPr>
                        <a:t>7</a:t>
                      </a:r>
                    </a:p>
                  </a:txBody>
                  <a:tcPr marL="6350" marR="6350" marT="6350" marB="0" anchor="ctr"/>
                </a:tc>
                <a:tc>
                  <a:txBody>
                    <a:bodyPr/>
                    <a:lstStyle/>
                    <a:p>
                      <a:pPr algn="ctr" fontAlgn="t"/>
                      <a:r>
                        <a:rPr lang="fr-FR" sz="1050" b="0" i="0" u="none" strike="noStrike">
                          <a:solidFill>
                            <a:srgbClr val="993300"/>
                          </a:solidFill>
                          <a:effectLst/>
                          <a:latin typeface="Arial" panose="020B0604020202020204" pitchFamily="34" charset="0"/>
                        </a:rPr>
                        <a:t>0</a:t>
                      </a:r>
                    </a:p>
                  </a:txBody>
                  <a:tcPr marL="6350" marR="6350" marT="6350" marB="0" anchor="ctr"/>
                </a:tc>
                <a:tc>
                  <a:txBody>
                    <a:bodyPr/>
                    <a:lstStyle/>
                    <a:p>
                      <a:pPr algn="ctr" fontAlgn="t"/>
                      <a:r>
                        <a:rPr lang="fr-FR" sz="1050" b="0" i="0" u="none" strike="noStrike">
                          <a:solidFill>
                            <a:srgbClr val="993300"/>
                          </a:solidFill>
                          <a:effectLst/>
                          <a:latin typeface="Arial" panose="020B0604020202020204" pitchFamily="34" charset="0"/>
                        </a:rPr>
                        <a:t>1236</a:t>
                      </a:r>
                    </a:p>
                  </a:txBody>
                  <a:tcPr marL="6350" marR="6350" marT="6350" marB="0" anchor="ctr"/>
                </a:tc>
                <a:tc>
                  <a:txBody>
                    <a:bodyPr/>
                    <a:lstStyle/>
                    <a:p>
                      <a:pPr algn="ctr" fontAlgn="t"/>
                      <a:r>
                        <a:rPr lang="en-US" sz="900" b="0" i="0" u="none" strike="noStrike" err="1">
                          <a:solidFill>
                            <a:srgbClr val="333399"/>
                          </a:solidFill>
                          <a:effectLst/>
                          <a:latin typeface="Arial" panose="020B0604020202020204" pitchFamily="34" charset="0"/>
                        </a:rPr>
                        <a:t>FCSCond</a:t>
                      </a:r>
                      <a:endParaRPr lang="en-US" sz="900" b="0" i="0" u="none" strike="noStrike">
                        <a:solidFill>
                          <a:srgbClr val="333399"/>
                        </a:solidFill>
                        <a:effectLst/>
                        <a:latin typeface="Arial" panose="020B0604020202020204" pitchFamily="34" charset="0"/>
                      </a:endParaRPr>
                    </a:p>
                  </a:txBody>
                  <a:tcPr marL="6350" marR="6350" marT="6350" marB="0" anchor="ctr"/>
                </a:tc>
                <a:extLst>
                  <a:ext uri="{0D108BD9-81ED-4DB2-BD59-A6C34878D82A}">
                    <a16:rowId xmlns:a16="http://schemas.microsoft.com/office/drawing/2014/main" val="2838583823"/>
                  </a:ext>
                </a:extLst>
              </a:tr>
            </a:tbl>
          </a:graphicData>
        </a:graphic>
      </p:graphicFrame>
    </p:spTree>
    <p:extLst>
      <p:ext uri="{BB962C8B-B14F-4D97-AF65-F5344CB8AC3E}">
        <p14:creationId xmlns:p14="http://schemas.microsoft.com/office/powerpoint/2010/main" val="1720385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dirty="0">
                <a:solidFill>
                  <a:schemeClr val="tx1"/>
                </a:solidFill>
                <a:latin typeface="Open Sans ExtraBold" panose="020B0906030804020204" pitchFamily="34" charset="0"/>
              </a:rPr>
              <a:t>مراجعة جودة البيانات في</a:t>
            </a:r>
            <a:r>
              <a:rPr lang="en-US" sz="3600" kern="1400" spc="230" dirty="0">
                <a:solidFill>
                  <a:schemeClr val="tx1"/>
                </a:solidFill>
                <a:latin typeface="Open Sans ExtraBold" panose="020B0906030804020204" pitchFamily="34" charset="0"/>
              </a:rPr>
              <a:t>FCS </a:t>
            </a:r>
            <a:r>
              <a:rPr lang="ar-LB" sz="3600" kern="1400" spc="230" dirty="0">
                <a:solidFill>
                  <a:schemeClr val="tx1"/>
                </a:solidFill>
                <a:latin typeface="Open Sans ExtraBold" panose="020B0906030804020204" pitchFamily="34" charset="0"/>
              </a:rPr>
              <a:t>: استهلاك غير اعتيادي</a:t>
            </a:r>
            <a:endParaRPr lang="en-GB" sz="3600" b="0" kern="1400" spc="230" dirty="0">
              <a:solidFill>
                <a:schemeClr val="tx1"/>
              </a:solidFill>
              <a:latin typeface="Open Sans ExtraBold" panose="020B0906030804020204" pitchFamily="34" charset="0"/>
            </a:endParaRPr>
          </a:p>
        </p:txBody>
      </p:sp>
      <p:sp>
        <p:nvSpPr>
          <p:cNvPr id="9" name="TextBox 8">
            <a:extLst>
              <a:ext uri="{FF2B5EF4-FFF2-40B4-BE49-F238E27FC236}">
                <a16:creationId xmlns:a16="http://schemas.microsoft.com/office/drawing/2014/main" id="{4C28373A-E391-4E43-8B96-3D161A1FC6D2}"/>
              </a:ext>
            </a:extLst>
          </p:cNvPr>
          <p:cNvSpPr txBox="1"/>
          <p:nvPr/>
        </p:nvSpPr>
        <p:spPr>
          <a:xfrm>
            <a:off x="1327789" y="2042334"/>
            <a:ext cx="6097772" cy="1015663"/>
          </a:xfrm>
          <a:prstGeom prst="rect">
            <a:avLst/>
          </a:prstGeom>
          <a:noFill/>
        </p:spPr>
        <p:txBody>
          <a:bodyPr wrap="square">
            <a:spAutoFit/>
          </a:bodyPr>
          <a:lstStyle/>
          <a:p>
            <a:endParaRPr lang="en-US" sz="1050" dirty="0">
              <a:solidFill>
                <a:srgbClr val="000000"/>
              </a:solidFill>
              <a:latin typeface="Courier New" panose="02070309020205020404" pitchFamily="49" charset="0"/>
            </a:endParaRPr>
          </a:p>
          <a:p>
            <a:r>
              <a:rPr lang="en-US" sz="1050" dirty="0">
                <a:solidFill>
                  <a:srgbClr val="000000"/>
                </a:solidFill>
                <a:latin typeface="Courier New" panose="02070309020205020404" pitchFamily="49" charset="0"/>
              </a:rPr>
              <a:t>FREQUENCIES VARIABLES=</a:t>
            </a:r>
            <a:r>
              <a:rPr lang="en-US" sz="1050" dirty="0" err="1">
                <a:solidFill>
                  <a:srgbClr val="000000"/>
                </a:solidFill>
                <a:latin typeface="Courier New" panose="02070309020205020404" pitchFamily="49" charset="0"/>
              </a:rPr>
              <a:t>FCSStap</a:t>
            </a:r>
            <a:endParaRPr lang="en-US" sz="1050" dirty="0">
              <a:solidFill>
                <a:srgbClr val="000000"/>
              </a:solidFill>
              <a:latin typeface="Courier New" panose="02070309020205020404" pitchFamily="49" charset="0"/>
            </a:endParaRPr>
          </a:p>
          <a:p>
            <a:r>
              <a:rPr lang="en-US" sz="1050" dirty="0">
                <a:solidFill>
                  <a:srgbClr val="000000"/>
                </a:solidFill>
                <a:latin typeface="Courier New" panose="02070309020205020404" pitchFamily="49" charset="0"/>
              </a:rPr>
              <a:t>  /HISTOGRAM NORMAL</a:t>
            </a:r>
          </a:p>
          <a:p>
            <a:r>
              <a:rPr lang="en-US" sz="1050" dirty="0">
                <a:solidFill>
                  <a:srgbClr val="000000"/>
                </a:solidFill>
                <a:latin typeface="Courier New" panose="02070309020205020404" pitchFamily="49" charset="0"/>
              </a:rPr>
              <a:t>  /ORDER=ANALYSIS. </a:t>
            </a:r>
          </a:p>
          <a:p>
            <a:pPr marR="0" algn="l"/>
            <a:endParaRPr lang="en-US" sz="900" b="0" i="0" u="none" strike="noStrike" baseline="0" dirty="0">
              <a:solidFill>
                <a:srgbClr val="000000"/>
              </a:solidFill>
              <a:latin typeface="Courier New" panose="02070309020205020404" pitchFamily="49" charset="0"/>
            </a:endParaRPr>
          </a:p>
          <a:p>
            <a:endParaRPr lang="en-US" sz="900" b="0" i="0" u="none" strike="noStrike" baseline="0" dirty="0">
              <a:latin typeface="Times New Roman" panose="02020603050405020304" pitchFamily="18" charset="0"/>
            </a:endParaRPr>
          </a:p>
        </p:txBody>
      </p:sp>
      <p:sp>
        <p:nvSpPr>
          <p:cNvPr id="2" name="TextBox 1">
            <a:extLst>
              <a:ext uri="{FF2B5EF4-FFF2-40B4-BE49-F238E27FC236}">
                <a16:creationId xmlns:a16="http://schemas.microsoft.com/office/drawing/2014/main" id="{6D093DB4-FB1B-496A-A873-DEA712023936}"/>
              </a:ext>
            </a:extLst>
          </p:cNvPr>
          <p:cNvSpPr txBox="1"/>
          <p:nvPr/>
        </p:nvSpPr>
        <p:spPr>
          <a:xfrm flipH="1">
            <a:off x="6935138" y="1785782"/>
            <a:ext cx="4703427" cy="369332"/>
          </a:xfrm>
          <a:prstGeom prst="rect">
            <a:avLst/>
          </a:prstGeom>
          <a:noFill/>
          <a:ln w="28575">
            <a:solidFill>
              <a:schemeClr val="tx1">
                <a:lumMod val="75000"/>
              </a:schemeClr>
            </a:solidFill>
          </a:ln>
        </p:spPr>
        <p:txBody>
          <a:bodyPr wrap="square" rtlCol="0">
            <a:spAutoFit/>
          </a:bodyPr>
          <a:lstStyle/>
          <a:p>
            <a:pPr algn="r" rtl="1"/>
            <a:r>
              <a:rPr lang="ar-LB"/>
              <a:t>يجب تكرار هذه الخطوة لجميع المجموعات الغذائية.</a:t>
            </a:r>
            <a:endParaRPr lang="en-US"/>
          </a:p>
        </p:txBody>
      </p:sp>
      <p:pic>
        <p:nvPicPr>
          <p:cNvPr id="16" name="Picture 15">
            <a:extLst>
              <a:ext uri="{FF2B5EF4-FFF2-40B4-BE49-F238E27FC236}">
                <a16:creationId xmlns:a16="http://schemas.microsoft.com/office/drawing/2014/main" id="{C466971C-E1F0-46DD-2F99-2672705C7BA2}"/>
              </a:ext>
            </a:extLst>
          </p:cNvPr>
          <p:cNvPicPr>
            <a:picLocks noChangeAspect="1"/>
          </p:cNvPicPr>
          <p:nvPr/>
        </p:nvPicPr>
        <p:blipFill>
          <a:blip r:embed="rId3"/>
          <a:stretch>
            <a:fillRect/>
          </a:stretch>
        </p:blipFill>
        <p:spPr>
          <a:xfrm>
            <a:off x="6423380" y="3006465"/>
            <a:ext cx="4813687" cy="2838552"/>
          </a:xfrm>
          <a:prstGeom prst="rect">
            <a:avLst/>
          </a:prstGeom>
        </p:spPr>
      </p:pic>
      <p:graphicFrame>
        <p:nvGraphicFramePr>
          <p:cNvPr id="17" name="Table 16">
            <a:extLst>
              <a:ext uri="{FF2B5EF4-FFF2-40B4-BE49-F238E27FC236}">
                <a16:creationId xmlns:a16="http://schemas.microsoft.com/office/drawing/2014/main" id="{F5E25246-8565-0ECB-E695-FA2B224782D5}"/>
              </a:ext>
            </a:extLst>
          </p:cNvPr>
          <p:cNvGraphicFramePr>
            <a:graphicFrameLocks noGrp="1"/>
          </p:cNvGraphicFramePr>
          <p:nvPr/>
        </p:nvGraphicFramePr>
        <p:xfrm>
          <a:off x="1133121" y="2950143"/>
          <a:ext cx="4635500" cy="2787020"/>
        </p:xfrm>
        <a:graphic>
          <a:graphicData uri="http://schemas.openxmlformats.org/drawingml/2006/table">
            <a:tbl>
              <a:tblPr>
                <a:tableStyleId>{616DA210-FB5B-4158-B5E0-FEB733F419BA}</a:tableStyleId>
              </a:tblPr>
              <a:tblGrid>
                <a:gridCol w="576435">
                  <a:extLst>
                    <a:ext uri="{9D8B030D-6E8A-4147-A177-3AD203B41FA5}">
                      <a16:colId xmlns:a16="http://schemas.microsoft.com/office/drawing/2014/main" val="2290370595"/>
                    </a:ext>
                  </a:extLst>
                </a:gridCol>
                <a:gridCol w="576435">
                  <a:extLst>
                    <a:ext uri="{9D8B030D-6E8A-4147-A177-3AD203B41FA5}">
                      <a16:colId xmlns:a16="http://schemas.microsoft.com/office/drawing/2014/main" val="4272987682"/>
                    </a:ext>
                  </a:extLst>
                </a:gridCol>
                <a:gridCol w="864653">
                  <a:extLst>
                    <a:ext uri="{9D8B030D-6E8A-4147-A177-3AD203B41FA5}">
                      <a16:colId xmlns:a16="http://schemas.microsoft.com/office/drawing/2014/main" val="3069839704"/>
                    </a:ext>
                  </a:extLst>
                </a:gridCol>
                <a:gridCol w="576435">
                  <a:extLst>
                    <a:ext uri="{9D8B030D-6E8A-4147-A177-3AD203B41FA5}">
                      <a16:colId xmlns:a16="http://schemas.microsoft.com/office/drawing/2014/main" val="3788685705"/>
                    </a:ext>
                  </a:extLst>
                </a:gridCol>
                <a:gridCol w="1020771">
                  <a:extLst>
                    <a:ext uri="{9D8B030D-6E8A-4147-A177-3AD203B41FA5}">
                      <a16:colId xmlns:a16="http://schemas.microsoft.com/office/drawing/2014/main" val="3556162561"/>
                    </a:ext>
                  </a:extLst>
                </a:gridCol>
                <a:gridCol w="1020771">
                  <a:extLst>
                    <a:ext uri="{9D8B030D-6E8A-4147-A177-3AD203B41FA5}">
                      <a16:colId xmlns:a16="http://schemas.microsoft.com/office/drawing/2014/main" val="3436202118"/>
                    </a:ext>
                  </a:extLst>
                </a:gridCol>
              </a:tblGrid>
              <a:tr h="228600">
                <a:tc gridSpan="6">
                  <a:txBody>
                    <a:bodyPr/>
                    <a:lstStyle/>
                    <a:p>
                      <a:pPr algn="ctr" rtl="1" fontAlgn="ctr"/>
                      <a:r>
                        <a:rPr lang="ar-LB" sz="1400" b="1"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الحبوب والجذور والدرنات</a:t>
                      </a:r>
                      <a:r>
                        <a:rPr lang="en-US" sz="1400" b="1"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 </a:t>
                      </a:r>
                      <a:r>
                        <a:rPr lang="ar-LB" sz="1400" b="1"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عدد الأيام</a:t>
                      </a:r>
                      <a:endParaRPr lang="fr-FR" sz="1400" b="1"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ct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259334437"/>
                  </a:ext>
                </a:extLst>
              </a:tr>
              <a:tr h="393070">
                <a:tc gridSpan="2">
                  <a:txBody>
                    <a:bodyPr/>
                    <a:lstStyle/>
                    <a:p>
                      <a:pPr algn="ctr" fontAlgn="b"/>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 </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tc hMerge="1">
                  <a:txBody>
                    <a:bodyPr/>
                    <a:lstStyle/>
                    <a:p>
                      <a:endParaRPr lang="fr-FR"/>
                    </a:p>
                  </a:txBody>
                  <a:tcPr/>
                </a:tc>
                <a:tc>
                  <a:txBody>
                    <a:bodyPr/>
                    <a:lstStyle/>
                    <a:p>
                      <a:pPr algn="ctr" fontAlgn="b"/>
                      <a:r>
                        <a:rPr lang="ar-LB" sz="1200" u="none" strike="noStrike">
                          <a:effectLst/>
                          <a:latin typeface="Open Sans" panose="020B0606030504020204" pitchFamily="34" charset="0"/>
                          <a:ea typeface="Open Sans" panose="020B0606030504020204" pitchFamily="34" charset="0"/>
                          <a:cs typeface="Open Sans" panose="020B0606030504020204" pitchFamily="34" charset="0"/>
                        </a:rPr>
                        <a:t>التكرار</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tc>
                  <a:txBody>
                    <a:bodyPr/>
                    <a:lstStyle/>
                    <a:p>
                      <a:pPr algn="ctr" fontAlgn="b"/>
                      <a:r>
                        <a:rPr lang="ar-LB" sz="120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النسبة</a:t>
                      </a:r>
                      <a:endParaRPr lang="fr-FR" sz="120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tc>
                  <a:txBody>
                    <a:bodyPr/>
                    <a:lstStyle/>
                    <a:p>
                      <a:pPr algn="ctr" fontAlgn="b"/>
                      <a:r>
                        <a:rPr lang="ar-LB" sz="120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النسبة الصحيحة</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tc>
                  <a:txBody>
                    <a:bodyPr/>
                    <a:lstStyle/>
                    <a:p>
                      <a:pPr algn="ctr" fontAlgn="b"/>
                      <a:r>
                        <a:rPr lang="ar-LB" sz="120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النسبة التراكمية</a:t>
                      </a:r>
                      <a:endParaRPr lang="fr-FR" sz="120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extLst>
                  <a:ext uri="{0D108BD9-81ED-4DB2-BD59-A6C34878D82A}">
                    <a16:rowId xmlns:a16="http://schemas.microsoft.com/office/drawing/2014/main" val="289116857"/>
                  </a:ext>
                </a:extLst>
              </a:tr>
              <a:tr h="196850">
                <a:tc rowSpan="9">
                  <a:txBody>
                    <a:bodyPr/>
                    <a:lstStyle/>
                    <a:p>
                      <a:pPr algn="ctr" fontAlgn="t"/>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5</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0.4</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0.4</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0.4</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3486574315"/>
                  </a:ext>
                </a:extLst>
              </a:tr>
              <a:tr h="196850">
                <a:tc vMerge="1">
                  <a:txBody>
                    <a:bodyPr/>
                    <a:lstStyle/>
                    <a:p>
                      <a:endParaRPr lang="fr-FR"/>
                    </a:p>
                  </a:txBody>
                  <a:tcPr/>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5</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0.4</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0.4</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0.8</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289600835"/>
                  </a:ext>
                </a:extLst>
              </a:tr>
              <a:tr h="196850">
                <a:tc vMerge="1">
                  <a:txBody>
                    <a:bodyPr/>
                    <a:lstStyle/>
                    <a:p>
                      <a:endParaRPr lang="fr-FR"/>
                    </a:p>
                  </a:txBody>
                  <a:tcPr/>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2</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10</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0.8</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0.8</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1.6</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2950258625"/>
                  </a:ext>
                </a:extLst>
              </a:tr>
              <a:tr h="196850">
                <a:tc vMerge="1">
                  <a:txBody>
                    <a:bodyPr/>
                    <a:lstStyle/>
                    <a:p>
                      <a:endParaRPr lang="fr-FR"/>
                    </a:p>
                  </a:txBody>
                  <a:tcPr/>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3</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33</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2.7</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2.7</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4.3</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42151561"/>
                  </a:ext>
                </a:extLst>
              </a:tr>
              <a:tr h="196850">
                <a:tc vMerge="1">
                  <a:txBody>
                    <a:bodyPr/>
                    <a:lstStyle/>
                    <a:p>
                      <a:endParaRPr lang="fr-FR"/>
                    </a:p>
                  </a:txBody>
                  <a:tcPr/>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4</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10</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0.8</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0.8</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5.1</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2221007441"/>
                  </a:ext>
                </a:extLst>
              </a:tr>
              <a:tr h="196850">
                <a:tc vMerge="1">
                  <a:txBody>
                    <a:bodyPr/>
                    <a:lstStyle/>
                    <a:p>
                      <a:endParaRPr lang="fr-FR"/>
                    </a:p>
                  </a:txBody>
                  <a:tcPr/>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5</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15</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1.2</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1.2</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6.3</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3988943639"/>
                  </a:ext>
                </a:extLst>
              </a:tr>
              <a:tr h="196850">
                <a:tc vMerge="1">
                  <a:txBody>
                    <a:bodyPr/>
                    <a:lstStyle/>
                    <a:p>
                      <a:endParaRPr lang="fr-FR"/>
                    </a:p>
                  </a:txBody>
                  <a:tcPr/>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6</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4</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0.3</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0.3</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6.6</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1213319202"/>
                  </a:ext>
                </a:extLst>
              </a:tr>
              <a:tr h="196850">
                <a:tc vMerge="1">
                  <a:txBody>
                    <a:bodyPr/>
                    <a:lstStyle/>
                    <a:p>
                      <a:endParaRPr lang="fr-FR"/>
                    </a:p>
                  </a:txBody>
                  <a:tcPr/>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7</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1154</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93.2</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93.4</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100.0</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3279310822"/>
                  </a:ext>
                </a:extLst>
              </a:tr>
              <a:tr h="196850">
                <a:tc vMerge="1">
                  <a:txBody>
                    <a:bodyPr/>
                    <a:lstStyle/>
                    <a:p>
                      <a:endParaRPr lang="fr-FR"/>
                    </a:p>
                  </a:txBody>
                  <a:tcPr/>
                </a:tc>
                <a:tc>
                  <a:txBody>
                    <a:bodyPr/>
                    <a:lstStyle/>
                    <a:p>
                      <a:pPr algn="ctr" fontAlgn="t"/>
                      <a:r>
                        <a:rPr lang="ar-LB" sz="1200" u="none" strike="noStrike">
                          <a:effectLst/>
                          <a:latin typeface="Open Sans" panose="020B0606030504020204" pitchFamily="34" charset="0"/>
                          <a:ea typeface="Open Sans" panose="020B0606030504020204" pitchFamily="34" charset="0"/>
                          <a:cs typeface="Open Sans" panose="020B0606030504020204" pitchFamily="34" charset="0"/>
                        </a:rPr>
                        <a:t>المجموع</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1236</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99.8</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100.0</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 </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393914702"/>
                  </a:ext>
                </a:extLst>
              </a:tr>
              <a:tr h="196850">
                <a:tc>
                  <a:txBody>
                    <a:bodyPr/>
                    <a:lstStyle/>
                    <a:p>
                      <a:pPr algn="ctr" fontAlgn="t"/>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2</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0.2</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 </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 </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1743332112"/>
                  </a:ext>
                </a:extLst>
              </a:tr>
              <a:tr h="196850">
                <a:tc gridSpan="2">
                  <a:txBody>
                    <a:bodyPr/>
                    <a:lstStyle/>
                    <a:p>
                      <a:pPr algn="ctr" fontAlgn="t"/>
                      <a:r>
                        <a:rPr lang="ar-LB" sz="1200" u="none" strike="noStrike">
                          <a:effectLst/>
                          <a:latin typeface="Open Sans" panose="020B0606030504020204" pitchFamily="34" charset="0"/>
                          <a:ea typeface="Open Sans" panose="020B0606030504020204" pitchFamily="34" charset="0"/>
                          <a:cs typeface="Open Sans" panose="020B0606030504020204" pitchFamily="34" charset="0"/>
                        </a:rPr>
                        <a:t>المجموع</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hMerge="1">
                  <a:txBody>
                    <a:bodyPr/>
                    <a:lstStyle/>
                    <a:p>
                      <a:endParaRPr lang="fr-FR"/>
                    </a:p>
                  </a:txBody>
                  <a:tcPr/>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1238</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100.0</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 </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ct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 </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292054615"/>
                  </a:ext>
                </a:extLst>
              </a:tr>
            </a:tbl>
          </a:graphicData>
        </a:graphic>
      </p:graphicFrame>
      <p:pic>
        <p:nvPicPr>
          <p:cNvPr id="18" name="Graphic 17" descr="Flag with solid fill">
            <a:extLst>
              <a:ext uri="{FF2B5EF4-FFF2-40B4-BE49-F238E27FC236}">
                <a16:creationId xmlns:a16="http://schemas.microsoft.com/office/drawing/2014/main" id="{866B607A-BC26-FA84-7759-C2690B13247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3121" y="515047"/>
            <a:ext cx="914400" cy="914400"/>
          </a:xfrm>
          <a:prstGeom prst="rect">
            <a:avLst/>
          </a:prstGeom>
        </p:spPr>
      </p:pic>
      <p:sp>
        <p:nvSpPr>
          <p:cNvPr id="20" name="TextBox 19">
            <a:extLst>
              <a:ext uri="{FF2B5EF4-FFF2-40B4-BE49-F238E27FC236}">
                <a16:creationId xmlns:a16="http://schemas.microsoft.com/office/drawing/2014/main" id="{60E9BA53-CE10-082A-FC72-ECC14E8B1777}"/>
              </a:ext>
            </a:extLst>
          </p:cNvPr>
          <p:cNvSpPr txBox="1"/>
          <p:nvPr/>
        </p:nvSpPr>
        <p:spPr>
          <a:xfrm>
            <a:off x="1751375" y="1429447"/>
            <a:ext cx="9889766" cy="369332"/>
          </a:xfrm>
          <a:prstGeom prst="rect">
            <a:avLst/>
          </a:prstGeom>
          <a:noFill/>
        </p:spPr>
        <p:txBody>
          <a:bodyPr wrap="square">
            <a:spAutoFit/>
          </a:bodyPr>
          <a:lstStyle/>
          <a:p>
            <a:pPr algn="r" rtl="1"/>
            <a:r>
              <a:rPr lang="ar-LB" sz="1800" spc="60">
                <a:latin typeface="Open Sans" charset="0"/>
                <a:ea typeface="Open Sans" charset="0"/>
                <a:cs typeface="Open Sans" charset="0"/>
              </a:rPr>
              <a:t>حساب انتشار التباين من خلال رسم توزيع المتغيرات</a:t>
            </a:r>
            <a:r>
              <a:rPr lang="en-US" sz="1800" spc="60">
                <a:latin typeface="Open Sans" charset="0"/>
                <a:ea typeface="Open Sans" charset="0"/>
                <a:cs typeface="Open Sans" charset="0"/>
              </a:rPr>
              <a:t>:</a:t>
            </a:r>
          </a:p>
        </p:txBody>
      </p:sp>
      <p:sp>
        <p:nvSpPr>
          <p:cNvPr id="3" name="Rectangle 2">
            <a:extLst>
              <a:ext uri="{FF2B5EF4-FFF2-40B4-BE49-F238E27FC236}">
                <a16:creationId xmlns:a16="http://schemas.microsoft.com/office/drawing/2014/main" id="{04E1AC94-CEF5-92FC-2749-F7A98A576D8E}"/>
              </a:ext>
            </a:extLst>
          </p:cNvPr>
          <p:cNvSpPr/>
          <p:nvPr/>
        </p:nvSpPr>
        <p:spPr>
          <a:xfrm>
            <a:off x="2274073" y="3570136"/>
            <a:ext cx="2488758" cy="1015663"/>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Speech Bubble: Oval 3">
            <a:extLst>
              <a:ext uri="{FF2B5EF4-FFF2-40B4-BE49-F238E27FC236}">
                <a16:creationId xmlns:a16="http://schemas.microsoft.com/office/drawing/2014/main" id="{0EC8998B-4EC0-7BEC-44D4-DA38CD1E685B}"/>
              </a:ext>
            </a:extLst>
          </p:cNvPr>
          <p:cNvSpPr/>
          <p:nvPr/>
        </p:nvSpPr>
        <p:spPr>
          <a:xfrm>
            <a:off x="4762831" y="4843738"/>
            <a:ext cx="2916435" cy="1786849"/>
          </a:xfrm>
          <a:prstGeom prst="wedgeEllipseCallout">
            <a:avLst>
              <a:gd name="adj1" fmla="val -79819"/>
              <a:gd name="adj2" fmla="val -61593"/>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ar-LB" sz="1600" b="1">
                <a:solidFill>
                  <a:srgbClr val="FFFFFE"/>
                </a:solidFill>
                <a:latin typeface="Open Sans"/>
                <a:ea typeface="Open Sans"/>
                <a:cs typeface="Open Sans"/>
              </a:rPr>
              <a:t>استهلاك متدني للحبوب والجذور والدرنات.</a:t>
            </a:r>
            <a:br>
              <a:rPr lang="ar-LB" sz="1600" b="1">
                <a:solidFill>
                  <a:srgbClr val="FFFFFE"/>
                </a:solidFill>
                <a:latin typeface="Open Sans"/>
                <a:ea typeface="Open Sans"/>
                <a:cs typeface="Open Sans"/>
              </a:rPr>
            </a:br>
            <a:r>
              <a:rPr lang="ar-LB" sz="1600" b="1">
                <a:solidFill>
                  <a:srgbClr val="FFFFFE"/>
                </a:solidFill>
                <a:latin typeface="Open Sans"/>
                <a:ea typeface="Open Sans"/>
                <a:cs typeface="Open Sans"/>
              </a:rPr>
              <a:t>4 أيام أو أقل يجب الانتباه اليها خلال مراجعة جودة البيانات.</a:t>
            </a:r>
            <a:endParaRPr lang="en-US" sz="1600" b="1">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8871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6809" y="1378973"/>
            <a:ext cx="11052000" cy="4100053"/>
          </a:xfrm>
        </p:spPr>
        <p:txBody>
          <a:bodyPr vert="horz" lIns="91440" tIns="45720" rIns="91440" bIns="45720" rtlCol="0" anchor="t">
            <a:noAutofit/>
          </a:bodyPr>
          <a:lstStyle/>
          <a:p>
            <a:pPr marL="0" indent="0">
              <a:lnSpc>
                <a:spcPct val="110958"/>
              </a:lnSpc>
              <a:buNone/>
            </a:pPr>
            <a:endParaRPr lang="en-US" spc="60"/>
          </a:p>
          <a:p>
            <a:pPr algn="r" rtl="1">
              <a:buFont typeface="Wingdings" panose="05000000000000000000" pitchFamily="2" charset="2"/>
              <a:buChar char="v"/>
            </a:pPr>
            <a:r>
              <a:rPr lang="ar-YE" sz="1800" spc="60">
                <a:latin typeface="Open Sans"/>
                <a:ea typeface="Open Sans"/>
                <a:cs typeface="Open Sans"/>
              </a:rPr>
              <a:t>يمكن استخدام مؤشر استهلاك الغذاء في مجموعة من الطرق، بما في ذلك متابعة انشطة البرنامج، وتحديد حالة الأمن الغذائي في وقت معين، وتحديد الاستهداف على مستوى السكان.</a:t>
            </a:r>
          </a:p>
          <a:p>
            <a:pPr algn="r" rtl="1">
              <a:buFont typeface="Wingdings" panose="05000000000000000000" pitchFamily="2" charset="2"/>
              <a:buChar char="v"/>
            </a:pPr>
            <a:endParaRPr lang="ar-YE" sz="1800" spc="60">
              <a:latin typeface="Open Sans"/>
              <a:ea typeface="Open Sans"/>
              <a:cs typeface="Open Sans"/>
            </a:endParaRPr>
          </a:p>
          <a:p>
            <a:pPr algn="r" rtl="1">
              <a:buFont typeface="Wingdings" panose="05000000000000000000" pitchFamily="2" charset="2"/>
              <a:buChar char="v"/>
            </a:pPr>
            <a:r>
              <a:rPr lang="ar-LB" spc="60">
                <a:latin typeface="Open Sans"/>
                <a:ea typeface="Open Sans"/>
                <a:cs typeface="Open Sans"/>
              </a:rPr>
              <a:t>يلعب مؤشر استهلاك الغذاء دورًا في تصنيف الأسر وفقًا لمستوى أمنها الغذائي من خلال استخدامه في </a:t>
            </a:r>
            <a:r>
              <a:rPr lang="ar-LB" b="1" i="1" spc="60">
                <a:latin typeface="Open Sans"/>
                <a:ea typeface="Open Sans"/>
                <a:cs typeface="Open Sans"/>
                <a:hlinkClick r:id="rId3">
                  <a:extLst>
                    <a:ext uri="{A12FA001-AC4F-418D-AE19-62706E023703}">
                      <ahyp:hlinkClr xmlns:ahyp="http://schemas.microsoft.com/office/drawing/2018/hyperlinkcolor" val="tx"/>
                    </a:ext>
                  </a:extLst>
                </a:hlinkClick>
              </a:rPr>
              <a:t>المنهجية الموحدة لقياس مؤشرات الأمن الغذائي </a:t>
            </a:r>
            <a:r>
              <a:rPr lang="en-US" b="1" i="1" spc="60">
                <a:latin typeface="Open Sans"/>
                <a:ea typeface="Open Sans"/>
                <a:cs typeface="Open Sans"/>
                <a:hlinkClick r:id="rId3">
                  <a:extLst>
                    <a:ext uri="{A12FA001-AC4F-418D-AE19-62706E023703}">
                      <ahyp:hlinkClr xmlns:ahyp="http://schemas.microsoft.com/office/drawing/2018/hyperlinkcolor" val="tx"/>
                    </a:ext>
                  </a:extLst>
                </a:hlinkClick>
              </a:rPr>
              <a:t>CARI</a:t>
            </a:r>
            <a:r>
              <a:rPr lang="ar-LB" spc="60">
                <a:latin typeface="Open Sans"/>
                <a:ea typeface="Open Sans"/>
                <a:cs typeface="Open Sans"/>
              </a:rPr>
              <a:t>.</a:t>
            </a:r>
            <a:endParaRPr lang="en-US" spc="60">
              <a:latin typeface="Open Sans"/>
              <a:ea typeface="Open Sans"/>
              <a:cs typeface="Open Sans"/>
            </a:endParaRPr>
          </a:p>
          <a:p>
            <a:pPr algn="r" rtl="1">
              <a:buFont typeface="Wingdings" panose="05000000000000000000" pitchFamily="2" charset="2"/>
              <a:buChar char="v"/>
            </a:pPr>
            <a:endParaRPr lang="ar-LB" spc="60">
              <a:latin typeface="Open Sans"/>
              <a:ea typeface="Open Sans"/>
              <a:cs typeface="Open Sans"/>
            </a:endParaRPr>
          </a:p>
          <a:p>
            <a:pPr algn="r" rtl="1">
              <a:buFont typeface="Wingdings" panose="05000000000000000000" pitchFamily="2" charset="2"/>
              <a:buChar char="v"/>
            </a:pPr>
            <a:r>
              <a:rPr lang="ar-LB" spc="60">
                <a:latin typeface="Open Sans"/>
                <a:ea typeface="Open Sans"/>
                <a:cs typeface="Open Sans"/>
              </a:rPr>
              <a:t>يُعد مؤشر استهلاك الغذاء أحد مؤشرات الأمن الغذائي في </a:t>
            </a:r>
            <a:r>
              <a:rPr lang="ar-YE" b="1" u="sng" spc="60">
                <a:latin typeface="Open Sans"/>
                <a:ea typeface="Open Sans"/>
              </a:rPr>
              <a:t>الجدول</a:t>
            </a:r>
            <a:r>
              <a:rPr lang="ar-LB" b="1" u="sng" spc="60">
                <a:latin typeface="Open Sans"/>
                <a:ea typeface="Open Sans"/>
                <a:hlinkClick r:id="rId4">
                  <a:extLst>
                    <a:ext uri="{A12FA001-AC4F-418D-AE19-62706E023703}">
                      <ahyp:hlinkClr xmlns:ahyp="http://schemas.microsoft.com/office/drawing/2018/hyperlinkcolor" val="tx"/>
                    </a:ext>
                  </a:extLst>
                </a:hlinkClick>
              </a:rPr>
              <a:t> </a:t>
            </a:r>
            <a:r>
              <a:rPr lang="ar-YE" b="1" u="sng" spc="60">
                <a:latin typeface="Open Sans"/>
                <a:ea typeface="Open Sans"/>
                <a:hlinkClick r:id="rId4">
                  <a:extLst>
                    <a:ext uri="{A12FA001-AC4F-418D-AE19-62706E023703}">
                      <ahyp:hlinkClr xmlns:ahyp="http://schemas.microsoft.com/office/drawing/2018/hyperlinkcolor" val="tx"/>
                    </a:ext>
                  </a:extLst>
                </a:hlinkClick>
              </a:rPr>
              <a:t>ال</a:t>
            </a:r>
            <a:r>
              <a:rPr lang="ar-LB" b="1" u="sng" spc="60">
                <a:latin typeface="Open Sans"/>
                <a:ea typeface="Open Sans"/>
                <a:hlinkClick r:id="rId4">
                  <a:extLst>
                    <a:ext uri="{A12FA001-AC4F-418D-AE19-62706E023703}">
                      <ahyp:hlinkClr xmlns:ahyp="http://schemas.microsoft.com/office/drawing/2018/hyperlinkcolor" val="tx"/>
                    </a:ext>
                  </a:extLst>
                </a:hlinkClick>
              </a:rPr>
              <a:t>مرجعي التصنيف </a:t>
            </a:r>
            <a:r>
              <a:rPr lang="ar-YE" b="1" u="sng" spc="60">
                <a:latin typeface="Open Sans"/>
                <a:ea typeface="Open Sans"/>
                <a:hlinkClick r:id="rId4">
                  <a:extLst>
                    <a:ext uri="{A12FA001-AC4F-418D-AE19-62706E023703}">
                      <ahyp:hlinkClr xmlns:ahyp="http://schemas.microsoft.com/office/drawing/2018/hyperlinkcolor" val="tx"/>
                    </a:ext>
                  </a:extLst>
                </a:hlinkClick>
              </a:rPr>
              <a:t>المرحلي </a:t>
            </a:r>
            <a:r>
              <a:rPr lang="ar-LB" b="1" u="sng" spc="60">
                <a:latin typeface="Open Sans"/>
                <a:ea typeface="Open Sans"/>
                <a:hlinkClick r:id="rId4">
                  <a:extLst>
                    <a:ext uri="{A12FA001-AC4F-418D-AE19-62706E023703}">
                      <ahyp:hlinkClr xmlns:ahyp="http://schemas.microsoft.com/office/drawing/2018/hyperlinkcolor" val="tx"/>
                    </a:ext>
                  </a:extLst>
                </a:hlinkClick>
              </a:rPr>
              <a:t>المتكامل </a:t>
            </a:r>
            <a:r>
              <a:rPr lang="ar-YE" b="1" u="sng" spc="60">
                <a:latin typeface="Open Sans"/>
                <a:ea typeface="Open Sans"/>
                <a:hlinkClick r:id="rId4">
                  <a:extLst>
                    <a:ext uri="{A12FA001-AC4F-418D-AE19-62706E023703}">
                      <ahyp:hlinkClr xmlns:ahyp="http://schemas.microsoft.com/office/drawing/2018/hyperlinkcolor" val="tx"/>
                    </a:ext>
                  </a:extLst>
                </a:hlinkClick>
              </a:rPr>
              <a:t>للأ</a:t>
            </a:r>
            <a:r>
              <a:rPr lang="ar-LB" b="1" u="sng" spc="60">
                <a:latin typeface="Open Sans"/>
                <a:ea typeface="Open Sans"/>
                <a:hlinkClick r:id="rId4">
                  <a:extLst>
                    <a:ext uri="{A12FA001-AC4F-418D-AE19-62706E023703}">
                      <ahyp:hlinkClr xmlns:ahyp="http://schemas.microsoft.com/office/drawing/2018/hyperlinkcolor" val="tx"/>
                    </a:ext>
                  </a:extLst>
                </a:hlinkClick>
              </a:rPr>
              <a:t>من الغذائي </a:t>
            </a:r>
            <a:r>
              <a:rPr lang="en-US" b="1" u="sng" spc="60">
                <a:latin typeface="Open Sans"/>
                <a:ea typeface="Open Sans"/>
                <a:cs typeface="Open Sans"/>
              </a:rPr>
              <a:t>IPC</a:t>
            </a:r>
            <a:r>
              <a:rPr lang="ar-LB" b="1" u="sng" spc="60">
                <a:latin typeface="Open Sans"/>
                <a:ea typeface="Open Sans"/>
              </a:rPr>
              <a:t>.</a:t>
            </a:r>
            <a:endParaRPr lang="en-GB" b="1" u="sng" spc="60">
              <a:latin typeface="Open Sans"/>
              <a:ea typeface="Open Sans"/>
              <a:cs typeface="Open Sans"/>
            </a:endParaRPr>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YE" sz="3600" kern="1400" spc="230" dirty="0">
                <a:solidFill>
                  <a:schemeClr val="tx1"/>
                </a:solidFill>
                <a:latin typeface="Open Sans ExtraBold" panose="020B0906030804020204" pitchFamily="34" charset="0"/>
              </a:rPr>
              <a:t>استخدامات مؤشرات استهلاك الغذاء وجودة التغذية الخاصة باستهلاك الغذاء</a:t>
            </a:r>
            <a:endParaRPr lang="en-GB" sz="3600" kern="1400" spc="230" dirty="0">
              <a:solidFill>
                <a:schemeClr val="tx1"/>
              </a:solidFill>
              <a:latin typeface="Open Sans ExtraBold" panose="020B0906030804020204" pitchFamily="34" charset="0"/>
            </a:endParaRPr>
          </a:p>
        </p:txBody>
      </p:sp>
      <p:grpSp>
        <p:nvGrpSpPr>
          <p:cNvPr id="2" name="Group 1">
            <a:extLst>
              <a:ext uri="{FF2B5EF4-FFF2-40B4-BE49-F238E27FC236}">
                <a16:creationId xmlns:a16="http://schemas.microsoft.com/office/drawing/2014/main" id="{AA8B2382-E78F-47A3-FE97-C46E88250751}"/>
              </a:ext>
            </a:extLst>
          </p:cNvPr>
          <p:cNvGrpSpPr/>
          <p:nvPr/>
        </p:nvGrpSpPr>
        <p:grpSpPr>
          <a:xfrm>
            <a:off x="-37091" y="2424334"/>
            <a:ext cx="11689464" cy="2544937"/>
            <a:chOff x="528103" y="4625156"/>
            <a:chExt cx="11689464" cy="2544935"/>
          </a:xfrm>
        </p:grpSpPr>
        <p:sp>
          <p:nvSpPr>
            <p:cNvPr id="4" name="Rectangle 3">
              <a:extLst>
                <a:ext uri="{FF2B5EF4-FFF2-40B4-BE49-F238E27FC236}">
                  <a16:creationId xmlns:a16="http://schemas.microsoft.com/office/drawing/2014/main" id="{3B73AB94-4DD9-52C6-75C7-3F924B7C2C46}"/>
                </a:ext>
              </a:extLst>
            </p:cNvPr>
            <p:cNvSpPr/>
            <p:nvPr/>
          </p:nvSpPr>
          <p:spPr>
            <a:xfrm>
              <a:off x="1399185" y="6242951"/>
              <a:ext cx="10818382" cy="927140"/>
            </a:xfrm>
            <a:prstGeom prst="rect">
              <a:avLst/>
            </a:prstGeom>
            <a:solidFill>
              <a:schemeClr val="accent2">
                <a:lumMod val="20000"/>
                <a:lumOff val="80000"/>
                <a:alpha val="3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Graphic 4" descr="Warning with solid fill">
              <a:extLst>
                <a:ext uri="{FF2B5EF4-FFF2-40B4-BE49-F238E27FC236}">
                  <a16:creationId xmlns:a16="http://schemas.microsoft.com/office/drawing/2014/main" id="{CB3A58D8-052F-3781-B6E0-DA73C9820A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8103" y="4625156"/>
              <a:ext cx="723900" cy="723899"/>
            </a:xfrm>
            <a:prstGeom prst="rect">
              <a:avLst/>
            </a:prstGeom>
          </p:spPr>
        </p:pic>
      </p:grpSp>
    </p:spTree>
    <p:extLst>
      <p:ext uri="{BB962C8B-B14F-4D97-AF65-F5344CB8AC3E}">
        <p14:creationId xmlns:p14="http://schemas.microsoft.com/office/powerpoint/2010/main" val="1265753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dirty="0">
                <a:solidFill>
                  <a:schemeClr val="tx1"/>
                </a:solidFill>
                <a:latin typeface="Open Sans ExtraBold" panose="020B0906030804020204" pitchFamily="34" charset="0"/>
                <a:ea typeface="Open Sans Extrabold"/>
              </a:rPr>
              <a:t>فحص وربط نتائج </a:t>
            </a:r>
            <a:r>
              <a:rPr lang="en-US" sz="3600" kern="1400" spc="230" dirty="0">
                <a:solidFill>
                  <a:schemeClr val="tx1"/>
                </a:solidFill>
                <a:latin typeface="Open Sans ExtraBold" panose="020B0906030804020204" pitchFamily="34" charset="0"/>
                <a:ea typeface="Open Sans Extrabold"/>
              </a:rPr>
              <a:t>FCS</a:t>
            </a:r>
            <a:endParaRPr lang="en-GB" sz="3600" kern="1400" spc="230" dirty="0">
              <a:solidFill>
                <a:schemeClr val="tx1"/>
              </a:solidFill>
              <a:latin typeface="Open Sans ExtraBold" panose="020B0906030804020204" pitchFamily="34" charset="0"/>
              <a:ea typeface="Open Sans Extrabold"/>
              <a:cs typeface="Open Sans Extrabold"/>
            </a:endParaRPr>
          </a:p>
        </p:txBody>
      </p:sp>
      <p:sp>
        <p:nvSpPr>
          <p:cNvPr id="7" name="TextBox 6">
            <a:extLst>
              <a:ext uri="{FF2B5EF4-FFF2-40B4-BE49-F238E27FC236}">
                <a16:creationId xmlns:a16="http://schemas.microsoft.com/office/drawing/2014/main" id="{8F3C1376-6935-4478-8835-C06C2494B12F}"/>
              </a:ext>
            </a:extLst>
          </p:cNvPr>
          <p:cNvSpPr txBox="1"/>
          <p:nvPr/>
        </p:nvSpPr>
        <p:spPr>
          <a:xfrm>
            <a:off x="717181" y="1528607"/>
            <a:ext cx="10531007" cy="3785652"/>
          </a:xfrm>
          <a:prstGeom prst="rect">
            <a:avLst/>
          </a:prstGeom>
          <a:noFill/>
        </p:spPr>
        <p:txBody>
          <a:bodyPr wrap="square" lIns="91440" tIns="45720" rIns="91440" bIns="45720" anchor="t">
            <a:spAutoFit/>
          </a:bodyPr>
          <a:lstStyle/>
          <a:p>
            <a:pPr algn="r" rtl="1"/>
            <a:r>
              <a:rPr lang="ar-LB" sz="2000" spc="60">
                <a:latin typeface="Open Sans"/>
                <a:ea typeface="Open Sans"/>
                <a:cs typeface="Open Sans"/>
              </a:rPr>
              <a:t>ربط نتائج استهلاك الغذاء </a:t>
            </a:r>
            <a:r>
              <a:rPr lang="en-US" sz="2000" spc="60">
                <a:latin typeface="Open Sans"/>
                <a:ea typeface="Open Sans"/>
                <a:cs typeface="Open Sans"/>
              </a:rPr>
              <a:t>FCS</a:t>
            </a:r>
            <a:r>
              <a:rPr lang="ar-LB" sz="2000" spc="60">
                <a:latin typeface="Open Sans"/>
                <a:ea typeface="Open Sans"/>
                <a:cs typeface="Open Sans"/>
              </a:rPr>
              <a:t> مع مؤشرات أخرى مثل </a:t>
            </a:r>
            <a:r>
              <a:rPr lang="en-US" sz="2000" spc="60" err="1">
                <a:latin typeface="Open Sans"/>
                <a:ea typeface="Open Sans"/>
                <a:cs typeface="Open Sans"/>
              </a:rPr>
              <a:t>rCSI</a:t>
            </a:r>
            <a:r>
              <a:rPr lang="ar-LB" sz="2000" spc="60">
                <a:latin typeface="Open Sans"/>
                <a:ea typeface="Open Sans"/>
                <a:cs typeface="Open Sans"/>
              </a:rPr>
              <a:t> (استراتيجات التأقلم المخفضة)</a:t>
            </a:r>
            <a:endParaRPr lang="en-US" sz="2000" spc="60">
              <a:latin typeface="Open Sans"/>
              <a:ea typeface="Open Sans"/>
              <a:cs typeface="Open Sans"/>
            </a:endParaRPr>
          </a:p>
          <a:p>
            <a:pPr algn="r" rtl="1"/>
            <a:r>
              <a:rPr lang="ar-LB" sz="2000" spc="60">
                <a:latin typeface="Open Sans"/>
                <a:ea typeface="Open Sans"/>
                <a:cs typeface="Open Sans"/>
              </a:rPr>
              <a:t>مثال على ذلك: </a:t>
            </a:r>
            <a:r>
              <a:rPr lang="ar-LB" sz="2000" b="1" spc="60">
                <a:latin typeface="Open Sans"/>
                <a:ea typeface="Open Sans"/>
                <a:cs typeface="Open Sans"/>
              </a:rPr>
              <a:t>أسر ذات مستوى منخفض من ال </a:t>
            </a:r>
            <a:r>
              <a:rPr lang="en-US" sz="2000" b="1" spc="60">
                <a:latin typeface="Open Sans"/>
                <a:ea typeface="Open Sans"/>
                <a:cs typeface="Open Sans"/>
              </a:rPr>
              <a:t>FCS</a:t>
            </a:r>
            <a:r>
              <a:rPr lang="ar-LB" sz="2000" b="1" spc="60">
                <a:latin typeface="Open Sans"/>
                <a:ea typeface="Open Sans"/>
                <a:cs typeface="Open Sans"/>
              </a:rPr>
              <a:t> ومستوى منخفض من ال </a:t>
            </a:r>
            <a:r>
              <a:rPr lang="en-US" sz="2000" b="1" spc="60" err="1">
                <a:latin typeface="Open Sans"/>
                <a:ea typeface="Open Sans"/>
                <a:cs typeface="Open Sans"/>
              </a:rPr>
              <a:t>rCSI</a:t>
            </a:r>
            <a:endParaRPr lang="en-US" sz="2000" b="1" i="1" spc="60">
              <a:latin typeface="Open Sans" charset="0"/>
              <a:ea typeface="Open Sans" charset="0"/>
              <a:cs typeface="Open Sans" charset="0"/>
            </a:endParaRPr>
          </a:p>
          <a:p>
            <a:endParaRPr lang="en-US" sz="2000" i="1" spc="60">
              <a:highlight>
                <a:srgbClr val="FFFF00"/>
              </a:highlight>
              <a:latin typeface="Open Sans" charset="0"/>
              <a:ea typeface="Open Sans" charset="0"/>
              <a:cs typeface="Open Sans" charset="0"/>
            </a:endParaRPr>
          </a:p>
          <a:p>
            <a:endParaRPr lang="en-US" sz="2000" i="1" spc="60">
              <a:highlight>
                <a:srgbClr val="FFFF00"/>
              </a:highlight>
              <a:latin typeface="Open Sans" charset="0"/>
              <a:ea typeface="Open Sans" charset="0"/>
              <a:cs typeface="Open Sans" charset="0"/>
            </a:endParaRPr>
          </a:p>
          <a:p>
            <a:endParaRPr lang="en-US" sz="2000" i="1" spc="60">
              <a:highlight>
                <a:srgbClr val="FFFF00"/>
              </a:highlight>
              <a:latin typeface="Open Sans" charset="0"/>
              <a:ea typeface="Open Sans" charset="0"/>
              <a:cs typeface="Open Sans" charset="0"/>
            </a:endParaRPr>
          </a:p>
          <a:p>
            <a:endParaRPr lang="en-US" sz="2000" i="1" spc="60">
              <a:highlight>
                <a:srgbClr val="FFFF00"/>
              </a:highlight>
              <a:latin typeface="Open Sans" charset="0"/>
              <a:ea typeface="Open Sans" charset="0"/>
              <a:cs typeface="Open Sans" charset="0"/>
            </a:endParaRPr>
          </a:p>
          <a:p>
            <a:endParaRPr lang="en-US" sz="2000" i="1" spc="60">
              <a:highlight>
                <a:srgbClr val="FFFF00"/>
              </a:highlight>
              <a:latin typeface="Open Sans" charset="0"/>
              <a:ea typeface="Open Sans" charset="0"/>
              <a:cs typeface="Open Sans" charset="0"/>
            </a:endParaRPr>
          </a:p>
          <a:p>
            <a:endParaRPr lang="en-US" sz="2000" i="1" spc="60">
              <a:highlight>
                <a:srgbClr val="FFFF00"/>
              </a:highlight>
              <a:latin typeface="Open Sans" charset="0"/>
              <a:ea typeface="Open Sans" charset="0"/>
              <a:cs typeface="Open Sans" charset="0"/>
            </a:endParaRPr>
          </a:p>
          <a:p>
            <a:endParaRPr lang="en-US" sz="2000" i="1" spc="60">
              <a:highlight>
                <a:srgbClr val="FFFF00"/>
              </a:highlight>
              <a:latin typeface="Open Sans" charset="0"/>
              <a:ea typeface="Open Sans" charset="0"/>
              <a:cs typeface="Open Sans" charset="0"/>
            </a:endParaRPr>
          </a:p>
          <a:p>
            <a:endParaRPr lang="en-US" sz="2000" i="1" spc="60">
              <a:highlight>
                <a:srgbClr val="FFFF00"/>
              </a:highlight>
              <a:latin typeface="Open Sans" charset="0"/>
              <a:ea typeface="Open Sans" charset="0"/>
              <a:cs typeface="Open Sans" charset="0"/>
            </a:endParaRPr>
          </a:p>
          <a:p>
            <a:endParaRPr lang="en-US" sz="2000" i="1" spc="60">
              <a:highlight>
                <a:srgbClr val="FFFF00"/>
              </a:highlight>
              <a:latin typeface="Open Sans" charset="0"/>
              <a:ea typeface="Open Sans" charset="0"/>
              <a:cs typeface="Open Sans" charset="0"/>
            </a:endParaRPr>
          </a:p>
          <a:p>
            <a:endParaRPr lang="en-US" sz="2000" spc="60">
              <a:latin typeface="Open Sans" charset="0"/>
              <a:ea typeface="Open Sans" charset="0"/>
              <a:cs typeface="Open Sans" charset="0"/>
            </a:endParaRPr>
          </a:p>
        </p:txBody>
      </p:sp>
      <p:pic>
        <p:nvPicPr>
          <p:cNvPr id="9" name="Picture 8">
            <a:extLst>
              <a:ext uri="{FF2B5EF4-FFF2-40B4-BE49-F238E27FC236}">
                <a16:creationId xmlns:a16="http://schemas.microsoft.com/office/drawing/2014/main" id="{9442072B-E493-4DAA-BD8A-8DD5ABC85229}"/>
              </a:ext>
            </a:extLst>
          </p:cNvPr>
          <p:cNvPicPr>
            <a:picLocks noChangeAspect="1"/>
          </p:cNvPicPr>
          <p:nvPr/>
        </p:nvPicPr>
        <p:blipFill>
          <a:blip r:embed="rId3"/>
          <a:srcRect/>
          <a:stretch/>
        </p:blipFill>
        <p:spPr>
          <a:xfrm>
            <a:off x="4147370" y="2266748"/>
            <a:ext cx="7100818" cy="3384161"/>
          </a:xfrm>
          <a:prstGeom prst="rect">
            <a:avLst/>
          </a:prstGeom>
        </p:spPr>
      </p:pic>
      <p:pic>
        <p:nvPicPr>
          <p:cNvPr id="5" name="Picture 4">
            <a:extLst>
              <a:ext uri="{FF2B5EF4-FFF2-40B4-BE49-F238E27FC236}">
                <a16:creationId xmlns:a16="http://schemas.microsoft.com/office/drawing/2014/main" id="{BE4F8C76-3EC0-4897-8CDF-0CECCD2A8EC8}"/>
              </a:ext>
            </a:extLst>
          </p:cNvPr>
          <p:cNvPicPr>
            <a:picLocks noChangeAspect="1"/>
          </p:cNvPicPr>
          <p:nvPr/>
        </p:nvPicPr>
        <p:blipFill rotWithShape="1">
          <a:blip r:embed="rId4"/>
          <a:srcRect l="42957" t="12298" r="41423" b="35508"/>
          <a:stretch/>
        </p:blipFill>
        <p:spPr bwMode="auto">
          <a:xfrm>
            <a:off x="839083" y="2579298"/>
            <a:ext cx="2523796" cy="2710487"/>
          </a:xfrm>
          <a:prstGeom prst="rect">
            <a:avLst/>
          </a:prstGeom>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1E4F3F40-9DFD-4837-87A7-60579FCDD5B4}"/>
              </a:ext>
            </a:extLst>
          </p:cNvPr>
          <p:cNvSpPr txBox="1"/>
          <p:nvPr/>
        </p:nvSpPr>
        <p:spPr>
          <a:xfrm>
            <a:off x="5578908" y="5799896"/>
            <a:ext cx="5669280" cy="646331"/>
          </a:xfrm>
          <a:prstGeom prst="rect">
            <a:avLst/>
          </a:prstGeom>
          <a:noFill/>
        </p:spPr>
        <p:txBody>
          <a:bodyPr wrap="square" rtlCol="0">
            <a:spAutoFit/>
          </a:bodyPr>
          <a:lstStyle/>
          <a:p>
            <a:pPr algn="r" rtl="1"/>
            <a:r>
              <a:rPr lang="ar-LB" sz="1800" spc="60">
                <a:latin typeface="Open Sans" charset="0"/>
                <a:ea typeface="Open Sans" charset="0"/>
                <a:cs typeface="Open Sans" charset="0"/>
              </a:rPr>
              <a:t>مرة أخرى، يجب اتخاذ قرار بشأن تقييم جودة البيانات بعد التحقق من هذه الحالات المتطرفة.</a:t>
            </a:r>
            <a:endParaRPr lang="en-US" sz="1800" spc="60">
              <a:latin typeface="Open Sans" charset="0"/>
              <a:ea typeface="Open Sans" charset="0"/>
              <a:cs typeface="Open Sans" charset="0"/>
            </a:endParaRPr>
          </a:p>
        </p:txBody>
      </p:sp>
      <p:sp>
        <p:nvSpPr>
          <p:cNvPr id="10" name="Rectangle 9">
            <a:extLst>
              <a:ext uri="{FF2B5EF4-FFF2-40B4-BE49-F238E27FC236}">
                <a16:creationId xmlns:a16="http://schemas.microsoft.com/office/drawing/2014/main" id="{14FE9BCC-4855-410A-A093-193508DEF506}"/>
              </a:ext>
            </a:extLst>
          </p:cNvPr>
          <p:cNvSpPr/>
          <p:nvPr/>
        </p:nvSpPr>
        <p:spPr>
          <a:xfrm>
            <a:off x="4061638" y="2835870"/>
            <a:ext cx="2523796" cy="622006"/>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peech Bubble: Oval 2">
            <a:extLst>
              <a:ext uri="{FF2B5EF4-FFF2-40B4-BE49-F238E27FC236}">
                <a16:creationId xmlns:a16="http://schemas.microsoft.com/office/drawing/2014/main" id="{313EE7B8-E93D-24DA-CB60-066BC5D5A19C}"/>
              </a:ext>
            </a:extLst>
          </p:cNvPr>
          <p:cNvSpPr/>
          <p:nvPr/>
        </p:nvSpPr>
        <p:spPr>
          <a:xfrm>
            <a:off x="2405596" y="4906471"/>
            <a:ext cx="2916435" cy="1786849"/>
          </a:xfrm>
          <a:prstGeom prst="wedgeEllipseCallout">
            <a:avLst>
              <a:gd name="adj1" fmla="val 35144"/>
              <a:gd name="adj2" fmla="val -13124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ar-LB" sz="1600" b="1">
                <a:solidFill>
                  <a:srgbClr val="FFFFFE"/>
                </a:solidFill>
                <a:latin typeface="Open Sans"/>
                <a:ea typeface="Open Sans"/>
                <a:cs typeface="Open Sans"/>
              </a:rPr>
              <a:t>يجب التنبه الى الحالات التي أفادت فيها الأسر عن استهلاك غذائي منخفض ومع ذلك عدم اعتماد أي استراتيجية تكيف غذائية.</a:t>
            </a:r>
          </a:p>
        </p:txBody>
      </p:sp>
    </p:spTree>
    <p:extLst>
      <p:ext uri="{BB962C8B-B14F-4D97-AF65-F5344CB8AC3E}">
        <p14:creationId xmlns:p14="http://schemas.microsoft.com/office/powerpoint/2010/main" val="285411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3"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dirty="0">
                <a:solidFill>
                  <a:schemeClr val="tx1"/>
                </a:solidFill>
                <a:latin typeface="Open Sans ExtraBold" panose="020B0906030804020204" pitchFamily="34" charset="0"/>
                <a:ea typeface="Open Sans Extrabold"/>
              </a:rPr>
              <a:t>فحص وربط نتائج </a:t>
            </a:r>
            <a:r>
              <a:rPr lang="en-US" sz="3600" kern="1400" spc="230" dirty="0">
                <a:solidFill>
                  <a:schemeClr val="tx1"/>
                </a:solidFill>
                <a:latin typeface="Open Sans ExtraBold" panose="020B0906030804020204" pitchFamily="34" charset="0"/>
                <a:ea typeface="Open Sans Extrabold"/>
              </a:rPr>
              <a:t>FCS</a:t>
            </a:r>
            <a:endParaRPr lang="en-GB" sz="3600" b="0" kern="1400" spc="230" dirty="0">
              <a:solidFill>
                <a:schemeClr val="tx1"/>
              </a:solidFill>
              <a:latin typeface="Open Sans ExtraBold" panose="020B0906030804020204" pitchFamily="34" charset="0"/>
            </a:endParaRPr>
          </a:p>
        </p:txBody>
      </p:sp>
      <p:sp>
        <p:nvSpPr>
          <p:cNvPr id="7" name="TextBox 6">
            <a:extLst>
              <a:ext uri="{FF2B5EF4-FFF2-40B4-BE49-F238E27FC236}">
                <a16:creationId xmlns:a16="http://schemas.microsoft.com/office/drawing/2014/main" id="{8F3C1376-6935-4478-8835-C06C2494B12F}"/>
              </a:ext>
            </a:extLst>
          </p:cNvPr>
          <p:cNvSpPr txBox="1"/>
          <p:nvPr/>
        </p:nvSpPr>
        <p:spPr>
          <a:xfrm>
            <a:off x="717181" y="1528607"/>
            <a:ext cx="10531007" cy="5632311"/>
          </a:xfrm>
          <a:prstGeom prst="rect">
            <a:avLst/>
          </a:prstGeom>
          <a:noFill/>
        </p:spPr>
        <p:txBody>
          <a:bodyPr wrap="square" lIns="91440" tIns="45720" rIns="91440" bIns="45720" anchor="t">
            <a:spAutoFit/>
          </a:bodyPr>
          <a:lstStyle/>
          <a:p>
            <a:pPr algn="r" rtl="1"/>
            <a:r>
              <a:rPr lang="ar-LB" sz="2000" spc="60">
                <a:latin typeface="Open Sans"/>
                <a:ea typeface="Open Sans"/>
                <a:cs typeface="Open Sans"/>
              </a:rPr>
              <a:t>ربط نتائج استهلاك الغذاء </a:t>
            </a:r>
            <a:r>
              <a:rPr lang="en-US" sz="2000" spc="60">
                <a:latin typeface="Open Sans"/>
                <a:ea typeface="Open Sans"/>
                <a:cs typeface="Open Sans"/>
              </a:rPr>
              <a:t>FCS</a:t>
            </a:r>
            <a:r>
              <a:rPr lang="ar-LB" sz="2000" spc="60">
                <a:latin typeface="Open Sans"/>
                <a:ea typeface="Open Sans"/>
                <a:cs typeface="Open Sans"/>
              </a:rPr>
              <a:t> مع مؤشرات أخرى مثل </a:t>
            </a:r>
            <a:r>
              <a:rPr lang="en-US" sz="2000" spc="60" err="1">
                <a:latin typeface="Open Sans"/>
                <a:ea typeface="Open Sans"/>
                <a:cs typeface="Open Sans"/>
              </a:rPr>
              <a:t>rCSI</a:t>
            </a:r>
            <a:r>
              <a:rPr lang="ar-LB" sz="2000" spc="60">
                <a:latin typeface="Open Sans"/>
                <a:ea typeface="Open Sans"/>
                <a:cs typeface="Open Sans"/>
              </a:rPr>
              <a:t> (استراتيجات </a:t>
            </a:r>
            <a:r>
              <a:rPr lang="ar-YE" sz="2000" spc="60">
                <a:latin typeface="Open Sans"/>
                <a:ea typeface="Open Sans"/>
                <a:cs typeface="Open Sans"/>
              </a:rPr>
              <a:t>التأقلم</a:t>
            </a:r>
            <a:r>
              <a:rPr lang="ar-LB" sz="2000" spc="60">
                <a:latin typeface="Open Sans"/>
                <a:ea typeface="Open Sans"/>
                <a:cs typeface="Open Sans"/>
              </a:rPr>
              <a:t> المخفضة)</a:t>
            </a:r>
            <a:endParaRPr lang="en-US" sz="2000" spc="60">
              <a:latin typeface="Open Sans"/>
              <a:ea typeface="Open Sans"/>
              <a:cs typeface="Open Sans"/>
            </a:endParaRPr>
          </a:p>
          <a:p>
            <a:pPr algn="r" rtl="1"/>
            <a:r>
              <a:rPr lang="ar-LB" sz="2000" spc="60">
                <a:latin typeface="Open Sans"/>
                <a:ea typeface="Open Sans"/>
                <a:cs typeface="Open Sans"/>
              </a:rPr>
              <a:t>مثال على ذلك: </a:t>
            </a:r>
            <a:r>
              <a:rPr lang="ar-LB" sz="2000" b="1" spc="60">
                <a:latin typeface="Open Sans"/>
                <a:ea typeface="Open Sans"/>
                <a:cs typeface="Open Sans"/>
              </a:rPr>
              <a:t>أسر ذات مستوى عال من ال </a:t>
            </a:r>
            <a:r>
              <a:rPr lang="en-US" sz="2000" b="1" spc="60">
                <a:latin typeface="Open Sans"/>
                <a:ea typeface="Open Sans"/>
                <a:cs typeface="Open Sans"/>
              </a:rPr>
              <a:t>FCS</a:t>
            </a:r>
            <a:r>
              <a:rPr lang="ar-LB" sz="2000" b="1" spc="60">
                <a:latin typeface="Open Sans"/>
                <a:ea typeface="Open Sans"/>
                <a:cs typeface="Open Sans"/>
              </a:rPr>
              <a:t> ومستوى عال من ال </a:t>
            </a:r>
            <a:r>
              <a:rPr lang="en-US" sz="2000" b="1" spc="60" err="1">
                <a:latin typeface="Open Sans"/>
                <a:ea typeface="Open Sans"/>
                <a:cs typeface="Open Sans"/>
              </a:rPr>
              <a:t>rCSI</a:t>
            </a:r>
            <a:endParaRPr lang="en-US" sz="2000" b="1" i="1" spc="60">
              <a:latin typeface="Open Sans" charset="0"/>
              <a:ea typeface="Open Sans" charset="0"/>
              <a:cs typeface="Open Sans" charset="0"/>
            </a:endParaRPr>
          </a:p>
          <a:p>
            <a:endParaRPr lang="en-US" sz="2000" i="1" spc="60">
              <a:highlight>
                <a:srgbClr val="FFFF00"/>
              </a:highlight>
              <a:latin typeface="Open Sans" charset="0"/>
              <a:ea typeface="Open Sans" charset="0"/>
              <a:cs typeface="Open Sans" charset="0"/>
            </a:endParaRPr>
          </a:p>
          <a:p>
            <a:endParaRPr lang="en-US" sz="2000" i="1" spc="60">
              <a:highlight>
                <a:srgbClr val="FFFF00"/>
              </a:highlight>
              <a:latin typeface="Open Sans" charset="0"/>
              <a:ea typeface="Open Sans" charset="0"/>
              <a:cs typeface="Open Sans" charset="0"/>
            </a:endParaRPr>
          </a:p>
          <a:p>
            <a:endParaRPr lang="en-US" sz="2000" i="1" spc="60">
              <a:highlight>
                <a:srgbClr val="FFFF00"/>
              </a:highlight>
              <a:latin typeface="Open Sans" charset="0"/>
              <a:ea typeface="Open Sans" charset="0"/>
              <a:cs typeface="Open Sans" charset="0"/>
            </a:endParaRPr>
          </a:p>
          <a:p>
            <a:endParaRPr lang="en-US" sz="2000" i="1" spc="60">
              <a:highlight>
                <a:srgbClr val="FFFF00"/>
              </a:highlight>
              <a:latin typeface="Open Sans" charset="0"/>
              <a:ea typeface="Open Sans" charset="0"/>
              <a:cs typeface="Open Sans" charset="0"/>
            </a:endParaRPr>
          </a:p>
          <a:p>
            <a:endParaRPr lang="en-US" sz="2000" i="1" spc="60">
              <a:highlight>
                <a:srgbClr val="FFFF00"/>
              </a:highlight>
              <a:latin typeface="Open Sans" charset="0"/>
              <a:ea typeface="Open Sans" charset="0"/>
              <a:cs typeface="Open Sans" charset="0"/>
            </a:endParaRPr>
          </a:p>
          <a:p>
            <a:endParaRPr lang="en-US" sz="2000" i="1" spc="60">
              <a:highlight>
                <a:srgbClr val="FFFF00"/>
              </a:highlight>
              <a:latin typeface="Open Sans" charset="0"/>
              <a:ea typeface="Open Sans" charset="0"/>
              <a:cs typeface="Open Sans" charset="0"/>
            </a:endParaRPr>
          </a:p>
          <a:p>
            <a:endParaRPr lang="en-US" sz="2000" i="1" spc="60">
              <a:highlight>
                <a:srgbClr val="FFFF00"/>
              </a:highlight>
              <a:latin typeface="Open Sans" charset="0"/>
              <a:ea typeface="Open Sans" charset="0"/>
              <a:cs typeface="Open Sans" charset="0"/>
            </a:endParaRPr>
          </a:p>
          <a:p>
            <a:endParaRPr lang="en-US" sz="2000" i="1" spc="60">
              <a:highlight>
                <a:srgbClr val="FFFF00"/>
              </a:highlight>
              <a:latin typeface="Open Sans" charset="0"/>
              <a:ea typeface="Open Sans" charset="0"/>
              <a:cs typeface="Open Sans" charset="0"/>
            </a:endParaRPr>
          </a:p>
          <a:p>
            <a:endParaRPr lang="en-US" sz="2000" i="1" spc="60">
              <a:highlight>
                <a:srgbClr val="FFFF00"/>
              </a:highlight>
              <a:latin typeface="Open Sans" charset="0"/>
              <a:ea typeface="Open Sans" charset="0"/>
              <a:cs typeface="Open Sans" charset="0"/>
            </a:endParaRPr>
          </a:p>
          <a:p>
            <a:endParaRPr lang="en-US" sz="2000" i="1" spc="60">
              <a:highlight>
                <a:srgbClr val="FFFF00"/>
              </a:highlight>
              <a:latin typeface="Open Sans" charset="0"/>
              <a:ea typeface="Open Sans" charset="0"/>
              <a:cs typeface="Open Sans" charset="0"/>
            </a:endParaRPr>
          </a:p>
          <a:p>
            <a:endParaRPr lang="en-US" sz="2000" i="1" spc="60">
              <a:highlight>
                <a:srgbClr val="FFFF00"/>
              </a:highlight>
              <a:latin typeface="Open Sans" charset="0"/>
              <a:ea typeface="Open Sans" charset="0"/>
              <a:cs typeface="Open Sans" charset="0"/>
            </a:endParaRPr>
          </a:p>
          <a:p>
            <a:endParaRPr lang="en-US" sz="2000" i="1" spc="60">
              <a:highlight>
                <a:srgbClr val="FFFF00"/>
              </a:highlight>
              <a:latin typeface="Open Sans" charset="0"/>
              <a:ea typeface="Open Sans" charset="0"/>
              <a:cs typeface="Open Sans" charset="0"/>
            </a:endParaRPr>
          </a:p>
          <a:p>
            <a:endParaRPr lang="en-US" sz="2000" i="1" spc="60">
              <a:highlight>
                <a:srgbClr val="FFFF00"/>
              </a:highlight>
              <a:latin typeface="Open Sans" charset="0"/>
              <a:ea typeface="Open Sans" charset="0"/>
              <a:cs typeface="Open Sans" charset="0"/>
            </a:endParaRPr>
          </a:p>
          <a:p>
            <a:endParaRPr lang="en-US" sz="2000" spc="60">
              <a:latin typeface="Open Sans" charset="0"/>
              <a:ea typeface="Open Sans" charset="0"/>
              <a:cs typeface="Open Sans" charset="0"/>
            </a:endParaRPr>
          </a:p>
          <a:p>
            <a:endParaRPr lang="en-US" sz="2000" spc="60">
              <a:latin typeface="Open Sans" charset="0"/>
              <a:ea typeface="Open Sans" charset="0"/>
              <a:cs typeface="Open Sans" charset="0"/>
            </a:endParaRPr>
          </a:p>
          <a:p>
            <a:endParaRPr lang="en-US" sz="2000" spc="60">
              <a:latin typeface="Open Sans" charset="0"/>
              <a:ea typeface="Open Sans" charset="0"/>
              <a:cs typeface="Open Sans" charset="0"/>
            </a:endParaRPr>
          </a:p>
        </p:txBody>
      </p:sp>
      <p:pic>
        <p:nvPicPr>
          <p:cNvPr id="9" name="Picture 8">
            <a:extLst>
              <a:ext uri="{FF2B5EF4-FFF2-40B4-BE49-F238E27FC236}">
                <a16:creationId xmlns:a16="http://schemas.microsoft.com/office/drawing/2014/main" id="{9442072B-E493-4DAA-BD8A-8DD5ABC85229}"/>
              </a:ext>
            </a:extLst>
          </p:cNvPr>
          <p:cNvPicPr>
            <a:picLocks noChangeAspect="1"/>
          </p:cNvPicPr>
          <p:nvPr/>
        </p:nvPicPr>
        <p:blipFill rotWithShape="1">
          <a:blip r:embed="rId3"/>
          <a:srcRect b="10127"/>
          <a:stretch/>
        </p:blipFill>
        <p:spPr>
          <a:xfrm>
            <a:off x="4134517" y="2404003"/>
            <a:ext cx="6368876" cy="3525809"/>
          </a:xfrm>
          <a:prstGeom prst="rect">
            <a:avLst/>
          </a:prstGeom>
        </p:spPr>
      </p:pic>
      <p:pic>
        <p:nvPicPr>
          <p:cNvPr id="10" name="Picture 9">
            <a:extLst>
              <a:ext uri="{FF2B5EF4-FFF2-40B4-BE49-F238E27FC236}">
                <a16:creationId xmlns:a16="http://schemas.microsoft.com/office/drawing/2014/main" id="{A93FFC9F-94A4-4E24-B8D4-E5761B51D067}"/>
              </a:ext>
            </a:extLst>
          </p:cNvPr>
          <p:cNvPicPr>
            <a:picLocks noChangeAspect="1"/>
          </p:cNvPicPr>
          <p:nvPr/>
        </p:nvPicPr>
        <p:blipFill rotWithShape="1">
          <a:blip r:embed="rId4"/>
          <a:srcRect l="42816" t="13208" r="41069" b="37287"/>
          <a:stretch/>
        </p:blipFill>
        <p:spPr bwMode="auto">
          <a:xfrm>
            <a:off x="1083547" y="2404003"/>
            <a:ext cx="2683650" cy="2650702"/>
          </a:xfrm>
          <a:prstGeom prst="rect">
            <a:avLst/>
          </a:prstGeom>
          <a:ln>
            <a:noFill/>
          </a:ln>
          <a:extLst>
            <a:ext uri="{53640926-AAD7-44D8-BBD7-CCE9431645EC}">
              <a14:shadowObscured xmlns:a14="http://schemas.microsoft.com/office/drawing/2010/main"/>
            </a:ext>
          </a:extLst>
        </p:spPr>
      </p:pic>
      <p:sp>
        <p:nvSpPr>
          <p:cNvPr id="11" name="Rectangle 10">
            <a:extLst>
              <a:ext uri="{FF2B5EF4-FFF2-40B4-BE49-F238E27FC236}">
                <a16:creationId xmlns:a16="http://schemas.microsoft.com/office/drawing/2014/main" id="{FFAD4EDA-25E9-4877-9224-A388FC0F6E66}"/>
              </a:ext>
            </a:extLst>
          </p:cNvPr>
          <p:cNvSpPr/>
          <p:nvPr/>
        </p:nvSpPr>
        <p:spPr>
          <a:xfrm>
            <a:off x="4134517" y="2945661"/>
            <a:ext cx="2285333" cy="2984151"/>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C6EEAC4-76D4-1AA7-B324-B632DE1C8ED4}"/>
              </a:ext>
            </a:extLst>
          </p:cNvPr>
          <p:cNvSpPr txBox="1"/>
          <p:nvPr/>
        </p:nvSpPr>
        <p:spPr>
          <a:xfrm>
            <a:off x="4497780" y="6079446"/>
            <a:ext cx="7168947" cy="369332"/>
          </a:xfrm>
          <a:prstGeom prst="rect">
            <a:avLst/>
          </a:prstGeom>
          <a:noFill/>
        </p:spPr>
        <p:txBody>
          <a:bodyPr wrap="square" rtlCol="0">
            <a:spAutoFit/>
          </a:bodyPr>
          <a:lstStyle/>
          <a:p>
            <a:pPr algn="r" rtl="1"/>
            <a:r>
              <a:rPr lang="ar-LB" spc="60" dirty="0">
                <a:latin typeface="Open Sans" charset="0"/>
                <a:ea typeface="Open Sans" charset="0"/>
                <a:cs typeface="Open Sans" charset="0"/>
              </a:rPr>
              <a:t>يجب فهم السبب خلف استهلاك الغذاء المقبول الذي يقابله مستوى عال من ال </a:t>
            </a:r>
            <a:r>
              <a:rPr lang="en-US" spc="60" dirty="0" err="1">
                <a:latin typeface="Open Sans" charset="0"/>
                <a:ea typeface="Open Sans" charset="0"/>
                <a:cs typeface="Open Sans" charset="0"/>
              </a:rPr>
              <a:t>rCSI</a:t>
            </a:r>
            <a:endParaRPr lang="fr-FR" spc="60" dirty="0">
              <a:latin typeface="Open Sans" charset="0"/>
              <a:ea typeface="Open Sans" charset="0"/>
              <a:cs typeface="Open Sans" charset="0"/>
            </a:endParaRPr>
          </a:p>
        </p:txBody>
      </p:sp>
      <p:sp>
        <p:nvSpPr>
          <p:cNvPr id="3" name="Speech Bubble: Oval 2">
            <a:extLst>
              <a:ext uri="{FF2B5EF4-FFF2-40B4-BE49-F238E27FC236}">
                <a16:creationId xmlns:a16="http://schemas.microsoft.com/office/drawing/2014/main" id="{5AE97802-6059-DE7B-22B1-2D5FBEA0A1C0}"/>
              </a:ext>
            </a:extLst>
          </p:cNvPr>
          <p:cNvSpPr/>
          <p:nvPr/>
        </p:nvSpPr>
        <p:spPr>
          <a:xfrm>
            <a:off x="177644" y="5160299"/>
            <a:ext cx="3730242" cy="1671213"/>
          </a:xfrm>
          <a:prstGeom prst="wedgeEllipseCallout">
            <a:avLst>
              <a:gd name="adj1" fmla="val 56117"/>
              <a:gd name="adj2" fmla="val -54878"/>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ar-LB" sz="1600" b="1">
                <a:solidFill>
                  <a:srgbClr val="FFFFFE"/>
                </a:solidFill>
                <a:latin typeface="Open Sans"/>
                <a:ea typeface="Open Sans"/>
                <a:cs typeface="Open Sans"/>
              </a:rPr>
              <a:t>يجب التنبه الى الحالات التي أفادت فيها الأسر عن استهلاك غذائي عال اضافة الى مستوى عال من مؤشر استراتيجيات </a:t>
            </a:r>
            <a:r>
              <a:rPr lang="ar-EG" sz="1600" b="1">
                <a:solidFill>
                  <a:srgbClr val="FFFFFE"/>
                </a:solidFill>
                <a:latin typeface="Open Sans"/>
                <a:ea typeface="Open Sans"/>
                <a:cs typeface="Open Sans"/>
              </a:rPr>
              <a:t>التأقلم المستندة علي الغذاء</a:t>
            </a:r>
            <a:r>
              <a:rPr lang="ar-LB" sz="1600" b="1">
                <a:solidFill>
                  <a:srgbClr val="FFFFFE"/>
                </a:solidFill>
                <a:latin typeface="Open Sans"/>
                <a:ea typeface="Open Sans"/>
                <a:cs typeface="Open Sans"/>
              </a:rPr>
              <a:t>.</a:t>
            </a:r>
            <a:endParaRPr lang="en-US" sz="1600" b="1">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18232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p:bldP spid="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YE" sz="3600" kern="1400" spc="230">
                <a:solidFill>
                  <a:schemeClr val="tx1"/>
                </a:solidFill>
                <a:latin typeface="Open Sans" panose="020B0606030504020204" pitchFamily="34" charset="0"/>
                <a:ea typeface="Open Sans" panose="020B0606030504020204" pitchFamily="34" charset="0"/>
              </a:rPr>
              <a:t>جودة بيانات مؤشر</a:t>
            </a:r>
            <a:r>
              <a:rPr lang="en-US" sz="3600" kern="1400" spc="230">
                <a:solidFill>
                  <a:schemeClr val="tx1"/>
                </a:solidFill>
                <a:latin typeface="Open Sans" panose="020B0606030504020204" pitchFamily="34" charset="0"/>
                <a:ea typeface="Open Sans" panose="020B0606030504020204" pitchFamily="34" charset="0"/>
                <a:cs typeface="Open Sans" panose="020B0606030504020204" pitchFamily="34" charset="0"/>
              </a:rPr>
              <a:t>FCS-N</a:t>
            </a:r>
            <a:r>
              <a:rPr lang="ar-YE" sz="3600" kern="1400" spc="230">
                <a:solidFill>
                  <a:schemeClr val="tx1"/>
                </a:solidFill>
                <a:latin typeface="Open Sans" panose="020B0606030504020204" pitchFamily="34" charset="0"/>
                <a:ea typeface="Open Sans" panose="020B0606030504020204" pitchFamily="34" charset="0"/>
              </a:rPr>
              <a:t>: اخطاء المجوعات الفرعية</a:t>
            </a:r>
            <a:endParaRPr lang="en-GB" sz="3600" kern="1400" spc="23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845AE3E5-9674-445E-B4FF-AE4477728629}"/>
              </a:ext>
            </a:extLst>
          </p:cNvPr>
          <p:cNvSpPr txBox="1"/>
          <p:nvPr/>
        </p:nvSpPr>
        <p:spPr>
          <a:xfrm>
            <a:off x="471861" y="1378973"/>
            <a:ext cx="11542642" cy="3970318"/>
          </a:xfrm>
          <a:prstGeom prst="rect">
            <a:avLst/>
          </a:prstGeom>
          <a:solidFill>
            <a:srgbClr val="FFFFFE"/>
          </a:solidFill>
        </p:spPr>
        <p:txBody>
          <a:bodyPr wrap="square">
            <a:spAutoFit/>
          </a:bodyPr>
          <a:lstStyle/>
          <a:p>
            <a:pPr algn="r" rtl="1"/>
            <a:r>
              <a:rPr lang="ar-YE">
                <a:latin typeface="Open Sans" panose="020B0606030504020204" pitchFamily="34" charset="0"/>
                <a:ea typeface="Calibri" panose="020F0502020204030204" pitchFamily="34" charset="0"/>
              </a:rPr>
              <a:t>لا يمكن أن يتجاوز عدد أيام استهلاك المجموعات الغذائية الفرعية المجموعة الغذائية الرئيسية. على سبيل المثال، لا يمكن لأسرة ما أن تبلغ عن تناولها ”الخضراوات الورقية الخضراء“ 5 أيام في الأسبوع إذا كانت تستهلك ”الخضراوات“ 3 أيام فقط في الأسبوع. ومن ناحية أخرى، يمكن أن يكونوا قد استهلكوا ”الخضراوات الورقية الخضراء“ 4 أيام و”الخضراوات“ 6 أيام، حيث يمكن أن يكونوا قد تناولوا خضروات أخرى. </a:t>
            </a:r>
          </a:p>
          <a:p>
            <a:pPr algn="r" rtl="1"/>
            <a:endParaRPr lang="en-GB" u="sng">
              <a:latin typeface="Open Sans" panose="020B0606030504020204" pitchFamily="34" charset="0"/>
              <a:ea typeface="Open Sans" panose="020B0606030504020204" pitchFamily="34" charset="0"/>
              <a:cs typeface="Open Sans" panose="020B0606030504020204" pitchFamily="34" charset="0"/>
            </a:endParaRPr>
          </a:p>
          <a:p>
            <a:pPr algn="r"/>
            <a:r>
              <a:rPr lang="ar-YE" u="sng">
                <a:latin typeface="Open Sans" panose="020B0606030504020204" pitchFamily="34" charset="0"/>
                <a:ea typeface="Open Sans" panose="020B0606030504020204" pitchFamily="34" charset="0"/>
                <a:cs typeface="Open Sans" panose="020B0606030504020204" pitchFamily="34" charset="0"/>
              </a:rPr>
              <a:t>طرق مقترحة للتعامل مع هذا الخطأ:</a:t>
            </a:r>
          </a:p>
          <a:p>
            <a:r>
              <a:rPr lang="en-GB">
                <a:latin typeface="Open Sans" panose="020B0606030504020204" pitchFamily="34" charset="0"/>
                <a:ea typeface="Open Sans" panose="020B0606030504020204" pitchFamily="34" charset="0"/>
                <a:cs typeface="Open Sans" panose="020B0606030504020204" pitchFamily="34" charset="0"/>
              </a:rPr>
              <a:t> </a:t>
            </a:r>
            <a:endParaRPr lang="fr-FR">
              <a:latin typeface="Open Sans" panose="020B0606030504020204" pitchFamily="34" charset="0"/>
              <a:ea typeface="Open Sans" panose="020B0606030504020204" pitchFamily="34" charset="0"/>
              <a:cs typeface="Open Sans" panose="020B0606030504020204" pitchFamily="34" charset="0"/>
            </a:endParaRPr>
          </a:p>
          <a:p>
            <a:pPr marL="285750" lvl="0" indent="-285750" algn="r" rtl="1">
              <a:buFont typeface="Wingdings" panose="05000000000000000000" pitchFamily="2" charset="2"/>
              <a:buChar char="v"/>
            </a:pPr>
            <a:r>
              <a:rPr lang="ar-YE" b="1">
                <a:latin typeface="Open Sans" panose="020B0606030504020204" pitchFamily="34" charset="0"/>
                <a:ea typeface="Open Sans" panose="020B0606030504020204" pitchFamily="34" charset="0"/>
                <a:cs typeface="Open Sans" panose="020B0606030504020204" pitchFamily="34" charset="0"/>
              </a:rPr>
              <a:t>أثناء تصميم الأداة: </a:t>
            </a:r>
            <a:r>
              <a:rPr lang="ar-YE">
                <a:latin typeface="Open Sans" panose="020B0606030504020204" pitchFamily="34" charset="0"/>
                <a:ea typeface="Open Sans" panose="020B0606030504020204" pitchFamily="34" charset="0"/>
                <a:cs typeface="Open Sans" panose="020B0606030504020204" pitchFamily="34" charset="0"/>
              </a:rPr>
              <a:t>يوصى بترميز نموذج الاكسل</a:t>
            </a:r>
            <a:r>
              <a:rPr lang="en-GB">
                <a:latin typeface="Open Sans" panose="020B0606030504020204" pitchFamily="34" charset="0"/>
                <a:ea typeface="Open Sans" panose="020B0606030504020204" pitchFamily="34" charset="0"/>
                <a:cs typeface="Open Sans" panose="020B0606030504020204" pitchFamily="34" charset="0"/>
              </a:rPr>
              <a:t> </a:t>
            </a:r>
            <a:r>
              <a:rPr lang="ar-YE">
                <a:latin typeface="Open Sans" panose="020B0606030504020204" pitchFamily="34" charset="0"/>
                <a:ea typeface="Open Sans" panose="020B0606030504020204" pitchFamily="34" charset="0"/>
                <a:cs typeface="Open Sans" panose="020B0606030504020204" pitchFamily="34" charset="0"/>
              </a:rPr>
              <a:t>للسماح فقط بالقيم التي تقل عن الحد الأقصى لقيمة المجموعة الرئيسية. وعلاوة على ذلك، يوصى بتضمين قائمة شاملة لجميع الأمثلة الممكنة في السياق لجميع المجموعات الرئيسية والمجموعات الفرعية لضمان تضمين جميع المواد الغذائية والأطباق المحلية ذات الصلة. </a:t>
            </a:r>
            <a:endParaRPr lang="en-GB">
              <a:latin typeface="Open Sans" panose="020B0606030504020204" pitchFamily="34" charset="0"/>
              <a:ea typeface="Open Sans" panose="020B0606030504020204" pitchFamily="34" charset="0"/>
              <a:cs typeface="Open Sans" panose="020B0606030504020204" pitchFamily="34" charset="0"/>
            </a:endParaRPr>
          </a:p>
          <a:p>
            <a:pPr marL="285750" indent="-285750" algn="r" rtl="1">
              <a:buFont typeface="Wingdings" panose="05000000000000000000" pitchFamily="2" charset="2"/>
              <a:buChar char="v"/>
            </a:pPr>
            <a:r>
              <a:rPr lang="ar-YE" b="1">
                <a:latin typeface="Open Sans" panose="020B0606030504020204" pitchFamily="34" charset="0"/>
                <a:ea typeface="Open Sans" panose="020B0606030504020204" pitchFamily="34" charset="0"/>
                <a:cs typeface="Open Sans" panose="020B0606030504020204" pitchFamily="34" charset="0"/>
              </a:rPr>
              <a:t>أثناء جمع البيانات: </a:t>
            </a:r>
            <a:r>
              <a:rPr lang="ar-YE">
                <a:latin typeface="Open Sans" panose="020B0606030504020204" pitchFamily="34" charset="0"/>
                <a:ea typeface="Open Sans" panose="020B0606030504020204" pitchFamily="34" charset="0"/>
                <a:cs typeface="Open Sans" panose="020B0606030504020204" pitchFamily="34" charset="0"/>
              </a:rPr>
              <a:t>إذا كان هناك، لأي سبب من الأسباب، أسر تحتوي بياناتها في المجموعات</a:t>
            </a:r>
            <a:r>
              <a:rPr lang="en-US">
                <a:latin typeface="Open Sans" panose="020B0606030504020204" pitchFamily="34" charset="0"/>
                <a:ea typeface="Open Sans" panose="020B0606030504020204" pitchFamily="34" charset="0"/>
                <a:cs typeface="Open Sans" panose="020B0606030504020204" pitchFamily="34" charset="0"/>
              </a:rPr>
              <a:t>  </a:t>
            </a:r>
            <a:r>
              <a:rPr lang="ar-YE">
                <a:latin typeface="Open Sans" panose="020B0606030504020204" pitchFamily="34" charset="0"/>
                <a:ea typeface="Open Sans" panose="020B0606030504020204" pitchFamily="34" charset="0"/>
                <a:cs typeface="Open Sans" panose="020B0606030504020204" pitchFamily="34" charset="0"/>
              </a:rPr>
              <a:t>الغذائية الفرعية على قيم تتجاوز الحد الأقصى للمجموعات الرئيسية، فيجب على محلل البيانات ابلاغ الباحثين والمعنيين على الفور لضمان عدم تكرار الخطأ.</a:t>
            </a:r>
            <a:endParaRPr lang="en-US">
              <a:latin typeface="Open Sans" panose="020B0606030504020204" pitchFamily="34" charset="0"/>
              <a:ea typeface="Open Sans" panose="020B0606030504020204" pitchFamily="34" charset="0"/>
              <a:cs typeface="Open Sans" panose="020B0606030504020204" pitchFamily="34" charset="0"/>
            </a:endParaRPr>
          </a:p>
          <a:p>
            <a:pPr marL="285750" indent="-285750" algn="r">
              <a:buFont typeface="Wingdings" panose="05000000000000000000" pitchFamily="2" charset="2"/>
              <a:buChar char="v"/>
            </a:pPr>
            <a:endParaRPr lang="en-GB">
              <a:latin typeface="Open Sans" panose="020B0606030504020204" pitchFamily="34" charset="0"/>
              <a:ea typeface="Open Sans" panose="020B0606030504020204" pitchFamily="34" charset="0"/>
              <a:cs typeface="Open Sans" panose="020B0606030504020204" pitchFamily="34" charset="0"/>
            </a:endParaRPr>
          </a:p>
          <a:p>
            <a:pPr marL="285750" indent="-285750" algn="r" rtl="1">
              <a:buFont typeface="Wingdings" panose="05000000000000000000" pitchFamily="2" charset="2"/>
              <a:buChar char="v"/>
            </a:pPr>
            <a:r>
              <a:rPr lang="ar-YE" b="1">
                <a:latin typeface="Open Sans" panose="020B0606030504020204" pitchFamily="34" charset="0"/>
                <a:ea typeface="Open Sans" panose="020B0606030504020204" pitchFamily="34" charset="0"/>
                <a:cs typeface="Open Sans" panose="020B0606030504020204" pitchFamily="34" charset="0"/>
              </a:rPr>
              <a:t>أثناء تحليل البيانات: </a:t>
            </a:r>
            <a:r>
              <a:rPr lang="ar-YE">
                <a:latin typeface="Open Sans" panose="020B0606030504020204" pitchFamily="34" charset="0"/>
                <a:ea typeface="Open Sans" panose="020B0606030504020204" pitchFamily="34" charset="0"/>
                <a:cs typeface="Open Sans" panose="020B0606030504020204" pitchFamily="34" charset="0"/>
              </a:rPr>
              <a:t>في الحالات التي تكون فيها أيام استهلاك المجموعة الفرعية أعلى من المجموعة الرئيسية، يجب على محلل البيانات أن يقرر بناءً على مناقشات  تتعلق بالسياق ما إذا كان يجب الاخذ بالمجموعة الرئيسية أو اخذ القيمة الاعلى بينهم.</a:t>
            </a:r>
            <a:endParaRPr lang="en-GB">
              <a:latin typeface="Open Sans" panose="020B0606030504020204" pitchFamily="34" charset="0"/>
              <a:ea typeface="Open Sans" panose="020B0606030504020204" pitchFamily="34" charset="0"/>
              <a:cs typeface="Open Sans" panose="020B0606030504020204" pitchFamily="34" charset="0"/>
            </a:endParaRPr>
          </a:p>
        </p:txBody>
      </p:sp>
      <p:pic>
        <p:nvPicPr>
          <p:cNvPr id="2" name="Graphic 1" descr="Flag with solid fill">
            <a:extLst>
              <a:ext uri="{FF2B5EF4-FFF2-40B4-BE49-F238E27FC236}">
                <a16:creationId xmlns:a16="http://schemas.microsoft.com/office/drawing/2014/main" id="{A1C2EFAD-FBD0-FBE8-B73A-63EE428B58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8511" y="464573"/>
            <a:ext cx="914400" cy="914400"/>
          </a:xfrm>
          <a:prstGeom prst="rect">
            <a:avLst/>
          </a:prstGeom>
        </p:spPr>
      </p:pic>
    </p:spTree>
    <p:extLst>
      <p:ext uri="{BB962C8B-B14F-4D97-AF65-F5344CB8AC3E}">
        <p14:creationId xmlns:p14="http://schemas.microsoft.com/office/powerpoint/2010/main" val="124956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YE" sz="3600" kern="1400" spc="230" dirty="0">
                <a:solidFill>
                  <a:schemeClr val="tx1"/>
                </a:solidFill>
                <a:latin typeface="Open Sans" panose="020B0606030504020204" pitchFamily="34" charset="0"/>
                <a:ea typeface="Open Sans" panose="020B0606030504020204" pitchFamily="34" charset="0"/>
              </a:rPr>
              <a:t>جودة بيانات مؤشر</a:t>
            </a:r>
            <a:r>
              <a:rPr lang="en-US" sz="3600" kern="1400" spc="230" dirty="0">
                <a:solidFill>
                  <a:schemeClr val="tx1"/>
                </a:solidFill>
                <a:latin typeface="Open Sans" panose="020B0606030504020204" pitchFamily="34" charset="0"/>
                <a:ea typeface="Open Sans" panose="020B0606030504020204" pitchFamily="34" charset="0"/>
                <a:cs typeface="Open Sans" panose="020B0606030504020204" pitchFamily="34" charset="0"/>
              </a:rPr>
              <a:t>FCS</a:t>
            </a:r>
            <a:r>
              <a:rPr lang="ar-YE" sz="3600" kern="1400" spc="230" dirty="0">
                <a:solidFill>
                  <a:schemeClr val="tx1"/>
                </a:solidFill>
                <a:latin typeface="Open Sans" panose="020B0606030504020204" pitchFamily="34" charset="0"/>
                <a:ea typeface="Open Sans" panose="020B0606030504020204" pitchFamily="34" charset="0"/>
              </a:rPr>
              <a:t>:</a:t>
            </a:r>
            <a:r>
              <a:rPr lang="en-US" sz="3600" kern="1400" spc="230" dirty="0">
                <a:solidFill>
                  <a:schemeClr val="tx1"/>
                </a:solidFill>
                <a:latin typeface="Open Sans" panose="020B0606030504020204" pitchFamily="34" charset="0"/>
                <a:ea typeface="Open Sans" panose="020B0606030504020204" pitchFamily="34" charset="0"/>
              </a:rPr>
              <a:t> </a:t>
            </a:r>
            <a:r>
              <a:rPr lang="ar-YE" sz="3600" kern="1400" spc="230" dirty="0">
                <a:solidFill>
                  <a:schemeClr val="tx1"/>
                </a:solidFill>
                <a:latin typeface="Open Sans" panose="020B0606030504020204" pitchFamily="34" charset="0"/>
                <a:ea typeface="Open Sans" panose="020B0606030504020204" pitchFamily="34" charset="0"/>
              </a:rPr>
              <a:t> مصادر الغذاء غير المنطقية</a:t>
            </a:r>
            <a:endParaRPr lang="en-GB" sz="3600" b="0" kern="1400" spc="230" dirty="0">
              <a:solidFill>
                <a:schemeClr val="tx1"/>
              </a:solidFill>
              <a:latin typeface="Open Sans ExtraBold" panose="020B0906030804020204" pitchFamily="34" charset="0"/>
            </a:endParaRPr>
          </a:p>
        </p:txBody>
      </p:sp>
      <p:sp>
        <p:nvSpPr>
          <p:cNvPr id="22" name="TextBox 21">
            <a:extLst>
              <a:ext uri="{FF2B5EF4-FFF2-40B4-BE49-F238E27FC236}">
                <a16:creationId xmlns:a16="http://schemas.microsoft.com/office/drawing/2014/main" id="{845AE3E5-9674-445E-B4FF-AE4477728629}"/>
              </a:ext>
            </a:extLst>
          </p:cNvPr>
          <p:cNvSpPr txBox="1"/>
          <p:nvPr/>
        </p:nvSpPr>
        <p:spPr>
          <a:xfrm>
            <a:off x="558000" y="1437810"/>
            <a:ext cx="11370364" cy="3693319"/>
          </a:xfrm>
          <a:prstGeom prst="rect">
            <a:avLst/>
          </a:prstGeom>
          <a:solidFill>
            <a:srgbClr val="FFFFFE"/>
          </a:solidFill>
        </p:spPr>
        <p:txBody>
          <a:bodyPr wrap="square">
            <a:spAutoFit/>
          </a:bodyPr>
          <a:lstStyle/>
          <a:p>
            <a:pPr algn="r" rtl="1"/>
            <a:r>
              <a:rPr lang="ar-YE">
                <a:latin typeface="Open Sans" panose="020B0606030504020204" pitchFamily="34" charset="0"/>
                <a:ea typeface="Open Sans" panose="020B0606030504020204" pitchFamily="34" charset="0"/>
                <a:cs typeface="Open Sans" panose="020B0606030504020204" pitchFamily="34" charset="0"/>
              </a:rPr>
              <a:t>أبلغت بعض الأسر المعيشية عن مصادر غذائية لا تبدو منطقية بالنسبة للسياق. على سبيل المثال، ارتفاع نسبة عدد الاسر التي تعتمد على الإنتاج الذاتي أو صيد الأسماك/الصيد في الصحاري أو المناطق الحضرية أو المناطق غير الساحلية. علاوة على ذلك، هناك بعض المصادر الغذائية التي لا تبدو منطقية إلا لبعض المجموعات الغذائية فقط، على سبيل المثال، ينطبق الصيد/صيد الأسماك على ”اللحوم والأسماك والبيض“ فقط.</a:t>
            </a:r>
            <a:endParaRPr lang="en-US">
              <a:latin typeface="Open Sans" panose="020B0606030504020204" pitchFamily="34" charset="0"/>
              <a:ea typeface="Open Sans" panose="020B0606030504020204" pitchFamily="34" charset="0"/>
              <a:cs typeface="Open Sans" panose="020B0606030504020204" pitchFamily="34" charset="0"/>
            </a:endParaRPr>
          </a:p>
          <a:p>
            <a:endParaRPr lang="en-GB" u="sng">
              <a:latin typeface="Open Sans" panose="020B0606030504020204" pitchFamily="34" charset="0"/>
              <a:ea typeface="Open Sans" panose="020B0606030504020204" pitchFamily="34" charset="0"/>
              <a:cs typeface="Open Sans" panose="020B0606030504020204" pitchFamily="34" charset="0"/>
            </a:endParaRPr>
          </a:p>
          <a:p>
            <a:pPr algn="r"/>
            <a:r>
              <a:rPr lang="ar-YE" u="sng">
                <a:latin typeface="Open Sans" panose="020B0606030504020204" pitchFamily="34" charset="0"/>
                <a:ea typeface="Open Sans" panose="020B0606030504020204" pitchFamily="34" charset="0"/>
                <a:cs typeface="Open Sans" panose="020B0606030504020204" pitchFamily="34" charset="0"/>
              </a:rPr>
              <a:t>طرق مقترحة للتعامل مع هذ</a:t>
            </a:r>
            <a:r>
              <a:rPr lang="ar-EG" u="sng">
                <a:latin typeface="Open Sans" panose="020B0606030504020204" pitchFamily="34" charset="0"/>
                <a:ea typeface="Open Sans" panose="020B0606030504020204" pitchFamily="34" charset="0"/>
                <a:cs typeface="Open Sans" panose="020B0606030504020204" pitchFamily="34" charset="0"/>
              </a:rPr>
              <a:t>ه المشكلة</a:t>
            </a:r>
            <a:r>
              <a:rPr lang="ar-YE" u="sng">
                <a:latin typeface="Open Sans" panose="020B0606030504020204" pitchFamily="34" charset="0"/>
                <a:ea typeface="Open Sans" panose="020B0606030504020204" pitchFamily="34" charset="0"/>
                <a:cs typeface="Open Sans" panose="020B0606030504020204" pitchFamily="34" charset="0"/>
              </a:rPr>
              <a:t> </a:t>
            </a:r>
          </a:p>
          <a:p>
            <a:r>
              <a:rPr lang="en-GB">
                <a:latin typeface="Open Sans" panose="020B0606030504020204" pitchFamily="34" charset="0"/>
                <a:ea typeface="Open Sans" panose="020B0606030504020204" pitchFamily="34" charset="0"/>
                <a:cs typeface="Open Sans" panose="020B0606030504020204" pitchFamily="34" charset="0"/>
              </a:rPr>
              <a:t> </a:t>
            </a:r>
            <a:endParaRPr lang="fr-FR">
              <a:latin typeface="Open Sans" panose="020B0606030504020204" pitchFamily="34" charset="0"/>
              <a:ea typeface="Open Sans" panose="020B0606030504020204" pitchFamily="34" charset="0"/>
              <a:cs typeface="Open Sans" panose="020B0606030504020204" pitchFamily="34" charset="0"/>
            </a:endParaRPr>
          </a:p>
          <a:p>
            <a:pPr marL="285750" indent="-285750" algn="r" rtl="1">
              <a:buFont typeface="Wingdings" panose="05000000000000000000" pitchFamily="2" charset="2"/>
              <a:buChar char="v"/>
            </a:pPr>
            <a:r>
              <a:rPr lang="ar-YE" b="1">
                <a:latin typeface="Open Sans" panose="020B0606030504020204" pitchFamily="34" charset="0"/>
                <a:ea typeface="Open Sans" panose="020B0606030504020204" pitchFamily="34" charset="0"/>
                <a:cs typeface="Open Sans" panose="020B0606030504020204" pitchFamily="34" charset="0"/>
              </a:rPr>
              <a:t>أثناء مرحلة تصميم الأداة: </a:t>
            </a:r>
            <a:r>
              <a:rPr lang="ar-YE">
                <a:latin typeface="Open Sans" panose="020B0606030504020204" pitchFamily="34" charset="0"/>
                <a:ea typeface="Open Sans" panose="020B0606030504020204" pitchFamily="34" charset="0"/>
                <a:cs typeface="Open Sans" panose="020B0606030504020204" pitchFamily="34" charset="0"/>
              </a:rPr>
              <a:t>يوصى بترميز نموذج الاكسل</a:t>
            </a:r>
            <a:r>
              <a:rPr lang="en-GB">
                <a:latin typeface="Open Sans" panose="020B0606030504020204" pitchFamily="34" charset="0"/>
                <a:ea typeface="Open Sans" panose="020B0606030504020204" pitchFamily="34" charset="0"/>
                <a:cs typeface="Open Sans" panose="020B0606030504020204" pitchFamily="34" charset="0"/>
              </a:rPr>
              <a:t> </a:t>
            </a:r>
            <a:r>
              <a:rPr lang="ar-YE">
                <a:latin typeface="Open Sans" panose="020B0606030504020204" pitchFamily="34" charset="0"/>
                <a:ea typeface="Open Sans" panose="020B0606030504020204" pitchFamily="34" charset="0"/>
                <a:cs typeface="Open Sans" panose="020B0606030504020204" pitchFamily="34" charset="0"/>
              </a:rPr>
              <a:t> للسماح فقط بخيار الصيد/صيد السمك لمصادر الغذاء لمجموعة الأغذية البروتينية فقط. </a:t>
            </a:r>
          </a:p>
          <a:p>
            <a:pPr marL="285750" indent="-285750">
              <a:buFont typeface="Wingdings" panose="05000000000000000000" pitchFamily="2" charset="2"/>
              <a:buChar char="v"/>
            </a:pPr>
            <a:endParaRPr lang="fr-FR">
              <a:latin typeface="Open Sans" panose="020B0606030504020204" pitchFamily="34" charset="0"/>
              <a:ea typeface="Open Sans" panose="020B0606030504020204" pitchFamily="34" charset="0"/>
              <a:cs typeface="Open Sans" panose="020B0606030504020204" pitchFamily="34" charset="0"/>
            </a:endParaRPr>
          </a:p>
          <a:p>
            <a:pPr marL="285750" indent="-285750" algn="r" rtl="1">
              <a:buFont typeface="Wingdings" panose="05000000000000000000" pitchFamily="2" charset="2"/>
              <a:buChar char="v"/>
            </a:pPr>
            <a:r>
              <a:rPr lang="ar-YE" b="1">
                <a:latin typeface="Open Sans" panose="020B0606030504020204" pitchFamily="34" charset="0"/>
                <a:ea typeface="Open Sans" panose="020B0606030504020204" pitchFamily="34" charset="0"/>
                <a:cs typeface="Open Sans" panose="020B0606030504020204" pitchFamily="34" charset="0"/>
              </a:rPr>
              <a:t>أثناء جمع البيانات: </a:t>
            </a:r>
            <a:r>
              <a:rPr lang="ar-YE">
                <a:latin typeface="Open Sans" panose="020B0606030504020204" pitchFamily="34" charset="0"/>
                <a:ea typeface="Open Sans" panose="020B0606030504020204" pitchFamily="34" charset="0"/>
                <a:cs typeface="Open Sans" panose="020B0606030504020204" pitchFamily="34" charset="0"/>
              </a:rPr>
              <a:t>تحقق من مصادر استهلاك الغذاء</a:t>
            </a:r>
            <a:r>
              <a:rPr lang="en-GB">
                <a:latin typeface="Open Sans" panose="020B0606030504020204" pitchFamily="34" charset="0"/>
                <a:ea typeface="Open Sans" panose="020B0606030504020204" pitchFamily="34" charset="0"/>
                <a:cs typeface="Open Sans" panose="020B0606030504020204" pitchFamily="34" charset="0"/>
              </a:rPr>
              <a:t> </a:t>
            </a:r>
            <a:r>
              <a:rPr lang="ar-YE">
                <a:latin typeface="Open Sans" panose="020B0606030504020204" pitchFamily="34" charset="0"/>
                <a:ea typeface="Open Sans" panose="020B0606030504020204" pitchFamily="34" charset="0"/>
                <a:cs typeface="Open Sans" panose="020B0606030504020204" pitchFamily="34" charset="0"/>
              </a:rPr>
              <a:t>بدقة بحثًا عن إجابات غير منطقية بالاعتماد على السياق المحلي ومطابقته مع البيانات الأخرى ذات الصلة التي تم جمعها في نفس المقابلة</a:t>
            </a:r>
            <a:r>
              <a:rPr lang="ar-YE" b="1">
                <a:latin typeface="Open Sans" panose="020B0606030504020204" pitchFamily="34" charset="0"/>
                <a:ea typeface="Open Sans" panose="020B0606030504020204" pitchFamily="34" charset="0"/>
                <a:cs typeface="Open Sans" panose="020B0606030504020204" pitchFamily="34" charset="0"/>
              </a:rPr>
              <a:t>.</a:t>
            </a:r>
          </a:p>
          <a:p>
            <a:pPr marL="285750" indent="-285750" algn="r" rtl="1">
              <a:buFont typeface="Wingdings" panose="05000000000000000000" pitchFamily="2" charset="2"/>
              <a:buChar char="v"/>
            </a:pPr>
            <a:endParaRPr lang="en-GB">
              <a:latin typeface="Open Sans" panose="020B0606030504020204" pitchFamily="34" charset="0"/>
              <a:ea typeface="Open Sans" panose="020B0606030504020204" pitchFamily="34" charset="0"/>
              <a:cs typeface="Open Sans" panose="020B0606030504020204" pitchFamily="34" charset="0"/>
            </a:endParaRPr>
          </a:p>
          <a:p>
            <a:pPr marL="285750" indent="-285750" algn="r" rtl="1">
              <a:buFont typeface="Wingdings" panose="05000000000000000000" pitchFamily="2" charset="2"/>
              <a:buChar char="v"/>
            </a:pPr>
            <a:r>
              <a:rPr lang="ar-YE">
                <a:latin typeface="Open Sans" panose="020B0606030504020204" pitchFamily="34" charset="0"/>
                <a:ea typeface="Open Sans" panose="020B0606030504020204" pitchFamily="34" charset="0"/>
                <a:cs typeface="Open Sans" panose="020B0606030504020204" pitchFamily="34" charset="0"/>
              </a:rPr>
              <a:t>بعد ذلك، تحقق من المشكلات التي تم الإبلاغ عنها بحثًا عن العوامل المشتركة - هل البيانات  التي تحتوي على بعض المشاكل قادمة من نفس الباحث، أو من نفس المنطقة ومتابعتها على الفور. </a:t>
            </a:r>
            <a:r>
              <a:rPr lang="en-US">
                <a:latin typeface="Open Sans" panose="020B0606030504020204" pitchFamily="34" charset="0"/>
                <a:ea typeface="Open Sans" panose="020B0606030504020204" pitchFamily="34" charset="0"/>
                <a:cs typeface="Open Sans" panose="020B0606030504020204" pitchFamily="34" charset="0"/>
              </a:rPr>
              <a:t> </a:t>
            </a:r>
            <a:r>
              <a:rPr lang="ar-YE">
                <a:latin typeface="Open Sans" panose="020B0606030504020204" pitchFamily="34" charset="0"/>
                <a:ea typeface="Open Sans" panose="020B0606030504020204" pitchFamily="34" charset="0"/>
                <a:cs typeface="Open Sans" panose="020B0606030504020204" pitchFamily="34" charset="0"/>
              </a:rPr>
              <a:t>بعد الانتهاء من جمع البيانات، من الصعب تنظيف هذا النوع من البيانات.</a:t>
            </a:r>
            <a:endParaRPr lang="en-GB">
              <a:latin typeface="Open Sans" panose="020B0606030504020204" pitchFamily="34" charset="0"/>
              <a:ea typeface="Open Sans" panose="020B0606030504020204" pitchFamily="34" charset="0"/>
              <a:cs typeface="Open Sans" panose="020B0606030504020204" pitchFamily="34" charset="0"/>
            </a:endParaRPr>
          </a:p>
        </p:txBody>
      </p:sp>
      <p:pic>
        <p:nvPicPr>
          <p:cNvPr id="2" name="Graphic 1" descr="Flag with solid fill">
            <a:extLst>
              <a:ext uri="{FF2B5EF4-FFF2-40B4-BE49-F238E27FC236}">
                <a16:creationId xmlns:a16="http://schemas.microsoft.com/office/drawing/2014/main" id="{A1C2EFAD-FBD0-FBE8-B73A-63EE428B58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0769" y="464573"/>
            <a:ext cx="914400" cy="914400"/>
          </a:xfrm>
          <a:prstGeom prst="rect">
            <a:avLst/>
          </a:prstGeom>
        </p:spPr>
      </p:pic>
    </p:spTree>
    <p:extLst>
      <p:ext uri="{BB962C8B-B14F-4D97-AF65-F5344CB8AC3E}">
        <p14:creationId xmlns:p14="http://schemas.microsoft.com/office/powerpoint/2010/main" val="383562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FFFFE"/>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1143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2002775" y="2369285"/>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sz="3400" b="0" dirty="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gn="r" rtl="1">
              <a:lnSpc>
                <a:spcPts val="3920"/>
              </a:lnSpc>
            </a:pPr>
            <a:r>
              <a:rPr lang="ar-YE" dirty="0">
                <a:solidFill>
                  <a:srgbClr val="FFFFFE"/>
                </a:solidFill>
                <a:latin typeface="Open Sans ExtraBold" panose="020B0906030804020204" pitchFamily="34" charset="0"/>
                <a:ea typeface="Open Sans Extrabold" panose="020B0606030504020204" pitchFamily="34" charset="0"/>
                <a:cs typeface="Open Sans Extrabold" panose="020B0606030504020204" pitchFamily="34" charset="0"/>
              </a:rPr>
              <a:t>التحليل</a:t>
            </a:r>
            <a:endParaRPr lang="en-GB" dirty="0">
              <a:solidFill>
                <a:srgbClr val="FFFFFE"/>
              </a:solidFill>
              <a:latin typeface="Open Sans ExtraBold" panose="020B09060308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55016437"/>
      </p:ext>
    </p:extLst>
  </p:cSld>
  <p:clrMapOvr>
    <a:overrideClrMapping bg1="lt1" tx1="dk1" bg2="lt2" tx2="dk2" accent1="accent1" accent2="accent2" accent3="accent3" accent4="accent4" accent5="accent5" accent6="accent6" hlink="hlink" folHlink="folHlink"/>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845AE3E5-9674-445E-B4FF-AE4477728629}"/>
              </a:ext>
            </a:extLst>
          </p:cNvPr>
          <p:cNvSpPr txBox="1"/>
          <p:nvPr/>
        </p:nvSpPr>
        <p:spPr>
          <a:xfrm>
            <a:off x="779707" y="1635691"/>
            <a:ext cx="11052002" cy="646331"/>
          </a:xfrm>
          <a:prstGeom prst="rect">
            <a:avLst/>
          </a:prstGeom>
          <a:noFill/>
        </p:spPr>
        <p:txBody>
          <a:bodyPr wrap="square">
            <a:spAutoFit/>
          </a:bodyPr>
          <a:lstStyle/>
          <a:p>
            <a:pPr algn="r" rtl="1">
              <a:lnSpc>
                <a:spcPct val="90000"/>
              </a:lnSpc>
              <a:spcBef>
                <a:spcPts val="1000"/>
              </a:spcBef>
            </a:pPr>
            <a:r>
              <a:rPr lang="ar-LB" sz="2000" b="1" spc="60">
                <a:latin typeface="Open Sans" charset="0"/>
                <a:ea typeface="Open Sans" charset="0"/>
                <a:cs typeface="Open Sans" charset="0"/>
              </a:rPr>
              <a:t>الخطوة الأولى: </a:t>
            </a:r>
            <a:r>
              <a:rPr lang="ar-LB" sz="2000" spc="60">
                <a:latin typeface="Open Sans" charset="0"/>
                <a:ea typeface="Open Sans" charset="0"/>
                <a:cs typeface="Open Sans" charset="0"/>
              </a:rPr>
              <a:t>حساب متوسط عدد أيام استهلاك كل مجموعة طعام لفهم أنماط استهلاك الغذاء العامة على المستوى الوطني، حسب الإقليم أو الفئة السكانية (مثل الأسر التي يرأسها رجل مقابل الأسر التي ترأسها امرأة) وما إلى ذلك.</a:t>
            </a:r>
            <a:endParaRPr lang="en-US" spc="60">
              <a:latin typeface="Open Sans" charset="0"/>
              <a:ea typeface="Open Sans" charset="0"/>
              <a:cs typeface="Open Sans" charset="0"/>
            </a:endParaRPr>
          </a:p>
        </p:txBody>
      </p:sp>
      <p:sp>
        <p:nvSpPr>
          <p:cNvPr id="5" name="Title 3">
            <a:extLst>
              <a:ext uri="{FF2B5EF4-FFF2-40B4-BE49-F238E27FC236}">
                <a16:creationId xmlns:a16="http://schemas.microsoft.com/office/drawing/2014/main" id="{7122367C-135C-8477-DBB7-C37CC5B08F5C}"/>
              </a:ext>
            </a:extLst>
          </p:cNvPr>
          <p:cNvSpPr txBox="1">
            <a:spLocks/>
          </p:cNvSpPr>
          <p:nvPr/>
        </p:nvSpPr>
        <p:spPr>
          <a:xfrm>
            <a:off x="717181" y="716415"/>
            <a:ext cx="11052002" cy="662558"/>
          </a:xfrm>
          <a:prstGeom prst="rect">
            <a:avLst/>
          </a:prstGeom>
        </p:spPr>
        <p:txBody>
          <a:bodyPr vert="horz" lIns="91440" tIns="45720" rIns="91440" bIns="45720" rtlCol="0"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sz="3000" b="1" i="0" kern="1200">
                <a:solidFill>
                  <a:srgbClr val="0070BA"/>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pPr algn="r" rtl="1"/>
            <a:r>
              <a:rPr lang="ar-LB" sz="3600" kern="1400" spc="230" dirty="0">
                <a:solidFill>
                  <a:schemeClr val="tx1"/>
                </a:solidFill>
                <a:latin typeface="Open Sans ExtraBold" panose="020B0906030804020204" pitchFamily="34" charset="0"/>
              </a:rPr>
              <a:t>طريقة حساب </a:t>
            </a:r>
            <a:r>
              <a:rPr lang="en-US" sz="3600" kern="1400" spc="230" dirty="0">
                <a:solidFill>
                  <a:schemeClr val="tx1"/>
                </a:solidFill>
                <a:latin typeface="Open Sans ExtraBold" panose="020B0906030804020204" pitchFamily="34" charset="0"/>
              </a:rPr>
              <a:t>FCS</a:t>
            </a:r>
            <a:endParaRPr lang="en-GB" sz="3600" kern="1400" spc="230" dirty="0">
              <a:solidFill>
                <a:schemeClr val="tx1"/>
              </a:solidFill>
              <a:latin typeface="Open Sans ExtraBold" panose="020B0906030804020204" pitchFamily="34" charset="0"/>
            </a:endParaRPr>
          </a:p>
        </p:txBody>
      </p:sp>
      <p:pic>
        <p:nvPicPr>
          <p:cNvPr id="15" name="Picture 14" descr="A graph with blue rectangular bars&#10;&#10;Description automatically generated with medium confidence">
            <a:extLst>
              <a:ext uri="{FF2B5EF4-FFF2-40B4-BE49-F238E27FC236}">
                <a16:creationId xmlns:a16="http://schemas.microsoft.com/office/drawing/2014/main" id="{AB2F95D7-A9B9-998F-44D1-6F852A276990}"/>
              </a:ext>
            </a:extLst>
          </p:cNvPr>
          <p:cNvPicPr>
            <a:picLocks noChangeAspect="1"/>
          </p:cNvPicPr>
          <p:nvPr/>
        </p:nvPicPr>
        <p:blipFill>
          <a:blip r:embed="rId3"/>
          <a:stretch>
            <a:fillRect/>
          </a:stretch>
        </p:blipFill>
        <p:spPr>
          <a:xfrm>
            <a:off x="2868625" y="2282022"/>
            <a:ext cx="6749113" cy="4153300"/>
          </a:xfrm>
          <a:prstGeom prst="rect">
            <a:avLst/>
          </a:prstGeom>
        </p:spPr>
      </p:pic>
    </p:spTree>
    <p:extLst>
      <p:ext uri="{BB962C8B-B14F-4D97-AF65-F5344CB8AC3E}">
        <p14:creationId xmlns:p14="http://schemas.microsoft.com/office/powerpoint/2010/main" val="272706605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845AE3E5-9674-445E-B4FF-AE4477728629}"/>
              </a:ext>
            </a:extLst>
          </p:cNvPr>
          <p:cNvSpPr txBox="1"/>
          <p:nvPr/>
        </p:nvSpPr>
        <p:spPr>
          <a:xfrm>
            <a:off x="717181" y="1635691"/>
            <a:ext cx="11114528" cy="646331"/>
          </a:xfrm>
          <a:prstGeom prst="rect">
            <a:avLst/>
          </a:prstGeom>
          <a:noFill/>
        </p:spPr>
        <p:txBody>
          <a:bodyPr wrap="square">
            <a:spAutoFit/>
          </a:bodyPr>
          <a:lstStyle/>
          <a:p>
            <a:pPr algn="r" rtl="1">
              <a:lnSpc>
                <a:spcPct val="90000"/>
              </a:lnSpc>
              <a:spcBef>
                <a:spcPts val="1000"/>
              </a:spcBef>
            </a:pPr>
            <a:r>
              <a:rPr lang="ar-LB" sz="2000" b="1" spc="60">
                <a:latin typeface="Open Sans" charset="0"/>
                <a:ea typeface="Open Sans" charset="0"/>
                <a:cs typeface="Open Sans" charset="0"/>
              </a:rPr>
              <a:t>الخطوة الثانية: </a:t>
            </a:r>
            <a:r>
              <a:rPr lang="ar-LB" sz="2000" spc="60">
                <a:latin typeface="Open Sans" charset="0"/>
                <a:ea typeface="Open Sans" charset="0"/>
                <a:cs typeface="Open Sans" charset="0"/>
              </a:rPr>
              <a:t>لحساب مؤشر </a:t>
            </a:r>
            <a:r>
              <a:rPr lang="en-US" sz="2000" spc="60">
                <a:latin typeface="Open Sans" charset="0"/>
                <a:ea typeface="Open Sans" charset="0"/>
                <a:cs typeface="Open Sans" charset="0"/>
              </a:rPr>
              <a:t> FCS</a:t>
            </a:r>
            <a:r>
              <a:rPr lang="ar-LB" sz="2000" spc="60">
                <a:latin typeface="Open Sans" charset="0"/>
                <a:ea typeface="Open Sans" charset="0"/>
                <a:cs typeface="Open Sans" charset="0"/>
              </a:rPr>
              <a:t>يجب ضرب عدد أيام الاستهلاك لكل مجموعة طعام بوزن المجموعة ثم جمع هذه النتائج. ثم يتم استخدام نتيجة مؤشر </a:t>
            </a:r>
            <a:r>
              <a:rPr lang="en-US" sz="2000" spc="60">
                <a:latin typeface="Open Sans" charset="0"/>
                <a:ea typeface="Open Sans" charset="0"/>
                <a:cs typeface="Open Sans" charset="0"/>
              </a:rPr>
              <a:t>FCS</a:t>
            </a:r>
            <a:r>
              <a:rPr lang="ar-LB" sz="2000" spc="60">
                <a:latin typeface="Open Sans" charset="0"/>
                <a:ea typeface="Open Sans" charset="0"/>
                <a:cs typeface="Open Sans" charset="0"/>
              </a:rPr>
              <a:t> لتصنيف الأسر إلى مجموعات استهلاك الغذاء</a:t>
            </a:r>
            <a:r>
              <a:rPr lang="en-US" sz="2000" spc="60">
                <a:latin typeface="Open Sans" charset="0"/>
                <a:ea typeface="Open Sans" charset="0"/>
                <a:cs typeface="Open Sans" charset="0"/>
              </a:rPr>
              <a:t> FCG </a:t>
            </a:r>
            <a:r>
              <a:rPr lang="ar-LB" sz="2000" spc="60">
                <a:latin typeface="Open Sans" charset="0"/>
                <a:ea typeface="Open Sans" charset="0"/>
                <a:cs typeface="Open Sans" charset="0"/>
              </a:rPr>
              <a:t>.</a:t>
            </a:r>
            <a:endParaRPr lang="en-US" spc="60">
              <a:latin typeface="Open Sans" charset="0"/>
              <a:ea typeface="Open Sans" charset="0"/>
              <a:cs typeface="Open Sans" charset="0"/>
            </a:endParaRPr>
          </a:p>
        </p:txBody>
      </p:sp>
      <p:graphicFrame>
        <p:nvGraphicFramePr>
          <p:cNvPr id="3" name="Table 2">
            <a:extLst>
              <a:ext uri="{FF2B5EF4-FFF2-40B4-BE49-F238E27FC236}">
                <a16:creationId xmlns:a16="http://schemas.microsoft.com/office/drawing/2014/main" id="{129A45E9-B147-4F8D-8812-0FBF597424AF}"/>
              </a:ext>
            </a:extLst>
          </p:cNvPr>
          <p:cNvGraphicFramePr>
            <a:graphicFrameLocks noGrp="1"/>
          </p:cNvGraphicFramePr>
          <p:nvPr/>
        </p:nvGraphicFramePr>
        <p:xfrm>
          <a:off x="2705099" y="2366356"/>
          <a:ext cx="7301542" cy="2910740"/>
        </p:xfrm>
        <a:graphic>
          <a:graphicData uri="http://schemas.openxmlformats.org/drawingml/2006/table">
            <a:tbl>
              <a:tblPr firstRow="1" firstCol="1" bandRow="1"/>
              <a:tblGrid>
                <a:gridCol w="1924653">
                  <a:extLst>
                    <a:ext uri="{9D8B030D-6E8A-4147-A177-3AD203B41FA5}">
                      <a16:colId xmlns:a16="http://schemas.microsoft.com/office/drawing/2014/main" val="854308522"/>
                    </a:ext>
                  </a:extLst>
                </a:gridCol>
                <a:gridCol w="1097280">
                  <a:extLst>
                    <a:ext uri="{9D8B030D-6E8A-4147-A177-3AD203B41FA5}">
                      <a16:colId xmlns:a16="http://schemas.microsoft.com/office/drawing/2014/main" val="509426926"/>
                    </a:ext>
                  </a:extLst>
                </a:gridCol>
                <a:gridCol w="1520791">
                  <a:extLst>
                    <a:ext uri="{9D8B030D-6E8A-4147-A177-3AD203B41FA5}">
                      <a16:colId xmlns:a16="http://schemas.microsoft.com/office/drawing/2014/main" val="2053520150"/>
                    </a:ext>
                  </a:extLst>
                </a:gridCol>
                <a:gridCol w="2758818">
                  <a:extLst>
                    <a:ext uri="{9D8B030D-6E8A-4147-A177-3AD203B41FA5}">
                      <a16:colId xmlns:a16="http://schemas.microsoft.com/office/drawing/2014/main" val="768522800"/>
                    </a:ext>
                  </a:extLst>
                </a:gridCol>
              </a:tblGrid>
              <a:tr h="6247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 </a:t>
                      </a:r>
                      <a:r>
                        <a:rPr lang="ar-L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عدد أيام الاستهلاك</a:t>
                      </a:r>
                      <a:r>
                        <a:rPr lang="en-G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 x </a:t>
                      </a:r>
                      <a:r>
                        <a:rPr lang="ar-L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الوزن</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spcBef>
                          <a:spcPts val="0"/>
                        </a:spcBef>
                        <a:spcAft>
                          <a:spcPts val="0"/>
                        </a:spcAft>
                      </a:pPr>
                      <a:r>
                        <a:rPr lang="ar-L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الوزن</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 </a:t>
                      </a:r>
                      <a:r>
                        <a:rPr lang="ar-L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عدد أيام الاستهلاك</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L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المجموعات الغذائية</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4232132923"/>
                  </a:ext>
                </a:extLst>
              </a:tr>
              <a:tr h="208247">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14</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2</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7</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ar-L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الحبوب والجذور والدرنات</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4235788"/>
                  </a:ext>
                </a:extLst>
              </a:tr>
              <a:tr h="208247">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6</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3</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2</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ar-L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البقوليات والمكسرات والبذور</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0498134"/>
                  </a:ext>
                </a:extLst>
              </a:tr>
              <a:tr h="208247">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12</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4</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3</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ar-L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الالبان</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6490815"/>
                  </a:ext>
                </a:extLst>
              </a:tr>
              <a:tr h="208247">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8</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4</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2</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ar-L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اللحوم, الأسماك, والبيض</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6850001"/>
                  </a:ext>
                </a:extLst>
              </a:tr>
              <a:tr h="208247">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2</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1</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2</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ar-L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الخضروات والأوراق</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2208774"/>
                  </a:ext>
                </a:extLst>
              </a:tr>
              <a:tr h="208247">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1</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1</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1</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ar-L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الفواكه</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376001"/>
                  </a:ext>
                </a:extLst>
              </a:tr>
              <a:tr h="208247">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3.5</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0.5</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7</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ar-L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الزيوت والدهون والزبدة</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2615825"/>
                  </a:ext>
                </a:extLst>
              </a:tr>
              <a:tr h="208247">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3.5</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0.5</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7</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ar-L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السكر والحلويات</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5102504"/>
                  </a:ext>
                </a:extLst>
              </a:tr>
              <a:tr h="208247">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0</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0</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7 </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ar-L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التوابل والبهارات</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4839015"/>
                  </a:ext>
                </a:extLst>
              </a:tr>
              <a:tr h="356994">
                <a:tc>
                  <a:txBody>
                    <a:bodyPr/>
                    <a:lstStyle/>
                    <a:p>
                      <a:pPr marL="0" marR="0" algn="ctr">
                        <a:spcBef>
                          <a:spcPts val="0"/>
                        </a:spcBef>
                        <a:spcAft>
                          <a:spcPts val="0"/>
                        </a:spcAft>
                      </a:pPr>
                      <a:r>
                        <a:rPr lang="en-G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50</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spcBef>
                          <a:spcPts val="0"/>
                        </a:spcBef>
                        <a:spcAft>
                          <a:spcPts val="0"/>
                        </a:spcAft>
                      </a:pP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T w="12700" cap="flat" cmpd="sng" algn="ctr">
                      <a:solidFill>
                        <a:srgbClr val="000000"/>
                      </a:solidFill>
                      <a:prstDash val="solid"/>
                      <a:round/>
                      <a:headEnd type="none" w="med" len="med"/>
                      <a:tailEnd type="none" w="med" len="med"/>
                    </a:lnT>
                  </a:tcPr>
                </a:tc>
                <a:tc>
                  <a:txBody>
                    <a:bodyPr/>
                    <a:lstStyle/>
                    <a:p>
                      <a:endParaRPr lang="en-US"/>
                    </a:p>
                  </a:txBody>
                  <a:tcPr anchor="ctr">
                    <a:lnT w="12700" cap="flat" cmpd="sng" algn="ctr">
                      <a:solidFill>
                        <a:srgbClr val="000000"/>
                      </a:solidFill>
                      <a:prstDash val="solid"/>
                      <a:round/>
                      <a:headEnd type="none" w="med" len="med"/>
                      <a:tailEnd type="none" w="med" len="med"/>
                    </a:lnT>
                  </a:tcPr>
                </a:tc>
                <a:tc>
                  <a:txBody>
                    <a:bodyPr/>
                    <a:lstStyle/>
                    <a:p>
                      <a:pPr marL="0" marR="0" algn="ctr">
                        <a:spcBef>
                          <a:spcPts val="0"/>
                        </a:spcBef>
                        <a:spcAft>
                          <a:spcPts val="0"/>
                        </a:spcAft>
                      </a:pPr>
                      <a:r>
                        <a:rPr lang="ar-L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المجموع</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127313104"/>
                  </a:ext>
                </a:extLst>
              </a:tr>
            </a:tbl>
          </a:graphicData>
        </a:graphic>
      </p:graphicFrame>
      <p:sp>
        <p:nvSpPr>
          <p:cNvPr id="5" name="Title 3">
            <a:extLst>
              <a:ext uri="{FF2B5EF4-FFF2-40B4-BE49-F238E27FC236}">
                <a16:creationId xmlns:a16="http://schemas.microsoft.com/office/drawing/2014/main" id="{7122367C-135C-8477-DBB7-C37CC5B08F5C}"/>
              </a:ext>
            </a:extLst>
          </p:cNvPr>
          <p:cNvSpPr txBox="1">
            <a:spLocks/>
          </p:cNvSpPr>
          <p:nvPr/>
        </p:nvSpPr>
        <p:spPr>
          <a:xfrm>
            <a:off x="717181" y="716415"/>
            <a:ext cx="11052002" cy="662558"/>
          </a:xfrm>
          <a:prstGeom prst="rect">
            <a:avLst/>
          </a:prstGeom>
        </p:spPr>
        <p:txBody>
          <a:bodyPr vert="horz" lIns="91440" tIns="45720" rIns="91440" bIns="45720" rtlCol="0"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sz="3000" b="1" i="0" kern="1200">
                <a:solidFill>
                  <a:srgbClr val="0070BA"/>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pPr algn="r" rtl="1"/>
            <a:r>
              <a:rPr lang="ar-LB" sz="3600" kern="1400" spc="230" dirty="0">
                <a:solidFill>
                  <a:schemeClr val="tx1"/>
                </a:solidFill>
                <a:latin typeface="Open Sans ExtraBold" panose="020B0906030804020204" pitchFamily="34" charset="0"/>
              </a:rPr>
              <a:t>طريقة حساب </a:t>
            </a:r>
            <a:r>
              <a:rPr lang="en-US" sz="3600" kern="1400" spc="230" dirty="0">
                <a:solidFill>
                  <a:schemeClr val="tx1"/>
                </a:solidFill>
                <a:latin typeface="Open Sans ExtraBold" panose="020B0906030804020204" pitchFamily="34" charset="0"/>
              </a:rPr>
              <a:t>FCS</a:t>
            </a:r>
            <a:endParaRPr lang="en-GB" sz="3600" kern="1400" spc="230" dirty="0">
              <a:solidFill>
                <a:schemeClr val="tx1"/>
              </a:solidFill>
              <a:latin typeface="Open Sans ExtraBold" panose="020B0906030804020204" pitchFamily="34" charset="0"/>
            </a:endParaRPr>
          </a:p>
        </p:txBody>
      </p:sp>
      <p:sp>
        <p:nvSpPr>
          <p:cNvPr id="2" name="Rounded Rectangle 3">
            <a:extLst>
              <a:ext uri="{FF2B5EF4-FFF2-40B4-BE49-F238E27FC236}">
                <a16:creationId xmlns:a16="http://schemas.microsoft.com/office/drawing/2014/main" id="{3380FED1-F0DA-6EC0-D149-CEAA8431EEBD}"/>
              </a:ext>
            </a:extLst>
          </p:cNvPr>
          <p:cNvSpPr/>
          <p:nvPr/>
        </p:nvSpPr>
        <p:spPr>
          <a:xfrm>
            <a:off x="2433287" y="5379729"/>
            <a:ext cx="7787415" cy="961901"/>
          </a:xfrm>
          <a:prstGeom prst="roundRect">
            <a:avLst/>
          </a:prstGeom>
          <a:solidFill>
            <a:schemeClr val="bg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a:ln>
                  <a:noFill/>
                </a:ln>
                <a:solidFill>
                  <a:srgbClr val="456E3B">
                    <a:lumMod val="25000"/>
                  </a:srgbClr>
                </a:solidFill>
                <a:effectLst/>
                <a:uLnTx/>
                <a:uFillTx/>
                <a:latin typeface="Garamond, and MS Serif "/>
              </a:rPr>
              <a:t>FCS = </a:t>
            </a:r>
            <a:r>
              <a:rPr kumimoji="0" lang="en-GB" sz="2000" i="0" u="none" strike="noStrike" kern="1200" cap="none" spc="0" normalizeH="0" baseline="0" noProof="0" err="1">
                <a:ln>
                  <a:noFill/>
                </a:ln>
                <a:solidFill>
                  <a:srgbClr val="456E3B">
                    <a:lumMod val="25000"/>
                  </a:srgbClr>
                </a:solidFill>
                <a:effectLst/>
                <a:uLnTx/>
                <a:uFillTx/>
                <a:latin typeface="Garamond, and MS Serif "/>
              </a:rPr>
              <a:t>FCSStap</a:t>
            </a:r>
            <a:r>
              <a:rPr kumimoji="0" lang="en-GB" sz="2000" i="0" u="none" strike="noStrike" kern="1200" cap="none" spc="0" normalizeH="0" baseline="0" noProof="0">
                <a:ln>
                  <a:noFill/>
                </a:ln>
                <a:solidFill>
                  <a:srgbClr val="456E3B">
                    <a:lumMod val="25000"/>
                  </a:srgbClr>
                </a:solidFill>
                <a:effectLst/>
                <a:uLnTx/>
                <a:uFillTx/>
                <a:latin typeface="Garamond, and MS Serif "/>
              </a:rPr>
              <a:t>*2 + </a:t>
            </a:r>
            <a:r>
              <a:rPr kumimoji="0" lang="en-GB" sz="2000" i="0" u="none" strike="noStrike" kern="1200" cap="none" spc="0" normalizeH="0" baseline="0" noProof="0" err="1">
                <a:ln>
                  <a:noFill/>
                </a:ln>
                <a:solidFill>
                  <a:srgbClr val="456E3B">
                    <a:lumMod val="25000"/>
                  </a:srgbClr>
                </a:solidFill>
                <a:effectLst/>
                <a:uLnTx/>
                <a:uFillTx/>
                <a:latin typeface="Garamond, and MS Serif "/>
              </a:rPr>
              <a:t>FCSPulse</a:t>
            </a:r>
            <a:r>
              <a:rPr kumimoji="0" lang="en-GB" sz="2000" i="0" u="none" strike="noStrike" kern="1200" cap="none" spc="0" normalizeH="0" baseline="0" noProof="0">
                <a:ln>
                  <a:noFill/>
                </a:ln>
                <a:solidFill>
                  <a:srgbClr val="456E3B">
                    <a:lumMod val="25000"/>
                  </a:srgbClr>
                </a:solidFill>
                <a:effectLst/>
                <a:uLnTx/>
                <a:uFillTx/>
                <a:latin typeface="Garamond, and MS Serif "/>
              </a:rPr>
              <a:t>*3 + </a:t>
            </a:r>
            <a:r>
              <a:rPr kumimoji="0" lang="en-GB" sz="2000" i="0" u="none" strike="noStrike" kern="1200" cap="none" spc="0" normalizeH="0" baseline="0" noProof="0" err="1">
                <a:ln>
                  <a:noFill/>
                </a:ln>
                <a:solidFill>
                  <a:srgbClr val="456E3B">
                    <a:lumMod val="25000"/>
                  </a:srgbClr>
                </a:solidFill>
                <a:effectLst/>
                <a:uLnTx/>
                <a:uFillTx/>
                <a:latin typeface="Garamond, and MS Serif "/>
              </a:rPr>
              <a:t>FCSDairy</a:t>
            </a:r>
            <a:r>
              <a:rPr kumimoji="0" lang="en-GB" sz="2000" i="0" u="none" strike="noStrike" kern="1200" cap="none" spc="0" normalizeH="0" baseline="0" noProof="0">
                <a:ln>
                  <a:noFill/>
                </a:ln>
                <a:solidFill>
                  <a:srgbClr val="456E3B">
                    <a:lumMod val="25000"/>
                  </a:srgbClr>
                </a:solidFill>
                <a:effectLst/>
                <a:uLnTx/>
                <a:uFillTx/>
                <a:latin typeface="Garamond, and MS Serif "/>
              </a:rPr>
              <a:t>*</a:t>
            </a:r>
            <a:r>
              <a:rPr lang="en-GB" sz="2000">
                <a:solidFill>
                  <a:srgbClr val="456E3B">
                    <a:lumMod val="25000"/>
                  </a:srgbClr>
                </a:solidFill>
                <a:latin typeface="Garamond, and MS Serif "/>
              </a:rPr>
              <a:t> +</a:t>
            </a:r>
            <a:r>
              <a:rPr kumimoji="0" lang="en-GB" sz="2000" i="0" u="none" strike="noStrike" kern="1200" cap="none" spc="0" normalizeH="0" baseline="0" noProof="0">
                <a:ln>
                  <a:noFill/>
                </a:ln>
                <a:solidFill>
                  <a:srgbClr val="456E3B">
                    <a:lumMod val="25000"/>
                  </a:srgbClr>
                </a:solidFill>
                <a:effectLst/>
                <a:uLnTx/>
                <a:uFillTx/>
                <a:latin typeface="Garamond, and MS Serif "/>
              </a:rPr>
              <a:t> </a:t>
            </a:r>
            <a:r>
              <a:rPr kumimoji="0" lang="en-GB" sz="2000" i="0" u="none" strike="noStrike" kern="1200" cap="none" spc="0" normalizeH="0" baseline="0" noProof="0" err="1">
                <a:ln>
                  <a:noFill/>
                </a:ln>
                <a:solidFill>
                  <a:srgbClr val="456E3B">
                    <a:lumMod val="25000"/>
                  </a:srgbClr>
                </a:solidFill>
                <a:effectLst/>
                <a:uLnTx/>
                <a:uFillTx/>
                <a:latin typeface="Garamond, and MS Serif "/>
              </a:rPr>
              <a:t>FCSPr</a:t>
            </a:r>
            <a:r>
              <a:rPr kumimoji="0" lang="en-GB" sz="2000" i="0" u="none" strike="noStrike" kern="1200" cap="none" spc="0" normalizeH="0" baseline="0" noProof="0">
                <a:ln>
                  <a:noFill/>
                </a:ln>
                <a:solidFill>
                  <a:srgbClr val="456E3B">
                    <a:lumMod val="25000"/>
                  </a:srgbClr>
                </a:solidFill>
                <a:effectLst/>
                <a:uLnTx/>
                <a:uFillTx/>
                <a:latin typeface="Garamond, and MS Serif "/>
              </a:rPr>
              <a:t>*4</a:t>
            </a:r>
            <a:r>
              <a:rPr lang="en-GB" sz="2000">
                <a:solidFill>
                  <a:srgbClr val="456E3B">
                    <a:lumMod val="25000"/>
                  </a:srgbClr>
                </a:solidFill>
                <a:latin typeface="Garamond, and MS Serif "/>
              </a:rPr>
              <a:t> + </a:t>
            </a:r>
            <a:r>
              <a:rPr kumimoji="0" lang="en-GB" sz="2000" i="0" u="none" strike="noStrike" kern="1200" cap="none" spc="0" normalizeH="0" baseline="0" noProof="0" err="1">
                <a:ln>
                  <a:noFill/>
                </a:ln>
                <a:solidFill>
                  <a:srgbClr val="456E3B">
                    <a:lumMod val="25000"/>
                  </a:srgbClr>
                </a:solidFill>
                <a:effectLst/>
                <a:uLnTx/>
                <a:uFillTx/>
                <a:latin typeface="Garamond, and MS Serif "/>
              </a:rPr>
              <a:t>FCSVeg</a:t>
            </a:r>
            <a:r>
              <a:rPr kumimoji="0" lang="en-GB" sz="2000" i="0" u="none" strike="noStrike" kern="1200" cap="none" spc="0" normalizeH="0" baseline="0" noProof="0">
                <a:ln>
                  <a:noFill/>
                </a:ln>
                <a:solidFill>
                  <a:srgbClr val="456E3B">
                    <a:lumMod val="25000"/>
                  </a:srgbClr>
                </a:solidFill>
                <a:effectLst/>
                <a:uLnTx/>
                <a:uFillTx/>
                <a:latin typeface="Garamond, and MS Serif "/>
              </a:rPr>
              <a:t>*1 + </a:t>
            </a:r>
            <a:r>
              <a:rPr kumimoji="0" lang="en-GB" sz="2000" i="0" u="none" strike="noStrike" kern="1200" cap="none" spc="0" normalizeH="0" baseline="0" noProof="0" err="1">
                <a:ln>
                  <a:noFill/>
                </a:ln>
                <a:solidFill>
                  <a:srgbClr val="456E3B">
                    <a:lumMod val="25000"/>
                  </a:srgbClr>
                </a:solidFill>
                <a:effectLst/>
                <a:uLnTx/>
                <a:uFillTx/>
                <a:latin typeface="Garamond, and MS Serif "/>
              </a:rPr>
              <a:t>FCSFruit</a:t>
            </a:r>
            <a:r>
              <a:rPr kumimoji="0" lang="en-GB" sz="2000" i="0" u="none" strike="noStrike" kern="1200" cap="none" spc="0" normalizeH="0" baseline="0" noProof="0">
                <a:ln>
                  <a:noFill/>
                </a:ln>
                <a:solidFill>
                  <a:srgbClr val="456E3B">
                    <a:lumMod val="25000"/>
                  </a:srgbClr>
                </a:solidFill>
                <a:effectLst/>
                <a:uLnTx/>
                <a:uFillTx/>
                <a:latin typeface="Garamond, and MS Serif "/>
              </a:rPr>
              <a:t>*1 + </a:t>
            </a:r>
            <a:r>
              <a:rPr kumimoji="0" lang="en-GB" sz="2000" i="0" u="none" strike="noStrike" kern="1200" cap="none" spc="0" normalizeH="0" baseline="0" noProof="0" err="1">
                <a:ln>
                  <a:noFill/>
                </a:ln>
                <a:solidFill>
                  <a:srgbClr val="456E3B">
                    <a:lumMod val="25000"/>
                  </a:srgbClr>
                </a:solidFill>
                <a:effectLst/>
                <a:uLnTx/>
                <a:uFillTx/>
                <a:latin typeface="Garamond, and MS Serif "/>
              </a:rPr>
              <a:t>FCSFat</a:t>
            </a:r>
            <a:r>
              <a:rPr kumimoji="0" lang="en-GB" sz="2000" i="0" u="none" strike="noStrike" kern="1200" cap="none" spc="0" normalizeH="0" baseline="0" noProof="0">
                <a:ln>
                  <a:noFill/>
                </a:ln>
                <a:solidFill>
                  <a:srgbClr val="456E3B">
                    <a:lumMod val="25000"/>
                  </a:srgbClr>
                </a:solidFill>
                <a:effectLst/>
                <a:uLnTx/>
                <a:uFillTx/>
                <a:latin typeface="Garamond, and MS Serif "/>
              </a:rPr>
              <a:t>*0.5</a:t>
            </a:r>
            <a:r>
              <a:rPr lang="en-GB" sz="2000">
                <a:solidFill>
                  <a:srgbClr val="456E3B">
                    <a:lumMod val="25000"/>
                  </a:srgbClr>
                </a:solidFill>
                <a:latin typeface="Garamond, and MS Serif "/>
              </a:rPr>
              <a:t> + </a:t>
            </a:r>
            <a:r>
              <a:rPr kumimoji="0" lang="en-GB" sz="2000" i="0" u="none" strike="noStrike" kern="1200" cap="none" spc="0" normalizeH="0" baseline="0" noProof="0" err="1">
                <a:ln>
                  <a:noFill/>
                </a:ln>
                <a:solidFill>
                  <a:srgbClr val="456E3B">
                    <a:lumMod val="25000"/>
                  </a:srgbClr>
                </a:solidFill>
                <a:effectLst/>
                <a:uLnTx/>
                <a:uFillTx/>
                <a:latin typeface="Garamond, and MS Serif "/>
              </a:rPr>
              <a:t>FCSSugar</a:t>
            </a:r>
            <a:r>
              <a:rPr kumimoji="0" lang="en-GB" sz="2000" i="0" u="none" strike="noStrike" kern="1200" cap="none" spc="0" normalizeH="0" baseline="0" noProof="0">
                <a:ln>
                  <a:noFill/>
                </a:ln>
                <a:solidFill>
                  <a:srgbClr val="456E3B">
                    <a:lumMod val="25000"/>
                  </a:srgbClr>
                </a:solidFill>
                <a:effectLst/>
                <a:uLnTx/>
                <a:uFillTx/>
                <a:latin typeface="Garamond, and MS Serif "/>
              </a:rPr>
              <a:t>*0.5. </a:t>
            </a:r>
          </a:p>
        </p:txBody>
      </p:sp>
    </p:spTree>
    <p:extLst>
      <p:ext uri="{BB962C8B-B14F-4D97-AF65-F5344CB8AC3E}">
        <p14:creationId xmlns:p14="http://schemas.microsoft.com/office/powerpoint/2010/main" val="195707147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dirty="0">
                <a:solidFill>
                  <a:schemeClr val="tx1"/>
                </a:solidFill>
                <a:latin typeface="Open Sans ExtraBold" panose="020B0906030804020204" pitchFamily="34" charset="0"/>
              </a:rPr>
              <a:t>طريقة حساب </a:t>
            </a:r>
            <a:r>
              <a:rPr lang="en-US" sz="3600" kern="1400" spc="230" dirty="0">
                <a:solidFill>
                  <a:schemeClr val="tx1"/>
                </a:solidFill>
                <a:latin typeface="Open Sans ExtraBold" panose="020B0906030804020204" pitchFamily="34" charset="0"/>
              </a:rPr>
              <a:t>FCS</a:t>
            </a:r>
            <a:endParaRPr lang="en-GB" sz="3600" kern="1400" spc="230" dirty="0">
              <a:solidFill>
                <a:schemeClr val="tx1"/>
              </a:solidFill>
              <a:latin typeface="Open Sans ExtraBold" panose="020B0906030804020204" pitchFamily="34" charset="0"/>
            </a:endParaRPr>
          </a:p>
        </p:txBody>
      </p:sp>
      <p:sp>
        <p:nvSpPr>
          <p:cNvPr id="22" name="TextBox 21">
            <a:extLst>
              <a:ext uri="{FF2B5EF4-FFF2-40B4-BE49-F238E27FC236}">
                <a16:creationId xmlns:a16="http://schemas.microsoft.com/office/drawing/2014/main" id="{845AE3E5-9674-445E-B4FF-AE4477728629}"/>
              </a:ext>
            </a:extLst>
          </p:cNvPr>
          <p:cNvSpPr txBox="1"/>
          <p:nvPr/>
        </p:nvSpPr>
        <p:spPr>
          <a:xfrm>
            <a:off x="843202" y="1691820"/>
            <a:ext cx="11052002" cy="1733808"/>
          </a:xfrm>
          <a:prstGeom prst="rect">
            <a:avLst/>
          </a:prstGeom>
          <a:noFill/>
        </p:spPr>
        <p:txBody>
          <a:bodyPr wrap="square">
            <a:spAutoFit/>
          </a:bodyPr>
          <a:lstStyle/>
          <a:p>
            <a:pPr algn="r" rtl="1">
              <a:lnSpc>
                <a:spcPct val="90000"/>
              </a:lnSpc>
              <a:spcBef>
                <a:spcPts val="1000"/>
              </a:spcBef>
            </a:pPr>
            <a:r>
              <a:rPr lang="ar-LB" sz="2000" b="1" spc="60">
                <a:latin typeface="Open Sans" charset="0"/>
                <a:ea typeface="Open Sans" charset="0"/>
                <a:cs typeface="Open Sans" charset="0"/>
              </a:rPr>
              <a:t>الخطوة الثالثة: </a:t>
            </a:r>
            <a:r>
              <a:rPr lang="ar-LB" sz="2000" spc="60">
                <a:latin typeface="Open Sans" charset="0"/>
                <a:ea typeface="Open Sans" charset="0"/>
                <a:cs typeface="Open Sans" charset="0"/>
              </a:rPr>
              <a:t>حساب </a:t>
            </a:r>
            <a:r>
              <a:rPr lang="ar-LB" sz="2000" b="1" spc="60">
                <a:latin typeface="Open Sans" charset="0"/>
                <a:ea typeface="Open Sans" charset="0"/>
                <a:cs typeface="Open Sans" charset="0"/>
              </a:rPr>
              <a:t>متوسط ​​مؤشر </a:t>
            </a:r>
            <a:r>
              <a:rPr lang="en-US" sz="2000" b="1" spc="60">
                <a:latin typeface="Open Sans" charset="0"/>
                <a:ea typeface="Open Sans" charset="0"/>
                <a:cs typeface="Open Sans" charset="0"/>
              </a:rPr>
              <a:t>FCS</a:t>
            </a:r>
            <a:r>
              <a:rPr lang="en-US" sz="2000" spc="60">
                <a:latin typeface="Open Sans" charset="0"/>
                <a:ea typeface="Open Sans" charset="0"/>
                <a:cs typeface="Open Sans" charset="0"/>
              </a:rPr>
              <a:t>، </a:t>
            </a:r>
            <a:r>
              <a:rPr lang="ar-LB" sz="2000" spc="60">
                <a:latin typeface="Open Sans" charset="0"/>
                <a:ea typeface="Open Sans" charset="0"/>
                <a:cs typeface="Open Sans" charset="0"/>
              </a:rPr>
              <a:t>والذي يمكن استخدامه لفهم تطوّراستهلاك الغذاء مع مرور الوقت أو بين مجموعات السكان المختلفة.</a:t>
            </a:r>
          </a:p>
          <a:p>
            <a:pPr algn="r" rtl="1">
              <a:lnSpc>
                <a:spcPct val="90000"/>
              </a:lnSpc>
              <a:spcBef>
                <a:spcPts val="1000"/>
              </a:spcBef>
            </a:pPr>
            <a:endParaRPr lang="ar-LB" sz="2000" spc="60">
              <a:latin typeface="Open Sans" charset="0"/>
              <a:ea typeface="Open Sans" charset="0"/>
              <a:cs typeface="Open Sans" charset="0"/>
            </a:endParaRPr>
          </a:p>
          <a:p>
            <a:pPr algn="r" rtl="1">
              <a:lnSpc>
                <a:spcPct val="90000"/>
              </a:lnSpc>
              <a:spcBef>
                <a:spcPts val="1000"/>
              </a:spcBef>
            </a:pPr>
            <a:r>
              <a:rPr lang="ar-LB" sz="2000" b="1" spc="60">
                <a:latin typeface="Open Sans" charset="0"/>
                <a:ea typeface="Open Sans" charset="0"/>
                <a:cs typeface="Open Sans" charset="0"/>
              </a:rPr>
              <a:t>الخطوة الرابعة: </a:t>
            </a:r>
            <a:r>
              <a:rPr lang="ar-LB" sz="2000" spc="60">
                <a:latin typeface="Open Sans" charset="0"/>
                <a:ea typeface="Open Sans" charset="0"/>
                <a:cs typeface="Open Sans" charset="0"/>
              </a:rPr>
              <a:t>إنشاء </a:t>
            </a:r>
            <a:r>
              <a:rPr lang="ar-LB" sz="2000" b="1" spc="60">
                <a:latin typeface="Open Sans" charset="0"/>
                <a:ea typeface="Open Sans" charset="0"/>
                <a:cs typeface="Open Sans" charset="0"/>
              </a:rPr>
              <a:t>ثلاث مجموعات لاستهلاك الغذاء </a:t>
            </a:r>
            <a:r>
              <a:rPr lang="en-US" sz="2000" b="1" spc="60">
                <a:latin typeface="Open Sans" charset="0"/>
                <a:ea typeface="Open Sans" charset="0"/>
                <a:cs typeface="Open Sans" charset="0"/>
              </a:rPr>
              <a:t> FCG</a:t>
            </a:r>
            <a:r>
              <a:rPr lang="ar-LB" sz="2000" spc="60">
                <a:latin typeface="Open Sans" charset="0"/>
                <a:ea typeface="Open Sans" charset="0"/>
                <a:cs typeface="Open Sans" charset="0"/>
              </a:rPr>
              <a:t>"فقير"، “حدّي"، و"مقبول"، استنادًا إلى </a:t>
            </a:r>
            <a:r>
              <a:rPr lang="ar-YE" sz="2000" spc="60">
                <a:latin typeface="Open Sans" charset="0"/>
                <a:ea typeface="Open Sans" charset="0"/>
                <a:cs typeface="Open Sans" charset="0"/>
              </a:rPr>
              <a:t>الحدود</a:t>
            </a:r>
            <a:r>
              <a:rPr lang="ar-LB" sz="2000" spc="60">
                <a:latin typeface="Open Sans" charset="0"/>
                <a:ea typeface="Open Sans" charset="0"/>
                <a:cs typeface="Open Sans" charset="0"/>
              </a:rPr>
              <a:t> الرقمية </a:t>
            </a:r>
            <a:r>
              <a:rPr lang="ar-YE" sz="2000" spc="60">
                <a:latin typeface="Open Sans" charset="0"/>
                <a:ea typeface="Open Sans" charset="0"/>
                <a:cs typeface="Open Sans" charset="0"/>
              </a:rPr>
              <a:t>القياسية</a:t>
            </a:r>
            <a:r>
              <a:rPr lang="ar-LB" sz="2000" spc="60">
                <a:latin typeface="Open Sans" charset="0"/>
                <a:ea typeface="Open Sans" charset="0"/>
                <a:cs typeface="Open Sans" charset="0"/>
              </a:rPr>
              <a:t> بها.</a:t>
            </a:r>
          </a:p>
        </p:txBody>
      </p:sp>
      <p:graphicFrame>
        <p:nvGraphicFramePr>
          <p:cNvPr id="5" name="Table 4">
            <a:extLst>
              <a:ext uri="{FF2B5EF4-FFF2-40B4-BE49-F238E27FC236}">
                <a16:creationId xmlns:a16="http://schemas.microsoft.com/office/drawing/2014/main" id="{1A566DE1-9E94-4B7C-9ECF-76A4333FBC4A}"/>
              </a:ext>
            </a:extLst>
          </p:cNvPr>
          <p:cNvGraphicFramePr>
            <a:graphicFrameLocks noGrp="1"/>
          </p:cNvGraphicFramePr>
          <p:nvPr/>
        </p:nvGraphicFramePr>
        <p:xfrm>
          <a:off x="2919587" y="3419876"/>
          <a:ext cx="6352821" cy="1929934"/>
        </p:xfrm>
        <a:graphic>
          <a:graphicData uri="http://schemas.openxmlformats.org/drawingml/2006/table">
            <a:tbl>
              <a:tblPr/>
              <a:tblGrid>
                <a:gridCol w="1671662">
                  <a:extLst>
                    <a:ext uri="{9D8B030D-6E8A-4147-A177-3AD203B41FA5}">
                      <a16:colId xmlns:a16="http://schemas.microsoft.com/office/drawing/2014/main" val="3255994126"/>
                    </a:ext>
                  </a:extLst>
                </a:gridCol>
                <a:gridCol w="2034010">
                  <a:extLst>
                    <a:ext uri="{9D8B030D-6E8A-4147-A177-3AD203B41FA5}">
                      <a16:colId xmlns:a16="http://schemas.microsoft.com/office/drawing/2014/main" val="2049425842"/>
                    </a:ext>
                  </a:extLst>
                </a:gridCol>
                <a:gridCol w="2647149">
                  <a:extLst>
                    <a:ext uri="{9D8B030D-6E8A-4147-A177-3AD203B41FA5}">
                      <a16:colId xmlns:a16="http://schemas.microsoft.com/office/drawing/2014/main" val="4111066047"/>
                    </a:ext>
                  </a:extLst>
                </a:gridCol>
              </a:tblGrid>
              <a:tr h="816804">
                <a:tc>
                  <a:txBody>
                    <a:bodyPr/>
                    <a:lstStyle/>
                    <a:p>
                      <a:pPr algn="ctr"/>
                      <a:r>
                        <a:rPr lang="en-GB" sz="1600" b="1"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ar-LB" sz="1600" b="1" i="0" kern="1200">
                          <a:solidFill>
                            <a:srgbClr val="000000"/>
                          </a:solidFill>
                          <a:effectLst/>
                          <a:latin typeface="Open Sans" panose="020B0606030504020204" pitchFamily="34" charset="0"/>
                          <a:ea typeface="Open Sans" panose="020B0606030504020204" pitchFamily="34" charset="0"/>
                          <a:cs typeface="Open Sans" charset="0"/>
                        </a:rPr>
                        <a:t>العتبات الرقمية المعدّلة*</a:t>
                      </a:r>
                      <a:endParaRPr lang="en-GB" sz="1600" b="1"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ar-LB" sz="1600" b="1" i="0" kern="1200">
                          <a:solidFill>
                            <a:srgbClr val="000000"/>
                          </a:solidFill>
                          <a:effectLst/>
                          <a:latin typeface="Open Sans" panose="020B0606030504020204" pitchFamily="34" charset="0"/>
                          <a:ea typeface="Open Sans" panose="020B0606030504020204" pitchFamily="34" charset="0"/>
                          <a:cs typeface="Open Sans" charset="0"/>
                        </a:rPr>
                        <a:t>العتبات الرقمية </a:t>
                      </a:r>
                      <a:endParaRPr lang="en-GB" sz="1600" b="1"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LB" sz="16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مجموعات استهلاك الغذاء</a:t>
                      </a:r>
                      <a:endParaRPr lang="en-GB" sz="16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569370220"/>
                  </a:ext>
                </a:extLst>
              </a:tr>
              <a:tr h="370509">
                <a:tc>
                  <a:txBody>
                    <a:bodyPr/>
                    <a:lstStyle/>
                    <a:p>
                      <a:pPr algn="ctr"/>
                      <a:r>
                        <a:rPr lang="en-GB" sz="1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0 - 28</a:t>
                      </a:r>
                      <a:endParaRPr lang="en-GB" sz="1600">
                        <a:effectLst/>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GB" sz="1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0 - 21 </a:t>
                      </a:r>
                      <a:endParaRPr lang="en-GB" sz="1600">
                        <a:effectLst/>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ar-LB" sz="1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استهلاك غذائي </a:t>
                      </a:r>
                      <a:r>
                        <a:rPr lang="ar-LB" sz="1600" b="1" i="0" kern="1200">
                          <a:solidFill>
                            <a:srgbClr val="C00000"/>
                          </a:solidFill>
                          <a:effectLst/>
                          <a:latin typeface="Open Sans" panose="020B0606030504020204" pitchFamily="34" charset="0"/>
                          <a:ea typeface="Open Sans" panose="020B0606030504020204" pitchFamily="34" charset="0"/>
                          <a:cs typeface="Open Sans" panose="020B0606030504020204" pitchFamily="34" charset="0"/>
                        </a:rPr>
                        <a:t>فقير</a:t>
                      </a:r>
                      <a:endParaRPr lang="en-GB" sz="1600" b="1" i="0" kern="1200">
                        <a:solidFill>
                          <a:srgbClr val="C000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978"/>
                  </a:ext>
                </a:extLst>
              </a:tr>
              <a:tr h="370509">
                <a:tc>
                  <a:txBody>
                    <a:bodyPr/>
                    <a:lstStyle/>
                    <a:p>
                      <a:pPr algn="ctr"/>
                      <a:r>
                        <a:rPr lang="en-GB" sz="1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28.5 - 42</a:t>
                      </a:r>
                      <a:endParaRPr lang="en-GB" sz="1600">
                        <a:effectLst/>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GB" sz="1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21.5 - 35 </a:t>
                      </a:r>
                      <a:endParaRPr lang="en-GB" sz="1600">
                        <a:effectLst/>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ar-LB" sz="1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استهلاك غذائي </a:t>
                      </a:r>
                      <a:r>
                        <a:rPr lang="ar-LB" sz="1600" b="1" i="0" kern="1200">
                          <a:solidFill>
                            <a:srgbClr val="FF6600"/>
                          </a:solidFill>
                          <a:effectLst/>
                          <a:latin typeface="Open Sans" panose="020B0606030504020204" pitchFamily="34" charset="0"/>
                          <a:ea typeface="Open Sans" panose="020B0606030504020204" pitchFamily="34" charset="0"/>
                          <a:cs typeface="Open Sans" panose="020B0606030504020204" pitchFamily="34" charset="0"/>
                        </a:rPr>
                        <a:t>حدّي</a:t>
                      </a:r>
                      <a:endParaRPr lang="en-GB" sz="1600" b="1" i="0" kern="1200">
                        <a:solidFill>
                          <a:srgbClr val="FF6600"/>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3474371"/>
                  </a:ext>
                </a:extLst>
              </a:tr>
              <a:tr h="372112">
                <a:tc>
                  <a:txBody>
                    <a:bodyPr/>
                    <a:lstStyle/>
                    <a:p>
                      <a:pPr algn="ctr"/>
                      <a:r>
                        <a:rPr lang="en-GB" sz="1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42.5 - 112</a:t>
                      </a:r>
                      <a:endParaRPr lang="en-GB" sz="1600">
                        <a:effectLst/>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GB" sz="1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35.5 - 112 </a:t>
                      </a:r>
                      <a:endParaRPr lang="en-GB" sz="1600">
                        <a:effectLst/>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ar-LB" sz="1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استهلاك غذائي </a:t>
                      </a:r>
                      <a:r>
                        <a:rPr lang="ar-LB" sz="1600" b="1" i="0" kern="1200">
                          <a:solidFill>
                            <a:srgbClr val="3E7D44"/>
                          </a:solidFill>
                          <a:effectLst/>
                          <a:latin typeface="Open Sans" panose="020B0606030504020204" pitchFamily="34" charset="0"/>
                          <a:ea typeface="Open Sans" panose="020B0606030504020204" pitchFamily="34" charset="0"/>
                          <a:cs typeface="Open Sans" panose="020B0606030504020204" pitchFamily="34" charset="0"/>
                        </a:rPr>
                        <a:t>مقبول</a:t>
                      </a:r>
                      <a:endParaRPr lang="en-GB" sz="1600" b="1" i="0" kern="1200">
                        <a:solidFill>
                          <a:srgbClr val="3E7D44"/>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26668717"/>
                  </a:ext>
                </a:extLst>
              </a:tr>
            </a:tbl>
          </a:graphicData>
        </a:graphic>
      </p:graphicFrame>
      <p:sp>
        <p:nvSpPr>
          <p:cNvPr id="6" name="TextBox 5">
            <a:extLst>
              <a:ext uri="{FF2B5EF4-FFF2-40B4-BE49-F238E27FC236}">
                <a16:creationId xmlns:a16="http://schemas.microsoft.com/office/drawing/2014/main" id="{9B31F0F8-DE8F-4C6F-8C32-314FF4801B5D}"/>
              </a:ext>
            </a:extLst>
          </p:cNvPr>
          <p:cNvSpPr txBox="1"/>
          <p:nvPr/>
        </p:nvSpPr>
        <p:spPr>
          <a:xfrm>
            <a:off x="3311092" y="5423783"/>
            <a:ext cx="5504042" cy="523220"/>
          </a:xfrm>
          <a:prstGeom prst="rect">
            <a:avLst/>
          </a:prstGeom>
          <a:noFill/>
        </p:spPr>
        <p:txBody>
          <a:bodyPr wrap="square" lIns="91440" tIns="45720" rIns="91440" bIns="45720" rtlCol="0" anchor="t">
            <a:spAutoFit/>
          </a:bodyPr>
          <a:lstStyle/>
          <a:p>
            <a:pPr algn="r" rtl="1"/>
            <a:r>
              <a:rPr lang="ar-LB" sz="1400">
                <a:latin typeface="Open Sans"/>
                <a:ea typeface="Open Sans"/>
                <a:cs typeface="Open Sans"/>
              </a:rPr>
              <a:t>*تُستخدم في السياقات التي يرتفع فيها استهلاك الزيوت والسكر. يُرجى التشاور مع فريق ال </a:t>
            </a:r>
            <a:r>
              <a:rPr lang="en-US" sz="1400">
                <a:latin typeface="Open Sans"/>
                <a:ea typeface="Open Sans"/>
                <a:cs typeface="Open Sans"/>
              </a:rPr>
              <a:t>VAM</a:t>
            </a:r>
            <a:r>
              <a:rPr lang="ar-LB" sz="1400">
                <a:latin typeface="Open Sans"/>
                <a:ea typeface="Open Sans"/>
                <a:cs typeface="Open Sans"/>
              </a:rPr>
              <a:t> في مكتبك أو في المكتب الاقليمي لمعرفة العتبات الرقميّة المطبقة في بلدك أو منطقتك.*</a:t>
            </a:r>
            <a:endParaRPr lang="en-US" sz="1400">
              <a:latin typeface="Open Sans"/>
              <a:ea typeface="Open Sans"/>
              <a:cs typeface="Open Sans"/>
            </a:endParaRPr>
          </a:p>
        </p:txBody>
      </p:sp>
    </p:spTree>
    <p:extLst>
      <p:ext uri="{BB962C8B-B14F-4D97-AF65-F5344CB8AC3E}">
        <p14:creationId xmlns:p14="http://schemas.microsoft.com/office/powerpoint/2010/main" val="97639097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YE" sz="3600" b="0" kern="1400" spc="230" dirty="0">
                <a:solidFill>
                  <a:schemeClr val="accent2"/>
                </a:solidFill>
                <a:latin typeface="Open Sans ExtraBold" panose="020B0906030804020204" pitchFamily="34" charset="0"/>
              </a:rPr>
              <a:t>مثال على حساب </a:t>
            </a:r>
            <a:r>
              <a:rPr lang="en-US" sz="3600" b="0" kern="1400" spc="230" dirty="0">
                <a:solidFill>
                  <a:schemeClr val="accent2"/>
                </a:solidFill>
                <a:latin typeface="Open Sans ExtraBold" panose="020B0906030804020204" pitchFamily="34" charset="0"/>
              </a:rPr>
              <a:t>FCS-N</a:t>
            </a:r>
            <a:endParaRPr lang="en-GB" sz="3600" b="0" kern="1400" spc="230" dirty="0">
              <a:solidFill>
                <a:schemeClr val="accent2"/>
              </a:solidFill>
              <a:latin typeface="Open Sans ExtraBold" panose="020B0906030804020204" pitchFamily="34" charset="0"/>
            </a:endParaRPr>
          </a:p>
        </p:txBody>
      </p:sp>
      <p:sp>
        <p:nvSpPr>
          <p:cNvPr id="4" name="Rectangle 1">
            <a:extLst>
              <a:ext uri="{FF2B5EF4-FFF2-40B4-BE49-F238E27FC236}">
                <a16:creationId xmlns:a16="http://schemas.microsoft.com/office/drawing/2014/main" id="{B572437B-89DB-AA64-B104-6E0B65E2657B}"/>
              </a:ext>
            </a:extLst>
          </p:cNvPr>
          <p:cNvSpPr>
            <a:spLocks noChangeArrowheads="1"/>
          </p:cNvSpPr>
          <p:nvPr/>
        </p:nvSpPr>
        <p:spPr bwMode="auto">
          <a:xfrm>
            <a:off x="1133290" y="1755470"/>
            <a:ext cx="9925419" cy="2831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940425" algn="l"/>
              </a:tabLst>
              <a:defRPr>
                <a:solidFill>
                  <a:schemeClr val="tx1"/>
                </a:solidFill>
                <a:latin typeface="Arial" panose="020B0604020202020204" pitchFamily="34" charset="0"/>
              </a:defRPr>
            </a:lvl1pPr>
            <a:lvl2pPr eaLnBrk="0" fontAlgn="base" hangingPunct="0">
              <a:spcBef>
                <a:spcPct val="0"/>
              </a:spcBef>
              <a:spcAft>
                <a:spcPct val="0"/>
              </a:spcAft>
              <a:tabLst>
                <a:tab pos="5940425" algn="l"/>
              </a:tabLst>
              <a:defRPr>
                <a:solidFill>
                  <a:schemeClr val="tx1"/>
                </a:solidFill>
                <a:latin typeface="Arial" panose="020B0604020202020204" pitchFamily="34" charset="0"/>
              </a:defRPr>
            </a:lvl2pPr>
            <a:lvl3pPr eaLnBrk="0" fontAlgn="base" hangingPunct="0">
              <a:spcBef>
                <a:spcPct val="0"/>
              </a:spcBef>
              <a:spcAft>
                <a:spcPct val="0"/>
              </a:spcAft>
              <a:tabLst>
                <a:tab pos="5940425" algn="l"/>
              </a:tabLst>
              <a:defRPr>
                <a:solidFill>
                  <a:schemeClr val="tx1"/>
                </a:solidFill>
                <a:latin typeface="Arial" panose="020B0604020202020204" pitchFamily="34" charset="0"/>
              </a:defRPr>
            </a:lvl3pPr>
            <a:lvl4pPr eaLnBrk="0" fontAlgn="base" hangingPunct="0">
              <a:spcBef>
                <a:spcPct val="0"/>
              </a:spcBef>
              <a:spcAft>
                <a:spcPct val="0"/>
              </a:spcAft>
              <a:tabLst>
                <a:tab pos="5940425" algn="l"/>
              </a:tabLst>
              <a:defRPr>
                <a:solidFill>
                  <a:schemeClr val="tx1"/>
                </a:solidFill>
                <a:latin typeface="Arial" panose="020B0604020202020204" pitchFamily="34" charset="0"/>
              </a:defRPr>
            </a:lvl4pPr>
            <a:lvl5pPr eaLnBrk="0" fontAlgn="base" hangingPunct="0">
              <a:spcBef>
                <a:spcPct val="0"/>
              </a:spcBef>
              <a:spcAft>
                <a:spcPct val="0"/>
              </a:spcAft>
              <a:tabLst>
                <a:tab pos="5940425" algn="l"/>
              </a:tabLst>
              <a:defRPr>
                <a:solidFill>
                  <a:schemeClr val="tx1"/>
                </a:solidFill>
                <a:latin typeface="Arial" panose="020B0604020202020204" pitchFamily="34" charset="0"/>
              </a:defRPr>
            </a:lvl5pPr>
            <a:lvl6pPr eaLnBrk="0" fontAlgn="base" hangingPunct="0">
              <a:spcBef>
                <a:spcPct val="0"/>
              </a:spcBef>
              <a:spcAft>
                <a:spcPct val="0"/>
              </a:spcAft>
              <a:tabLst>
                <a:tab pos="5940425" algn="l"/>
              </a:tabLst>
              <a:defRPr>
                <a:solidFill>
                  <a:schemeClr val="tx1"/>
                </a:solidFill>
                <a:latin typeface="Arial" panose="020B0604020202020204" pitchFamily="34" charset="0"/>
              </a:defRPr>
            </a:lvl6pPr>
            <a:lvl7pPr eaLnBrk="0" fontAlgn="base" hangingPunct="0">
              <a:spcBef>
                <a:spcPct val="0"/>
              </a:spcBef>
              <a:spcAft>
                <a:spcPct val="0"/>
              </a:spcAft>
              <a:tabLst>
                <a:tab pos="5940425" algn="l"/>
              </a:tabLst>
              <a:defRPr>
                <a:solidFill>
                  <a:schemeClr val="tx1"/>
                </a:solidFill>
                <a:latin typeface="Arial" panose="020B0604020202020204" pitchFamily="34" charset="0"/>
              </a:defRPr>
            </a:lvl7pPr>
            <a:lvl8pPr eaLnBrk="0" fontAlgn="base" hangingPunct="0">
              <a:spcBef>
                <a:spcPct val="0"/>
              </a:spcBef>
              <a:spcAft>
                <a:spcPct val="0"/>
              </a:spcAft>
              <a:tabLst>
                <a:tab pos="5940425" algn="l"/>
              </a:tabLst>
              <a:defRPr>
                <a:solidFill>
                  <a:schemeClr val="tx1"/>
                </a:solidFill>
                <a:latin typeface="Arial" panose="020B0604020202020204" pitchFamily="34" charset="0"/>
              </a:defRPr>
            </a:lvl8pPr>
            <a:lvl9pPr eaLnBrk="0" fontAlgn="base" hangingPunct="0">
              <a:spcBef>
                <a:spcPct val="0"/>
              </a:spcBef>
              <a:spcAft>
                <a:spcPct val="0"/>
              </a:spcAft>
              <a:tabLst>
                <a:tab pos="5940425" algn="l"/>
              </a:tabLst>
              <a:defRPr>
                <a:solidFill>
                  <a:schemeClr val="tx1"/>
                </a:solidFill>
                <a:latin typeface="Arial" panose="020B060402020202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tab pos="5940425" algn="l"/>
              </a:tabLst>
            </a:pPr>
            <a:r>
              <a:rPr lang="ar-YE" altLang="en-US" sz="2000" b="1" spc="60">
                <a:latin typeface="Open Sans" charset="0"/>
                <a:ea typeface="Open Sans" charset="0"/>
                <a:cs typeface="Open Sans" charset="0"/>
              </a:rPr>
              <a:t>الخطوة الاولى: </a:t>
            </a:r>
            <a:r>
              <a:rPr lang="ar-YE" altLang="en-US" sz="2000" spc="60">
                <a:latin typeface="Open Sans" charset="0"/>
                <a:ea typeface="Open Sans" charset="0"/>
                <a:cs typeface="Open Sans" charset="0"/>
              </a:rPr>
              <a:t>قم بتجميع مجموعات الطعام الفردية في مجموعات غذائية غنية بالعناصر الغذائية:</a:t>
            </a:r>
          </a:p>
          <a:p>
            <a:pPr marL="0" marR="0" lvl="0" indent="0" algn="r" defTabSz="914400" rtl="1" eaLnBrk="0" fontAlgn="base" latinLnBrk="0" hangingPunct="0">
              <a:lnSpc>
                <a:spcPct val="100000"/>
              </a:lnSpc>
              <a:spcBef>
                <a:spcPct val="0"/>
              </a:spcBef>
              <a:spcAft>
                <a:spcPct val="0"/>
              </a:spcAft>
              <a:buClrTx/>
              <a:buSzTx/>
              <a:buFontTx/>
              <a:buNone/>
              <a:tabLst>
                <a:tab pos="5940425" algn="l"/>
              </a:tabLst>
            </a:pPr>
            <a:endParaRPr lang="en-GB" altLang="en-US" sz="2000" spc="60">
              <a:latin typeface="Open Sans" charset="0"/>
              <a:ea typeface="Open Sans" charset="0"/>
              <a:cs typeface="Open Sans" charset="0"/>
            </a:endParaRPr>
          </a:p>
          <a:p>
            <a:pPr marL="342900" marR="0" lvl="0" indent="-342900" algn="r" defTabSz="914400" rtl="1" eaLnBrk="0" fontAlgn="base" latinLnBrk="0" hangingPunct="0">
              <a:lnSpc>
                <a:spcPct val="100000"/>
              </a:lnSpc>
              <a:spcBef>
                <a:spcPct val="0"/>
              </a:spcBef>
              <a:spcAft>
                <a:spcPct val="0"/>
              </a:spcAft>
              <a:buClrTx/>
              <a:buSzTx/>
              <a:buFont typeface="Arial" panose="020B0604020202020204" pitchFamily="34" charset="0"/>
              <a:buChar char="•"/>
              <a:tabLst>
                <a:tab pos="5940425" algn="l"/>
              </a:tabLst>
            </a:pPr>
            <a:r>
              <a:rPr lang="ar-YE" altLang="en-US" sz="2000" b="1" spc="60">
                <a:latin typeface="Open Sans" charset="0"/>
                <a:ea typeface="Open Sans" charset="0"/>
                <a:cs typeface="Open Sans" charset="0"/>
              </a:rPr>
              <a:t>الأطعمة الغنية بفيتامين أ (6 مجموعات): </a:t>
            </a:r>
            <a:r>
              <a:rPr lang="ar-YE" altLang="en-US" sz="2000" spc="60">
                <a:latin typeface="Open Sans" charset="0"/>
                <a:ea typeface="Open Sans" charset="0"/>
                <a:cs typeface="Open Sans" charset="0"/>
              </a:rPr>
              <a:t>منتجات الألبان + لحوم الأعضاء + البيض + الخضار البرتقالية + الخضار الورقية الخضراء + الفواكه البرتقالية.</a:t>
            </a:r>
          </a:p>
          <a:p>
            <a:pPr marL="342900" marR="0" lvl="0" indent="-342900" algn="r" defTabSz="914400" rtl="1" eaLnBrk="0" fontAlgn="base" latinLnBrk="0" hangingPunct="0">
              <a:lnSpc>
                <a:spcPct val="100000"/>
              </a:lnSpc>
              <a:spcBef>
                <a:spcPct val="0"/>
              </a:spcBef>
              <a:spcAft>
                <a:spcPct val="0"/>
              </a:spcAft>
              <a:buClrTx/>
              <a:buSzTx/>
              <a:buFont typeface="Arial" panose="020B0604020202020204" pitchFamily="34" charset="0"/>
              <a:buChar char="•"/>
              <a:tabLst>
                <a:tab pos="5940425" algn="l"/>
              </a:tabLst>
            </a:pPr>
            <a:endParaRPr lang="en-GB" sz="1800">
              <a:effectLst/>
              <a:latin typeface="Open Sans" panose="020B0606030504020204" pitchFamily="34" charset="0"/>
              <a:ea typeface="Calibri" panose="020F0502020204030204" pitchFamily="34" charset="0"/>
            </a:endParaRPr>
          </a:p>
          <a:p>
            <a:pPr marL="342900" indent="-342900" algn="r" rtl="1">
              <a:buFont typeface="Arial" panose="020B0604020202020204" pitchFamily="34" charset="0"/>
              <a:buChar char="•"/>
            </a:pPr>
            <a:r>
              <a:rPr lang="ar-YE" altLang="en-US" sz="2000" b="1" spc="60">
                <a:latin typeface="Open Sans" charset="0"/>
                <a:ea typeface="Open Sans" charset="0"/>
                <a:cs typeface="Open Sans" charset="0"/>
              </a:rPr>
              <a:t>الأطعمة الغنية بالبروتين (6 مجموعات): </a:t>
            </a:r>
            <a:r>
              <a:rPr lang="ar-YE" altLang="en-US" sz="2000" spc="60">
                <a:latin typeface="Open Sans" charset="0"/>
                <a:ea typeface="Open Sans" charset="0"/>
                <a:cs typeface="Open Sans" charset="0"/>
              </a:rPr>
              <a:t>البقوليات + منتجات الألبان + اللحوم الحمراء + لحوم الأعضاء + الأسماك + البيض.</a:t>
            </a:r>
            <a:endParaRPr lang="en-US" altLang="en-US" sz="2000" spc="60">
              <a:latin typeface="Open Sans" charset="0"/>
              <a:ea typeface="Open Sans" charset="0"/>
              <a:cs typeface="Open Sans" charset="0"/>
            </a:endParaRPr>
          </a:p>
          <a:p>
            <a:pPr marL="342900" indent="-342900" algn="r" rtl="1">
              <a:buFont typeface="Arial" panose="020B0604020202020204" pitchFamily="34" charset="0"/>
              <a:buChar char="•"/>
            </a:pPr>
            <a:endParaRPr lang="en-GB" altLang="en-US" sz="2000" spc="60">
              <a:latin typeface="Open Sans" charset="0"/>
              <a:ea typeface="Open Sans" charset="0"/>
              <a:cs typeface="Open Sans" charset="0"/>
            </a:endParaRPr>
          </a:p>
          <a:p>
            <a:pPr marL="342900" indent="-342900" algn="r" rtl="1">
              <a:buFont typeface="Arial" panose="020B0604020202020204" pitchFamily="34" charset="0"/>
              <a:buChar char="•"/>
            </a:pPr>
            <a:r>
              <a:rPr lang="ar-YE" altLang="en-US" sz="2000" b="1" spc="60">
                <a:latin typeface="Open Sans" charset="0"/>
                <a:ea typeface="Open Sans" charset="0"/>
                <a:cs typeface="Open Sans" charset="0"/>
              </a:rPr>
              <a:t>تناول الأطعمة الغنية بالحديد (3 مجموعات): </a:t>
            </a:r>
            <a:r>
              <a:rPr lang="ar-YE" altLang="en-US" sz="2000" spc="60">
                <a:latin typeface="Open Sans" charset="0"/>
                <a:ea typeface="Open Sans" charset="0"/>
                <a:cs typeface="Open Sans" charset="0"/>
              </a:rPr>
              <a:t>اللحوم الحمراء + لحوم الأعضاء + الأسماك.</a:t>
            </a:r>
            <a:endParaRPr kumimoji="0" lang="en-GB" altLang="en-US" sz="180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7853442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569999" y="934129"/>
            <a:ext cx="11052002" cy="662558"/>
          </a:xfrm>
        </p:spPr>
        <p:txBody>
          <a:bodyPr anchor="t" anchorCtr="0"/>
          <a:lstStyle/>
          <a:p>
            <a:pPr algn="r" rtl="1"/>
            <a:r>
              <a:rPr lang="ar-YE" sz="3600" b="0" kern="1400" spc="230" dirty="0">
                <a:solidFill>
                  <a:schemeClr val="accent2"/>
                </a:solidFill>
                <a:latin typeface="Open Sans ExtraBold" panose="020B0906030804020204" pitchFamily="34" charset="0"/>
              </a:rPr>
              <a:t>متابعة حساب مؤشر </a:t>
            </a:r>
            <a:r>
              <a:rPr lang="en-US" sz="3600" b="0" kern="1400" spc="230" dirty="0">
                <a:solidFill>
                  <a:schemeClr val="accent2"/>
                </a:solidFill>
                <a:latin typeface="Open Sans ExtraBold" panose="020B0906030804020204" pitchFamily="34" charset="0"/>
              </a:rPr>
              <a:t>FCS-N</a:t>
            </a:r>
            <a:endParaRPr lang="en-GB" sz="3600" b="0" kern="1400" spc="230" dirty="0">
              <a:solidFill>
                <a:schemeClr val="accent2"/>
              </a:solidFill>
              <a:latin typeface="Open Sans ExtraBold" panose="020B0906030804020204" pitchFamily="34" charset="0"/>
            </a:endParaRPr>
          </a:p>
        </p:txBody>
      </p:sp>
      <p:sp>
        <p:nvSpPr>
          <p:cNvPr id="6" name="TextBox 5">
            <a:extLst>
              <a:ext uri="{FF2B5EF4-FFF2-40B4-BE49-F238E27FC236}">
                <a16:creationId xmlns:a16="http://schemas.microsoft.com/office/drawing/2014/main" id="{4CF8762A-4A28-8850-35B3-89FAFCA50029}"/>
              </a:ext>
            </a:extLst>
          </p:cNvPr>
          <p:cNvSpPr txBox="1"/>
          <p:nvPr/>
        </p:nvSpPr>
        <p:spPr>
          <a:xfrm>
            <a:off x="6312168" y="1916271"/>
            <a:ext cx="5171017" cy="2308324"/>
          </a:xfrm>
          <a:prstGeom prst="rect">
            <a:avLst/>
          </a:prstGeom>
          <a:noFill/>
        </p:spPr>
        <p:txBody>
          <a:bodyPr wrap="square">
            <a:spAutoFit/>
          </a:bodyPr>
          <a:lstStyle/>
          <a:p>
            <a:pPr algn="just" rtl="1">
              <a:tabLst>
                <a:tab pos="5941060" algn="l"/>
              </a:tabLst>
            </a:pPr>
            <a:r>
              <a:rPr lang="ar-YE" sz="1800" b="1">
                <a:effectLst/>
                <a:latin typeface="Open Sans" panose="020B0606030504020204" pitchFamily="34" charset="0"/>
                <a:ea typeface="Calibri" panose="020F0502020204030204" pitchFamily="34" charset="0"/>
                <a:cs typeface="Arial" panose="020B0604020202020204" pitchFamily="34" charset="0"/>
              </a:rPr>
              <a:t>الخطوة الثانية: </a:t>
            </a:r>
            <a:r>
              <a:rPr lang="ar-YE" sz="1800">
                <a:effectLst/>
                <a:latin typeface="Open Sans" panose="020B0606030504020204" pitchFamily="34" charset="0"/>
                <a:ea typeface="Calibri" panose="020F0502020204030204" pitchFamily="34" charset="0"/>
                <a:cs typeface="Arial" panose="020B0604020202020204" pitchFamily="34" charset="0"/>
              </a:rPr>
              <a:t>تجميع ايام استهلاك المجموعات الغذائية الغنية بالعناصر الغذائية المجمعة.</a:t>
            </a:r>
          </a:p>
          <a:p>
            <a:pPr algn="just" rtl="1">
              <a:tabLst>
                <a:tab pos="5941060" algn="l"/>
              </a:tabLst>
            </a:pPr>
            <a:endParaRPr lang="en-GB" b="1">
              <a:latin typeface="Open Sans" panose="020B0606030504020204" pitchFamily="34" charset="0"/>
              <a:ea typeface="Calibri" panose="020F0502020204030204" pitchFamily="34" charset="0"/>
              <a:cs typeface="Arial" panose="020B0604020202020204" pitchFamily="34" charset="0"/>
            </a:endParaRPr>
          </a:p>
          <a:p>
            <a:pPr algn="just" rtl="1">
              <a:tabLst>
                <a:tab pos="5941060" algn="l"/>
              </a:tabLst>
            </a:pPr>
            <a:r>
              <a:rPr lang="ar-YE" sz="1800" b="1">
                <a:effectLst/>
                <a:latin typeface="Open Sans" panose="020B0606030504020204" pitchFamily="34" charset="0"/>
                <a:ea typeface="Calibri" panose="020F0502020204030204" pitchFamily="34" charset="0"/>
                <a:cs typeface="Arial" panose="020B0604020202020204" pitchFamily="34" charset="0"/>
              </a:rPr>
              <a:t>الخطوة 3. </a:t>
            </a:r>
            <a:r>
              <a:rPr lang="ar-YE" sz="1800">
                <a:effectLst/>
                <a:latin typeface="Open Sans" panose="020B0606030504020204" pitchFamily="34" charset="0"/>
                <a:ea typeface="Calibri" panose="020F0502020204030204" pitchFamily="34" charset="0"/>
                <a:cs typeface="Arial" panose="020B0604020202020204" pitchFamily="34" charset="0"/>
              </a:rPr>
              <a:t>قم ببناء فئة التردد لكل من المجموعات الثلاث:</a:t>
            </a:r>
            <a:endParaRPr lang="en-US" sz="1800">
              <a:effectLst/>
              <a:latin typeface="Open Sans" panose="020B0606030504020204" pitchFamily="34" charset="0"/>
              <a:ea typeface="Calibri" panose="020F0502020204030204" pitchFamily="34" charset="0"/>
              <a:cs typeface="Arial" panose="020B0604020202020204" pitchFamily="34" charset="0"/>
            </a:endParaRPr>
          </a:p>
          <a:p>
            <a:pPr algn="r" rtl="1">
              <a:tabLst>
                <a:tab pos="5941060" algn="l"/>
              </a:tabLst>
            </a:pPr>
            <a:endParaRPr lang="ar-YE" sz="1800">
              <a:effectLst/>
              <a:latin typeface="Open Sans" panose="020B0606030504020204" pitchFamily="34" charset="0"/>
              <a:ea typeface="Calibri" panose="020F0502020204030204" pitchFamily="34" charset="0"/>
              <a:cs typeface="Arial" panose="020B0604020202020204" pitchFamily="34" charset="0"/>
            </a:endParaRPr>
          </a:p>
          <a:p>
            <a:pPr algn="r" rtl="1">
              <a:tabLst>
                <a:tab pos="5941060" algn="l"/>
              </a:tabLst>
            </a:pPr>
            <a:r>
              <a:rPr lang="en-US" sz="1800">
                <a:effectLst/>
                <a:latin typeface="Open Sans" panose="020B0606030504020204" pitchFamily="34" charset="0"/>
                <a:ea typeface="Calibri" panose="020F0502020204030204" pitchFamily="34" charset="0"/>
                <a:cs typeface="Arial" panose="020B0604020202020204" pitchFamily="34" charset="0"/>
              </a:rPr>
              <a:t>1</a:t>
            </a:r>
            <a:r>
              <a:rPr lang="ar-YE" sz="1800">
                <a:effectLst/>
                <a:latin typeface="Open Sans" panose="020B0606030504020204" pitchFamily="34" charset="0"/>
                <a:ea typeface="Calibri" panose="020F0502020204030204" pitchFamily="34" charset="0"/>
                <a:cs typeface="Arial" panose="020B0604020202020204" pitchFamily="34" charset="0"/>
              </a:rPr>
              <a:t> = 0 مرة (لم يتم استهلاكها مطلقًا)</a:t>
            </a:r>
            <a:endParaRPr lang="en-US" sz="1800">
              <a:effectLst/>
              <a:latin typeface="Open Sans" panose="020B0606030504020204" pitchFamily="34" charset="0"/>
              <a:ea typeface="Calibri" panose="020F0502020204030204" pitchFamily="34" charset="0"/>
              <a:cs typeface="Arial" panose="020B0604020202020204" pitchFamily="34" charset="0"/>
            </a:endParaRPr>
          </a:p>
          <a:p>
            <a:pPr algn="r" rtl="1">
              <a:tabLst>
                <a:tab pos="5941060" algn="l"/>
              </a:tabLst>
            </a:pPr>
            <a:r>
              <a:rPr lang="ar-YE" sz="1800">
                <a:effectLst/>
                <a:latin typeface="Open Sans" panose="020B0606030504020204" pitchFamily="34" charset="0"/>
                <a:ea typeface="Calibri" panose="020F0502020204030204" pitchFamily="34" charset="0"/>
                <a:cs typeface="Arial" panose="020B0604020202020204" pitchFamily="34" charset="0"/>
              </a:rPr>
              <a:t>2 = 1-6 مرات (يتم استهلاكها أحيانًا)</a:t>
            </a:r>
          </a:p>
          <a:p>
            <a:pPr algn="r" rtl="1">
              <a:tabLst>
                <a:tab pos="5941060" algn="l"/>
              </a:tabLst>
            </a:pPr>
            <a:r>
              <a:rPr lang="ar-YE" sz="1800">
                <a:effectLst/>
                <a:latin typeface="Open Sans" panose="020B0606030504020204" pitchFamily="34" charset="0"/>
                <a:ea typeface="Calibri" panose="020F0502020204030204" pitchFamily="34" charset="0"/>
                <a:cs typeface="Arial" panose="020B0604020202020204" pitchFamily="34" charset="0"/>
              </a:rPr>
              <a:t>3 = 7 مرات أو أكثر (يتم استهلاكها 7 مرات على الأقل)</a:t>
            </a:r>
            <a:endParaRPr lang="en-GB" sz="1800">
              <a:effectLst/>
              <a:latin typeface="Open Sans" panose="020B0606030504020204" pitchFamily="34" charset="0"/>
              <a:ea typeface="Calibri" panose="020F0502020204030204" pitchFamily="34" charset="0"/>
              <a:cs typeface="Open Sans" panose="020B0606030504020204" pitchFamily="34" charset="0"/>
            </a:endParaRPr>
          </a:p>
        </p:txBody>
      </p:sp>
      <p:graphicFrame>
        <p:nvGraphicFramePr>
          <p:cNvPr id="4" name="Table 3">
            <a:extLst>
              <a:ext uri="{FF2B5EF4-FFF2-40B4-BE49-F238E27FC236}">
                <a16:creationId xmlns:a16="http://schemas.microsoft.com/office/drawing/2014/main" id="{30503893-E7D0-AD56-D790-EFC1D07EBC70}"/>
              </a:ext>
            </a:extLst>
          </p:cNvPr>
          <p:cNvGraphicFramePr>
            <a:graphicFrameLocks noGrp="1"/>
          </p:cNvGraphicFramePr>
          <p:nvPr>
            <p:extLst>
              <p:ext uri="{D42A27DB-BD31-4B8C-83A1-F6EECF244321}">
                <p14:modId xmlns:p14="http://schemas.microsoft.com/office/powerpoint/2010/main" val="828343007"/>
              </p:ext>
            </p:extLst>
          </p:nvPr>
        </p:nvGraphicFramePr>
        <p:xfrm>
          <a:off x="1170863" y="1877618"/>
          <a:ext cx="4533900" cy="2270125"/>
        </p:xfrm>
        <a:graphic>
          <a:graphicData uri="http://schemas.openxmlformats.org/drawingml/2006/table">
            <a:tbl>
              <a:tblPr rtl="1" firstRow="1" firstCol="1" bandRow="1"/>
              <a:tblGrid>
                <a:gridCol w="3009900">
                  <a:extLst>
                    <a:ext uri="{9D8B030D-6E8A-4147-A177-3AD203B41FA5}">
                      <a16:colId xmlns:a16="http://schemas.microsoft.com/office/drawing/2014/main" val="2960558103"/>
                    </a:ext>
                  </a:extLst>
                </a:gridCol>
                <a:gridCol w="1524000">
                  <a:extLst>
                    <a:ext uri="{9D8B030D-6E8A-4147-A177-3AD203B41FA5}">
                      <a16:colId xmlns:a16="http://schemas.microsoft.com/office/drawing/2014/main" val="841479091"/>
                    </a:ext>
                  </a:extLst>
                </a:gridCol>
              </a:tblGrid>
              <a:tr h="248285">
                <a:tc>
                  <a:txBody>
                    <a:bodyPr/>
                    <a:lstStyle/>
                    <a:p>
                      <a:pPr algn="r" rtl="1">
                        <a:lnSpc>
                          <a:spcPct val="107000"/>
                        </a:lnSpc>
                        <a:spcAft>
                          <a:spcPts val="800"/>
                        </a:spcAft>
                      </a:pPr>
                      <a:r>
                        <a:rPr lang="ar-SA" sz="11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مثال: المجموعات الغذائية الفرعية من الأطعمة الغنية بفيتامين أ</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4C5BB"/>
                    </a:solidFill>
                  </a:tcPr>
                </a:tc>
                <a:tc>
                  <a:txBody>
                    <a:bodyPr/>
                    <a:lstStyle/>
                    <a:p>
                      <a:pPr algn="r" rtl="1">
                        <a:lnSpc>
                          <a:spcPct val="107000"/>
                        </a:lnSpc>
                        <a:spcAft>
                          <a:spcPts val="800"/>
                        </a:spcAft>
                      </a:pPr>
                      <a:r>
                        <a:rPr lang="ar-SA" sz="1100" b="1" kern="100">
                          <a:solidFill>
                            <a:srgbClr val="000000"/>
                          </a:solidFill>
                          <a:effectLst/>
                          <a:latin typeface="Calibri" panose="020F0502020204030204" pitchFamily="34" charset="0"/>
                          <a:ea typeface="Calibri" panose="020F0502020204030204" pitchFamily="34" charset="0"/>
                          <a:cs typeface="Arial" panose="020B0604020202020204" pitchFamily="34" charset="0"/>
                        </a:rPr>
                        <a:t>عدد ايام الاستهلاك</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4C5BB"/>
                    </a:solidFill>
                  </a:tcPr>
                </a:tc>
                <a:extLst>
                  <a:ext uri="{0D108BD9-81ED-4DB2-BD59-A6C34878D82A}">
                    <a16:rowId xmlns:a16="http://schemas.microsoft.com/office/drawing/2014/main" val="2987437878"/>
                  </a:ext>
                </a:extLst>
              </a:tr>
              <a:tr h="284480">
                <a:tc>
                  <a:txBody>
                    <a:bodyPr/>
                    <a:lstStyle/>
                    <a:p>
                      <a:pPr algn="r" rtl="1">
                        <a:lnSpc>
                          <a:spcPct val="107000"/>
                        </a:lnSpc>
                        <a:spcAft>
                          <a:spcPts val="800"/>
                        </a:spcAft>
                      </a:pPr>
                      <a:r>
                        <a:rPr lang="ar-SA" sz="1100" kern="100">
                          <a:effectLst/>
                          <a:latin typeface="Calibri" panose="020F0502020204030204" pitchFamily="34" charset="0"/>
                          <a:ea typeface="Calibri" panose="020F0502020204030204" pitchFamily="34" charset="0"/>
                          <a:cs typeface="Arial" panose="020B0604020202020204" pitchFamily="34" charset="0"/>
                        </a:rPr>
                        <a:t>الالبان</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1">
                        <a:lnSpc>
                          <a:spcPct val="107000"/>
                        </a:lnSpc>
                        <a:spcAft>
                          <a:spcPts val="800"/>
                        </a:spcAft>
                      </a:pPr>
                      <a:r>
                        <a:rPr lang="en-GB" sz="1100" kern="100">
                          <a:effectLst/>
                          <a:latin typeface="Calibri" panose="020F0502020204030204" pitchFamily="34" charset="0"/>
                          <a:ea typeface="Calibri" panose="020F0502020204030204" pitchFamily="34" charset="0"/>
                          <a:cs typeface="Arial" panose="020B0604020202020204" pitchFamily="34" charset="0"/>
                        </a:rPr>
                        <a:t>2</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27415666"/>
                  </a:ext>
                </a:extLst>
              </a:tr>
              <a:tr h="294640">
                <a:tc>
                  <a:txBody>
                    <a:bodyPr/>
                    <a:lstStyle/>
                    <a:p>
                      <a:pPr algn="r" rtl="1">
                        <a:lnSpc>
                          <a:spcPct val="107000"/>
                        </a:lnSpc>
                        <a:spcAft>
                          <a:spcPts val="800"/>
                        </a:spcAft>
                      </a:pPr>
                      <a:r>
                        <a:rPr lang="ar-YE" sz="1100" kern="100">
                          <a:effectLst/>
                          <a:latin typeface="Calibri" panose="020F0502020204030204" pitchFamily="34" charset="0"/>
                          <a:ea typeface="Calibri" panose="020F0502020204030204" pitchFamily="34" charset="0"/>
                          <a:cs typeface="Arial" panose="020B0604020202020204" pitchFamily="34" charset="0"/>
                        </a:rPr>
                        <a:t>لحوم الاعضاء (الاحشاء)</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a:lnSpc>
                          <a:spcPct val="107000"/>
                        </a:lnSpc>
                        <a:spcAft>
                          <a:spcPts val="800"/>
                        </a:spcAft>
                      </a:pPr>
                      <a:r>
                        <a:rPr lang="en-GB" sz="1100" kern="100">
                          <a:effectLst/>
                          <a:latin typeface="Calibri" panose="020F0502020204030204" pitchFamily="34" charset="0"/>
                          <a:ea typeface="Calibri" panose="020F0502020204030204" pitchFamily="34" charset="0"/>
                          <a:cs typeface="Arial" panose="020B0604020202020204" pitchFamily="34" charset="0"/>
                        </a:rPr>
                        <a:t>0</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41830083"/>
                  </a:ext>
                </a:extLst>
              </a:tr>
              <a:tr h="284480">
                <a:tc>
                  <a:txBody>
                    <a:bodyPr/>
                    <a:lstStyle/>
                    <a:p>
                      <a:pPr algn="r" rtl="1">
                        <a:lnSpc>
                          <a:spcPct val="107000"/>
                        </a:lnSpc>
                        <a:spcAft>
                          <a:spcPts val="800"/>
                        </a:spcAft>
                      </a:pPr>
                      <a:r>
                        <a:rPr lang="ar-SA" sz="1100" kern="100">
                          <a:effectLst/>
                          <a:latin typeface="Calibri" panose="020F0502020204030204" pitchFamily="34" charset="0"/>
                          <a:ea typeface="Calibri" panose="020F0502020204030204" pitchFamily="34" charset="0"/>
                          <a:cs typeface="Arial" panose="020B0604020202020204" pitchFamily="34" charset="0"/>
                        </a:rPr>
                        <a:t>البيض</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1">
                        <a:lnSpc>
                          <a:spcPct val="107000"/>
                        </a:lnSpc>
                        <a:spcAft>
                          <a:spcPts val="800"/>
                        </a:spcAft>
                      </a:pPr>
                      <a:r>
                        <a:rPr lang="en-GB" sz="1100" kern="100">
                          <a:effectLst/>
                          <a:latin typeface="Calibri" panose="020F0502020204030204" pitchFamily="34" charset="0"/>
                          <a:ea typeface="Calibri" panose="020F0502020204030204" pitchFamily="34" charset="0"/>
                          <a:cs typeface="Arial" panose="020B0604020202020204" pitchFamily="34" charset="0"/>
                        </a:rPr>
                        <a:t>1</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19828113"/>
                  </a:ext>
                </a:extLst>
              </a:tr>
              <a:tr h="294640">
                <a:tc>
                  <a:txBody>
                    <a:bodyPr/>
                    <a:lstStyle/>
                    <a:p>
                      <a:pPr algn="r" rtl="1">
                        <a:lnSpc>
                          <a:spcPct val="107000"/>
                        </a:lnSpc>
                        <a:spcAft>
                          <a:spcPts val="800"/>
                        </a:spcAft>
                      </a:pPr>
                      <a:r>
                        <a:rPr lang="ar-SA" sz="1100" kern="100">
                          <a:effectLst/>
                          <a:latin typeface="Calibri" panose="020F0502020204030204" pitchFamily="34" charset="0"/>
                          <a:ea typeface="Calibri" panose="020F0502020204030204" pitchFamily="34" charset="0"/>
                          <a:cs typeface="Arial" panose="020B0604020202020204" pitchFamily="34" charset="0"/>
                        </a:rPr>
                        <a:t>الخضروات البرتقالية</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1">
                        <a:lnSpc>
                          <a:spcPct val="107000"/>
                        </a:lnSpc>
                        <a:spcAft>
                          <a:spcPts val="800"/>
                        </a:spcAft>
                      </a:pPr>
                      <a:r>
                        <a:rPr lang="en-GB" sz="1100" kern="100">
                          <a:effectLst/>
                          <a:latin typeface="Calibri" panose="020F0502020204030204" pitchFamily="34" charset="0"/>
                          <a:ea typeface="Calibri" panose="020F0502020204030204" pitchFamily="34" charset="0"/>
                          <a:cs typeface="Arial" panose="020B0604020202020204" pitchFamily="34" charset="0"/>
                        </a:rPr>
                        <a:t>1</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92067922"/>
                  </a:ext>
                </a:extLst>
              </a:tr>
              <a:tr h="284480">
                <a:tc>
                  <a:txBody>
                    <a:bodyPr/>
                    <a:lstStyle/>
                    <a:p>
                      <a:pPr algn="r" rtl="1">
                        <a:lnSpc>
                          <a:spcPct val="107000"/>
                        </a:lnSpc>
                        <a:spcAft>
                          <a:spcPts val="800"/>
                        </a:spcAft>
                      </a:pPr>
                      <a:r>
                        <a:rPr lang="ar-SA" sz="1100" kern="100">
                          <a:effectLst/>
                          <a:latin typeface="Calibri" panose="020F0502020204030204" pitchFamily="34" charset="0"/>
                          <a:ea typeface="Calibri" panose="020F0502020204030204" pitchFamily="34" charset="0"/>
                          <a:cs typeface="Arial" panose="020B0604020202020204" pitchFamily="34" charset="0"/>
                        </a:rPr>
                        <a:t>الخضروات ذات الاوراق الخضراء</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1">
                        <a:lnSpc>
                          <a:spcPct val="107000"/>
                        </a:lnSpc>
                        <a:spcAft>
                          <a:spcPts val="800"/>
                        </a:spcAft>
                      </a:pPr>
                      <a:r>
                        <a:rPr lang="en-GB" sz="1100" kern="100">
                          <a:effectLst/>
                          <a:latin typeface="Calibri" panose="020F0502020204030204" pitchFamily="34" charset="0"/>
                          <a:ea typeface="Calibri" panose="020F0502020204030204" pitchFamily="34" charset="0"/>
                          <a:cs typeface="Arial" panose="020B0604020202020204" pitchFamily="34" charset="0"/>
                        </a:rPr>
                        <a:t>3</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75709974"/>
                  </a:ext>
                </a:extLst>
              </a:tr>
              <a:tr h="284480">
                <a:tc>
                  <a:txBody>
                    <a:bodyPr/>
                    <a:lstStyle/>
                    <a:p>
                      <a:pPr algn="r" rtl="1">
                        <a:lnSpc>
                          <a:spcPct val="107000"/>
                        </a:lnSpc>
                        <a:spcAft>
                          <a:spcPts val="800"/>
                        </a:spcAft>
                      </a:pPr>
                      <a:r>
                        <a:rPr lang="ar-SA" sz="1100" kern="100">
                          <a:effectLst/>
                          <a:latin typeface="Calibri" panose="020F0502020204030204" pitchFamily="34" charset="0"/>
                          <a:ea typeface="Calibri" panose="020F0502020204030204" pitchFamily="34" charset="0"/>
                          <a:cs typeface="Arial" panose="020B0604020202020204" pitchFamily="34" charset="0"/>
                        </a:rPr>
                        <a:t>الفواكه البرتقالية</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1">
                        <a:lnSpc>
                          <a:spcPct val="107000"/>
                        </a:lnSpc>
                        <a:spcAft>
                          <a:spcPts val="800"/>
                        </a:spcAft>
                      </a:pPr>
                      <a:r>
                        <a:rPr lang="en-GB" sz="1100" kern="100">
                          <a:effectLst/>
                          <a:latin typeface="Calibri" panose="020F0502020204030204" pitchFamily="34" charset="0"/>
                          <a:ea typeface="Calibri" panose="020F0502020204030204" pitchFamily="34" charset="0"/>
                          <a:cs typeface="Arial" panose="020B0604020202020204" pitchFamily="34" charset="0"/>
                        </a:rPr>
                        <a:t>2</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02192823"/>
                  </a:ext>
                </a:extLst>
              </a:tr>
              <a:tr h="294640">
                <a:tc>
                  <a:txBody>
                    <a:bodyPr/>
                    <a:lstStyle/>
                    <a:p>
                      <a:pPr algn="r" rtl="1">
                        <a:lnSpc>
                          <a:spcPct val="107000"/>
                        </a:lnSpc>
                        <a:spcAft>
                          <a:spcPts val="800"/>
                        </a:spcAft>
                      </a:pPr>
                      <a:r>
                        <a:rPr lang="ar-SA" sz="1100" kern="100">
                          <a:solidFill>
                            <a:srgbClr val="000000"/>
                          </a:solidFill>
                          <a:effectLst/>
                          <a:latin typeface="Calibri" panose="020F0502020204030204" pitchFamily="34" charset="0"/>
                          <a:ea typeface="Calibri" panose="020F0502020204030204" pitchFamily="34" charset="0"/>
                          <a:cs typeface="Arial" panose="020B0604020202020204" pitchFamily="34" charset="0"/>
                        </a:rPr>
                        <a:t>المجموع</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D9D1"/>
                    </a:solidFill>
                  </a:tcPr>
                </a:tc>
                <a:tc>
                  <a:txBody>
                    <a:bodyPr/>
                    <a:lstStyle/>
                    <a:p>
                      <a:pPr algn="r" rtl="1">
                        <a:lnSpc>
                          <a:spcPct val="107000"/>
                        </a:lnSpc>
                        <a:spcAft>
                          <a:spcPts val="800"/>
                        </a:spcAft>
                      </a:pPr>
                      <a:r>
                        <a:rPr lang="en-GB" sz="1100" kern="100">
                          <a:solidFill>
                            <a:srgbClr val="000000"/>
                          </a:solidFill>
                          <a:effectLst/>
                          <a:latin typeface="Calibri" panose="020F0502020204030204" pitchFamily="34" charset="0"/>
                          <a:ea typeface="Calibri" panose="020F0502020204030204" pitchFamily="34" charset="0"/>
                          <a:cs typeface="Arial" panose="020B0604020202020204" pitchFamily="34" charset="0"/>
                        </a:rPr>
                        <a:t>9</a:t>
                      </a:r>
                      <a:endParaRPr lang="en-GB" sz="11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D9D1"/>
                    </a:solidFill>
                  </a:tcPr>
                </a:tc>
                <a:extLst>
                  <a:ext uri="{0D108BD9-81ED-4DB2-BD59-A6C34878D82A}">
                    <a16:rowId xmlns:a16="http://schemas.microsoft.com/office/drawing/2014/main" val="974330494"/>
                  </a:ext>
                </a:extLst>
              </a:tr>
            </a:tbl>
          </a:graphicData>
        </a:graphic>
      </p:graphicFrame>
    </p:spTree>
    <p:extLst>
      <p:ext uri="{BB962C8B-B14F-4D97-AF65-F5344CB8AC3E}">
        <p14:creationId xmlns:p14="http://schemas.microsoft.com/office/powerpoint/2010/main" val="1371530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1188990" y="2243070"/>
            <a:ext cx="10468729"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gn="r" rtl="1">
              <a:lnSpc>
                <a:spcPct val="94762"/>
              </a:lnSpc>
            </a:pPr>
            <a:endParaRPr lang="it-IT">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gn="r" rtl="1">
              <a:lnSpc>
                <a:spcPts val="3920"/>
              </a:lnSpc>
            </a:pPr>
            <a:r>
              <a:rPr lang="ar-LB">
                <a:solidFill>
                  <a:srgbClr val="FFFFFE"/>
                </a:solidFill>
                <a:latin typeface="Open Sans ExtraBold" panose="020B0906030804020204" pitchFamily="34" charset="0"/>
                <a:ea typeface="Open Sans ExtraBold" panose="020B0906030804020204" pitchFamily="34" charset="0"/>
              </a:rPr>
              <a:t>وحدة </a:t>
            </a:r>
            <a:r>
              <a:rPr lang="ar-YE">
                <a:solidFill>
                  <a:srgbClr val="FFFFFE"/>
                </a:solidFill>
                <a:latin typeface="Open Sans ExtraBold" panose="020B0906030804020204" pitchFamily="34" charset="0"/>
                <a:ea typeface="Open Sans ExtraBold" panose="020B0906030804020204" pitchFamily="34" charset="0"/>
              </a:rPr>
              <a:t>استهلاك الغذاء وجودة التغذية الخاصة باستهلاك الغذاء </a:t>
            </a:r>
            <a:br>
              <a:rPr lang="ar-YE">
                <a:solidFill>
                  <a:srgbClr val="FFFFFE"/>
                </a:solidFill>
                <a:latin typeface="Open Sans ExtraBold" panose="020B0906030804020204" pitchFamily="34" charset="0"/>
                <a:ea typeface="Open Sans ExtraBold" panose="020B0906030804020204" pitchFamily="34" charset="0"/>
              </a:rPr>
            </a:br>
            <a:r>
              <a:rPr lang="ar-LB">
                <a:solidFill>
                  <a:srgbClr val="FFFFFE"/>
                </a:solidFill>
                <a:latin typeface="Open Sans ExtraBold" panose="020B0906030804020204" pitchFamily="34" charset="0"/>
                <a:ea typeface="Open Sans ExtraBold" panose="020B0906030804020204" pitchFamily="34" charset="0"/>
              </a:rPr>
              <a:t>في الاستبيان</a:t>
            </a:r>
            <a:r>
              <a:rPr lang="ar-YE">
                <a:solidFill>
                  <a:srgbClr val="FFFFFE"/>
                </a:solidFill>
                <a:latin typeface="Open Sans ExtraBold" panose="020B0906030804020204" pitchFamily="34" charset="0"/>
                <a:ea typeface="Open Sans ExtraBold" panose="020B0906030804020204" pitchFamily="34" charset="0"/>
              </a:rPr>
              <a:t> (الاستمارة)</a:t>
            </a:r>
            <a:endParaRPr lang="en-GB">
              <a:solidFill>
                <a:srgbClr val="FFFFFE"/>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355507905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2625410" y="2368800"/>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sz="3400" dirty="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gn="r" rtl="1">
              <a:lnSpc>
                <a:spcPts val="3920"/>
              </a:lnSpc>
            </a:pPr>
            <a:r>
              <a:rPr lang="ar-LB" kern="1400" spc="230" dirty="0">
                <a:solidFill>
                  <a:srgbClr val="FFFFFE"/>
                </a:solidFill>
                <a:latin typeface="Open Sans ExtraBold" panose="020B0906030804020204" pitchFamily="34" charset="0"/>
                <a:ea typeface="Open Sans Extrabold" panose="020B0606030504020204" pitchFamily="34" charset="0"/>
                <a:cs typeface="Open Sans Extrabold" panose="020B0606030504020204" pitchFamily="34" charset="0"/>
              </a:rPr>
              <a:t>البرمجيات</a:t>
            </a:r>
            <a:r>
              <a:rPr lang="it-IT" sz="3400" dirty="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t> </a:t>
            </a:r>
            <a:endParaRPr lang="en-GB" sz="2900" dirty="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2443800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404742"/>
            <a:ext cx="11052002" cy="662558"/>
          </a:xfrm>
        </p:spPr>
        <p:txBody>
          <a:bodyPr anchor="t" anchorCtr="0"/>
          <a:lstStyle/>
          <a:p>
            <a:pPr algn="r" rtl="1"/>
            <a:r>
              <a:rPr lang="ar-LB" sz="3600" kern="1400" spc="230" dirty="0">
                <a:solidFill>
                  <a:schemeClr val="tx1"/>
                </a:solidFill>
                <a:latin typeface="Open Sans ExtraBold" panose="020B0906030804020204" pitchFamily="34" charset="0"/>
                <a:ea typeface="Open Sans ExtraBold" panose="020B0906030804020204" pitchFamily="34" charset="0"/>
              </a:rPr>
              <a:t>برمجيات مؤشر استهلاك الغذاء على </a:t>
            </a:r>
            <a:r>
              <a:rPr lang="en-GB" sz="3600" kern="1400" spc="23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GITHUB</a:t>
            </a:r>
          </a:p>
        </p:txBody>
      </p:sp>
      <p:sp>
        <p:nvSpPr>
          <p:cNvPr id="9" name="TextBox 8">
            <a:extLst>
              <a:ext uri="{FF2B5EF4-FFF2-40B4-BE49-F238E27FC236}">
                <a16:creationId xmlns:a16="http://schemas.microsoft.com/office/drawing/2014/main" id="{9B1C4202-C9D2-4169-922D-3A369043400C}"/>
              </a:ext>
            </a:extLst>
          </p:cNvPr>
          <p:cNvSpPr txBox="1"/>
          <p:nvPr/>
        </p:nvSpPr>
        <p:spPr>
          <a:xfrm>
            <a:off x="6015210" y="6453258"/>
            <a:ext cx="6176791" cy="584775"/>
          </a:xfrm>
          <a:prstGeom prst="rect">
            <a:avLst/>
          </a:prstGeom>
          <a:noFill/>
        </p:spPr>
        <p:txBody>
          <a:bodyPr wrap="square">
            <a:spAutoFit/>
          </a:bodyPr>
          <a:lstStyle/>
          <a:p>
            <a:pPr algn="r" rtl="1"/>
            <a:r>
              <a:rPr lang="ar-LB" sz="1600"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لايجاد النصوص البرمجية الخاصة بمؤشر استهلاك الغذاء اذهب الى</a:t>
            </a:r>
            <a:r>
              <a:rPr lang="en-US" sz="1600"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600" b="1" i="1"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GitHub WFP</a:t>
            </a:r>
            <a:r>
              <a:rPr lang="en-US" sz="1600" b="1" i="1"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 </a:t>
            </a:r>
          </a:p>
          <a:p>
            <a:pPr algn="r" rtl="1"/>
            <a:endParaRPr lang="en-US" sz="1600"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D80DBFA5-A08D-7F6E-E6DD-8F5579015139}"/>
              </a:ext>
            </a:extLst>
          </p:cNvPr>
          <p:cNvPicPr>
            <a:picLocks noChangeAspect="1"/>
          </p:cNvPicPr>
          <p:nvPr/>
        </p:nvPicPr>
        <p:blipFill rotWithShape="1">
          <a:blip r:embed="rId4"/>
          <a:srcRect b="20245"/>
          <a:stretch/>
        </p:blipFill>
        <p:spPr>
          <a:xfrm>
            <a:off x="2019143" y="1103561"/>
            <a:ext cx="8768121" cy="5179627"/>
          </a:xfrm>
          <a:prstGeom prst="rect">
            <a:avLst/>
          </a:prstGeom>
        </p:spPr>
      </p:pic>
      <p:sp>
        <p:nvSpPr>
          <p:cNvPr id="4" name="Rectangle 3">
            <a:extLst>
              <a:ext uri="{FF2B5EF4-FFF2-40B4-BE49-F238E27FC236}">
                <a16:creationId xmlns:a16="http://schemas.microsoft.com/office/drawing/2014/main" id="{2A9B5B64-AB6D-4A15-8007-03B93B3556D1}"/>
              </a:ext>
            </a:extLst>
          </p:cNvPr>
          <p:cNvSpPr/>
          <p:nvPr/>
        </p:nvSpPr>
        <p:spPr>
          <a:xfrm>
            <a:off x="2792682" y="2808997"/>
            <a:ext cx="5388791" cy="3091289"/>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45354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0" y="427667"/>
            <a:ext cx="12192000" cy="662558"/>
          </a:xfrm>
        </p:spPr>
        <p:txBody>
          <a:bodyPr anchor="t" anchorCtr="0"/>
          <a:lstStyle/>
          <a:p>
            <a:pPr algn="r" rtl="1"/>
            <a:r>
              <a:rPr lang="ar-LB" sz="3600" kern="1400" spc="230" dirty="0">
                <a:solidFill>
                  <a:schemeClr val="tx1"/>
                </a:solidFill>
                <a:latin typeface="Open Sans ExtraBold" panose="020B0906030804020204" pitchFamily="34" charset="0"/>
                <a:ea typeface="Open Sans ExtraBold" panose="020B0906030804020204" pitchFamily="34" charset="0"/>
              </a:rPr>
              <a:t>برمجيات مصادر الطعام في وحدة استهلاك الغذاء على </a:t>
            </a:r>
            <a:r>
              <a:rPr lang="en-GB" sz="3600" kern="1400" spc="230" dirty="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GITHUB</a:t>
            </a:r>
          </a:p>
        </p:txBody>
      </p:sp>
      <p:pic>
        <p:nvPicPr>
          <p:cNvPr id="2" name="Picture 1">
            <a:extLst>
              <a:ext uri="{FF2B5EF4-FFF2-40B4-BE49-F238E27FC236}">
                <a16:creationId xmlns:a16="http://schemas.microsoft.com/office/drawing/2014/main" id="{0796A188-17E7-7FB2-22E2-86267BA99154}"/>
              </a:ext>
            </a:extLst>
          </p:cNvPr>
          <p:cNvPicPr>
            <a:picLocks noChangeAspect="1"/>
          </p:cNvPicPr>
          <p:nvPr/>
        </p:nvPicPr>
        <p:blipFill rotWithShape="1">
          <a:blip r:embed="rId3"/>
          <a:srcRect t="21679" r="29053"/>
          <a:stretch/>
        </p:blipFill>
        <p:spPr>
          <a:xfrm>
            <a:off x="2772649" y="1219643"/>
            <a:ext cx="6941065" cy="5063546"/>
          </a:xfrm>
          <a:prstGeom prst="rect">
            <a:avLst/>
          </a:prstGeom>
        </p:spPr>
      </p:pic>
      <p:sp>
        <p:nvSpPr>
          <p:cNvPr id="4" name="Rectangle 3">
            <a:extLst>
              <a:ext uri="{FF2B5EF4-FFF2-40B4-BE49-F238E27FC236}">
                <a16:creationId xmlns:a16="http://schemas.microsoft.com/office/drawing/2014/main" id="{2A9B5B64-AB6D-4A15-8007-03B93B3556D1}"/>
              </a:ext>
            </a:extLst>
          </p:cNvPr>
          <p:cNvSpPr/>
          <p:nvPr/>
        </p:nvSpPr>
        <p:spPr>
          <a:xfrm>
            <a:off x="3498484" y="2818620"/>
            <a:ext cx="4365355" cy="3464567"/>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ED85060-F662-998A-2A30-744A8D2D1F89}"/>
              </a:ext>
            </a:extLst>
          </p:cNvPr>
          <p:cNvSpPr txBox="1"/>
          <p:nvPr/>
        </p:nvSpPr>
        <p:spPr>
          <a:xfrm>
            <a:off x="6654189" y="6453258"/>
            <a:ext cx="5537812" cy="584775"/>
          </a:xfrm>
          <a:prstGeom prst="rect">
            <a:avLst/>
          </a:prstGeom>
          <a:noFill/>
        </p:spPr>
        <p:txBody>
          <a:bodyPr wrap="square">
            <a:spAutoFit/>
          </a:bodyPr>
          <a:lstStyle/>
          <a:p>
            <a:pPr algn="r" rtl="1"/>
            <a:r>
              <a:rPr lang="ar-LB" sz="1600"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لايجاد النصوص البرمجية الخاصة بمصادر الطعام اذهب الى</a:t>
            </a:r>
            <a:r>
              <a:rPr lang="en-US" sz="1600"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600" b="1" i="1"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GitHub WFP</a:t>
            </a:r>
            <a:r>
              <a:rPr lang="en-US" sz="1600" b="1" i="1"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 </a:t>
            </a:r>
          </a:p>
          <a:p>
            <a:pPr algn="r" rtl="1"/>
            <a:endParaRPr lang="en-US" sz="1600"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2919809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CD40D6-24AA-5F6D-4002-07D127245851}"/>
              </a:ext>
            </a:extLst>
          </p:cNvPr>
          <p:cNvPicPr>
            <a:picLocks noChangeAspect="1"/>
          </p:cNvPicPr>
          <p:nvPr/>
        </p:nvPicPr>
        <p:blipFill>
          <a:blip r:embed="rId3"/>
          <a:stretch>
            <a:fillRect/>
          </a:stretch>
        </p:blipFill>
        <p:spPr>
          <a:xfrm>
            <a:off x="2080438" y="1259456"/>
            <a:ext cx="6897757" cy="5598543"/>
          </a:xfrm>
          <a:prstGeom prst="rect">
            <a:avLst/>
          </a:prstGeom>
        </p:spPr>
      </p:pic>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kern="1400" spc="23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rPr>
              <a:t>FCS-N: GITHUB</a:t>
            </a:r>
          </a:p>
        </p:txBody>
      </p:sp>
      <p:sp>
        <p:nvSpPr>
          <p:cNvPr id="4" name="Rectangle 3">
            <a:extLst>
              <a:ext uri="{FF2B5EF4-FFF2-40B4-BE49-F238E27FC236}">
                <a16:creationId xmlns:a16="http://schemas.microsoft.com/office/drawing/2014/main" id="{2A9B5B64-AB6D-4A15-8007-03B93B3556D1}"/>
              </a:ext>
            </a:extLst>
          </p:cNvPr>
          <p:cNvSpPr/>
          <p:nvPr/>
        </p:nvSpPr>
        <p:spPr>
          <a:xfrm>
            <a:off x="2313352" y="2509656"/>
            <a:ext cx="1653118" cy="2038865"/>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F518ABC-771E-19B5-0C0B-97C70289A52F}"/>
              </a:ext>
            </a:extLst>
          </p:cNvPr>
          <p:cNvSpPr txBox="1"/>
          <p:nvPr/>
        </p:nvSpPr>
        <p:spPr>
          <a:xfrm>
            <a:off x="5927871" y="6273225"/>
            <a:ext cx="5537812" cy="584775"/>
          </a:xfrm>
          <a:prstGeom prst="rect">
            <a:avLst/>
          </a:prstGeom>
          <a:noFill/>
        </p:spPr>
        <p:txBody>
          <a:bodyPr wrap="square">
            <a:spAutoFit/>
          </a:bodyPr>
          <a:lstStyle/>
          <a:p>
            <a:pPr algn="r" rtl="1"/>
            <a:r>
              <a:rPr lang="ar-LB" sz="1600"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لايجاد النصوص البرمجية الخاصة بمصادر الطعام اذهب الى</a:t>
            </a:r>
            <a:r>
              <a:rPr lang="en-US" sz="1600"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600" b="1" i="1"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GitHub WFP</a:t>
            </a:r>
            <a:r>
              <a:rPr lang="en-US" sz="1600" b="1" i="1"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 </a:t>
            </a:r>
          </a:p>
          <a:p>
            <a:pPr algn="r" rtl="1"/>
            <a:endParaRPr lang="en-US" sz="1600" dirty="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7568605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1703200" y="2369285"/>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sz="3400" b="0" dirty="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gn="r">
              <a:lnSpc>
                <a:spcPts val="3920"/>
              </a:lnSpc>
            </a:pPr>
            <a:r>
              <a:rPr lang="ar-LB" kern="1400" spc="230" dirty="0">
                <a:solidFill>
                  <a:srgbClr val="FFFFFE"/>
                </a:solidFill>
                <a:latin typeface="Open Sans ExtraBold" panose="020B0906030804020204" pitchFamily="34" charset="0"/>
                <a:ea typeface="Open Sans Extrabold" panose="020B0606030504020204" pitchFamily="34" charset="0"/>
                <a:cs typeface="Open Sans Extrabold" panose="020B0606030504020204" pitchFamily="34" charset="0"/>
              </a:rPr>
              <a:t>التقرير</a:t>
            </a:r>
            <a:r>
              <a:rPr lang="it-IT" sz="3400" b="0" dirty="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t> </a:t>
            </a:r>
            <a:endParaRPr lang="en-GB" sz="2900" b="0" dirty="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7289840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dirty="0">
                <a:solidFill>
                  <a:schemeClr val="tx1"/>
                </a:solidFill>
                <a:latin typeface="Open Sans ExtraBold" panose="020B0906030804020204" pitchFamily="34" charset="0"/>
              </a:rPr>
              <a:t>مثال عن التقرير في</a:t>
            </a:r>
            <a:r>
              <a:rPr lang="en-US" sz="3600" kern="1400" spc="230" dirty="0">
                <a:solidFill>
                  <a:schemeClr val="tx1"/>
                </a:solidFill>
                <a:latin typeface="Open Sans ExtraBold" panose="020B0906030804020204" pitchFamily="34" charset="0"/>
              </a:rPr>
              <a:t>FCS </a:t>
            </a:r>
            <a:r>
              <a:rPr lang="ar-LB" sz="3600" kern="1400" spc="230" dirty="0">
                <a:solidFill>
                  <a:schemeClr val="tx1"/>
                </a:solidFill>
                <a:latin typeface="Open Sans ExtraBold" panose="020B0906030804020204" pitchFamily="34" charset="0"/>
              </a:rPr>
              <a:t> (1)</a:t>
            </a:r>
            <a:endParaRPr lang="en-GB" sz="3600" kern="1400" spc="230" dirty="0">
              <a:solidFill>
                <a:schemeClr val="tx1"/>
              </a:solidFill>
              <a:latin typeface="Open Sans ExtraBold" panose="020B0906030804020204" pitchFamily="34" charset="0"/>
            </a:endParaRPr>
          </a:p>
        </p:txBody>
      </p:sp>
      <p:sp>
        <p:nvSpPr>
          <p:cNvPr id="2" name="Text Box 21">
            <a:extLst>
              <a:ext uri="{FF2B5EF4-FFF2-40B4-BE49-F238E27FC236}">
                <a16:creationId xmlns:a16="http://schemas.microsoft.com/office/drawing/2014/main" id="{A6B69E26-881B-D888-6773-C87810050D92}"/>
              </a:ext>
            </a:extLst>
          </p:cNvPr>
          <p:cNvSpPr txBox="1">
            <a:spLocks noChangeArrowheads="1"/>
          </p:cNvSpPr>
          <p:nvPr/>
        </p:nvSpPr>
        <p:spPr bwMode="auto">
          <a:xfrm>
            <a:off x="717181" y="2874041"/>
            <a:ext cx="4719485" cy="1794212"/>
          </a:xfrm>
          <a:prstGeom prst="rect">
            <a:avLst/>
          </a:prstGeom>
          <a:solidFill>
            <a:schemeClr val="accent5"/>
          </a:solidFill>
          <a:ln w="9525">
            <a:noFill/>
            <a:miter lim="800000"/>
            <a:headEnd/>
            <a:tailEnd/>
          </a:ln>
        </p:spPr>
        <p:txBody>
          <a:bodyPr rot="0" vert="horz" wrap="square" lIns="91440" tIns="45720" rIns="91440" bIns="45720" anchor="t" anchorCtr="0">
            <a:noAutofit/>
          </a:bodyPr>
          <a:lstStyle>
            <a:defPPr>
              <a:defRPr lang="it-IT"/>
            </a:defPPr>
            <a:lvl1pPr>
              <a:defRPr sz="1600">
                <a:effectLst/>
                <a:latin typeface="Open Sans" panose="020B0606030504020204" pitchFamily="34" charset="0"/>
                <a:ea typeface="Calibri" panose="020F0502020204030204" pitchFamily="34" charset="0"/>
                <a:cs typeface="Arial" panose="020B0604020202020204" pitchFamily="34" charset="0"/>
              </a:defRPr>
            </a:lvl1pPr>
          </a:lstStyle>
          <a:p>
            <a:pPr algn="r" rtl="1"/>
            <a:r>
              <a:rPr lang="ar-LB" sz="1800">
                <a:solidFill>
                  <a:schemeClr val="accent1"/>
                </a:solidFill>
              </a:rPr>
              <a:t>“عند النظر إلى متوسط عدد أيام الاستهلاك حسب المجموعات الغذائية، يمكن ملاحظة ارتفاع استهلاك معظم المجموعات الغذائية بشكل طفيف بعد المساعدة.</a:t>
            </a:r>
          </a:p>
          <a:p>
            <a:pPr algn="r" rtl="1"/>
            <a:endParaRPr lang="ar-LB" sz="1800">
              <a:solidFill>
                <a:schemeClr val="accent1"/>
              </a:solidFill>
            </a:endParaRPr>
          </a:p>
          <a:p>
            <a:pPr algn="r" rtl="1"/>
            <a:r>
              <a:rPr lang="ar-LB" sz="1800">
                <a:solidFill>
                  <a:schemeClr val="accent1"/>
                </a:solidFill>
              </a:rPr>
              <a:t>بينما ارتفع استهلاك مجموعات البقوليات والزيوت والألبان بشكل ملحوظ."</a:t>
            </a:r>
            <a:endParaRPr lang="fr-FR" sz="1800">
              <a:solidFill>
                <a:schemeClr val="accent1"/>
              </a:solidFill>
            </a:endParaRPr>
          </a:p>
        </p:txBody>
      </p:sp>
      <p:pic>
        <p:nvPicPr>
          <p:cNvPr id="16" name="Picture 15" descr="A diagram of a hexagon&#10;&#10;Description automatically generated">
            <a:extLst>
              <a:ext uri="{FF2B5EF4-FFF2-40B4-BE49-F238E27FC236}">
                <a16:creationId xmlns:a16="http://schemas.microsoft.com/office/drawing/2014/main" id="{CD085B3F-D33C-B056-A4C1-C79B296E38AC}"/>
              </a:ext>
            </a:extLst>
          </p:cNvPr>
          <p:cNvPicPr>
            <a:picLocks noChangeAspect="1"/>
          </p:cNvPicPr>
          <p:nvPr/>
        </p:nvPicPr>
        <p:blipFill>
          <a:blip r:embed="rId3"/>
          <a:stretch>
            <a:fillRect/>
          </a:stretch>
        </p:blipFill>
        <p:spPr>
          <a:xfrm>
            <a:off x="5436666" y="1338214"/>
            <a:ext cx="6332517" cy="5066014"/>
          </a:xfrm>
          <a:prstGeom prst="rect">
            <a:avLst/>
          </a:prstGeom>
        </p:spPr>
      </p:pic>
    </p:spTree>
    <p:extLst>
      <p:ext uri="{BB962C8B-B14F-4D97-AF65-F5344CB8AC3E}">
        <p14:creationId xmlns:p14="http://schemas.microsoft.com/office/powerpoint/2010/main" val="322273537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dirty="0">
                <a:solidFill>
                  <a:schemeClr val="tx1"/>
                </a:solidFill>
                <a:latin typeface="Open Sans ExtraBold" panose="020B0906030804020204" pitchFamily="34" charset="0"/>
              </a:rPr>
              <a:t>مثال عن التقرير في </a:t>
            </a:r>
            <a:r>
              <a:rPr lang="en-US" sz="3600" kern="1400" spc="230" dirty="0">
                <a:solidFill>
                  <a:schemeClr val="tx1"/>
                </a:solidFill>
                <a:latin typeface="Open Sans ExtraBold" panose="020B0906030804020204" pitchFamily="34" charset="0"/>
              </a:rPr>
              <a:t>FCS</a:t>
            </a:r>
            <a:r>
              <a:rPr lang="ar-LB" sz="3600" kern="1400" spc="230" dirty="0">
                <a:solidFill>
                  <a:schemeClr val="tx1"/>
                </a:solidFill>
                <a:latin typeface="Open Sans ExtraBold" panose="020B0906030804020204" pitchFamily="34" charset="0"/>
              </a:rPr>
              <a:t> (</a:t>
            </a:r>
            <a:r>
              <a:rPr lang="en-US" sz="3600" kern="1400" spc="230" dirty="0">
                <a:solidFill>
                  <a:schemeClr val="tx1"/>
                </a:solidFill>
                <a:latin typeface="Open Sans ExtraBold" panose="020B0906030804020204" pitchFamily="34" charset="0"/>
              </a:rPr>
              <a:t>2</a:t>
            </a:r>
            <a:r>
              <a:rPr lang="ar-LB" sz="3600" kern="1400" spc="230" dirty="0">
                <a:solidFill>
                  <a:schemeClr val="tx1"/>
                </a:solidFill>
                <a:latin typeface="Open Sans ExtraBold" panose="020B0906030804020204" pitchFamily="34" charset="0"/>
              </a:rPr>
              <a:t>)</a:t>
            </a:r>
            <a:endParaRPr lang="en-GB" sz="3600" b="0" kern="1400" spc="230" dirty="0">
              <a:solidFill>
                <a:schemeClr val="tx1"/>
              </a:solidFill>
              <a:latin typeface="Open Sans ExtraBold" panose="020B0906030804020204" pitchFamily="34" charset="0"/>
            </a:endParaRPr>
          </a:p>
        </p:txBody>
      </p:sp>
      <p:sp>
        <p:nvSpPr>
          <p:cNvPr id="2" name="Text Box 21">
            <a:extLst>
              <a:ext uri="{FF2B5EF4-FFF2-40B4-BE49-F238E27FC236}">
                <a16:creationId xmlns:a16="http://schemas.microsoft.com/office/drawing/2014/main" id="{A6B69E26-881B-D888-6773-C87810050D92}"/>
              </a:ext>
            </a:extLst>
          </p:cNvPr>
          <p:cNvSpPr txBox="1">
            <a:spLocks noChangeArrowheads="1"/>
          </p:cNvSpPr>
          <p:nvPr/>
        </p:nvSpPr>
        <p:spPr bwMode="auto">
          <a:xfrm>
            <a:off x="772346" y="2420481"/>
            <a:ext cx="4087383" cy="2603905"/>
          </a:xfrm>
          <a:prstGeom prst="rect">
            <a:avLst/>
          </a:prstGeom>
          <a:solidFill>
            <a:schemeClr val="accent5"/>
          </a:solidFill>
          <a:ln w="9525">
            <a:noFill/>
            <a:miter lim="800000"/>
            <a:headEnd/>
            <a:tailEnd/>
          </a:ln>
        </p:spPr>
        <p:txBody>
          <a:bodyPr rot="0" vert="horz" wrap="square" lIns="91440" tIns="45720" rIns="91440" bIns="45720" anchor="t" anchorCtr="0">
            <a:noAutofit/>
          </a:bodyPr>
          <a:lstStyle>
            <a:defPPr>
              <a:defRPr lang="it-IT"/>
            </a:defPPr>
            <a:lvl1pPr>
              <a:defRPr sz="1600">
                <a:effectLst/>
                <a:latin typeface="Open Sans" panose="020B0606030504020204" pitchFamily="34" charset="0"/>
                <a:ea typeface="Calibri" panose="020F0502020204030204" pitchFamily="34" charset="0"/>
                <a:cs typeface="Arial" panose="020B0604020202020204" pitchFamily="34" charset="0"/>
              </a:defRPr>
            </a:lvl1pPr>
          </a:lstStyle>
          <a:p>
            <a:pPr algn="r" rtl="1"/>
            <a:r>
              <a:rPr lang="ar-LB" sz="1800" dirty="0">
                <a:solidFill>
                  <a:schemeClr val="accent1"/>
                </a:solidFill>
              </a:rPr>
              <a:t>“ تشير نتائج تحليل استهلاك الغذاء إلى أن واحدة من كل ثلاثة أسر تعاني من مستويات غير كافية من ناحية استهلاك الطعام.</a:t>
            </a:r>
          </a:p>
          <a:p>
            <a:pPr algn="r" rtl="1"/>
            <a:endParaRPr lang="ar-LB" sz="1800" dirty="0">
              <a:solidFill>
                <a:schemeClr val="accent1"/>
              </a:solidFill>
            </a:endParaRPr>
          </a:p>
          <a:p>
            <a:pPr algn="r" rtl="1"/>
            <a:r>
              <a:rPr lang="ar-LB" sz="1800" dirty="0">
                <a:solidFill>
                  <a:schemeClr val="accent1"/>
                </a:solidFill>
              </a:rPr>
              <a:t>يشير التحليل أيضاً أن نسبة استهلاك الغذاء غير الملائم (الفقير والحدّي) هو أعلى لدى الأسر التي يرأسها ذكر, مع فارق يبلغ 5 نقاط مئوية مقارنة بالأسر التي ترأسها إناث (39% و34% على التوالي). “</a:t>
            </a:r>
          </a:p>
          <a:p>
            <a:pPr algn="r" rtl="1"/>
            <a:endParaRPr lang="fr-FR" sz="1800" dirty="0">
              <a:solidFill>
                <a:schemeClr val="accent1"/>
              </a:solidFill>
            </a:endParaRPr>
          </a:p>
        </p:txBody>
      </p:sp>
      <p:graphicFrame>
        <p:nvGraphicFramePr>
          <p:cNvPr id="5" name="Chart 4">
            <a:extLst>
              <a:ext uri="{FF2B5EF4-FFF2-40B4-BE49-F238E27FC236}">
                <a16:creationId xmlns:a16="http://schemas.microsoft.com/office/drawing/2014/main" id="{B0F60B48-1BCC-4153-B3E1-0CC6F46FE7AD}"/>
              </a:ext>
            </a:extLst>
          </p:cNvPr>
          <p:cNvGraphicFramePr>
            <a:graphicFrameLocks/>
          </p:cNvGraphicFramePr>
          <p:nvPr>
            <p:extLst>
              <p:ext uri="{D42A27DB-BD31-4B8C-83A1-F6EECF244321}">
                <p14:modId xmlns:p14="http://schemas.microsoft.com/office/powerpoint/2010/main" val="1118069224"/>
              </p:ext>
            </p:extLst>
          </p:nvPr>
        </p:nvGraphicFramePr>
        <p:xfrm>
          <a:off x="6515100" y="2057400"/>
          <a:ext cx="5147309" cy="296698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6862778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r" rtl="1"/>
            <a:r>
              <a:rPr lang="ar-LB" sz="3600" kern="1400" spc="230" dirty="0">
                <a:solidFill>
                  <a:schemeClr val="tx1"/>
                </a:solidFill>
                <a:latin typeface="Open Sans ExtraBold" panose="020B0906030804020204" pitchFamily="34" charset="0"/>
              </a:rPr>
              <a:t>مثال عن التقرير في</a:t>
            </a:r>
            <a:r>
              <a:rPr lang="en-US" sz="3600" kern="1400" spc="230" dirty="0">
                <a:solidFill>
                  <a:schemeClr val="tx1"/>
                </a:solidFill>
                <a:latin typeface="Open Sans ExtraBold" panose="020B0906030804020204" pitchFamily="34" charset="0"/>
              </a:rPr>
              <a:t>FCS </a:t>
            </a:r>
            <a:r>
              <a:rPr lang="ar-LB" sz="3600" kern="1400" spc="230" dirty="0">
                <a:solidFill>
                  <a:schemeClr val="tx1"/>
                </a:solidFill>
                <a:latin typeface="Open Sans ExtraBold" panose="020B0906030804020204" pitchFamily="34" charset="0"/>
              </a:rPr>
              <a:t> </a:t>
            </a:r>
            <a:r>
              <a:rPr lang="en-US" sz="3600" kern="1400" spc="230" dirty="0">
                <a:solidFill>
                  <a:schemeClr val="tx1"/>
                </a:solidFill>
                <a:latin typeface="Open Sans ExtraBold" panose="020B0906030804020204" pitchFamily="34" charset="0"/>
              </a:rPr>
              <a:t>-</a:t>
            </a:r>
            <a:r>
              <a:rPr lang="ar-LB" sz="3600" kern="1400" spc="230" dirty="0">
                <a:solidFill>
                  <a:schemeClr val="tx1"/>
                </a:solidFill>
                <a:latin typeface="Open Sans ExtraBold" panose="020B0906030804020204" pitchFamily="34" charset="0"/>
              </a:rPr>
              <a:t> مصادر الطعام (</a:t>
            </a:r>
            <a:r>
              <a:rPr lang="en-US" sz="3600" kern="1400" spc="230" dirty="0">
                <a:solidFill>
                  <a:schemeClr val="tx1"/>
                </a:solidFill>
                <a:latin typeface="Open Sans ExtraBold" panose="020B0906030804020204" pitchFamily="34" charset="0"/>
              </a:rPr>
              <a:t>3</a:t>
            </a:r>
            <a:r>
              <a:rPr lang="ar-LB" sz="3600" kern="1400" spc="230" dirty="0">
                <a:solidFill>
                  <a:schemeClr val="tx1"/>
                </a:solidFill>
                <a:latin typeface="Open Sans ExtraBold" panose="020B0906030804020204" pitchFamily="34" charset="0"/>
              </a:rPr>
              <a:t>)</a:t>
            </a:r>
            <a:endParaRPr lang="en-GB" sz="3600" b="0" kern="1400" spc="230" dirty="0">
              <a:solidFill>
                <a:schemeClr val="tx1"/>
              </a:solidFill>
              <a:latin typeface="Open Sans ExtraBold" panose="020B0906030804020204" pitchFamily="34" charset="0"/>
            </a:endParaRPr>
          </a:p>
        </p:txBody>
      </p:sp>
      <p:sp>
        <p:nvSpPr>
          <p:cNvPr id="3" name="Text Box 28">
            <a:extLst>
              <a:ext uri="{FF2B5EF4-FFF2-40B4-BE49-F238E27FC236}">
                <a16:creationId xmlns:a16="http://schemas.microsoft.com/office/drawing/2014/main" id="{939DB375-A5E5-F238-FB08-0C55296B7655}"/>
              </a:ext>
            </a:extLst>
          </p:cNvPr>
          <p:cNvSpPr txBox="1">
            <a:spLocks noChangeArrowheads="1"/>
          </p:cNvSpPr>
          <p:nvPr/>
        </p:nvSpPr>
        <p:spPr bwMode="auto">
          <a:xfrm>
            <a:off x="717180" y="1924733"/>
            <a:ext cx="4304902" cy="3201037"/>
          </a:xfrm>
          <a:prstGeom prst="rect">
            <a:avLst/>
          </a:prstGeom>
          <a:solidFill>
            <a:schemeClr val="accent5"/>
          </a:solidFill>
          <a:ln w="9525">
            <a:noFill/>
            <a:miter lim="800000"/>
            <a:headEnd/>
            <a:tailEnd/>
          </a:ln>
        </p:spPr>
        <p:txBody>
          <a:bodyPr rot="0" vert="horz" wrap="square" lIns="91440" tIns="45720" rIns="91440" bIns="45720" anchor="t" anchorCtr="0">
            <a:noAutofit/>
          </a:bodyPr>
          <a:lstStyle/>
          <a:p>
            <a:pPr algn="r" rtl="1"/>
            <a:r>
              <a:rPr lang="en-US">
                <a:solidFill>
                  <a:schemeClr val="accent1"/>
                </a:solidFill>
                <a:effectLst/>
                <a:latin typeface="Open Sans"/>
                <a:ea typeface="Calibri" panose="020F0502020204030204" pitchFamily="34" charset="0"/>
                <a:cs typeface="Arial"/>
              </a:rPr>
              <a:t>"</a:t>
            </a:r>
            <a:r>
              <a:rPr lang="ar-LB">
                <a:solidFill>
                  <a:schemeClr val="accent1"/>
                </a:solidFill>
                <a:effectLst/>
                <a:latin typeface="Open Sans"/>
                <a:ea typeface="Calibri" panose="020F0502020204030204" pitchFamily="34" charset="0"/>
                <a:cs typeface="Arial"/>
              </a:rPr>
              <a:t>تشير نتائج التحليل للمصادر الرئيسية للطعام إلى أن 68% من الأسر اقتنت طعامها من خلال عمليات الشراء </a:t>
            </a:r>
            <a:r>
              <a:rPr lang="ar-LB">
                <a:solidFill>
                  <a:schemeClr val="accent1"/>
                </a:solidFill>
                <a:latin typeface="Open Sans"/>
                <a:ea typeface="Calibri" panose="020F0502020204030204" pitchFamily="34" charset="0"/>
                <a:cs typeface="Arial"/>
              </a:rPr>
              <a:t>النقدية</a:t>
            </a:r>
            <a:r>
              <a:rPr lang="ar-LB">
                <a:solidFill>
                  <a:schemeClr val="accent1"/>
                </a:solidFill>
                <a:effectLst/>
                <a:latin typeface="Open Sans"/>
                <a:ea typeface="Calibri" panose="020F0502020204030204" pitchFamily="34" charset="0"/>
                <a:cs typeface="Arial"/>
              </a:rPr>
              <a:t>، تلتها الهدايا من العائلة والأصدقاء، والمشتريات على </a:t>
            </a:r>
            <a:r>
              <a:rPr lang="ar-YE">
                <a:solidFill>
                  <a:schemeClr val="accent1"/>
                </a:solidFill>
                <a:latin typeface="Open Sans"/>
                <a:ea typeface="Calibri" panose="020F0502020204030204" pitchFamily="34" charset="0"/>
                <a:cs typeface="Arial"/>
              </a:rPr>
              <a:t>ال</a:t>
            </a:r>
            <a:r>
              <a:rPr lang="ar-EG">
                <a:solidFill>
                  <a:schemeClr val="accent1"/>
                </a:solidFill>
                <a:latin typeface="Open Sans"/>
                <a:ea typeface="Calibri" panose="020F0502020204030204" pitchFamily="34" charset="0"/>
                <a:cs typeface="Arial"/>
              </a:rPr>
              <a:t>أ</a:t>
            </a:r>
            <a:r>
              <a:rPr lang="ar-YE">
                <a:solidFill>
                  <a:schemeClr val="accent1"/>
                </a:solidFill>
                <a:latin typeface="Open Sans"/>
                <a:ea typeface="Calibri" panose="020F0502020204030204" pitchFamily="34" charset="0"/>
                <a:cs typeface="Arial"/>
              </a:rPr>
              <a:t>جل</a:t>
            </a:r>
            <a:r>
              <a:rPr lang="ar-LB">
                <a:solidFill>
                  <a:schemeClr val="accent1"/>
                </a:solidFill>
                <a:latin typeface="Open Sans"/>
                <a:ea typeface="Calibri" panose="020F0502020204030204" pitchFamily="34" charset="0"/>
                <a:cs typeface="Arial"/>
              </a:rPr>
              <a:t> والمساعدات</a:t>
            </a:r>
            <a:r>
              <a:rPr lang="ar-LB">
                <a:solidFill>
                  <a:schemeClr val="accent1"/>
                </a:solidFill>
                <a:effectLst/>
                <a:latin typeface="Open Sans"/>
                <a:ea typeface="Calibri" panose="020F0502020204030204" pitchFamily="34" charset="0"/>
                <a:cs typeface="Arial"/>
              </a:rPr>
              <a:t>.</a:t>
            </a:r>
          </a:p>
          <a:p>
            <a:pPr algn="r" rtl="1"/>
            <a:endParaRPr lang="ar-LB">
              <a:solidFill>
                <a:schemeClr val="accent1"/>
              </a:solidFill>
              <a:effectLst/>
              <a:latin typeface="Open Sans" panose="020B0606030504020204" pitchFamily="34" charset="0"/>
              <a:ea typeface="Calibri" panose="020F0502020204030204" pitchFamily="34" charset="0"/>
              <a:cs typeface="Arial" panose="020B0604020202020204" pitchFamily="34" charset="0"/>
            </a:endParaRPr>
          </a:p>
          <a:p>
            <a:pPr algn="r" rtl="1"/>
            <a:r>
              <a:rPr lang="ar-LB">
                <a:solidFill>
                  <a:schemeClr val="accent1"/>
                </a:solidFill>
                <a:effectLst/>
                <a:latin typeface="Open Sans"/>
                <a:ea typeface="Calibri" panose="020F0502020204030204" pitchFamily="34" charset="0"/>
                <a:cs typeface="Arial"/>
              </a:rPr>
              <a:t>على الرغم من أن العديد من عمليات الشراء تمت نقداً، تجدر الملاحظة أن نسبة كبيرة من النقود ربما جاءت من التحويلات المالية، حيث يعتمد 36% من السكان على التحويلات المالية كمصدر رئيسي </a:t>
            </a:r>
            <a:r>
              <a:rPr lang="ar-LB">
                <a:solidFill>
                  <a:schemeClr val="accent1"/>
                </a:solidFill>
                <a:latin typeface="Open Sans"/>
                <a:ea typeface="Calibri" panose="020F0502020204030204" pitchFamily="34" charset="0"/>
                <a:cs typeface="Arial"/>
              </a:rPr>
              <a:t>للدخل، يليها</a:t>
            </a:r>
            <a:r>
              <a:rPr lang="ar-LB">
                <a:solidFill>
                  <a:schemeClr val="accent1"/>
                </a:solidFill>
                <a:effectLst/>
                <a:latin typeface="Open Sans"/>
                <a:ea typeface="Calibri" panose="020F0502020204030204" pitchFamily="34" charset="0"/>
                <a:cs typeface="Arial"/>
              </a:rPr>
              <a:t> العمل بأجر يومي بنسبة 23</a:t>
            </a:r>
            <a:r>
              <a:rPr lang="ar-LB">
                <a:solidFill>
                  <a:schemeClr val="accent1"/>
                </a:solidFill>
                <a:latin typeface="Open Sans"/>
                <a:ea typeface="Calibri" panose="020F0502020204030204" pitchFamily="34" charset="0"/>
                <a:cs typeface="Arial"/>
              </a:rPr>
              <a:t>%،</a:t>
            </a:r>
            <a:r>
              <a:rPr lang="ar-LB">
                <a:solidFill>
                  <a:schemeClr val="accent1"/>
                </a:solidFill>
                <a:effectLst/>
                <a:latin typeface="Open Sans"/>
                <a:ea typeface="Calibri" panose="020F0502020204030204" pitchFamily="34" charset="0"/>
                <a:cs typeface="Arial"/>
              </a:rPr>
              <a:t> ثم الرواتب بنسبة 21%."</a:t>
            </a:r>
            <a:endParaRPr lang="fr-FR">
              <a:solidFill>
                <a:schemeClr val="accent1"/>
              </a:solidFill>
              <a:latin typeface="Open Sans"/>
              <a:cs typeface="Arial"/>
            </a:endParaRPr>
          </a:p>
        </p:txBody>
      </p:sp>
      <p:pic>
        <p:nvPicPr>
          <p:cNvPr id="6" name="Picture 5" descr="A blue pie chart with a number of percentages&#10;&#10;Description automatically generated">
            <a:extLst>
              <a:ext uri="{FF2B5EF4-FFF2-40B4-BE49-F238E27FC236}">
                <a16:creationId xmlns:a16="http://schemas.microsoft.com/office/drawing/2014/main" id="{B815A5D0-B277-AEEF-00E9-F188BA54712B}"/>
              </a:ext>
            </a:extLst>
          </p:cNvPr>
          <p:cNvPicPr>
            <a:picLocks noChangeAspect="1"/>
          </p:cNvPicPr>
          <p:nvPr/>
        </p:nvPicPr>
        <p:blipFill>
          <a:blip r:embed="rId3"/>
          <a:stretch>
            <a:fillRect/>
          </a:stretch>
        </p:blipFill>
        <p:spPr>
          <a:xfrm>
            <a:off x="6285297" y="1450405"/>
            <a:ext cx="5298843" cy="4802577"/>
          </a:xfrm>
          <a:prstGeom prst="rect">
            <a:avLst/>
          </a:prstGeom>
        </p:spPr>
      </p:pic>
    </p:spTree>
    <p:extLst>
      <p:ext uri="{BB962C8B-B14F-4D97-AF65-F5344CB8AC3E}">
        <p14:creationId xmlns:p14="http://schemas.microsoft.com/office/powerpoint/2010/main" val="327273395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4059A966-918B-65A5-6C23-A1DEDE7E0583}"/>
              </a:ext>
            </a:extLst>
          </p:cNvPr>
          <p:cNvSpPr>
            <a:spLocks noGrp="1"/>
          </p:cNvSpPr>
          <p:nvPr>
            <p:ph type="title"/>
          </p:nvPr>
        </p:nvSpPr>
        <p:spPr>
          <a:xfrm>
            <a:off x="717181" y="716415"/>
            <a:ext cx="11052002" cy="662558"/>
          </a:xfrm>
        </p:spPr>
        <p:txBody>
          <a:bodyPr anchor="t" anchorCtr="0"/>
          <a:lstStyle/>
          <a:p>
            <a:pPr algn="r" rtl="1"/>
            <a:r>
              <a:rPr lang="ar-YE" sz="3600" kern="1400" spc="230" dirty="0">
                <a:solidFill>
                  <a:schemeClr val="tx1"/>
                </a:solidFill>
                <a:latin typeface="Open Sans ExtraBold" panose="020B0906030804020204" pitchFamily="34" charset="0"/>
                <a:ea typeface="Open Sans Extrabold"/>
                <a:cs typeface="Open Sans Extrabold"/>
              </a:rPr>
              <a:t>تحليل موشر جودة التغذية الخاصة باستهلاك الغذاء</a:t>
            </a:r>
            <a:endParaRPr lang="en-GB" sz="3600" kern="1400" spc="230" dirty="0">
              <a:solidFill>
                <a:schemeClr val="tx1"/>
              </a:solidFill>
              <a:latin typeface="Open Sans ExtraBold" panose="020B0906030804020204" pitchFamily="34" charset="0"/>
              <a:ea typeface="Open Sans Extrabold"/>
              <a:cs typeface="Open Sans Extrabold"/>
            </a:endParaRPr>
          </a:p>
        </p:txBody>
      </p:sp>
      <p:sp>
        <p:nvSpPr>
          <p:cNvPr id="9" name="Content Placeholder 8">
            <a:extLst>
              <a:ext uri="{FF2B5EF4-FFF2-40B4-BE49-F238E27FC236}">
                <a16:creationId xmlns:a16="http://schemas.microsoft.com/office/drawing/2014/main" id="{FE2709E6-030B-C9C2-E0B8-C4D25ADC2142}"/>
              </a:ext>
            </a:extLst>
          </p:cNvPr>
          <p:cNvSpPr>
            <a:spLocks noGrp="1"/>
          </p:cNvSpPr>
          <p:nvPr>
            <p:ph idx="1"/>
          </p:nvPr>
        </p:nvSpPr>
        <p:spPr>
          <a:xfrm>
            <a:off x="6308226" y="1881841"/>
            <a:ext cx="5442319" cy="4532617"/>
          </a:xfrm>
          <a:solidFill>
            <a:schemeClr val="accent5"/>
          </a:solidFill>
          <a:ln w="9525">
            <a:noFill/>
            <a:miter lim="800000"/>
            <a:headEnd/>
            <a:tailEnd/>
          </a:ln>
        </p:spPr>
        <p:txBody>
          <a:bodyPr rot="0" vert="horz" wrap="square" lIns="91440" tIns="45720" rIns="91440" bIns="45720" anchor="t" anchorCtr="0">
            <a:noAutofit/>
          </a:bodyPr>
          <a:lstStyle/>
          <a:p>
            <a:pPr marL="0" indent="0" algn="r" rtl="1">
              <a:buNone/>
            </a:pPr>
            <a:r>
              <a:rPr lang="en-US" sz="1800" dirty="0">
                <a:solidFill>
                  <a:schemeClr val="accent1"/>
                </a:solidFill>
                <a:latin typeface="Open Sans" panose="020B0606030504020204" pitchFamily="34" charset="0"/>
                <a:cs typeface="Arial" panose="020B0604020202020204" pitchFamily="34" charset="0"/>
              </a:rPr>
              <a:t>“</a:t>
            </a:r>
            <a:r>
              <a:rPr lang="ar-YE" sz="1800" dirty="0">
                <a:solidFill>
                  <a:schemeClr val="accent1"/>
                </a:solidFill>
                <a:latin typeface="Open Sans" panose="020B0606030504020204" pitchFamily="34" charset="0"/>
                <a:cs typeface="Arial" panose="020B0604020202020204" pitchFamily="34" charset="0"/>
              </a:rPr>
              <a:t>عند النظر إلى عدد الأيام التي استهلكت فيها الأسر ذات مستويات استهلاك الغذاء المقبول مقابل غير الاسر التي ذات الاستهلاك غير المقبول من الغذاء، يتضح أن الأسر ذات استهلاك الغذاء المقبول تميل إلى تناول المزيد من اللحوم اللحم والبيض والألبان والبقول والخضروات الورقية الخضراء الداكنة والخضروات البرتقالية. وفي الوقت نفسه، لا توجد فروق بين متوسط استهلاك لحوم الأعضاء والأسماك والفواكه البرتقالية (الغنية بفيتامين أ).</a:t>
            </a:r>
          </a:p>
          <a:p>
            <a:pPr marL="0" indent="0" algn="r" rtl="1">
              <a:buNone/>
            </a:pPr>
            <a:endParaRPr lang="en-US" sz="1800" dirty="0">
              <a:solidFill>
                <a:schemeClr val="accent1"/>
              </a:solidFill>
              <a:latin typeface="Open Sans" panose="020B0606030504020204" pitchFamily="34" charset="0"/>
              <a:cs typeface="Arial" panose="020B0604020202020204" pitchFamily="34" charset="0"/>
            </a:endParaRPr>
          </a:p>
          <a:p>
            <a:pPr marL="0" indent="0" algn="r" rtl="1">
              <a:buNone/>
            </a:pPr>
            <a:r>
              <a:rPr lang="ar-YE" sz="1800" dirty="0">
                <a:solidFill>
                  <a:schemeClr val="accent1"/>
                </a:solidFill>
                <a:latin typeface="Open Sans" panose="020B0606030504020204" pitchFamily="34" charset="0"/>
                <a:cs typeface="Arial" panose="020B0604020202020204" pitchFamily="34" charset="0"/>
              </a:rPr>
              <a:t>ومع ذلك، فإن مستويات استهلاك الأطعمة الغنية بالحديد تظهر وضعاً مقلقاً بالنسبة لمعظم الأسر، سواء من حيث مستويات استهلاك الغذاء الكافية أو غير الكافية.</a:t>
            </a:r>
            <a:endParaRPr lang="fr-FR" sz="1800" dirty="0">
              <a:solidFill>
                <a:schemeClr val="accent1"/>
              </a:solidFill>
              <a:latin typeface="Open Sans" panose="020B0606030504020204" pitchFamily="34" charset="0"/>
              <a:cs typeface="Arial" panose="020B0604020202020204" pitchFamily="34" charset="0"/>
            </a:endParaRPr>
          </a:p>
        </p:txBody>
      </p:sp>
      <p:graphicFrame>
        <p:nvGraphicFramePr>
          <p:cNvPr id="3" name="Chart 2">
            <a:extLst>
              <a:ext uri="{FF2B5EF4-FFF2-40B4-BE49-F238E27FC236}">
                <a16:creationId xmlns:a16="http://schemas.microsoft.com/office/drawing/2014/main" id="{8C18011A-8178-6F6B-4250-91D260CEF8B3}"/>
              </a:ext>
            </a:extLst>
          </p:cNvPr>
          <p:cNvGraphicFramePr>
            <a:graphicFrameLocks/>
          </p:cNvGraphicFramePr>
          <p:nvPr>
            <p:extLst>
              <p:ext uri="{D42A27DB-BD31-4B8C-83A1-F6EECF244321}">
                <p14:modId xmlns:p14="http://schemas.microsoft.com/office/powerpoint/2010/main" val="4162413945"/>
              </p:ext>
            </p:extLst>
          </p:nvPr>
        </p:nvGraphicFramePr>
        <p:xfrm>
          <a:off x="1481731" y="1881841"/>
          <a:ext cx="4572223" cy="43134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2496123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2615784" y="2368800"/>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gn="r" rtl="1">
              <a:lnSpc>
                <a:spcPts val="3920"/>
              </a:lnSpc>
            </a:pPr>
            <a:r>
              <a:rPr lang="ar-LB" dirty="0">
                <a:solidFill>
                  <a:srgbClr val="FFFFFE"/>
                </a:solidFill>
                <a:latin typeface="Open Sans ExtraBold" panose="020B0906030804020204" pitchFamily="34" charset="0"/>
                <a:ea typeface="Open Sans Extrabold" panose="020B0606030504020204" pitchFamily="34" charset="0"/>
                <a:cs typeface="Open Sans Extrabold" panose="020B0606030504020204" pitchFamily="34" charset="0"/>
              </a:rPr>
              <a:t>المصادر المتاحة</a:t>
            </a:r>
            <a:endParaRPr lang="en-GB" dirty="0">
              <a:solidFill>
                <a:srgbClr val="FFFFFE"/>
              </a:solidFill>
              <a:latin typeface="Open Sans ExtraBold" panose="020B09060308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4252913970"/>
      </p:ext>
    </p:extLst>
  </p:cSld>
  <p:clrMapOvr>
    <a:masterClrMapping/>
  </p:clrMapOvr>
</p:sld>
</file>

<file path=ppt/theme/theme1.xml><?xml version="1.0" encoding="utf-8"?>
<a:theme xmlns:a="http://schemas.openxmlformats.org/drawingml/2006/main" name="Theme2">
  <a:themeElements>
    <a:clrScheme name="WFP COLOUR PALETTE">
      <a:dk1>
        <a:srgbClr val="007DBC"/>
      </a:dk1>
      <a:lt1>
        <a:srgbClr val="36B5C5"/>
      </a:lt1>
      <a:dk2>
        <a:srgbClr val="00B385"/>
      </a:dk2>
      <a:lt2>
        <a:srgbClr val="008868"/>
      </a:lt2>
      <a:accent1>
        <a:srgbClr val="1A4161"/>
      </a:accent1>
      <a:accent2>
        <a:srgbClr val="982B56"/>
      </a:accent2>
      <a:accent3>
        <a:srgbClr val="EF404C"/>
      </a:accent3>
      <a:accent4>
        <a:srgbClr val="B79F8D"/>
      </a:accent4>
      <a:accent5>
        <a:srgbClr val="ECDFBB"/>
      </a:accent5>
      <a:accent6>
        <a:srgbClr val="F37847"/>
      </a:accent6>
      <a:hlink>
        <a:srgbClr val="FFFFFF"/>
      </a:hlink>
      <a:folHlink>
        <a:srgbClr val="0000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CEABC6C1-02E8-6E4D-9B35-02EDBE627B8A}" vid="{F8040699-0E4C-D043-8EE2-4232DCF6EB18}"/>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WFP COLOUR PALETTE">
    <a:dk1>
      <a:srgbClr val="007DBC"/>
    </a:dk1>
    <a:lt1>
      <a:srgbClr val="36B5C5"/>
    </a:lt1>
    <a:dk2>
      <a:srgbClr val="00B385"/>
    </a:dk2>
    <a:lt2>
      <a:srgbClr val="008868"/>
    </a:lt2>
    <a:accent1>
      <a:srgbClr val="1A4161"/>
    </a:accent1>
    <a:accent2>
      <a:srgbClr val="982B56"/>
    </a:accent2>
    <a:accent3>
      <a:srgbClr val="EF404C"/>
    </a:accent3>
    <a:accent4>
      <a:srgbClr val="B79F8D"/>
    </a:accent4>
    <a:accent5>
      <a:srgbClr val="ECDFBB"/>
    </a:accent5>
    <a:accent6>
      <a:srgbClr val="F37847"/>
    </a:accent6>
    <a:hlink>
      <a:srgbClr val="FFFFFF"/>
    </a:hlink>
    <a:folHlink>
      <a:srgbClr val="000000"/>
    </a:folHlink>
  </a:clrScheme>
</a:themeOverride>
</file>

<file path=ppt/theme/themeOverride2.xml><?xml version="1.0" encoding="utf-8"?>
<a:themeOverride xmlns:a="http://schemas.openxmlformats.org/drawingml/2006/main">
  <a:clrScheme name="WFP COLOUR PALETTE">
    <a:dk1>
      <a:srgbClr val="007DBC"/>
    </a:dk1>
    <a:lt1>
      <a:srgbClr val="36B5C5"/>
    </a:lt1>
    <a:dk2>
      <a:srgbClr val="00B385"/>
    </a:dk2>
    <a:lt2>
      <a:srgbClr val="008868"/>
    </a:lt2>
    <a:accent1>
      <a:srgbClr val="1A4161"/>
    </a:accent1>
    <a:accent2>
      <a:srgbClr val="982B56"/>
    </a:accent2>
    <a:accent3>
      <a:srgbClr val="EF404C"/>
    </a:accent3>
    <a:accent4>
      <a:srgbClr val="B79F8D"/>
    </a:accent4>
    <a:accent5>
      <a:srgbClr val="ECDFBB"/>
    </a:accent5>
    <a:accent6>
      <a:srgbClr val="F37847"/>
    </a:accent6>
    <a:hlink>
      <a:srgbClr val="FFFFFF"/>
    </a:hlink>
    <a:folHlink>
      <a:srgbClr val="000000"/>
    </a:folHlink>
  </a:clrScheme>
</a:themeOverride>
</file>

<file path=ppt/theme/themeOverride3.xml><?xml version="1.0" encoding="utf-8"?>
<a:themeOverride xmlns:a="http://schemas.openxmlformats.org/drawingml/2006/main">
  <a:clrScheme name="WFP COLOUR PALETTE">
    <a:dk1>
      <a:srgbClr val="007DBC"/>
    </a:dk1>
    <a:lt1>
      <a:srgbClr val="36B5C5"/>
    </a:lt1>
    <a:dk2>
      <a:srgbClr val="00B385"/>
    </a:dk2>
    <a:lt2>
      <a:srgbClr val="008868"/>
    </a:lt2>
    <a:accent1>
      <a:srgbClr val="1A4161"/>
    </a:accent1>
    <a:accent2>
      <a:srgbClr val="982B56"/>
    </a:accent2>
    <a:accent3>
      <a:srgbClr val="EF404C"/>
    </a:accent3>
    <a:accent4>
      <a:srgbClr val="B79F8D"/>
    </a:accent4>
    <a:accent5>
      <a:srgbClr val="ECDFBB"/>
    </a:accent5>
    <a:accent6>
      <a:srgbClr val="F37847"/>
    </a:accent6>
    <a:hlink>
      <a:srgbClr val="FFFFFF"/>
    </a:hlink>
    <a:folHlink>
      <a:srgbClr val="000000"/>
    </a:folHlink>
  </a:clrScheme>
</a:themeOverride>
</file>

<file path=ppt/theme/themeOverride4.xml><?xml version="1.0" encoding="utf-8"?>
<a:themeOverride xmlns:a="http://schemas.openxmlformats.org/drawingml/2006/main">
  <a:clrScheme name="WFP COLOUR PALETTE">
    <a:dk1>
      <a:srgbClr val="007DBC"/>
    </a:dk1>
    <a:lt1>
      <a:srgbClr val="36B5C5"/>
    </a:lt1>
    <a:dk2>
      <a:srgbClr val="00B385"/>
    </a:dk2>
    <a:lt2>
      <a:srgbClr val="008868"/>
    </a:lt2>
    <a:accent1>
      <a:srgbClr val="1A4161"/>
    </a:accent1>
    <a:accent2>
      <a:srgbClr val="982B56"/>
    </a:accent2>
    <a:accent3>
      <a:srgbClr val="EF404C"/>
    </a:accent3>
    <a:accent4>
      <a:srgbClr val="B79F8D"/>
    </a:accent4>
    <a:accent5>
      <a:srgbClr val="ECDFBB"/>
    </a:accent5>
    <a:accent6>
      <a:srgbClr val="F37847"/>
    </a:accent6>
    <a:hlink>
      <a:srgbClr val="FFFFFF"/>
    </a:hlink>
    <a:folHlink>
      <a:srgbClr val="000000"/>
    </a:folHlink>
  </a:clrScheme>
</a:themeOverride>
</file>

<file path=ppt/theme/themeOverride5.xml><?xml version="1.0" encoding="utf-8"?>
<a:themeOverride xmlns:a="http://schemas.openxmlformats.org/drawingml/2006/main">
  <a:clrScheme name="WFP COLOUR PALETTE">
    <a:dk1>
      <a:srgbClr val="007DBC"/>
    </a:dk1>
    <a:lt1>
      <a:srgbClr val="36B5C5"/>
    </a:lt1>
    <a:dk2>
      <a:srgbClr val="00B385"/>
    </a:dk2>
    <a:lt2>
      <a:srgbClr val="008868"/>
    </a:lt2>
    <a:accent1>
      <a:srgbClr val="1A4161"/>
    </a:accent1>
    <a:accent2>
      <a:srgbClr val="982B56"/>
    </a:accent2>
    <a:accent3>
      <a:srgbClr val="EF404C"/>
    </a:accent3>
    <a:accent4>
      <a:srgbClr val="B79F8D"/>
    </a:accent4>
    <a:accent5>
      <a:srgbClr val="ECDFBB"/>
    </a:accent5>
    <a:accent6>
      <a:srgbClr val="F37847"/>
    </a:accent6>
    <a:hlink>
      <a:srgbClr val="FFFFFF"/>
    </a:hlink>
    <a:folHlink>
      <a:srgbClr val="000000"/>
    </a:folHlink>
  </a:clrScheme>
</a:themeOverride>
</file>

<file path=ppt/theme/themeOverride6.xml><?xml version="1.0" encoding="utf-8"?>
<a:themeOverride xmlns:a="http://schemas.openxmlformats.org/drawingml/2006/main">
  <a:clrScheme name="WFP COLOUR PALETTE">
    <a:dk1>
      <a:srgbClr val="007DBC"/>
    </a:dk1>
    <a:lt1>
      <a:srgbClr val="36B5C5"/>
    </a:lt1>
    <a:dk2>
      <a:srgbClr val="00B385"/>
    </a:dk2>
    <a:lt2>
      <a:srgbClr val="008868"/>
    </a:lt2>
    <a:accent1>
      <a:srgbClr val="1A4161"/>
    </a:accent1>
    <a:accent2>
      <a:srgbClr val="982B56"/>
    </a:accent2>
    <a:accent3>
      <a:srgbClr val="EF404C"/>
    </a:accent3>
    <a:accent4>
      <a:srgbClr val="B79F8D"/>
    </a:accent4>
    <a:accent5>
      <a:srgbClr val="ECDFBB"/>
    </a:accent5>
    <a:accent6>
      <a:srgbClr val="F37847"/>
    </a:accent6>
    <a:hlink>
      <a:srgbClr val="FFFFFF"/>
    </a:hlink>
    <a:folHlink>
      <a:srgbClr val="000000"/>
    </a:folHlink>
  </a:clrScheme>
</a:themeOverride>
</file>

<file path=ppt/theme/themeOverride7.xml><?xml version="1.0" encoding="utf-8"?>
<a:themeOverride xmlns:a="http://schemas.openxmlformats.org/drawingml/2006/main">
  <a:clrScheme name="WFP COLOUR PALETTE">
    <a:dk1>
      <a:srgbClr val="007DBC"/>
    </a:dk1>
    <a:lt1>
      <a:srgbClr val="36B5C5"/>
    </a:lt1>
    <a:dk2>
      <a:srgbClr val="00B385"/>
    </a:dk2>
    <a:lt2>
      <a:srgbClr val="008868"/>
    </a:lt2>
    <a:accent1>
      <a:srgbClr val="1A4161"/>
    </a:accent1>
    <a:accent2>
      <a:srgbClr val="982B56"/>
    </a:accent2>
    <a:accent3>
      <a:srgbClr val="EF404C"/>
    </a:accent3>
    <a:accent4>
      <a:srgbClr val="B79F8D"/>
    </a:accent4>
    <a:accent5>
      <a:srgbClr val="ECDFBB"/>
    </a:accent5>
    <a:accent6>
      <a:srgbClr val="F37847"/>
    </a:accent6>
    <a:hlink>
      <a:srgbClr val="FFFFFF"/>
    </a:hlink>
    <a:folHlink>
      <a:srgbClr val="00000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0aae8104-2775-47bf-a616-40d8eadd518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9E21B46B6510944ACCC1A9E9D09B45B" ma:contentTypeVersion="17" ma:contentTypeDescription="Create a new document." ma:contentTypeScope="" ma:versionID="ca7709e3eecf981a60a257bba40079e7">
  <xsd:schema xmlns:xsd="http://www.w3.org/2001/XMLSchema" xmlns:xs="http://www.w3.org/2001/XMLSchema" xmlns:p="http://schemas.microsoft.com/office/2006/metadata/properties" xmlns:ns3="0aae8104-2775-47bf-a616-40d8eadd5188" xmlns:ns4="8dd5283b-55c2-4f3c-990c-ab18dea8320e" targetNamespace="http://schemas.microsoft.com/office/2006/metadata/properties" ma:root="true" ma:fieldsID="efc2646b0c1e6bdec3712b258a0d6cf6" ns3:_="" ns4:_="">
    <xsd:import namespace="0aae8104-2775-47bf-a616-40d8eadd5188"/>
    <xsd:import namespace="8dd5283b-55c2-4f3c-990c-ab18dea8320e"/>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LengthInSeconds" minOccurs="0"/>
                <xsd:element ref="ns3:_activity" minOccurs="0"/>
                <xsd:element ref="ns3:MediaServiceObjectDetectorVersions" minOccurs="0"/>
                <xsd:element ref="ns3:MediaServiceSearchPropertie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ae8104-2775-47bf-a616-40d8eadd51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description="" ma:hidden="true" ma:indexed="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SystemTags" ma:index="24"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dd5283b-55c2-4f3c-990c-ab18dea8320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A3AC776-BB22-46C6-94CA-DE5319E32815}">
  <ds:schemaRefs>
    <ds:schemaRef ds:uri="http://schemas.microsoft.com/sharepoint/v3/contenttype/forms"/>
  </ds:schemaRefs>
</ds:datastoreItem>
</file>

<file path=customXml/itemProps2.xml><?xml version="1.0" encoding="utf-8"?>
<ds:datastoreItem xmlns:ds="http://schemas.openxmlformats.org/officeDocument/2006/customXml" ds:itemID="{7144BB7B-CE34-4D68-9B7C-68D737AEA431}">
  <ds:schemaRefs>
    <ds:schemaRef ds:uri="0aae8104-2775-47bf-a616-40d8eadd5188"/>
    <ds:schemaRef ds:uri="http://www.w3.org/XML/1998/namespace"/>
    <ds:schemaRef ds:uri="http://schemas.microsoft.com/office/2006/documentManagement/types"/>
    <ds:schemaRef ds:uri="http://purl.org/dc/elements/1.1/"/>
    <ds:schemaRef ds:uri="http://purl.org/dc/dcmitype/"/>
    <ds:schemaRef ds:uri="http://schemas.microsoft.com/office/2006/metadata/properties"/>
    <ds:schemaRef ds:uri="http://schemas.microsoft.com/office/infopath/2007/PartnerControls"/>
    <ds:schemaRef ds:uri="http://schemas.openxmlformats.org/package/2006/metadata/core-properties"/>
    <ds:schemaRef ds:uri="8dd5283b-55c2-4f3c-990c-ab18dea8320e"/>
    <ds:schemaRef ds:uri="http://purl.org/dc/terms/"/>
  </ds:schemaRefs>
</ds:datastoreItem>
</file>

<file path=customXml/itemProps3.xml><?xml version="1.0" encoding="utf-8"?>
<ds:datastoreItem xmlns:ds="http://schemas.openxmlformats.org/officeDocument/2006/customXml" ds:itemID="{DC1730D9-5B5F-4C04-B7C9-F890B51138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aae8104-2775-47bf-a616-40d8eadd5188"/>
    <ds:schemaRef ds:uri="8dd5283b-55c2-4f3c-990c-ab18dea832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31</TotalTime>
  <Words>11557</Words>
  <Application>Microsoft Office PowerPoint</Application>
  <PresentationFormat>Widescreen</PresentationFormat>
  <Paragraphs>1290</Paragraphs>
  <Slides>102</Slides>
  <Notes>83</Notes>
  <HiddenSlides>7</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102</vt:i4>
      </vt:variant>
    </vt:vector>
  </HeadingPairs>
  <TitlesOfParts>
    <vt:vector size="113" baseType="lpstr">
      <vt:lpstr>Arial</vt:lpstr>
      <vt:lpstr>Calibri</vt:lpstr>
      <vt:lpstr>Courier New</vt:lpstr>
      <vt:lpstr>Garamond, and MS Serif </vt:lpstr>
      <vt:lpstr>Open Sans</vt:lpstr>
      <vt:lpstr>Open Sans ExtraBold</vt:lpstr>
      <vt:lpstr>Open Sans ExtraBold</vt:lpstr>
      <vt:lpstr>Times New Roman</vt:lpstr>
      <vt:lpstr>Verdana</vt:lpstr>
      <vt:lpstr>Wingdings</vt:lpstr>
      <vt:lpstr>Theme2</vt:lpstr>
      <vt:lpstr>PowerPoint Presentation</vt:lpstr>
      <vt:lpstr>الجمهور  </vt:lpstr>
      <vt:lpstr>PowerPoint Presentation</vt:lpstr>
      <vt:lpstr>مؤشر استهلاك الغذاء/ جودة التغذية الخاصة باستهلاك الغذاء: تعليمات التدريب رقم 1</vt:lpstr>
      <vt:lpstr>(FCS)ماهو مؤشر استهلاك الغذاء </vt:lpstr>
      <vt:lpstr>ماهو مؤشر جودة التغذية الخاصة باستهلاك الغذاء (FSC-N)</vt:lpstr>
      <vt:lpstr>FCSتعريفات مرتبطة بمؤشر استهلاك الغذاء </vt:lpstr>
      <vt:lpstr>استخدامات مؤشرات استهلاك الغذاء وجودة التغذية الخاصة باستهلاك الغذاء</vt:lpstr>
      <vt:lpstr>PowerPoint Presentation</vt:lpstr>
      <vt:lpstr>مؤشر استهلاك الغذاء/ موشر جودة التغذية الخاصة باستهلاك الغذاء: تعليمات التدريب رقم 2</vt:lpstr>
      <vt:lpstr>وحدة قياس FCS</vt:lpstr>
      <vt:lpstr>جودة التغذية الخاصة باستهلاك الغذاء (FSC-N) </vt:lpstr>
      <vt:lpstr>PowerPoint Presentation</vt:lpstr>
      <vt:lpstr>جودة التغذية الخاصة باستهلاك الغذاء (FSC-N) </vt:lpstr>
      <vt:lpstr>وحدة جودة التغذية الخاصة باستهلاك الغذاء(FSC-N)  متابعة... </vt:lpstr>
      <vt:lpstr>موشر جودة التغذية الخاصة باستهلاك الغذاء(FSC-N) نظرة عن قرب</vt:lpstr>
      <vt:lpstr>مؤشر استهلاك الغذاء: تعليمات التدريب رقم 3</vt:lpstr>
      <vt:lpstr>السؤال الرئيسي لوحدة مؤشر استهلاك الغذاء ومؤشر جودة التغذية الخاصة باستهلاك الغذاء</vt:lpstr>
      <vt:lpstr>وحدة قياس استهلاك الغذاء: السؤال الرئيسي</vt:lpstr>
      <vt:lpstr>وحدة قياس استهلاك الغذاء: السؤال الثانوي</vt:lpstr>
      <vt:lpstr>PowerPoint Presentation</vt:lpstr>
      <vt:lpstr>PowerPoint Presentation</vt:lpstr>
      <vt:lpstr>مؤشر استهلاك الغذاء وموشر جودة التغذية الخاصة باستهلاك الغذاء: تعليمات التدريب رقم 4</vt:lpstr>
      <vt:lpstr>المجموعة الغذائية رقم 1: الحبوب والجذور والدرنات</vt:lpstr>
      <vt:lpstr>المجموعة الغذائية رقم 2: البقوليات والمكسرات والبذور</vt:lpstr>
      <vt:lpstr>المجموعة الغذائية رقم 3: الألبان</vt:lpstr>
      <vt:lpstr>المجموعة الغذائية رقم 4: اللحم والسمك والبيض</vt:lpstr>
      <vt:lpstr>المجموعات الفرعية في مؤشر جودة التغذية الخاصة باستهلاك الغذاء (FCS-N): لحم البقر، لحم الأعضاء (الاحشاء)، الأسماك، البيض</vt:lpstr>
      <vt:lpstr>المجموعة الغذائية رقم 5: الخضروات والاوراق</vt:lpstr>
      <vt:lpstr>المجموعة الفرعية في مؤشر جودة التغذية الخاصة باستهلاك الغذاء (FCS-N) :الخضروات البرتقالية (الغنية بفيتامين أ)</vt:lpstr>
      <vt:lpstr>المجموعة الفرعية في مؤشر جودة التغذية الخاصة باستهلاك الغذاء (FCS-N) : الخضروات الورقية الخضراء الداكنة</vt:lpstr>
      <vt:lpstr>المجموعة الغذائية رقم 6: الفواكه</vt:lpstr>
      <vt:lpstr>المجموعة الفرعية في مؤشر جودة التغذية الخاصة باستهلاك الغذاء (FCS-N) :الفواكة البرتقالية (الغنية بفيتامين أ)</vt:lpstr>
      <vt:lpstr>المجموعة الغذائية رقم 7: الزيوت والدهون والزبدة</vt:lpstr>
      <vt:lpstr>المجموعة الغذائية رقم 8: السكر والحلويات</vt:lpstr>
      <vt:lpstr>المجموعة الغذائية رقم 9: التوابل والبهارات</vt:lpstr>
      <vt:lpstr>PowerPoint Presentation</vt:lpstr>
      <vt:lpstr>PowerPoint Presentation</vt:lpstr>
      <vt:lpstr>مصادر الغذاء في FCS : الإنتاج المنزلي</vt:lpstr>
      <vt:lpstr>مصادر الغذاء في FCS : الصيد وصيد الأسماك</vt:lpstr>
      <vt:lpstr>مصادر الغذاء في FCS : التجميع</vt:lpstr>
      <vt:lpstr>مصادر الغذاء في FCS : سلف أو دين (الاقتراض)</vt:lpstr>
      <vt:lpstr>مصادر الغذاء في FCS : تم شراؤه/شرائها (النقد)</vt:lpstr>
      <vt:lpstr>مصادر الغذاء في FCS : بالأجل</vt:lpstr>
      <vt:lpstr>مصادر الغذاء في FCS : التسول</vt:lpstr>
      <vt:lpstr>مصادر الغذاء في FCS : التجارة/ والمقايضة </vt:lpstr>
      <vt:lpstr>مصادر الغذاء في FCS : هدايا من العائلة/الأصدقاء </vt:lpstr>
      <vt:lpstr>مصادر الغذاء في FCS : المساعدة الغذائية </vt:lpstr>
      <vt:lpstr>PowerPoint Presentation</vt:lpstr>
      <vt:lpstr>كيفية طرح السؤال في وحدة استهلاك الغذاء وجودة التغذية الخاصة باستهلاك الغذاء</vt:lpstr>
      <vt:lpstr>كيفية طرح السؤال في وحدة استهلاك الغذاء وجودة التغذية الخاصة باستهلاك الغذاء </vt:lpstr>
      <vt:lpstr>كيفية طرح السؤال في وحدة استهلاك الغذاء وجودة التغذية الخاصة باستهلاك الغذاء</vt:lpstr>
      <vt:lpstr>كيفية طرح السؤال في وحدة استهلاك الغذاء وجودة التغذية الخاصة باستهلاك الغذاء</vt:lpstr>
      <vt:lpstr>Fcs/FCS-N: مؤشر استهلاك الغذاء وجودة التغذية الخاصة باستهلاك الغذاء : تعليمات التدريب رقم 5</vt:lpstr>
      <vt:lpstr>كميات صغيرة – حدود الاستهلاك</vt:lpstr>
      <vt:lpstr>كميات صغيرة – حدود الاستهلاك</vt:lpstr>
      <vt:lpstr>PowerPoint Presentation</vt:lpstr>
      <vt:lpstr>أمثلة عن أسئلة التحقق</vt:lpstr>
      <vt:lpstr>PowerPoint Presentation</vt:lpstr>
      <vt:lpstr>التحقق من جودة البيانات فيFCS/FCS-n  </vt:lpstr>
      <vt:lpstr>ملاحظات الباحث</vt:lpstr>
      <vt:lpstr>مراقبة مؤشر: FCS-N</vt:lpstr>
      <vt:lpstr>مراقبة مؤشر  FCS-N</vt:lpstr>
      <vt:lpstr>مؤشر استهلاك الغذاء: تعليمات التدريب رقم 6</vt:lpstr>
      <vt:lpstr>PowerPoint Presentation</vt:lpstr>
      <vt:lpstr>أوزان المجموعات الغذائية</vt:lpstr>
      <vt:lpstr>PowerPoint Presentation</vt:lpstr>
      <vt:lpstr>PowerPoint Presentation</vt:lpstr>
      <vt:lpstr>مصمم الاستبيان Survey Designer</vt:lpstr>
      <vt:lpstr>تصميم الاستبيان في fcs</vt:lpstr>
      <vt:lpstr>FCS-N:مصمم الاستبيان</vt:lpstr>
      <vt:lpstr>مصمم الاستبيان Survey Designer</vt:lpstr>
      <vt:lpstr>PowerPoint Presentation</vt:lpstr>
      <vt:lpstr>مراجعة جودة البيانات فيFCS : القيم الخاطئة</vt:lpstr>
      <vt:lpstr>مراجعة جودة البيانات فيFCS : القيم المفقودة</vt:lpstr>
      <vt:lpstr>مراجعة جودة البيانات فيFCS : استهلاك غير اعتيادي</vt:lpstr>
      <vt:lpstr>مراجعة جودة البيانات فيFCS : استهلاك غير اعتيادي</vt:lpstr>
      <vt:lpstr>مراجعة جودة البيانات فيFCS : استهلاك غير اعتيادي</vt:lpstr>
      <vt:lpstr>مراجعة جودة البيانات فيFCS : استهلاك غير اعتيادي</vt:lpstr>
      <vt:lpstr>فحص وربط نتائج FCS</vt:lpstr>
      <vt:lpstr>فحص وربط نتائج FCS</vt:lpstr>
      <vt:lpstr>جودة بيانات مؤشرFCS-N: اخطاء المجوعات الفرعية</vt:lpstr>
      <vt:lpstr>جودة بيانات مؤشرFCS:  مصادر الغذاء غير المنطقية</vt:lpstr>
      <vt:lpstr>PowerPoint Presentation</vt:lpstr>
      <vt:lpstr>PowerPoint Presentation</vt:lpstr>
      <vt:lpstr>PowerPoint Presentation</vt:lpstr>
      <vt:lpstr>طريقة حساب FCS</vt:lpstr>
      <vt:lpstr>مثال على حساب FCS-N</vt:lpstr>
      <vt:lpstr>متابعة حساب مؤشر FCS-N</vt:lpstr>
      <vt:lpstr>PowerPoint Presentation</vt:lpstr>
      <vt:lpstr>برمجيات مؤشر استهلاك الغذاء على GITHUB</vt:lpstr>
      <vt:lpstr>برمجيات مصادر الطعام في وحدة استهلاك الغذاء على GITHUB</vt:lpstr>
      <vt:lpstr>FCS-N: GITHUB</vt:lpstr>
      <vt:lpstr>PowerPoint Presentation</vt:lpstr>
      <vt:lpstr>مثال عن التقرير فيFCS  (1)</vt:lpstr>
      <vt:lpstr>مثال عن التقرير في FCS (2)</vt:lpstr>
      <vt:lpstr>مثال عن التقرير فيFCS  - مصادر الطعام (3)</vt:lpstr>
      <vt:lpstr>تحليل موشر جودة التغذية الخاصة باستهلاك الغذاء</vt:lpstr>
      <vt:lpstr>PowerPoint Presentation</vt:lpstr>
      <vt:lpstr>مركز الموارد الخاص ب VAM باستهلاك الغذاء (FCS)</vt:lpstr>
      <vt:lpstr>مركز الموارد الخاص ب VAM لمؤشر جودة التغذية الخاصة باستهلاك الغذاء (FCS-N)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 slide Useful tips to correctly edit this powerpoint template</dc:title>
  <dc:creator>Helen CLARKE</dc:creator>
  <cp:lastModifiedBy>Odai SALEH</cp:lastModifiedBy>
  <cp:revision>4</cp:revision>
  <dcterms:created xsi:type="dcterms:W3CDTF">2018-08-20T09:35:59Z</dcterms:created>
  <dcterms:modified xsi:type="dcterms:W3CDTF">2026-05-04T09:15:33Z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0x010100D9E21B46B6510944ACCC1A9E9D09B45B</vt:lpwstr>
  </property>
  <property fmtid="{D5CDD505-2E9C-101B-9397-08002B2CF9AE}" pid="3" name="MediaServiceImageTags">
    <vt:lpwstr/>
  </property>
  <property fmtid="{D5CDD505-2E9C-101B-9397-08002B2CF9AE}" pid="4" name="MSIP_Label_2a3a108f-898d-4589-9ebc-7ee3b46df9b8_Enabled">
    <vt:lpwstr>true</vt:lpwstr>
  </property>
  <property fmtid="{D5CDD505-2E9C-101B-9397-08002B2CF9AE}" pid="5" name="MSIP_Label_2a3a108f-898d-4589-9ebc-7ee3b46df9b8_SetDate">
    <vt:lpwstr>2024-12-09T09:52:40Z</vt:lpwstr>
  </property>
  <property fmtid="{D5CDD505-2E9C-101B-9397-08002B2CF9AE}" pid="6" name="MSIP_Label_2a3a108f-898d-4589-9ebc-7ee3b46df9b8_Method">
    <vt:lpwstr>Standard</vt:lpwstr>
  </property>
  <property fmtid="{D5CDD505-2E9C-101B-9397-08002B2CF9AE}" pid="7" name="MSIP_Label_2a3a108f-898d-4589-9ebc-7ee3b46df9b8_Name">
    <vt:lpwstr>Official use only</vt:lpwstr>
  </property>
  <property fmtid="{D5CDD505-2E9C-101B-9397-08002B2CF9AE}" pid="8" name="MSIP_Label_2a3a108f-898d-4589-9ebc-7ee3b46df9b8_SiteId">
    <vt:lpwstr>462ad9ae-d7d9-4206-b874-71b1e079776f</vt:lpwstr>
  </property>
  <property fmtid="{D5CDD505-2E9C-101B-9397-08002B2CF9AE}" pid="9" name="MSIP_Label_2a3a108f-898d-4589-9ebc-7ee3b46df9b8_ActionId">
    <vt:lpwstr>d0a29ff3-19d6-4b03-b36f-d6dd5cec3d62</vt:lpwstr>
  </property>
  <property fmtid="{D5CDD505-2E9C-101B-9397-08002B2CF9AE}" pid="10" name="MSIP_Label_2a3a108f-898d-4589-9ebc-7ee3b46df9b8_ContentBits">
    <vt:lpwstr>0</vt:lpwstr>
  </property>
</Properties>
</file>