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8"/>
  </p:notesMasterIdLst>
  <p:handoutMasterIdLst>
    <p:handoutMasterId r:id="rId49"/>
  </p:handoutMasterIdLst>
  <p:sldIdLst>
    <p:sldId id="261" r:id="rId5"/>
    <p:sldId id="327" r:id="rId6"/>
    <p:sldId id="274" r:id="rId7"/>
    <p:sldId id="268" r:id="rId8"/>
    <p:sldId id="291" r:id="rId9"/>
    <p:sldId id="332" r:id="rId10"/>
    <p:sldId id="306" r:id="rId11"/>
    <p:sldId id="292" r:id="rId12"/>
    <p:sldId id="277" r:id="rId13"/>
    <p:sldId id="281" r:id="rId14"/>
    <p:sldId id="338" r:id="rId15"/>
    <p:sldId id="349" r:id="rId16"/>
    <p:sldId id="334" r:id="rId17"/>
    <p:sldId id="353" r:id="rId18"/>
    <p:sldId id="350" r:id="rId19"/>
    <p:sldId id="336" r:id="rId20"/>
    <p:sldId id="354" r:id="rId21"/>
    <p:sldId id="352" r:id="rId22"/>
    <p:sldId id="337" r:id="rId23"/>
    <p:sldId id="355" r:id="rId24"/>
    <p:sldId id="356" r:id="rId25"/>
    <p:sldId id="335" r:id="rId26"/>
    <p:sldId id="319" r:id="rId27"/>
    <p:sldId id="351" r:id="rId28"/>
    <p:sldId id="307" r:id="rId29"/>
    <p:sldId id="329" r:id="rId30"/>
    <p:sldId id="309" r:id="rId31"/>
    <p:sldId id="357" r:id="rId32"/>
    <p:sldId id="318" r:id="rId33"/>
    <p:sldId id="328" r:id="rId34"/>
    <p:sldId id="322" r:id="rId35"/>
    <p:sldId id="297" r:id="rId36"/>
    <p:sldId id="298" r:id="rId37"/>
    <p:sldId id="331" r:id="rId38"/>
    <p:sldId id="324" r:id="rId39"/>
    <p:sldId id="323" r:id="rId40"/>
    <p:sldId id="299" r:id="rId41"/>
    <p:sldId id="311" r:id="rId42"/>
    <p:sldId id="301" r:id="rId43"/>
    <p:sldId id="317" r:id="rId44"/>
    <p:sldId id="313" r:id="rId45"/>
    <p:sldId id="296" r:id="rId46"/>
    <p:sldId id="333"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Lst>
        </p14:section>
        <p14:section name="Relevance: both" id="{B8D5A308-6A34-47A9-9898-8C8385DF4400}">
          <p14:sldIdLst>
            <p14:sldId id="274"/>
            <p14:sldId id="268"/>
            <p14:sldId id="291"/>
            <p14:sldId id="332"/>
            <p14:sldId id="306"/>
            <p14:sldId id="292"/>
            <p14:sldId id="277"/>
            <p14:sldId id="281"/>
            <p14:sldId id="338"/>
            <p14:sldId id="349"/>
            <p14:sldId id="334"/>
            <p14:sldId id="353"/>
            <p14:sldId id="350"/>
            <p14:sldId id="336"/>
            <p14:sldId id="354"/>
            <p14:sldId id="352"/>
            <p14:sldId id="337"/>
            <p14:sldId id="355"/>
            <p14:sldId id="356"/>
            <p14:sldId id="335"/>
            <p14:sldId id="319"/>
            <p14:sldId id="351"/>
            <p14:sldId id="307"/>
            <p14:sldId id="329"/>
            <p14:sldId id="309"/>
            <p14:sldId id="357"/>
            <p14:sldId id="318"/>
            <p14:sldId id="328"/>
          </p14:sldIdLst>
        </p14:section>
        <p14:section name="Relevance: Analyst training" id="{ADA42E1E-067A-4161-B943-799BD9EB83DE}">
          <p14:sldIdLst>
            <p14:sldId id="322"/>
            <p14:sldId id="297"/>
            <p14:sldId id="298"/>
            <p14:sldId id="331"/>
            <p14:sldId id="324"/>
            <p14:sldId id="323"/>
            <p14:sldId id="299"/>
            <p14:sldId id="311"/>
            <p14:sldId id="301"/>
            <p14:sldId id="317"/>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C568D035-A8CE-EDC6-548F-818610344834}" name="Ali ASSI" initials="AA" userId="S::ali.assi@wfp.org::0d89753e-1b8d-4a82-b52c-79927cf7aaa5"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0BA"/>
    <a:srgbClr val="FFFFF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93F62-7F96-4265-8B34-5BBA4205AFAB}" v="9" dt="2025-07-15T10:18:58.052"/>
    <p1510:client id="{10D1D350-8BD6-08E9-5A0E-07E0F592D938}" v="21" dt="2025-07-15T10:06:42.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SA" b="1" dirty="0"/>
              <a:t>استراتيجيات التكيف الخاصه باستهلاك الغذاء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استراتيجيات التكيف الخاصه باستهلاك الغذاء</c:v>
                </c:pt>
              </c:strCache>
            </c:strRef>
          </c:tx>
          <c:spPr>
            <a:solidFill>
              <a:srgbClr val="007D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الاعتماد على طعام أقل تفضيلاً وأقل تكلفة​</c:v>
                </c:pt>
                <c:pt idx="1">
                  <c:v>استعارة الطعام أو الاعتماد على المساعدة من الأصدقاء أو الأقارب​</c:v>
                </c:pt>
                <c:pt idx="2">
                  <c:v>قليل حجم الوجبات</c:v>
                </c:pt>
                <c:pt idx="3">
                  <c:v>تقييد الاستهلاك من قبل البالغين حتى يأكل الأطفال الصغار​</c:v>
                </c:pt>
                <c:pt idx="4">
                  <c:v>تقليل عدد الوجبات التي يتم تناولها يوميا​</c:v>
                </c:pt>
              </c:strCache>
            </c:strRef>
          </c:cat>
          <c:val>
            <c:numRef>
              <c:f>Sheet2!$B$2:$B$6</c:f>
              <c:numCache>
                <c:formatCode>0%</c:formatCode>
                <c:ptCount val="5"/>
                <c:pt idx="0">
                  <c:v>0.63</c:v>
                </c:pt>
                <c:pt idx="1">
                  <c:v>0.63</c:v>
                </c:pt>
                <c:pt idx="2">
                  <c:v>0.78</c:v>
                </c:pt>
                <c:pt idx="3">
                  <c:v>0.59</c:v>
                </c:pt>
                <c:pt idx="4">
                  <c:v>0.42</c:v>
                </c:pt>
              </c:numCache>
            </c:numRef>
          </c:val>
          <c:extLst>
            <c:ext xmlns:c16="http://schemas.microsoft.com/office/drawing/2014/chart" uri="{C3380CC4-5D6E-409C-BE32-E72D297353CC}">
              <c16:uniqueId val="{00000000-01AE-4480-ABBE-E95C66D0B7A0}"/>
            </c:ext>
          </c:extLst>
        </c:ser>
        <c:dLbls>
          <c:dLblPos val="inBase"/>
          <c:showLegendKey val="0"/>
          <c:showVal val="1"/>
          <c:showCatName val="0"/>
          <c:showSerName val="0"/>
          <c:showPercent val="0"/>
          <c:showBubbleSize val="0"/>
        </c:dLbls>
        <c:gapWidth val="219"/>
        <c:overlap val="-27"/>
        <c:axId val="436745503"/>
        <c:axId val="436738783"/>
      </c:barChart>
      <c:catAx>
        <c:axId val="43674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738783"/>
        <c:crosses val="autoZero"/>
        <c:auto val="1"/>
        <c:lblAlgn val="ctr"/>
        <c:lblOffset val="100"/>
        <c:noMultiLvlLbl val="0"/>
      </c:catAx>
      <c:valAx>
        <c:axId val="4367387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74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rtl="1">
              <a:defRPr sz="126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r>
              <a:rPr lang="ar-SA" b="1" dirty="0">
                <a:solidFill>
                  <a:srgbClr val="000000"/>
                </a:solidFill>
              </a:rPr>
              <a:t>متوسط ​​اتجاهات</a:t>
            </a:r>
            <a:r>
              <a:rPr lang="ar-YE" b="1" baseline="0" dirty="0">
                <a:solidFill>
                  <a:srgbClr val="000000"/>
                </a:solidFill>
              </a:rPr>
              <a:t> مؤشر استراتيجيات التكيف الخاصه باستهلاك الغذاء</a:t>
            </a:r>
            <a:endParaRPr lang="fr-FR" b="1" dirty="0">
              <a:solidFill>
                <a:srgbClr val="000000"/>
              </a:solidFill>
            </a:endParaRPr>
          </a:p>
        </c:rich>
      </c:tx>
      <c:overlay val="0"/>
      <c:spPr>
        <a:noFill/>
        <a:ln>
          <a:noFill/>
        </a:ln>
        <a:effectLst/>
      </c:spPr>
      <c:txPr>
        <a:bodyPr rot="0" spcFirstLastPara="1" vertOverflow="ellipsis" vert="horz" wrap="square" anchor="ctr" anchorCtr="1"/>
        <a:lstStyle/>
        <a:p>
          <a:pPr rtl="1">
            <a:defRPr sz="126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spPr>
            <a:ln w="28575" cap="rnd">
              <a:solidFill>
                <a:srgbClr val="0070BA"/>
              </a:solidFill>
              <a:round/>
            </a:ln>
            <a:effectLst/>
          </c:spPr>
          <c:marker>
            <c:symbol val="circle"/>
            <c:size val="5"/>
            <c:spPr>
              <a:solidFill>
                <a:srgbClr val="0070BA"/>
              </a:solidFill>
              <a:ln w="9525">
                <a:solidFill>
                  <a:srgbClr val="0070BA"/>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Sheet1!$B$12:$B$16</c:f>
              <c:strCache>
                <c:ptCount val="5"/>
                <c:pt idx="0">
                  <c:v>Baseline (pre-assistance) March 2023</c:v>
                </c:pt>
                <c:pt idx="1">
                  <c:v>1st follow-up June 2023</c:v>
                </c:pt>
                <c:pt idx="2">
                  <c:v>2nd follow-up Sept 2023</c:v>
                </c:pt>
                <c:pt idx="3">
                  <c:v>3rd follow-up Dec 2023</c:v>
                </c:pt>
                <c:pt idx="4">
                  <c:v>4th follow-up Mar 2024</c:v>
                </c:pt>
              </c:strCache>
            </c:strRef>
          </c:cat>
          <c:val>
            <c:numRef>
              <c:f>Sheet1!$C$12:$C$16</c:f>
              <c:numCache>
                <c:formatCode>General</c:formatCode>
                <c:ptCount val="5"/>
                <c:pt idx="0">
                  <c:v>12</c:v>
                </c:pt>
                <c:pt idx="1">
                  <c:v>14</c:v>
                </c:pt>
                <c:pt idx="2">
                  <c:v>11</c:v>
                </c:pt>
                <c:pt idx="3">
                  <c:v>5</c:v>
                </c:pt>
                <c:pt idx="4">
                  <c:v>4</c:v>
                </c:pt>
              </c:numCache>
            </c:numRef>
          </c:val>
          <c:smooth val="0"/>
          <c:extLst>
            <c:ext xmlns:c16="http://schemas.microsoft.com/office/drawing/2014/chart" uri="{C3380CC4-5D6E-409C-BE32-E72D297353CC}">
              <c16:uniqueId val="{00000000-99EA-4DA3-87AD-C53144134739}"/>
            </c:ext>
          </c:extLst>
        </c:ser>
        <c:dLbls>
          <c:showLegendKey val="0"/>
          <c:showVal val="0"/>
          <c:showCatName val="0"/>
          <c:showSerName val="0"/>
          <c:showPercent val="0"/>
          <c:showBubbleSize val="0"/>
        </c:dLbls>
        <c:marker val="1"/>
        <c:smooth val="0"/>
        <c:axId val="1002653471"/>
        <c:axId val="1126984687"/>
      </c:lineChart>
      <c:catAx>
        <c:axId val="100265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126984687"/>
        <c:crosses val="autoZero"/>
        <c:auto val="1"/>
        <c:lblAlgn val="ctr"/>
        <c:lblOffset val="100"/>
        <c:noMultiLvlLbl val="0"/>
      </c:catAx>
      <c:valAx>
        <c:axId val="11269846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02653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15/07/2025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15/07/2025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231768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amount of food eaten at a meal is reduced in order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239029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175405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70702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food consumption of adults is restricted so that small children will have to eat. </a:t>
            </a:r>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3023853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81104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263680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most household members consume fewer meals in the day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4062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3605458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always useful to prob a question after asking the main question, for example, what is the usual number of meals a day does the household eat? If the respondent answers with 2 meals a day, then the first example should NOT be considered as used strategy.</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77321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254579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383548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this opportunity is missed during the data cleaning phase, data analysts must ensure data quality through the triangulation of responses. Refer to the data quality assurance guidance note for more information.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23321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918295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36373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higher the stress, the higher the </a:t>
            </a:r>
            <a:r>
              <a:rPr lang="en-US" err="1"/>
              <a:t>behavioural</a:t>
            </a:r>
            <a:r>
              <a:rPr lang="en-US"/>
              <a:t> responses and the index.</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makes changes to type of food consumed in order to manage the shortfall of food. This question is concerned with the types of foods consumed rather than the quantities consumed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4027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strategy has become common practice – especially in prolonged and repetitive crises. Enumerators and respondents must understand the question and timeframe and refer to the most recent shock. E.g., Lebanon has been exposed to the economic crisis of 2019, then the COVID-19 pandemic in 2020, Beirut’s port explosion, and then the collapse of the financial/banking system. </a:t>
            </a:r>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401695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increases the short-term food availability by relying on help from friends or relatives in the form of food or money to buy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28006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40674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surveydesigner.vam.wfp.org/design/survey" TargetMode="Externa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urveydesigner.vam.wfp.org/design/surve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github.com/WFP-VAM/RAMResourcesScripts/tree/dev/Indicators/Reduced-coping-strategy-inde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food-consumption-scor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58"/>
          <a:stretch/>
        </p:blipFill>
        <p:spPr bwMode="auto">
          <a:xfrm>
            <a:off x="0" y="-1"/>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674592" cy="1015068"/>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r>
              <a:rPr lang="ar-SA" sz="3400">
                <a:solidFill>
                  <a:schemeClr val="tx1"/>
                </a:solidFill>
                <a:latin typeface="Open Sans Extrabold"/>
                <a:ea typeface="Open Sans Extrabold"/>
                <a:cs typeface="Open Sans Extrabold" panose="020B0606030504020204" pitchFamily="34" charset="0"/>
              </a:rPr>
              <a:t>مؤشر</a:t>
            </a:r>
            <a:r>
              <a:rPr lang="ar-YE" sz="3400">
                <a:solidFill>
                  <a:schemeClr val="tx1"/>
                </a:solidFill>
                <a:latin typeface="Open Sans Extrabold"/>
                <a:ea typeface="Open Sans Extrabold"/>
                <a:cs typeface="Open Sans Extrabold" panose="020B0606030504020204" pitchFamily="34" charset="0"/>
              </a:rPr>
              <a:t> </a:t>
            </a:r>
            <a:r>
              <a:rPr lang="ar-SA" sz="3400">
                <a:solidFill>
                  <a:schemeClr val="tx1"/>
                </a:solidFill>
                <a:latin typeface="Open Sans Extrabold"/>
                <a:ea typeface="Open Sans Extrabold"/>
                <a:cs typeface="Open Sans Extrabold" panose="020B0606030504020204" pitchFamily="34" charset="0"/>
              </a:rPr>
              <a:t>استراتيجيات التكيف </a:t>
            </a:r>
            <a:r>
              <a:rPr lang="ar-YE" sz="3400">
                <a:solidFill>
                  <a:schemeClr val="tx1"/>
                </a:solidFill>
                <a:latin typeface="Open Sans Extrabold"/>
                <a:ea typeface="Open Sans Extrabold"/>
                <a:cs typeface="Open Sans Extrabold" panose="020B0606030504020204" pitchFamily="34" charset="0"/>
              </a:rPr>
              <a:t>ال</a:t>
            </a:r>
            <a:r>
              <a:rPr lang="ar-SA" sz="3400">
                <a:solidFill>
                  <a:schemeClr val="tx1"/>
                </a:solidFill>
                <a:latin typeface="Open Sans Extrabold"/>
                <a:ea typeface="Open Sans Extrabold"/>
                <a:cs typeface="Open Sans Extrabold" panose="020B0606030504020204" pitchFamily="34" charset="0"/>
              </a:rPr>
              <a:t>خاصة باستهلاك الغذاء</a:t>
            </a:r>
            <a:r>
              <a:rPr lang="en-US" sz="3400">
                <a:solidFill>
                  <a:schemeClr val="tx1"/>
                </a:solidFill>
                <a:latin typeface="Open Sans Extrabold"/>
                <a:ea typeface="Open Sans Extrabold"/>
                <a:cs typeface="Open Sans Extrabold"/>
              </a:rPr>
              <a:t>(</a:t>
            </a:r>
            <a:r>
              <a:rPr lang="en-US" sz="3400" err="1">
                <a:solidFill>
                  <a:schemeClr val="tx1"/>
                </a:solidFill>
                <a:latin typeface="Open Sans Extrabold"/>
                <a:ea typeface="Open Sans Extrabold"/>
                <a:cs typeface="Open Sans Extrabold"/>
              </a:rPr>
              <a:t>rCSI</a:t>
            </a:r>
            <a:r>
              <a:rPr lang="en-US" sz="3400">
                <a:solidFill>
                  <a:schemeClr val="tx1"/>
                </a:solidFill>
                <a:latin typeface="Open Sans Extrabold"/>
                <a:ea typeface="Open Sans Extrabold"/>
                <a:cs typeface="Open Sans Extrabold"/>
              </a:rPr>
              <a:t>)</a:t>
            </a:r>
          </a:p>
          <a:p>
            <a:pPr algn="r" rtl="1"/>
            <a:endParaRPr lang="en-US" sz="1800">
              <a:solidFill>
                <a:schemeClr val="tx1"/>
              </a:solidFill>
              <a:latin typeface="Open Sans" panose="020B0606030504020204" pitchFamily="34" charset="0"/>
              <a:ea typeface="Open Sans" panose="020B0606030504020204" pitchFamily="34" charset="0"/>
              <a:cs typeface="Open Sans Extrabold" panose="020B0606030504020204" pitchFamily="34" charset="0"/>
            </a:endParaRPr>
          </a:p>
          <a:p>
            <a:pPr algn="r" rtl="1"/>
            <a:r>
              <a:rPr lang="ar-LB" sz="1800" b="0">
                <a:solidFill>
                  <a:schemeClr val="tx1"/>
                </a:solidFill>
                <a:latin typeface="Open Sans" panose="020B0606030504020204" pitchFamily="34" charset="0"/>
                <a:ea typeface="Open Sans" panose="020B0606030504020204" pitchFamily="34" charset="0"/>
                <a:cs typeface="Open Sans Extrabold" panose="020B0606030504020204" pitchFamily="34" charset="0"/>
              </a:rPr>
              <a:t>وحدة المسوحات</a:t>
            </a:r>
            <a:r>
              <a:rPr lang="ar-AE" sz="1800" b="0">
                <a:solidFill>
                  <a:schemeClr val="tx1"/>
                </a:solidFill>
                <a:latin typeface="Open Sans" panose="020B0606030504020204" pitchFamily="34" charset="0"/>
                <a:ea typeface="Open Sans" panose="020B0606030504020204" pitchFamily="34" charset="0"/>
                <a:cs typeface="Open Sans" panose="020B0606030504020204" pitchFamily="34" charset="0"/>
              </a:rPr>
              <a:t> والاستهداف</a:t>
            </a:r>
            <a:endParaRPr lang="en-GB" sz="18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latin typeface="Open Sans" panose="020B0606030504020204" pitchFamily="34" charset="0"/>
                <a:ea typeface="Open Sans" panose="020B0606030504020204" pitchFamily="34" charset="0"/>
                <a:cs typeface="Open Sans" panose="020B0606030504020204" pitchFamily="34" charset="0"/>
              </a:rPr>
              <a:t>2024 June</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HALDEN SOLID" pitchFamily="2" charset="0"/>
              </a:rPr>
              <a:t>الاستراتيجية الاولى</a:t>
            </a:r>
            <a:endParaRPr lang="en-GB" sz="3600" kern="1400" spc="230">
              <a:solidFill>
                <a:schemeClr val="tx1"/>
              </a:solidFill>
              <a:latin typeface="HALDEN SOLID" pitchFamily="2"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بعد التعرض لصدمة ، قد تغير الأسر نظامها الغذائي. على سبيل المثال ، قد تتحول الأسر من الأطعمة المفضلة إلى بدائل أرخص وأقل تفضيلا.</a:t>
            </a:r>
            <a:endParaRPr lang="en-US" sz="1800" spc="60"/>
          </a:p>
          <a:p>
            <a:pPr marL="0" indent="0">
              <a:buNone/>
            </a:pP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554804" y="772642"/>
            <a:ext cx="2721112" cy="366969"/>
          </a:xfrm>
          <a:prstGeom prst="rect">
            <a:avLst/>
          </a:prstGeom>
          <a:noFill/>
          <a:ln w="57150">
            <a:solidFill>
              <a:schemeClr val="bg1">
                <a:lumMod val="50000"/>
              </a:schemeClr>
            </a:solidFill>
          </a:ln>
        </p:spPr>
        <p:txBody>
          <a:bodyPr wrap="square" rtlCol="0">
            <a:spAutoFit/>
          </a:bodyPr>
          <a:lstStyle/>
          <a:p>
            <a:pPr algn="ctr"/>
            <a:r>
              <a:rPr lang="ar-SA" b="1"/>
              <a:t>تغيير النظام الغذائي</a:t>
            </a:r>
            <a:endParaRPr lang="en-US" b="1"/>
          </a:p>
        </p:txBody>
      </p:sp>
      <p:graphicFrame>
        <p:nvGraphicFramePr>
          <p:cNvPr id="5" name="Table 4">
            <a:extLst>
              <a:ext uri="{FF2B5EF4-FFF2-40B4-BE49-F238E27FC236}">
                <a16:creationId xmlns:a16="http://schemas.microsoft.com/office/drawing/2014/main" id="{F000EBA2-47DF-85CE-93A0-7728A741B9C0}"/>
              </a:ext>
            </a:extLst>
          </p:cNvPr>
          <p:cNvGraphicFramePr>
            <a:graphicFrameLocks noGrp="1"/>
          </p:cNvGraphicFramePr>
          <p:nvPr>
            <p:extLst>
              <p:ext uri="{D42A27DB-BD31-4B8C-83A1-F6EECF244321}">
                <p14:modId xmlns:p14="http://schemas.microsoft.com/office/powerpoint/2010/main" val="3767047051"/>
              </p:ext>
            </p:extLst>
          </p:nvPr>
        </p:nvGraphicFramePr>
        <p:xfrm>
          <a:off x="1028348" y="2343343"/>
          <a:ext cx="10668000" cy="3680018"/>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2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200" kern="100">
                        <a:effectLst/>
                        <a:latin typeface="Aptos" panose="020B000402020202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9" name="Straight Arrow Connector 8">
            <a:extLst>
              <a:ext uri="{FF2B5EF4-FFF2-40B4-BE49-F238E27FC236}">
                <a16:creationId xmlns:a16="http://schemas.microsoft.com/office/drawing/2014/main" id="{9FDEDA0A-F2B4-43FC-BB15-8CDE44877846}"/>
              </a:ext>
            </a:extLst>
          </p:cNvPr>
          <p:cNvCxnSpPr>
            <a:cxnSpLocks/>
          </p:cNvCxnSpPr>
          <p:nvPr/>
        </p:nvCxnSpPr>
        <p:spPr>
          <a:xfrm>
            <a:off x="148590" y="3601928"/>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723EC2E-E3E4-433C-B9C6-FF4FC9E2EA81}"/>
              </a:ext>
            </a:extLst>
          </p:cNvPr>
          <p:cNvSpPr/>
          <p:nvPr/>
        </p:nvSpPr>
        <p:spPr>
          <a:xfrm>
            <a:off x="1007328" y="3360422"/>
            <a:ext cx="10667999" cy="52577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3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GB"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a:solidFill>
                  <a:schemeClr val="tx1"/>
                </a:solidFill>
                <a:latin typeface="HALDEN SOLID" pitchFamily="2" charset="0"/>
              </a:rPr>
              <a:t>الاستراتيجية </a:t>
            </a:r>
            <a:r>
              <a:rPr lang="ar-YE" sz="3600" kern="1400" spc="230">
                <a:solidFill>
                  <a:schemeClr val="tx1"/>
                </a:solidFill>
                <a:latin typeface="HALDEN SOLID" pitchFamily="2" charset="0"/>
              </a:rPr>
              <a:t>الاولى</a:t>
            </a:r>
            <a:r>
              <a:rPr lang="ar-SA" sz="3600" kern="1400" spc="230">
                <a:solidFill>
                  <a:schemeClr val="tx1"/>
                </a:solidFill>
                <a:latin typeface="HALDEN SOLID" pitchFamily="2" charset="0"/>
              </a:rPr>
              <a:t> مثال على </a:t>
            </a:r>
            <a:r>
              <a:rPr lang="ar-YE" sz="3600" kern="1400" spc="230">
                <a:solidFill>
                  <a:schemeClr val="tx1"/>
                </a:solidFill>
                <a:latin typeface="HALDEN SOLID" pitchFamily="2" charset="0"/>
              </a:rPr>
              <a:t>الاستقصاء</a:t>
            </a:r>
            <a:endParaRPr lang="en-GB" sz="360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0" y="1648318"/>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488055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يجب تطبيق أسئلة الاستقصاء أثناء المقابلات لفهم </a:t>
            </a:r>
            <a:r>
              <a:rPr lang="ar-YE" spc="60">
                <a:latin typeface="Open Sans"/>
                <a:ea typeface="Open Sans"/>
                <a:cs typeface="Open Sans"/>
              </a:rPr>
              <a:t>اليات التكيف</a:t>
            </a:r>
            <a:r>
              <a:rPr lang="ar-SA" spc="60">
                <a:latin typeface="Open Sans"/>
                <a:ea typeface="Open Sans"/>
                <a:cs typeface="Open Sans"/>
              </a:rPr>
              <a:t> </a:t>
            </a:r>
            <a:r>
              <a:rPr lang="ar-YE" spc="60">
                <a:latin typeface="Open Sans"/>
                <a:ea typeface="Open Sans"/>
                <a:cs typeface="Open Sans"/>
              </a:rPr>
              <a:t>لدى الاسر المعيشية</a:t>
            </a:r>
            <a:r>
              <a:rPr lang="ar-SA" spc="60">
                <a:latin typeface="Open Sans"/>
                <a:ea typeface="Open Sans"/>
                <a:cs typeface="Open Sans"/>
              </a:rPr>
              <a:t> </a:t>
            </a:r>
            <a:r>
              <a:rPr lang="ar-YE" spc="60">
                <a:latin typeface="Open Sans"/>
                <a:ea typeface="Open Sans"/>
                <a:cs typeface="Open Sans"/>
              </a:rPr>
              <a:t>ال</a:t>
            </a:r>
            <a:r>
              <a:rPr lang="ar-SA" spc="60">
                <a:latin typeface="Open Sans"/>
                <a:ea typeface="Open Sans"/>
                <a:cs typeface="Open Sans"/>
              </a:rPr>
              <a:t>غير </a:t>
            </a:r>
            <a:r>
              <a:rPr lang="ar-YE" spc="60">
                <a:latin typeface="Open Sans"/>
                <a:ea typeface="Open Sans"/>
                <a:cs typeface="Open Sans"/>
              </a:rPr>
              <a:t>معتادة</a:t>
            </a:r>
            <a:r>
              <a:rPr lang="ar-SA" spc="60">
                <a:latin typeface="Open Sans"/>
                <a:ea typeface="Open Sans"/>
                <a:cs typeface="Open Sans"/>
              </a:rPr>
              <a:t> بشكل أفضل.</a:t>
            </a:r>
            <a:endParaRPr lang="ar-YE" spc="60">
              <a:latin typeface="Open Sans"/>
              <a:ea typeface="Open Sans"/>
              <a:cs typeface="Open Sans"/>
            </a:endParaRPr>
          </a:p>
          <a:p>
            <a:pPr marL="0" indent="0" algn="r" rtl="1">
              <a:buNone/>
            </a:pPr>
            <a:endParaRPr lang="en-US" spc="60"/>
          </a:p>
          <a:p>
            <a:pPr marL="0" indent="0" algn="r" rtl="1">
              <a:buNone/>
            </a:pPr>
            <a:r>
              <a:rPr lang="ar-SA" spc="60">
                <a:latin typeface="Open Sans"/>
                <a:ea typeface="Open Sans"/>
                <a:cs typeface="Open Sans"/>
              </a:rPr>
              <a:t>على سبيل المثال ، إذا أبلغت الأسرة عن الاعتماد على طعام أقل تفضيلا وأقل تكلفة يوميا في الأيام السبعة الماضية ، فقم بالتحقيق:</a:t>
            </a:r>
            <a:endParaRPr lang="ar-YE" spc="60">
              <a:latin typeface="Open Sans"/>
              <a:ea typeface="Open Sans"/>
              <a:cs typeface="Open Sans"/>
            </a:endParaRPr>
          </a:p>
          <a:p>
            <a:pPr marL="0" indent="0" algn="r" rtl="1">
              <a:buNone/>
            </a:pPr>
            <a:endParaRPr lang="en-US" sz="1800" spc="60"/>
          </a:p>
          <a:p>
            <a:pPr marL="0" indent="0" algn="ctr">
              <a:buNone/>
            </a:pPr>
            <a:r>
              <a:rPr lang="ar-SA" b="1" spc="60">
                <a:solidFill>
                  <a:schemeClr val="accent2"/>
                </a:solidFill>
                <a:latin typeface="Open Sans"/>
                <a:ea typeface="Open Sans"/>
                <a:cs typeface="Open Sans"/>
              </a:rPr>
              <a:t>"هل هذا يحدث عادة </a:t>
            </a:r>
            <a:r>
              <a:rPr lang="ar-YE" b="1" spc="60">
                <a:solidFill>
                  <a:schemeClr val="accent2"/>
                </a:solidFill>
                <a:latin typeface="Open Sans"/>
                <a:ea typeface="Open Sans"/>
                <a:cs typeface="Open Sans"/>
              </a:rPr>
              <a:t>في </a:t>
            </a:r>
            <a:r>
              <a:rPr lang="ar-SA" b="1" spc="60">
                <a:solidFill>
                  <a:schemeClr val="accent2"/>
                </a:solidFill>
                <a:latin typeface="Open Sans"/>
                <a:ea typeface="Open Sans"/>
                <a:cs typeface="Open Sans"/>
              </a:rPr>
              <a:t>أسرتك؟"</a:t>
            </a:r>
            <a:endParaRPr lang="en-US" b="1" spc="60">
              <a:solidFill>
                <a:schemeClr val="accent2"/>
              </a:solidFill>
            </a:endParaRPr>
          </a:p>
          <a:p>
            <a:pPr marL="0" indent="0" algn="ctr">
              <a:buNone/>
            </a:pPr>
            <a:r>
              <a:rPr lang="ar-SA" b="1" spc="60">
                <a:solidFill>
                  <a:schemeClr val="accent2"/>
                </a:solidFill>
                <a:latin typeface="Open Sans"/>
                <a:ea typeface="Open Sans"/>
                <a:cs typeface="Open Sans"/>
              </a:rPr>
              <a:t>"وكيف يقارن هذا بالصدمة الأخيرة؟"</a:t>
            </a:r>
            <a:endParaRPr lang="en-US" b="1" spc="60">
              <a:solidFill>
                <a:schemeClr val="accent2"/>
              </a:solidFill>
            </a:endParaRPr>
          </a:p>
        </p:txBody>
      </p:sp>
    </p:spTree>
    <p:extLst>
      <p:ext uri="{BB962C8B-B14F-4D97-AF65-F5344CB8AC3E}">
        <p14:creationId xmlns:p14="http://schemas.microsoft.com/office/powerpoint/2010/main" val="337096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HALDEN SOLID" pitchFamily="2" charset="0"/>
              </a:rPr>
              <a:t>الاستراتيجية الاولى (متابعه)</a:t>
            </a:r>
            <a:endParaRPr lang="en-GB" sz="3600" kern="1400" spc="230">
              <a:solidFill>
                <a:schemeClr val="tx1"/>
              </a:solidFill>
              <a:latin typeface="HALDEN SOLID" pitchFamily="2"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اعتادت الأسرة على شراء جودة معينة من الأطعمة مثل الخضار والفواكه ، ولكن بسبب نقص المال ، اضطرت الأسرة إلى شراء بدائل </a:t>
            </a:r>
            <a:r>
              <a:rPr lang="ar-YE" sz="2200" spc="60">
                <a:latin typeface="Open Sans"/>
                <a:ea typeface="Open Sans"/>
                <a:cs typeface="Open Sans"/>
              </a:rPr>
              <a:t> طازجه </a:t>
            </a:r>
            <a:r>
              <a:rPr lang="ar-SA" sz="2200" spc="60">
                <a:latin typeface="Open Sans"/>
                <a:ea typeface="Open Sans"/>
                <a:cs typeface="Open Sans"/>
              </a:rPr>
              <a:t>أقل أو رديئة الجودة لأنها عادة ما تكون أرخص</a:t>
            </a:r>
            <a:r>
              <a:rPr lang="ar-YE" sz="2200" spc="60">
                <a:latin typeface="Open Sans"/>
                <a:ea typeface="Open Sans"/>
                <a:cs typeface="Open Sans"/>
              </a:rPr>
              <a:t>.</a:t>
            </a: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كانت الأسرة لا تفضل نوعا معينا من الطعام ولا تحب تناوله على الإطلاق، ولكن يتعين عليها القيام بذلك بسبب نقص الطعام أو المال ، فيمكن اعتبار هذه الاستراتيجية مطبقة.</a:t>
            </a:r>
            <a:endParaRPr lang="ar-YE" sz="2200" spc="60">
              <a:latin typeface="Open Sans"/>
              <a:ea typeface="Open Sans"/>
              <a:cs typeface="Open Sans"/>
            </a:endParaRPr>
          </a:p>
          <a:p>
            <a:pPr marL="0" indent="0">
              <a:buNone/>
            </a:pPr>
            <a:endParaRPr lang="en-US" sz="2200" spc="60"/>
          </a:p>
          <a:p>
            <a:pPr algn="r" rtl="1">
              <a:buFont typeface="Wingdings" panose="05000000000000000000" pitchFamily="2" charset="2"/>
              <a:buChar char="v"/>
            </a:pPr>
            <a:r>
              <a:rPr lang="ar-SA" sz="2200" spc="60">
                <a:latin typeface="Open Sans"/>
                <a:ea typeface="Open Sans"/>
                <a:cs typeface="Open Sans"/>
              </a:rPr>
              <a:t>إذا كانت الأسرة تشتري أطعمة أرخص أو منخفضة الجودة كممارسة طبيعية أو بسبب نقص المعرفة بالعادات الصحية (ليس بسبب نقص الغذاء) ، </a:t>
            </a:r>
            <a:r>
              <a:rPr lang="ar-SA" sz="2400" b="1" spc="60">
                <a:latin typeface="Open Sans"/>
                <a:ea typeface="Open Sans"/>
                <a:cs typeface="Open Sans"/>
              </a:rPr>
              <a:t>فلا</a:t>
            </a:r>
            <a:r>
              <a:rPr lang="ar-SA" sz="2200" spc="60">
                <a:latin typeface="Open Sans"/>
                <a:ea typeface="Open Sans"/>
                <a:cs typeface="Open Sans"/>
              </a:rPr>
              <a:t> يتم احتسابها كاستراتيجية مطبقة.</a:t>
            </a:r>
            <a:endParaRPr lang="en-US" sz="2200" spc="60"/>
          </a:p>
          <a:p>
            <a:pPr marL="0" indent="0">
              <a:buNone/>
            </a:pPr>
            <a:endParaRPr lang="en-US" sz="1800" spc="60"/>
          </a:p>
          <a:p>
            <a:pPr marL="0" indent="0">
              <a:buNone/>
            </a:pP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87664" y="716415"/>
            <a:ext cx="2721112" cy="366969"/>
          </a:xfrm>
          <a:prstGeom prst="rect">
            <a:avLst/>
          </a:prstGeom>
          <a:noFill/>
          <a:ln w="57150">
            <a:solidFill>
              <a:schemeClr val="bg1">
                <a:lumMod val="50000"/>
              </a:schemeClr>
            </a:solidFill>
          </a:ln>
        </p:spPr>
        <p:txBody>
          <a:bodyPr wrap="square" lIns="91440" tIns="45720" rIns="91440" bIns="45720" rtlCol="0" anchor="t">
            <a:spAutoFit/>
          </a:bodyPr>
          <a:lstStyle/>
          <a:p>
            <a:pPr algn="ctr"/>
            <a:r>
              <a:rPr lang="ar-SA" b="1"/>
              <a:t>تغيير النظام الغذائي</a:t>
            </a:r>
            <a:endParaRPr lang="en-US" b="1"/>
          </a:p>
        </p:txBody>
      </p:sp>
    </p:spTree>
    <p:extLst>
      <p:ext uri="{BB962C8B-B14F-4D97-AF65-F5344CB8AC3E}">
        <p14:creationId xmlns:p14="http://schemas.microsoft.com/office/powerpoint/2010/main" val="25751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YE" sz="3600" kern="1400" spc="230">
                <a:solidFill>
                  <a:schemeClr val="tx1"/>
                </a:solidFill>
                <a:latin typeface="Open Sans" panose="020B0606030504020204" pitchFamily="34" charset="0"/>
                <a:ea typeface="Open Sans" panose="020B0606030504020204" pitchFamily="34" charset="0"/>
              </a:rPr>
              <a:t>الاستراتيجية الثانية</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3" y="1648318"/>
            <a:ext cx="10958146"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a:t>ثانيا، يمكن للأسرة أن تحاول زيادة إمداداتها الغذائية باستخدام استراتيجيات قصيرة الأجل غير مستدامة على مدى فترة طويلة.</a:t>
            </a:r>
            <a:r>
              <a:rPr lang="en-US"/>
              <a:t> </a:t>
            </a:r>
            <a:r>
              <a:rPr lang="ar-SA"/>
              <a:t>الأمثلة النموذجية</a:t>
            </a:r>
            <a:r>
              <a:rPr lang="en-US"/>
              <a:t> </a:t>
            </a:r>
            <a:r>
              <a:rPr lang="ar-SA"/>
              <a:t>تشمل الاقتراض أو الشراء </a:t>
            </a:r>
            <a:r>
              <a:rPr lang="ar-YE"/>
              <a:t>بالأجل</a:t>
            </a:r>
            <a:r>
              <a:rPr lang="ar-SA"/>
              <a:t>.</a:t>
            </a:r>
            <a:endParaRPr lang="en-GB">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AE59C65-CFE2-487B-9A92-87FDD2F5D4D7}"/>
              </a:ext>
            </a:extLst>
          </p:cNvPr>
          <p:cNvSpPr txBox="1"/>
          <p:nvPr/>
        </p:nvSpPr>
        <p:spPr>
          <a:xfrm>
            <a:off x="831546" y="716415"/>
            <a:ext cx="2721112" cy="369332"/>
          </a:xfrm>
          <a:prstGeom prst="rect">
            <a:avLst/>
          </a:prstGeom>
          <a:noFill/>
          <a:ln w="57150">
            <a:solidFill>
              <a:schemeClr val="bg1">
                <a:lumMod val="50000"/>
              </a:schemeClr>
            </a:solidFill>
          </a:ln>
        </p:spPr>
        <p:txBody>
          <a:bodyPr wrap="square" rtlCol="0">
            <a:spAutoFit/>
          </a:bodyPr>
          <a:lstStyle/>
          <a:p>
            <a:pPr algn="ctr"/>
            <a:r>
              <a:rPr lang="ar-SA" b="1"/>
              <a:t>زيادة توافر الغذاء</a:t>
            </a:r>
            <a:endParaRPr lang="en-US" b="1"/>
          </a:p>
        </p:txBody>
      </p:sp>
      <p:graphicFrame>
        <p:nvGraphicFramePr>
          <p:cNvPr id="2" name="Table 1">
            <a:extLst>
              <a:ext uri="{FF2B5EF4-FFF2-40B4-BE49-F238E27FC236}">
                <a16:creationId xmlns:a16="http://schemas.microsoft.com/office/drawing/2014/main" id="{BAE0F9C4-A5AF-217C-5F7E-3EEF286AC3FD}"/>
              </a:ext>
            </a:extLst>
          </p:cNvPr>
          <p:cNvGraphicFramePr>
            <a:graphicFrameLocks noGrp="1"/>
          </p:cNvGraphicFramePr>
          <p:nvPr>
            <p:extLst>
              <p:ext uri="{D42A27DB-BD31-4B8C-83A1-F6EECF244321}">
                <p14:modId xmlns:p14="http://schemas.microsoft.com/office/powerpoint/2010/main" val="4099032952"/>
              </p:ext>
            </p:extLst>
          </p:nvPr>
        </p:nvGraphicFramePr>
        <p:xfrm>
          <a:off x="1028348" y="2343343"/>
          <a:ext cx="10668000" cy="3680018"/>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2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200" kern="100">
                        <a:effectLst/>
                        <a:latin typeface="Aptos" panose="020B000402020202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3" name="Straight Arrow Connector 2">
            <a:extLst>
              <a:ext uri="{FF2B5EF4-FFF2-40B4-BE49-F238E27FC236}">
                <a16:creationId xmlns:a16="http://schemas.microsoft.com/office/drawing/2014/main" id="{BE6521E3-51A4-7B3E-3F19-28088E55EDBD}"/>
              </a:ext>
            </a:extLst>
          </p:cNvPr>
          <p:cNvCxnSpPr>
            <a:cxnSpLocks/>
          </p:cNvCxnSpPr>
          <p:nvPr/>
        </p:nvCxnSpPr>
        <p:spPr>
          <a:xfrm>
            <a:off x="148590" y="4116278"/>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0CDE137-A9CF-A256-3195-6E56BC6AFB54}"/>
              </a:ext>
            </a:extLst>
          </p:cNvPr>
          <p:cNvSpPr/>
          <p:nvPr/>
        </p:nvSpPr>
        <p:spPr>
          <a:xfrm>
            <a:off x="1007328" y="3851912"/>
            <a:ext cx="10667999" cy="48005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0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SA" sz="3600" kern="1400" spc="230">
                <a:solidFill>
                  <a:schemeClr val="tx1"/>
                </a:solidFill>
                <a:latin typeface="Open Sans" panose="020B0606030504020204" pitchFamily="34" charset="0"/>
                <a:ea typeface="Open Sans" panose="020B0606030504020204" pitchFamily="34" charset="0"/>
              </a:rPr>
              <a:t>الاستراتيجية </a:t>
            </a:r>
            <a:r>
              <a:rPr lang="ar-YE" sz="3600" kern="1400" spc="230">
                <a:solidFill>
                  <a:schemeClr val="tx1"/>
                </a:solidFill>
                <a:latin typeface="Open Sans" panose="020B0606030504020204" pitchFamily="34" charset="0"/>
                <a:ea typeface="Open Sans" panose="020B0606030504020204" pitchFamily="34" charset="0"/>
              </a:rPr>
              <a:t>الثانية</a:t>
            </a:r>
            <a:r>
              <a:rPr lang="ar-SA" sz="3600" kern="1400" spc="230">
                <a:solidFill>
                  <a:schemeClr val="tx1"/>
                </a:solidFill>
                <a:latin typeface="Open Sans" panose="020B0606030504020204" pitchFamily="34" charset="0"/>
                <a:ea typeface="Open Sans" panose="020B0606030504020204" pitchFamily="34" charset="0"/>
              </a:rPr>
              <a:t> مثال على </a:t>
            </a:r>
            <a:r>
              <a:rPr lang="ar-YE" sz="3600" kern="1400" spc="230">
                <a:solidFill>
                  <a:schemeClr val="tx1"/>
                </a:solidFill>
                <a:latin typeface="Open Sans" panose="020B0606030504020204" pitchFamily="34" charset="0"/>
                <a:ea typeface="Open Sans" panose="020B0606030504020204" pitchFamily="34" charset="0"/>
              </a:rPr>
              <a:t>الاستقصاء</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07342"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960125" y="1648318"/>
            <a:ext cx="5779546"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إذا أبلغت الأسرة عن اقتراض الطعام أو الاعتماد على مساعدة الأصدقاء أو الأقارب في الأيام السبعة الماضية ، فقم بالتحقيق:</a:t>
            </a:r>
            <a:endParaRPr lang="en-US" sz="1800" b="1" spc="60">
              <a:solidFill>
                <a:schemeClr val="accent2"/>
              </a:solidFill>
            </a:endParaRPr>
          </a:p>
          <a:p>
            <a:pPr marL="0" indent="0">
              <a:buFont typeface="Arial"/>
              <a:buNone/>
            </a:pPr>
            <a:endParaRPr lang="en-US" sz="1800" b="1" spc="60">
              <a:solidFill>
                <a:schemeClr val="accent2"/>
              </a:solidFill>
            </a:endParaRPr>
          </a:p>
          <a:p>
            <a:pPr marL="0" indent="0" algn="ctr">
              <a:buNone/>
            </a:pPr>
            <a:r>
              <a:rPr lang="ar-SA" b="1" spc="60">
                <a:solidFill>
                  <a:schemeClr val="accent2"/>
                </a:solidFill>
                <a:latin typeface="Open Sans"/>
                <a:ea typeface="Open Sans"/>
                <a:cs typeface="Open Sans"/>
              </a:rPr>
              <a:t>"ما هو السبب الرئيسي لذلك؟"</a:t>
            </a:r>
            <a:endParaRPr lang="ar-YE" b="1" spc="60">
              <a:solidFill>
                <a:schemeClr val="accent2"/>
              </a:solidFill>
              <a:latin typeface="Open Sans"/>
              <a:ea typeface="Open Sans"/>
              <a:cs typeface="Open Sans"/>
            </a:endParaRPr>
          </a:p>
          <a:p>
            <a:pPr marL="0" indent="0" algn="ctr">
              <a:buNone/>
            </a:pPr>
            <a:endParaRPr lang="en-US" b="1" spc="60">
              <a:solidFill>
                <a:schemeClr val="accent2"/>
              </a:solidFill>
            </a:endParaRPr>
          </a:p>
          <a:p>
            <a:pPr marL="0" indent="0" algn="ctr">
              <a:buNone/>
            </a:pPr>
            <a:r>
              <a:rPr lang="ar-SA" b="1" spc="60">
                <a:solidFill>
                  <a:schemeClr val="accent2"/>
                </a:solidFill>
              </a:rPr>
              <a:t>"هل هذا يحدث عادة </a:t>
            </a:r>
            <a:r>
              <a:rPr lang="ar-YE" b="1" spc="60">
                <a:solidFill>
                  <a:schemeClr val="accent2"/>
                </a:solidFill>
              </a:rPr>
              <a:t>في </a:t>
            </a:r>
            <a:r>
              <a:rPr lang="ar-SA" b="1" spc="60">
                <a:solidFill>
                  <a:schemeClr val="accent2"/>
                </a:solidFill>
              </a:rPr>
              <a:t>أسرتك؟"</a:t>
            </a:r>
            <a:endParaRPr lang="en-US"/>
          </a:p>
        </p:txBody>
      </p:sp>
    </p:spTree>
    <p:extLst>
      <p:ext uri="{BB962C8B-B14F-4D97-AF65-F5344CB8AC3E}">
        <p14:creationId xmlns:p14="http://schemas.microsoft.com/office/powerpoint/2010/main" val="173824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HALDEN SOLID" pitchFamily="2" charset="0"/>
              </a:rPr>
              <a:t>الاستراتيجية الثانية (متابعه)</a:t>
            </a:r>
            <a:endParaRPr lang="en-GB" sz="3600" kern="1400" spc="230">
              <a:solidFill>
                <a:schemeClr val="tx1"/>
              </a:solidFill>
              <a:latin typeface="HALDEN SOLID" pitchFamily="2"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أبلغت الأسرة عن اضطرارها إلى الاعتماد على هذه الاستراتيجية في آخر 7 أيام بسبب عدم قدرتها على الحصول على الطعام خلال هذا الوقت ، فقد اعتمدت هذه الأسرة على هذه الاستراتيجية.</a:t>
            </a:r>
            <a:endParaRPr lang="ar-YE"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ومع ذلك ، إذا اضطرت الأسرة إلى اقتراض بعض الخضروات من جار أو صديق لأنهم نسوا شرائها من السوق ، فهذا </a:t>
            </a:r>
            <a:r>
              <a:rPr lang="ar-SA" sz="2400" b="1" spc="60">
                <a:latin typeface="Open Sans"/>
                <a:ea typeface="Open Sans"/>
                <a:cs typeface="Open Sans"/>
              </a:rPr>
              <a:t>لا</a:t>
            </a:r>
            <a:r>
              <a:rPr lang="ar-SA" sz="2200" spc="60">
                <a:latin typeface="Open Sans"/>
                <a:ea typeface="Open Sans"/>
                <a:cs typeface="Open Sans"/>
              </a:rPr>
              <a:t> يعتبر استراتيجية (لأنه لم يكن بسبب نقص المال لشرائها).</a:t>
            </a: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953766" y="720171"/>
            <a:ext cx="2721112" cy="366969"/>
          </a:xfrm>
          <a:prstGeom prst="rect">
            <a:avLst/>
          </a:prstGeom>
          <a:noFill/>
          <a:ln w="57150">
            <a:solidFill>
              <a:schemeClr val="bg1">
                <a:lumMod val="50000"/>
              </a:schemeClr>
            </a:solidFill>
          </a:ln>
        </p:spPr>
        <p:txBody>
          <a:bodyPr wrap="square" rtlCol="0">
            <a:spAutoFit/>
          </a:bodyPr>
          <a:lstStyle/>
          <a:p>
            <a:pPr algn="ctr"/>
            <a:r>
              <a:rPr lang="ar-SA" b="1"/>
              <a:t>تغيير النظام الغذائي</a:t>
            </a:r>
            <a:endParaRPr lang="en-US" b="1"/>
          </a:p>
        </p:txBody>
      </p:sp>
    </p:spTree>
    <p:extLst>
      <p:ext uri="{BB962C8B-B14F-4D97-AF65-F5344CB8AC3E}">
        <p14:creationId xmlns:p14="http://schemas.microsoft.com/office/powerpoint/2010/main" val="227193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HALDEN SOLID" pitchFamily="2" charset="0"/>
              </a:rPr>
              <a:t>الاستراتيجية الثالثة</a:t>
            </a:r>
            <a:endParaRPr lang="en-GB" sz="3600" kern="1400" spc="230">
              <a:solidFill>
                <a:schemeClr val="tx1"/>
              </a:solidFill>
              <a:latin typeface="HALDEN SOLID" pitchFamily="2"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3" y="1648318"/>
            <a:ext cx="10958146"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YE">
                <a:latin typeface="Open Sans"/>
                <a:ea typeface="Open Sans"/>
                <a:cs typeface="Open Sans"/>
              </a:rPr>
              <a:t>ثالثا</a:t>
            </a:r>
            <a:r>
              <a:rPr lang="ar-SA">
                <a:latin typeface="Open Sans"/>
                <a:ea typeface="Open Sans"/>
                <a:cs typeface="Open Sans"/>
              </a:rPr>
              <a:t>، يمكن للأسر أن تحاول إدارة النقص</a:t>
            </a:r>
            <a:r>
              <a:rPr lang="ar-YE">
                <a:latin typeface="Open Sans"/>
                <a:ea typeface="Open Sans"/>
                <a:cs typeface="Open Sans"/>
              </a:rPr>
              <a:t> في الغذاء او المال لشراء الغذاء</a:t>
            </a:r>
            <a:r>
              <a:rPr lang="ar-SA">
                <a:latin typeface="Open Sans"/>
                <a:ea typeface="Open Sans"/>
                <a:cs typeface="Open Sans"/>
              </a:rPr>
              <a:t> عن طريق تقنين الغذاء المتاح لها عن طريق تقليص حجم الوجبات. هذا يسمح لهم بتمديد</a:t>
            </a:r>
            <a:r>
              <a:rPr lang="ar-YE">
                <a:latin typeface="Open Sans"/>
                <a:ea typeface="Open Sans"/>
                <a:cs typeface="Open Sans"/>
              </a:rPr>
              <a:t> استخدام</a:t>
            </a:r>
            <a:r>
              <a:rPr lang="ar-SA">
                <a:latin typeface="Open Sans"/>
                <a:ea typeface="Open Sans"/>
                <a:cs typeface="Open Sans"/>
              </a:rPr>
              <a:t> الطعام المتاح.</a:t>
            </a:r>
            <a:endParaRPr lang="en-GB">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CF1207B-AC1B-4814-913C-077DF68BEDFC}"/>
              </a:ext>
            </a:extLst>
          </p:cNvPr>
          <p:cNvSpPr txBox="1"/>
          <p:nvPr/>
        </p:nvSpPr>
        <p:spPr>
          <a:xfrm>
            <a:off x="1468628" y="843641"/>
            <a:ext cx="2721112"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graphicFrame>
        <p:nvGraphicFramePr>
          <p:cNvPr id="2" name="Table 1">
            <a:extLst>
              <a:ext uri="{FF2B5EF4-FFF2-40B4-BE49-F238E27FC236}">
                <a16:creationId xmlns:a16="http://schemas.microsoft.com/office/drawing/2014/main" id="{CEC2B2A1-2816-115C-9B9D-62B18DA15F78}"/>
              </a:ext>
            </a:extLst>
          </p:cNvPr>
          <p:cNvGraphicFramePr>
            <a:graphicFrameLocks noGrp="1"/>
          </p:cNvGraphicFramePr>
          <p:nvPr>
            <p:extLst>
              <p:ext uri="{D42A27DB-BD31-4B8C-83A1-F6EECF244321}">
                <p14:modId xmlns:p14="http://schemas.microsoft.com/office/powerpoint/2010/main" val="888089604"/>
              </p:ext>
            </p:extLst>
          </p:nvPr>
        </p:nvGraphicFramePr>
        <p:xfrm>
          <a:off x="1028348" y="2343343"/>
          <a:ext cx="10668000" cy="3713419"/>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4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400" kern="100">
                        <a:effectLst/>
                        <a:latin typeface="Aptos" panose="020B000402020202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6" name="Straight Arrow Connector 5">
            <a:extLst>
              <a:ext uri="{FF2B5EF4-FFF2-40B4-BE49-F238E27FC236}">
                <a16:creationId xmlns:a16="http://schemas.microsoft.com/office/drawing/2014/main" id="{320043EF-7A76-05A6-FF46-C488BE4FC72F}"/>
              </a:ext>
            </a:extLst>
          </p:cNvPr>
          <p:cNvCxnSpPr>
            <a:cxnSpLocks/>
          </p:cNvCxnSpPr>
          <p:nvPr/>
        </p:nvCxnSpPr>
        <p:spPr>
          <a:xfrm>
            <a:off x="148590" y="4550618"/>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7B9D88A-5F51-91AD-BC05-34FDA546237B}"/>
              </a:ext>
            </a:extLst>
          </p:cNvPr>
          <p:cNvSpPr/>
          <p:nvPr/>
        </p:nvSpPr>
        <p:spPr>
          <a:xfrm>
            <a:off x="1028349" y="4327734"/>
            <a:ext cx="10667999" cy="50715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6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SA" sz="3600" kern="1400" spc="230">
                <a:solidFill>
                  <a:schemeClr val="tx1"/>
                </a:solidFill>
                <a:latin typeface="Open Sans" panose="020B0606030504020204" pitchFamily="34" charset="0"/>
                <a:ea typeface="Open Sans" panose="020B0606030504020204" pitchFamily="34" charset="0"/>
              </a:rPr>
              <a:t>الاستراتيجية </a:t>
            </a:r>
            <a:r>
              <a:rPr lang="ar-YE" sz="3600" kern="1400" spc="230">
                <a:solidFill>
                  <a:schemeClr val="tx1"/>
                </a:solidFill>
                <a:latin typeface="Open Sans" panose="020B0606030504020204" pitchFamily="34" charset="0"/>
                <a:ea typeface="Open Sans" panose="020B0606030504020204" pitchFamily="34" charset="0"/>
              </a:rPr>
              <a:t>الثالثة</a:t>
            </a:r>
            <a:r>
              <a:rPr lang="ar-SA" sz="3600" kern="1400" spc="230">
                <a:solidFill>
                  <a:schemeClr val="tx1"/>
                </a:solidFill>
                <a:latin typeface="Open Sans" panose="020B0606030504020204" pitchFamily="34" charset="0"/>
                <a:ea typeface="Open Sans" panose="020B0606030504020204" pitchFamily="34" charset="0"/>
              </a:rPr>
              <a:t> مثال على </a:t>
            </a:r>
            <a:r>
              <a:rPr lang="ar-YE" sz="3600" kern="1400" spc="230">
                <a:solidFill>
                  <a:schemeClr val="tx1"/>
                </a:solidFill>
                <a:latin typeface="Open Sans" panose="020B0606030504020204" pitchFamily="34" charset="0"/>
                <a:ea typeface="Open Sans" panose="020B0606030504020204" pitchFamily="34" charset="0"/>
              </a:rPr>
              <a:t>الاستقصاء</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341591" y="1527134"/>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6000520" y="1780522"/>
            <a:ext cx="559649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على سبيل المثال ، إذا أبلغت الأسرة عن تقليل حجم الوجبات خلال آخر 7 أيام ، فقم </a:t>
            </a:r>
            <a:r>
              <a:rPr lang="ar-YE" spc="60">
                <a:latin typeface="Open Sans"/>
                <a:ea typeface="Open Sans"/>
                <a:cs typeface="Open Sans"/>
              </a:rPr>
              <a:t>بالاستقصاء</a:t>
            </a:r>
            <a:r>
              <a:rPr lang="ar-SA" spc="60">
                <a:latin typeface="Open Sans"/>
                <a:ea typeface="Open Sans"/>
                <a:cs typeface="Open Sans"/>
              </a:rPr>
              <a:t>:</a:t>
            </a:r>
            <a:endParaRPr lang="ar-YE" spc="60">
              <a:latin typeface="Open Sans"/>
              <a:ea typeface="Open Sans"/>
              <a:cs typeface="Open Sans"/>
            </a:endParaRPr>
          </a:p>
          <a:p>
            <a:pPr marL="0" indent="0" algn="r" rtl="1">
              <a:buNone/>
            </a:pPr>
            <a:endParaRPr lang="en-US" sz="1800" spc="60"/>
          </a:p>
          <a:p>
            <a:pPr marL="0" indent="0" algn="ctr">
              <a:buNone/>
            </a:pPr>
            <a:r>
              <a:rPr lang="ar-SA" b="1" spc="60">
                <a:solidFill>
                  <a:schemeClr val="accent2"/>
                </a:solidFill>
                <a:latin typeface="Open Sans"/>
                <a:ea typeface="Open Sans"/>
                <a:cs typeface="Open Sans"/>
              </a:rPr>
              <a:t>"هل هذا هو ال</a:t>
            </a:r>
            <a:r>
              <a:rPr lang="ar-YE" b="1" spc="60">
                <a:solidFill>
                  <a:schemeClr val="accent2"/>
                </a:solidFill>
                <a:latin typeface="Open Sans"/>
                <a:ea typeface="Open Sans"/>
                <a:cs typeface="Open Sans"/>
              </a:rPr>
              <a:t>حجم</a:t>
            </a:r>
            <a:r>
              <a:rPr lang="ar-SA" b="1" spc="60">
                <a:solidFill>
                  <a:schemeClr val="accent2"/>
                </a:solidFill>
                <a:latin typeface="Open Sans"/>
                <a:ea typeface="Open Sans"/>
                <a:cs typeface="Open Sans"/>
              </a:rPr>
              <a:t> المعتاد من الطعام الذي اعتادت الأسرة تناوله؟"</a:t>
            </a:r>
            <a:endParaRPr lang="ar-YE" b="1" spc="60">
              <a:solidFill>
                <a:schemeClr val="accent2"/>
              </a:solidFill>
              <a:latin typeface="Open Sans"/>
              <a:ea typeface="Open Sans"/>
              <a:cs typeface="Open Sans"/>
            </a:endParaRPr>
          </a:p>
          <a:p>
            <a:pPr marL="0" indent="0" algn="ctr">
              <a:buNone/>
            </a:pPr>
            <a:endParaRPr lang="en-US" b="1" spc="60">
              <a:solidFill>
                <a:schemeClr val="accent2"/>
              </a:solidFill>
            </a:endParaRPr>
          </a:p>
          <a:p>
            <a:pPr marL="0" indent="0" algn="ctr">
              <a:buNone/>
            </a:pPr>
            <a:r>
              <a:rPr lang="ar-SA" b="1" spc="60">
                <a:solidFill>
                  <a:schemeClr val="accent2"/>
                </a:solidFill>
                <a:latin typeface="Open Sans"/>
                <a:ea typeface="Open Sans"/>
                <a:cs typeface="Open Sans"/>
              </a:rPr>
              <a:t>"لماذا قللت من حصة الطعام (هل كان ذلك بسبب نقص الطعام أو المال؟)"</a:t>
            </a:r>
            <a:endParaRPr lang="en-US" b="1" spc="60">
              <a:solidFill>
                <a:schemeClr val="accent2"/>
              </a:solidFill>
              <a:latin typeface="Open Sans"/>
              <a:ea typeface="Open Sans"/>
              <a:cs typeface="Open Sans"/>
            </a:endParaRPr>
          </a:p>
        </p:txBody>
      </p:sp>
    </p:spTree>
    <p:extLst>
      <p:ext uri="{BB962C8B-B14F-4D97-AF65-F5344CB8AC3E}">
        <p14:creationId xmlns:p14="http://schemas.microsoft.com/office/powerpoint/2010/main" val="236951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SA" sz="3600" kern="1400" spc="230">
                <a:solidFill>
                  <a:schemeClr val="tx1"/>
                </a:solidFill>
                <a:latin typeface="Open Sans" panose="020B0606030504020204" pitchFamily="34" charset="0"/>
                <a:ea typeface="Open Sans" panose="020B0606030504020204" pitchFamily="34" charset="0"/>
              </a:rPr>
              <a:t>الاستراتيجية </a:t>
            </a:r>
            <a:r>
              <a:rPr lang="ar-YE" sz="3600" kern="1400" spc="230">
                <a:solidFill>
                  <a:schemeClr val="tx1"/>
                </a:solidFill>
                <a:latin typeface="Open Sans" panose="020B0606030504020204" pitchFamily="34" charset="0"/>
                <a:ea typeface="Open Sans" panose="020B0606030504020204" pitchFamily="34" charset="0"/>
              </a:rPr>
              <a:t>الثالثة</a:t>
            </a:r>
            <a:r>
              <a:rPr lang="ar-SA" sz="3600" kern="1400" spc="230">
                <a:solidFill>
                  <a:schemeClr val="tx1"/>
                </a:solidFill>
                <a:latin typeface="Open Sans" panose="020B0606030504020204" pitchFamily="34" charset="0"/>
                <a:ea typeface="Open Sans" panose="020B0606030504020204" pitchFamily="34" charset="0"/>
              </a:rPr>
              <a:t> مثال على </a:t>
            </a:r>
            <a:r>
              <a:rPr lang="ar-YE" sz="3600" kern="1400" spc="230">
                <a:solidFill>
                  <a:schemeClr val="tx1"/>
                </a:solidFill>
                <a:latin typeface="Open Sans" panose="020B0606030504020204" pitchFamily="34" charset="0"/>
                <a:ea typeface="Open Sans" panose="020B0606030504020204" pitchFamily="34" charset="0"/>
              </a:rPr>
              <a:t>الاستقصاء</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اعتادت الأسرة على طهي وتناول 5 أكواب من الأرز ، ولكن بسبب نقص الطعام أو المال ، كان عليها طهي 3 أكواب من الأرز ، فقد طبقت الأسرة استراتيجية </a:t>
            </a:r>
            <a:r>
              <a:rPr lang="ar-YE" sz="2200" spc="60">
                <a:latin typeface="Open Sans"/>
                <a:ea typeface="Open Sans"/>
                <a:cs typeface="Open Sans"/>
              </a:rPr>
              <a:t>التكيف</a:t>
            </a:r>
            <a:r>
              <a:rPr lang="ar-SA" sz="2200" spc="60">
                <a:latin typeface="Open Sans"/>
                <a:ea typeface="Open Sans"/>
                <a:cs typeface="Open Sans"/>
              </a:rPr>
              <a:t> هذه.</a:t>
            </a:r>
            <a:endParaRPr lang="ar-YE"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خفضت الأسرة جزء من المواد الغذائية الأساسية (أو أي مجموعة غذائية أخرى) في أسرتها ، لأسباب صحية ، أو لأنهم يتبعون نظاما غذائيا ، فإن الاستراتيجية </a:t>
            </a:r>
            <a:r>
              <a:rPr lang="ar-SA" sz="2400" b="1" spc="60">
                <a:latin typeface="Open Sans"/>
                <a:ea typeface="Open Sans"/>
                <a:cs typeface="Open Sans"/>
              </a:rPr>
              <a:t>لا</a:t>
            </a:r>
            <a:r>
              <a:rPr lang="ar-SA" sz="2200" spc="60">
                <a:latin typeface="Open Sans"/>
                <a:ea typeface="Open Sans"/>
                <a:cs typeface="Open Sans"/>
              </a:rPr>
              <a:t> تعتبر </a:t>
            </a:r>
            <a:r>
              <a:rPr lang="ar-YE" sz="2200" spc="60">
                <a:latin typeface="Open Sans"/>
                <a:ea typeface="Open Sans"/>
                <a:cs typeface="Open Sans"/>
              </a:rPr>
              <a:t>الاستراتيجية </a:t>
            </a:r>
            <a:r>
              <a:rPr lang="ar-SA" sz="2200" spc="60">
                <a:latin typeface="Open Sans"/>
                <a:ea typeface="Open Sans"/>
                <a:cs typeface="Open Sans"/>
              </a:rPr>
              <a:t>مستخدمة.</a:t>
            </a: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357501" y="716415"/>
            <a:ext cx="2396585"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spTree>
    <p:extLst>
      <p:ext uri="{BB962C8B-B14F-4D97-AF65-F5344CB8AC3E}">
        <p14:creationId xmlns:p14="http://schemas.microsoft.com/office/powerpoint/2010/main" val="110875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600" kern="1400" spc="230" err="1">
                <a:solidFill>
                  <a:schemeClr val="tx1"/>
                </a:solidFill>
                <a:latin typeface="Open Sans" panose="020B0606030504020204" pitchFamily="34" charset="0"/>
                <a:ea typeface="Open Sans" panose="020B0606030504020204" pitchFamily="34" charset="0"/>
                <a:cs typeface="Open Sans" panose="020B0606030504020204" pitchFamily="34" charset="0"/>
              </a:rPr>
              <a:t>rCSI</a:t>
            </a:r>
            <a:r>
              <a:rPr lang="ar-YE" sz="3600" kern="1400" spc="230">
                <a:solidFill>
                  <a:schemeClr val="tx1"/>
                </a:solidFill>
                <a:latin typeface="Open Sans" panose="020B0606030504020204" pitchFamily="34" charset="0"/>
                <a:ea typeface="Open Sans" panose="020B0606030504020204" pitchFamily="34" charset="0"/>
              </a:rPr>
              <a:t>الاستراتيجية الرابعة</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4429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r>
              <a:rPr lang="ar-YE">
                <a:latin typeface="Open Sans"/>
                <a:ea typeface="Open Sans"/>
                <a:cs typeface="Open Sans"/>
              </a:rPr>
              <a:t>رابعا</a:t>
            </a:r>
            <a:r>
              <a:rPr lang="ar-SA">
                <a:latin typeface="Open Sans"/>
                <a:ea typeface="Open Sans"/>
                <a:cs typeface="Open Sans"/>
              </a:rPr>
              <a:t>، وأكثرها خطورة </a:t>
            </a:r>
            <a:r>
              <a:rPr lang="ar-YE">
                <a:latin typeface="Open Sans"/>
                <a:ea typeface="Open Sans"/>
                <a:cs typeface="Open Sans"/>
              </a:rPr>
              <a:t>في </a:t>
            </a:r>
            <a:r>
              <a:rPr lang="ar-SA">
                <a:latin typeface="Open Sans"/>
                <a:ea typeface="Open Sans"/>
                <a:cs typeface="Open Sans"/>
              </a:rPr>
              <a:t>استراتيجيات تكيف خاصة باستهلاك الغذاءهي تقليل الكميات التي يستهلكها البالغون (غالبا الأمهات) لترك ما يكفي من الغذاء للأطفال في الأسرة.</a:t>
            </a:r>
            <a:endParaRPr lang="en-GB">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693F6217-2952-4B7F-88A7-5381859E92BA}"/>
              </a:ext>
            </a:extLst>
          </p:cNvPr>
          <p:cNvSpPr txBox="1"/>
          <p:nvPr/>
        </p:nvSpPr>
        <p:spPr>
          <a:xfrm>
            <a:off x="758923" y="716415"/>
            <a:ext cx="2721112"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graphicFrame>
        <p:nvGraphicFramePr>
          <p:cNvPr id="2" name="Table 1">
            <a:extLst>
              <a:ext uri="{FF2B5EF4-FFF2-40B4-BE49-F238E27FC236}">
                <a16:creationId xmlns:a16="http://schemas.microsoft.com/office/drawing/2014/main" id="{E4D511BE-3EB8-36B1-F9A1-CA4C4B78BEFE}"/>
              </a:ext>
            </a:extLst>
          </p:cNvPr>
          <p:cNvGraphicFramePr>
            <a:graphicFrameLocks noGrp="1"/>
          </p:cNvGraphicFramePr>
          <p:nvPr>
            <p:extLst>
              <p:ext uri="{D42A27DB-BD31-4B8C-83A1-F6EECF244321}">
                <p14:modId xmlns:p14="http://schemas.microsoft.com/office/powerpoint/2010/main" val="2165781054"/>
              </p:ext>
            </p:extLst>
          </p:nvPr>
        </p:nvGraphicFramePr>
        <p:xfrm>
          <a:off x="1028348" y="2343343"/>
          <a:ext cx="10668000" cy="3713419"/>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400" kern="100">
                        <a:effectLst/>
                        <a:latin typeface="Aptos" panose="020B0004020202020204" pitchFamily="34" charset="0"/>
                        <a:cs typeface="+mj-cs"/>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400" kern="100">
                        <a:effectLst/>
                        <a:latin typeface="Aptos" panose="020B0004020202020204" pitchFamily="34" charset="0"/>
                        <a:cs typeface="+mj-cs"/>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6" name="Straight Arrow Connector 5">
            <a:extLst>
              <a:ext uri="{FF2B5EF4-FFF2-40B4-BE49-F238E27FC236}">
                <a16:creationId xmlns:a16="http://schemas.microsoft.com/office/drawing/2014/main" id="{779660C4-948B-C59E-E2B4-D5397994D688}"/>
              </a:ext>
            </a:extLst>
          </p:cNvPr>
          <p:cNvCxnSpPr>
            <a:cxnSpLocks/>
          </p:cNvCxnSpPr>
          <p:nvPr/>
        </p:nvCxnSpPr>
        <p:spPr>
          <a:xfrm>
            <a:off x="155764" y="5133548"/>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264247F-5F8E-B8CB-132E-0EDD930638A5}"/>
              </a:ext>
            </a:extLst>
          </p:cNvPr>
          <p:cNvSpPr/>
          <p:nvPr/>
        </p:nvSpPr>
        <p:spPr>
          <a:xfrm>
            <a:off x="1014502" y="4834892"/>
            <a:ext cx="10667999" cy="48005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gn="r" rtl="1">
              <a:lnSpc>
                <a:spcPts val="2700"/>
              </a:lnSpc>
              <a:buNone/>
            </a:pPr>
            <a:r>
              <a:rPr lang="ar-AE" sz="2400" spc="60">
                <a:latin typeface="Open Sans"/>
                <a:ea typeface="Open Sans"/>
                <a:cs typeface="Open Sans"/>
              </a:rPr>
              <a:t>يمكن أن </a:t>
            </a:r>
            <a:r>
              <a:rPr lang="ar-LB" sz="2400" spc="60">
                <a:latin typeface="Open Sans"/>
                <a:ea typeface="Open Sans"/>
                <a:cs typeface="Open Sans"/>
              </a:rPr>
              <a:t>يتراوح</a:t>
            </a:r>
            <a:r>
              <a:rPr lang="ar-AE" sz="2400" spc="60">
                <a:latin typeface="Open Sans"/>
                <a:ea typeface="Open Sans"/>
                <a:cs typeface="Open Sans"/>
              </a:rPr>
              <a:t> </a:t>
            </a:r>
            <a:r>
              <a:rPr lang="ar-LB" sz="2400" spc="60">
                <a:latin typeface="Open Sans"/>
                <a:ea typeface="Open Sans"/>
                <a:cs typeface="Open Sans"/>
              </a:rPr>
              <a:t>حضور</a:t>
            </a:r>
            <a:r>
              <a:rPr lang="ar-AE" sz="2400" spc="60">
                <a:latin typeface="Open Sans"/>
                <a:ea typeface="Open Sans"/>
                <a:cs typeface="Open Sans"/>
              </a:rPr>
              <a:t> هذا العرض التقديمي </a:t>
            </a:r>
            <a:r>
              <a:rPr lang="ar-LB" sz="2400" spc="60">
                <a:latin typeface="Open Sans"/>
                <a:ea typeface="Open Sans"/>
                <a:cs typeface="Open Sans"/>
              </a:rPr>
              <a:t>من جامعي البيانات الى</a:t>
            </a:r>
            <a:r>
              <a:rPr lang="ar-AE" sz="2400" spc="60">
                <a:latin typeface="Open Sans"/>
                <a:ea typeface="Open Sans"/>
                <a:cs typeface="Open Sans"/>
              </a:rPr>
              <a:t> العاملين في وحدات تحليل الأمن الغذائي، وتحليل الهشاشة، والتغذية، بالإضافة إلى أفراد فريق البرامج في المكاتب الإقليمية والقطرية. كما يمكن استخدامه لتدريب الشركاء</a:t>
            </a:r>
            <a:r>
              <a:rPr lang="ar-LB" sz="2400" spc="60">
                <a:latin typeface="Open Sans"/>
                <a:ea typeface="Open Sans"/>
                <a:cs typeface="Open Sans"/>
              </a:rPr>
              <a:t> أو مقدمي الخدمات</a:t>
            </a:r>
            <a:r>
              <a:rPr lang="ar-AE" sz="2400" spc="60">
                <a:latin typeface="Open Sans"/>
                <a:ea typeface="Open Sans"/>
                <a:cs typeface="Open Sans"/>
              </a:rPr>
              <a:t>.</a:t>
            </a:r>
            <a:endParaRPr lang="en-US" sz="2400" spc="60"/>
          </a:p>
          <a:p>
            <a:pPr marL="0" indent="0">
              <a:lnSpc>
                <a:spcPts val="2700"/>
              </a:lnSpc>
              <a:buNone/>
            </a:pPr>
            <a:endParaRPr lang="en-US" sz="2400" spc="60"/>
          </a:p>
          <a:p>
            <a:pPr marL="0" indent="0" algn="r" rtl="1">
              <a:lnSpc>
                <a:spcPts val="2700"/>
              </a:lnSpc>
              <a:buNone/>
            </a:pPr>
            <a:r>
              <a:rPr lang="ar-SA" sz="2400" spc="60"/>
              <a:t>تم إدراج أقسام الشرائح للمساعدة في اختيار المواد.</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ar-SA" sz="3600" kern="1400" spc="230">
                <a:solidFill>
                  <a:schemeClr val="tx1"/>
                </a:solidFill>
                <a:latin typeface="HALDEN SOLID" pitchFamily="2" charset="0"/>
              </a:rPr>
              <a:t>الجمهور</a:t>
            </a:r>
            <a:r>
              <a:rPr lang="en-GB" sz="3600" kern="1400" spc="230">
                <a:solidFill>
                  <a:schemeClr val="tx1"/>
                </a:solidFill>
                <a:latin typeface="HALDEN SOLID" pitchFamily="2" charset="0"/>
              </a:rPr>
              <a:t>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GB"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a:solidFill>
                  <a:schemeClr val="tx1"/>
                </a:solidFill>
                <a:latin typeface="HALDEN SOLID" pitchFamily="2" charset="0"/>
              </a:rPr>
              <a:t>الاستراتيجية </a:t>
            </a:r>
            <a:r>
              <a:rPr lang="ar-YE" sz="3600" kern="1400" spc="230">
                <a:solidFill>
                  <a:schemeClr val="tx1"/>
                </a:solidFill>
                <a:latin typeface="HALDEN SOLID" pitchFamily="2" charset="0"/>
              </a:rPr>
              <a:t>الرابعة</a:t>
            </a:r>
            <a:r>
              <a:rPr lang="ar-SA" sz="3600" kern="1400" spc="230">
                <a:solidFill>
                  <a:schemeClr val="tx1"/>
                </a:solidFill>
                <a:latin typeface="HALDEN SOLID" pitchFamily="2" charset="0"/>
              </a:rPr>
              <a:t> مثال على </a:t>
            </a:r>
            <a:r>
              <a:rPr lang="ar-YE" sz="3600" kern="1400" spc="230">
                <a:solidFill>
                  <a:schemeClr val="tx1"/>
                </a:solidFill>
                <a:latin typeface="HALDEN SOLID" pitchFamily="2" charset="0"/>
              </a:rPr>
              <a:t>الاستقصاء</a:t>
            </a:r>
            <a:endParaRPr lang="en-GB" sz="360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738200" y="1791731"/>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553217" y="1967807"/>
            <a:ext cx="577212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على سبيل المثال، إذا أبلغت إحدى الأسر أن البالغين قيدوا استهلاكهم في الأيام السبعة الماضية للسماح للأطفال بتناول الطعام، فقم </a:t>
            </a:r>
            <a:r>
              <a:rPr lang="ar-YE" spc="60">
                <a:latin typeface="Open Sans"/>
                <a:ea typeface="Open Sans"/>
                <a:cs typeface="Open Sans"/>
              </a:rPr>
              <a:t>بالاستقصاء</a:t>
            </a:r>
            <a:r>
              <a:rPr lang="ar-SA" spc="60">
                <a:latin typeface="Open Sans"/>
                <a:ea typeface="Open Sans"/>
                <a:cs typeface="Open Sans"/>
              </a:rPr>
              <a:t>:</a:t>
            </a:r>
            <a:endParaRPr lang="ar-YE" spc="60">
              <a:latin typeface="Open Sans"/>
              <a:ea typeface="Open Sans"/>
              <a:cs typeface="Open Sans"/>
            </a:endParaRPr>
          </a:p>
          <a:p>
            <a:pPr marL="0" indent="0">
              <a:buNone/>
            </a:pPr>
            <a:endParaRPr lang="en-US" sz="1800" spc="60"/>
          </a:p>
          <a:p>
            <a:pPr marL="0" indent="0" algn="ctr">
              <a:buNone/>
            </a:pPr>
            <a:r>
              <a:rPr lang="ar-SA" b="1" spc="60">
                <a:solidFill>
                  <a:schemeClr val="accent2"/>
                </a:solidFill>
                <a:latin typeface="Open Sans"/>
                <a:ea typeface="Open Sans"/>
                <a:cs typeface="Open Sans"/>
              </a:rPr>
              <a:t>"هل لديك أطفال في منزلك؟"</a:t>
            </a:r>
            <a:endParaRPr lang="ar-YE" b="1" spc="60">
              <a:solidFill>
                <a:schemeClr val="accent2"/>
              </a:solidFill>
              <a:latin typeface="Open Sans"/>
              <a:ea typeface="Open Sans"/>
              <a:cs typeface="Open Sans"/>
            </a:endParaRPr>
          </a:p>
          <a:p>
            <a:pPr marL="0" indent="0" algn="ctr">
              <a:buNone/>
            </a:pPr>
            <a:endParaRPr lang="en-US" b="1" spc="60">
              <a:solidFill>
                <a:schemeClr val="accent2"/>
              </a:solidFill>
            </a:endParaRPr>
          </a:p>
          <a:p>
            <a:pPr marL="0" indent="0" algn="ctr">
              <a:buNone/>
            </a:pPr>
            <a:r>
              <a:rPr lang="ar-SA" b="1" spc="60">
                <a:solidFill>
                  <a:schemeClr val="accent2"/>
                </a:solidFill>
                <a:latin typeface="Open Sans"/>
                <a:ea typeface="Open Sans"/>
                <a:cs typeface="Open Sans"/>
              </a:rPr>
              <a:t>"لماذا أكل البالغون في المنزل أقل في الأيام السبعة الماضية؟"</a:t>
            </a:r>
            <a:endParaRPr lang="en-US" b="1" spc="60">
              <a:solidFill>
                <a:schemeClr val="accent2"/>
              </a:solidFill>
            </a:endParaRPr>
          </a:p>
        </p:txBody>
      </p:sp>
    </p:spTree>
    <p:extLst>
      <p:ext uri="{BB962C8B-B14F-4D97-AF65-F5344CB8AC3E}">
        <p14:creationId xmlns:p14="http://schemas.microsoft.com/office/powerpoint/2010/main" val="17953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GB"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a:solidFill>
                  <a:schemeClr val="tx1"/>
                </a:solidFill>
                <a:latin typeface="HALDEN SOLID" pitchFamily="2" charset="0"/>
              </a:rPr>
              <a:t>الاستراتيجية </a:t>
            </a:r>
            <a:r>
              <a:rPr lang="ar-YE" sz="3600" kern="1400" spc="230">
                <a:solidFill>
                  <a:schemeClr val="tx1"/>
                </a:solidFill>
                <a:latin typeface="HALDEN SOLID" pitchFamily="2" charset="0"/>
              </a:rPr>
              <a:t>الرابعة</a:t>
            </a:r>
            <a:r>
              <a:rPr lang="ar-SA" sz="3600" kern="1400" spc="230">
                <a:solidFill>
                  <a:schemeClr val="tx1"/>
                </a:solidFill>
                <a:latin typeface="HALDEN SOLID" pitchFamily="2" charset="0"/>
              </a:rPr>
              <a:t> مثال على </a:t>
            </a:r>
            <a:r>
              <a:rPr lang="ar-YE" sz="3600" kern="1400" spc="230">
                <a:solidFill>
                  <a:schemeClr val="tx1"/>
                </a:solidFill>
                <a:latin typeface="HALDEN SOLID" pitchFamily="2" charset="0"/>
              </a:rPr>
              <a:t>الاستقصاء</a:t>
            </a:r>
            <a:endParaRPr lang="en-GB" sz="3600" kern="1400" spc="230">
              <a:solidFill>
                <a:schemeClr val="tx1"/>
              </a:solidFill>
              <a:latin typeface="HALDEN SOLID" pitchFamily="2"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لم يكن لدى الأسرة أطفال ، فيجب أن تكون الإجابة صفر.</a:t>
            </a:r>
            <a:endParaRPr lang="ar-YE"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كان البالغون داخل الأسرة ، مثل الأمهات ، يفعلون ذلك كممارسة طبيعية ول</a:t>
            </a:r>
            <a:r>
              <a:rPr lang="ar-YE" sz="2200" spc="60">
                <a:latin typeface="Open Sans"/>
                <a:ea typeface="Open Sans"/>
                <a:cs typeface="Open Sans"/>
              </a:rPr>
              <a:t>يس</a:t>
            </a:r>
            <a:r>
              <a:rPr lang="ar-SA" sz="2200" spc="60">
                <a:latin typeface="Open Sans"/>
                <a:ea typeface="Open Sans"/>
                <a:cs typeface="Open Sans"/>
              </a:rPr>
              <a:t> </a:t>
            </a:r>
            <a:r>
              <a:rPr lang="ar-YE" sz="2200" spc="60">
                <a:latin typeface="Open Sans"/>
                <a:ea typeface="Open Sans"/>
                <a:cs typeface="Open Sans"/>
              </a:rPr>
              <a:t>بسبب نقص الطعام او المال لشراء الطعام</a:t>
            </a:r>
            <a:r>
              <a:rPr lang="ar-SA" sz="2200" spc="60">
                <a:latin typeface="Open Sans"/>
                <a:ea typeface="Open Sans"/>
                <a:cs typeface="Open Sans"/>
              </a:rPr>
              <a:t>، فإن الأسرة لم تطبق هذه الاستراتيجية.</a:t>
            </a:r>
            <a:endParaRPr lang="en-US" sz="2200" spc="60"/>
          </a:p>
          <a:p>
            <a:pPr marL="0" indent="0">
              <a:buNone/>
            </a:pP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171568" y="710924"/>
            <a:ext cx="2157975"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spTree>
    <p:extLst>
      <p:ext uri="{BB962C8B-B14F-4D97-AF65-F5344CB8AC3E}">
        <p14:creationId xmlns:p14="http://schemas.microsoft.com/office/powerpoint/2010/main" val="126477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HALDEN SOLID" pitchFamily="2" charset="0"/>
              </a:rPr>
              <a:t>الاستراتيجية الخامسة</a:t>
            </a:r>
            <a:endParaRPr lang="en-GB" sz="3600" kern="1400" spc="230">
              <a:solidFill>
                <a:schemeClr val="tx1"/>
              </a:solidFill>
              <a:latin typeface="HALDEN SOLID" pitchFamily="2"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5814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YE">
                <a:latin typeface="Open Sans"/>
                <a:ea typeface="Open Sans"/>
                <a:cs typeface="Open Sans"/>
              </a:rPr>
              <a:t>خامسا</a:t>
            </a:r>
            <a:r>
              <a:rPr lang="ar-SA">
                <a:latin typeface="Open Sans"/>
                <a:ea typeface="Open Sans"/>
                <a:cs typeface="Open Sans"/>
              </a:rPr>
              <a:t>، إذا كان الغذاء المتاح لا يزال غير كاف لتلبية الاحتياجات، فيمكن للأسر أن تحاول تقليل عدد الوجبات التي يتم تناولها يوميا. على سبيل المثال ، تخطي وجبة الإفطار وتمديد الوقت حتى الغداء من أجل تناول وجبتين بدلا من ثلاث وجبات في اليوم.</a:t>
            </a:r>
            <a:endParaRPr lang="en-GB">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B13D0A2-8DF9-42F3-A750-A259B74E0EBA}"/>
              </a:ext>
            </a:extLst>
          </p:cNvPr>
          <p:cNvSpPr txBox="1"/>
          <p:nvPr/>
        </p:nvSpPr>
        <p:spPr>
          <a:xfrm>
            <a:off x="1453276" y="716415"/>
            <a:ext cx="2721112"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graphicFrame>
        <p:nvGraphicFramePr>
          <p:cNvPr id="2" name="Table 1">
            <a:extLst>
              <a:ext uri="{FF2B5EF4-FFF2-40B4-BE49-F238E27FC236}">
                <a16:creationId xmlns:a16="http://schemas.microsoft.com/office/drawing/2014/main" id="{0A3FE264-B0CE-CA5B-8D2B-1809352F836C}"/>
              </a:ext>
            </a:extLst>
          </p:cNvPr>
          <p:cNvGraphicFramePr>
            <a:graphicFrameLocks noGrp="1"/>
          </p:cNvGraphicFramePr>
          <p:nvPr>
            <p:extLst>
              <p:ext uri="{D42A27DB-BD31-4B8C-83A1-F6EECF244321}">
                <p14:modId xmlns:p14="http://schemas.microsoft.com/office/powerpoint/2010/main" val="2470759023"/>
              </p:ext>
            </p:extLst>
          </p:nvPr>
        </p:nvGraphicFramePr>
        <p:xfrm>
          <a:off x="1028348" y="2343343"/>
          <a:ext cx="10668000" cy="3713419"/>
        </p:xfrm>
        <a:graphic>
          <a:graphicData uri="http://schemas.openxmlformats.org/drawingml/2006/table">
            <a:tbl>
              <a:tblPr rtl="1" firstRow="1" firstCol="1" bandRow="1"/>
              <a:tblGrid>
                <a:gridCol w="480060">
                  <a:extLst>
                    <a:ext uri="{9D8B030D-6E8A-4147-A177-3AD203B41FA5}">
                      <a16:colId xmlns:a16="http://schemas.microsoft.com/office/drawing/2014/main" val="2561528083"/>
                    </a:ext>
                  </a:extLst>
                </a:gridCol>
                <a:gridCol w="7890053">
                  <a:extLst>
                    <a:ext uri="{9D8B030D-6E8A-4147-A177-3AD203B41FA5}">
                      <a16:colId xmlns:a16="http://schemas.microsoft.com/office/drawing/2014/main" val="2219784648"/>
                    </a:ext>
                  </a:extLst>
                </a:gridCol>
                <a:gridCol w="2297887">
                  <a:extLst>
                    <a:ext uri="{9D8B030D-6E8A-4147-A177-3AD203B41FA5}">
                      <a16:colId xmlns:a16="http://schemas.microsoft.com/office/drawing/2014/main" val="3334867269"/>
                    </a:ext>
                  </a:extLst>
                </a:gridCol>
              </a:tblGrid>
              <a:tr h="978535">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0901688"/>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.1</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0">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4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4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301396"/>
                  </a:ext>
                </a:extLst>
              </a:tr>
              <a:tr h="408305">
                <a:tc>
                  <a:txBody>
                    <a:bodyPr/>
                    <a:lstStyle/>
                    <a:p>
                      <a:pPr algn="r" rtl="1">
                        <a:lnSpc>
                          <a:spcPct val="115000"/>
                        </a:lnSpc>
                        <a:spcAft>
                          <a:spcPts val="800"/>
                        </a:spcAft>
                      </a:pPr>
                      <a:r>
                        <a:rPr lang="en-GB" sz="1400" kern="100">
                          <a:solidFill>
                            <a:srgbClr val="000000"/>
                          </a:solidFill>
                          <a:effectLst/>
                          <a:latin typeface="Aptos" panose="020B0004020202020204" pitchFamily="34" charset="0"/>
                          <a:ea typeface="Aptos" panose="020B0004020202020204" pitchFamily="34" charset="0"/>
                          <a:cs typeface="+mj-cs"/>
                        </a:rPr>
                        <a:t>2</a:t>
                      </a:r>
                      <a:r>
                        <a:rPr lang="ar-SA" sz="1400" kern="100">
                          <a:solidFill>
                            <a:srgbClr val="000000"/>
                          </a:solidFill>
                          <a:effectLst/>
                          <a:latin typeface="Aptos" panose="020B0004020202020204" pitchFamily="34" charset="0"/>
                          <a:ea typeface="Aptos" panose="020B0004020202020204" pitchFamily="34" charset="0"/>
                          <a:cs typeface="+mj-cs"/>
                        </a:rPr>
                        <a:t>.</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4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84594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3.</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400" b="1" kern="100">
                          <a:solidFill>
                            <a:srgbClr val="000000"/>
                          </a:solidFill>
                          <a:effectLst/>
                          <a:latin typeface="Aptos" panose="020B0004020202020204" pitchFamily="34" charset="0"/>
                          <a:ea typeface="Aptos" panose="020B0004020202020204" pitchFamily="34" charset="0"/>
                          <a:cs typeface="+mj-cs"/>
                        </a:rPr>
                        <a:t>أنقصت </a:t>
                      </a:r>
                      <a:r>
                        <a:rPr lang="ar-SA" sz="14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4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01218"/>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4.</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a:t>
                      </a:r>
                      <a:r>
                        <a:rPr lang="ar-SA" sz="14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4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4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4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426272"/>
                  </a:ext>
                </a:extLst>
              </a:tr>
              <a:tr h="408305">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5.</a:t>
                      </a:r>
                      <a:endParaRPr lang="en-GB" sz="14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4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4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4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4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15000"/>
                        </a:lnSpc>
                        <a:spcAft>
                          <a:spcPts val="800"/>
                        </a:spcAft>
                      </a:pPr>
                      <a:r>
                        <a:rPr lang="en-GB" sz="1400" kern="100">
                          <a:effectLst/>
                          <a:latin typeface="Aptos" panose="020B0004020202020204" pitchFamily="34" charset="0"/>
                          <a:ea typeface="Aptos" panose="020B0004020202020204" pitchFamily="34" charset="0"/>
                          <a:cs typeface="+mj-cs"/>
                        </a:rPr>
                        <a:t>|____|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28434"/>
                  </a:ext>
                </a:extLst>
              </a:tr>
              <a:tr h="188595">
                <a:tc gridSpan="2">
                  <a:txBody>
                    <a:bodyPr/>
                    <a:lstStyle/>
                    <a:p>
                      <a:pPr rtl="1">
                        <a:lnSpc>
                          <a:spcPct val="115000"/>
                        </a:lnSpc>
                      </a:pPr>
                      <a:endParaRPr lang="en-GB" sz="1400" kern="100">
                        <a:effectLst/>
                        <a:latin typeface="Aptos" panose="020B0004020202020204" pitchFamily="34" charset="0"/>
                        <a:cs typeface="+mj-cs"/>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rtl="1">
                        <a:lnSpc>
                          <a:spcPct val="115000"/>
                        </a:lnSpc>
                      </a:pPr>
                      <a:endParaRPr lang="en-GB" sz="1400" kern="100">
                        <a:effectLst/>
                        <a:latin typeface="Aptos" panose="020B0004020202020204" pitchFamily="34" charset="0"/>
                        <a:cs typeface="+mj-cs"/>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2605021"/>
                  </a:ext>
                </a:extLst>
              </a:tr>
            </a:tbl>
          </a:graphicData>
        </a:graphic>
      </p:graphicFrame>
      <p:cxnSp>
        <p:nvCxnSpPr>
          <p:cNvPr id="6" name="Straight Arrow Connector 5">
            <a:extLst>
              <a:ext uri="{FF2B5EF4-FFF2-40B4-BE49-F238E27FC236}">
                <a16:creationId xmlns:a16="http://schemas.microsoft.com/office/drawing/2014/main" id="{8DD453DE-35E7-0F56-7C27-D76DA3E20568}"/>
              </a:ext>
            </a:extLst>
          </p:cNvPr>
          <p:cNvCxnSpPr>
            <a:cxnSpLocks/>
          </p:cNvCxnSpPr>
          <p:nvPr/>
        </p:nvCxnSpPr>
        <p:spPr>
          <a:xfrm>
            <a:off x="169610" y="5631310"/>
            <a:ext cx="742950"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576FA3F-F762-3FD4-81F6-E2A030E24D49}"/>
              </a:ext>
            </a:extLst>
          </p:cNvPr>
          <p:cNvSpPr/>
          <p:nvPr/>
        </p:nvSpPr>
        <p:spPr>
          <a:xfrm>
            <a:off x="1028348" y="5303520"/>
            <a:ext cx="10667999" cy="52136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8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GB"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a:solidFill>
                  <a:schemeClr val="tx1"/>
                </a:solidFill>
                <a:latin typeface="HALDEN SOLID" pitchFamily="2" charset="0"/>
              </a:rPr>
              <a:t>الاستراتيجية </a:t>
            </a:r>
            <a:r>
              <a:rPr lang="ar-YE" sz="3600" kern="1400" spc="230">
                <a:solidFill>
                  <a:schemeClr val="tx1"/>
                </a:solidFill>
                <a:latin typeface="HALDEN SOLID" pitchFamily="2" charset="0"/>
              </a:rPr>
              <a:t>الخامسة</a:t>
            </a:r>
            <a:r>
              <a:rPr lang="ar-SA" sz="3600" kern="1400" spc="230">
                <a:solidFill>
                  <a:schemeClr val="tx1"/>
                </a:solidFill>
                <a:latin typeface="HALDEN SOLID" pitchFamily="2" charset="0"/>
              </a:rPr>
              <a:t> مثال على </a:t>
            </a:r>
            <a:r>
              <a:rPr lang="ar-YE" sz="3600" kern="1400" spc="230">
                <a:solidFill>
                  <a:schemeClr val="tx1"/>
                </a:solidFill>
                <a:latin typeface="HALDEN SOLID" pitchFamily="2" charset="0"/>
              </a:rPr>
              <a:t>الاستقصاء</a:t>
            </a:r>
            <a:endParaRPr lang="en-GB" sz="360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44139" y="1579552"/>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481301" y="1579552"/>
            <a:ext cx="597249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SA" spc="60">
                <a:latin typeface="Open Sans"/>
                <a:ea typeface="Open Sans"/>
                <a:cs typeface="Open Sans"/>
              </a:rPr>
              <a:t>إذا أبلغت الأسرة عن تقليل عدد الوجبات في آخر 7 أيام ، </a:t>
            </a:r>
            <a:r>
              <a:rPr lang="ar-YE" spc="60">
                <a:latin typeface="Open Sans"/>
                <a:ea typeface="Open Sans"/>
                <a:cs typeface="Open Sans"/>
              </a:rPr>
              <a:t>فقم بالاستقصاء</a:t>
            </a:r>
            <a:endParaRPr lang="en-US" sz="1800" spc="60"/>
          </a:p>
          <a:p>
            <a:pPr marL="0" indent="0">
              <a:buFont typeface="Arial"/>
              <a:buNone/>
            </a:pPr>
            <a:endParaRPr lang="en-US" sz="1800" spc="60"/>
          </a:p>
          <a:p>
            <a:pPr marL="0" indent="0" algn="ctr">
              <a:buNone/>
            </a:pPr>
            <a:r>
              <a:rPr lang="ar-SA" b="1" spc="60">
                <a:solidFill>
                  <a:schemeClr val="accent2"/>
                </a:solidFill>
                <a:latin typeface="Open Sans"/>
                <a:ea typeface="Open Sans"/>
                <a:cs typeface="Open Sans"/>
              </a:rPr>
              <a:t>"كم عدد الوجبات التي تستهلكها أسرتك عادة؟"</a:t>
            </a:r>
            <a:endParaRPr lang="ar-YE" b="1" spc="60">
              <a:solidFill>
                <a:schemeClr val="accent2"/>
              </a:solidFill>
              <a:latin typeface="Open Sans"/>
              <a:ea typeface="Open Sans"/>
              <a:cs typeface="Open Sans"/>
            </a:endParaRPr>
          </a:p>
          <a:p>
            <a:pPr marL="0" indent="0" algn="ctr">
              <a:buNone/>
            </a:pPr>
            <a:endParaRPr lang="en-US" b="1" spc="60">
              <a:solidFill>
                <a:schemeClr val="accent2"/>
              </a:solidFill>
            </a:endParaRPr>
          </a:p>
          <a:p>
            <a:pPr marL="0" indent="0" algn="ctr">
              <a:buNone/>
            </a:pPr>
            <a:r>
              <a:rPr lang="ar-SA" b="1" spc="60">
                <a:solidFill>
                  <a:schemeClr val="accent2"/>
                </a:solidFill>
                <a:latin typeface="Open Sans"/>
                <a:ea typeface="Open Sans"/>
                <a:cs typeface="Open Sans"/>
              </a:rPr>
              <a:t>"لماذا تناولت الأسرة وجبات أقل هذا الأسبوع من المعتاد؟"</a:t>
            </a:r>
            <a:endParaRPr lang="en-US" b="1" spc="60">
              <a:solidFill>
                <a:schemeClr val="accent2"/>
              </a:solidFill>
            </a:endParaRPr>
          </a:p>
        </p:txBody>
      </p:sp>
    </p:spTree>
    <p:extLst>
      <p:ext uri="{BB962C8B-B14F-4D97-AF65-F5344CB8AC3E}">
        <p14:creationId xmlns:p14="http://schemas.microsoft.com/office/powerpoint/2010/main" val="279818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HALDEN SOLID" pitchFamily="2" charset="0"/>
              </a:rPr>
              <a:t>الاستراتيجية الخامسة (متابعه)</a:t>
            </a:r>
            <a:endParaRPr lang="en-GB" sz="3600" kern="1400" spc="230">
              <a:solidFill>
                <a:schemeClr val="tx1"/>
              </a:solidFill>
              <a:latin typeface="HALDEN SOLID" pitchFamily="2" charset="0"/>
            </a:endParaRP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buFont typeface="Wingdings" panose="05000000000000000000" pitchFamily="2" charset="2"/>
              <a:buChar char="v"/>
            </a:pPr>
            <a:r>
              <a:rPr lang="ar-SA" sz="2200" spc="60">
                <a:latin typeface="Open Sans"/>
                <a:ea typeface="Open Sans"/>
                <a:cs typeface="Open Sans"/>
              </a:rPr>
              <a:t>إذا اعتادت الأسرة على تناول 3 وجبات يوميا في الآونة الأخيرة ، ولكن بسبب نقص الطعام أو المال ، كان عليهم تناول وجبة أو وجبتين في أي من الأيام خلال الأيام السبعة الماضية ، فقد تم تطبيق هذه الاستراتيجية.</a:t>
            </a:r>
            <a:endParaRPr lang="ar-YE"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خفضت الأسرة عدد الوجبات بسبب مشاكل صحية أو اتباع نظام غذائي ، </a:t>
            </a:r>
            <a:r>
              <a:rPr lang="ar-SA" sz="2400" b="1" spc="60">
                <a:latin typeface="Open Sans"/>
                <a:ea typeface="Open Sans"/>
                <a:cs typeface="Open Sans"/>
              </a:rPr>
              <a:t>فلا</a:t>
            </a:r>
            <a:r>
              <a:rPr lang="ar-SA" sz="2200" spc="60">
                <a:latin typeface="Open Sans"/>
                <a:ea typeface="Open Sans"/>
                <a:cs typeface="Open Sans"/>
              </a:rPr>
              <a:t> تعتبر</a:t>
            </a:r>
            <a:r>
              <a:rPr lang="ar-YE" sz="2200" spc="60">
                <a:latin typeface="Open Sans"/>
                <a:ea typeface="Open Sans"/>
                <a:cs typeface="Open Sans"/>
              </a:rPr>
              <a:t> ان الاسره</a:t>
            </a:r>
            <a:r>
              <a:rPr lang="ar-SA" sz="2200" spc="60">
                <a:latin typeface="Open Sans"/>
                <a:ea typeface="Open Sans"/>
                <a:cs typeface="Open Sans"/>
              </a:rPr>
              <a:t> </a:t>
            </a:r>
            <a:r>
              <a:rPr lang="ar-YE" sz="2200" spc="60">
                <a:latin typeface="Open Sans"/>
                <a:ea typeface="Open Sans"/>
                <a:cs typeface="Open Sans"/>
              </a:rPr>
              <a:t>طبقت الاستراتيجية</a:t>
            </a:r>
            <a:endParaRPr lang="en-US" sz="2200" spc="60">
              <a:latin typeface="Open Sans"/>
              <a:ea typeface="Open Sans"/>
              <a:cs typeface="Open Sans"/>
            </a:endParaRPr>
          </a:p>
          <a:p>
            <a:pPr algn="r" rtl="1">
              <a:buFont typeface="Wingdings" panose="05000000000000000000" pitchFamily="2" charset="2"/>
              <a:buChar char="v"/>
            </a:pPr>
            <a:endParaRPr lang="en-US" sz="2200" spc="60"/>
          </a:p>
          <a:p>
            <a:pPr algn="r" rtl="1">
              <a:buFont typeface="Wingdings" panose="05000000000000000000" pitchFamily="2" charset="2"/>
              <a:buChar char="v"/>
            </a:pPr>
            <a:r>
              <a:rPr lang="ar-SA" sz="2200" spc="60">
                <a:latin typeface="Open Sans"/>
                <a:ea typeface="Open Sans"/>
                <a:cs typeface="Open Sans"/>
              </a:rPr>
              <a:t>إذا تناولت الأسرة وجبات أقل في الأيام السبعة الماضية خلال فترة الصيام ، وليس بسبب نقص الطعام أو المال لشراء الطعام ، </a:t>
            </a:r>
            <a:r>
              <a:rPr lang="ar-SA" sz="2400" b="1" spc="60">
                <a:latin typeface="Open Sans"/>
                <a:ea typeface="Open Sans"/>
                <a:cs typeface="Open Sans"/>
              </a:rPr>
              <a:t>فلا</a:t>
            </a:r>
            <a:r>
              <a:rPr lang="ar-SA" sz="2200" spc="60">
                <a:latin typeface="Open Sans"/>
                <a:ea typeface="Open Sans"/>
                <a:cs typeface="Open Sans"/>
              </a:rPr>
              <a:t> ينبغي احتساب ذلك.</a:t>
            </a: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1030884" y="716415"/>
            <a:ext cx="2721112" cy="369332"/>
          </a:xfrm>
          <a:prstGeom prst="rect">
            <a:avLst/>
          </a:prstGeom>
          <a:noFill/>
          <a:ln w="57150">
            <a:solidFill>
              <a:schemeClr val="bg1">
                <a:lumMod val="50000"/>
              </a:schemeClr>
            </a:solidFill>
          </a:ln>
        </p:spPr>
        <p:txBody>
          <a:bodyPr wrap="square" rtlCol="0">
            <a:spAutoFit/>
          </a:bodyPr>
          <a:lstStyle/>
          <a:p>
            <a:pPr algn="ctr"/>
            <a:r>
              <a:rPr lang="ar-SA" b="1"/>
              <a:t>إدارة الطعام المتاح</a:t>
            </a:r>
            <a:endParaRPr lang="en-US" b="1"/>
          </a:p>
        </p:txBody>
      </p:sp>
    </p:spTree>
    <p:extLst>
      <p:ext uri="{BB962C8B-B14F-4D97-AF65-F5344CB8AC3E}">
        <p14:creationId xmlns:p14="http://schemas.microsoft.com/office/powerpoint/2010/main" val="165834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173950" y="2242826"/>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a:solidFill>
                  <a:srgbClr val="FFFFFE"/>
                </a:solidFill>
                <a:latin typeface="HALDEN SOLID" pitchFamily="2" charset="0"/>
                <a:ea typeface="Open Sans Extrabold" panose="020B0606030504020204" pitchFamily="34" charset="0"/>
                <a:cs typeface="Open Sans Extrabold" panose="020B0606030504020204" pitchFamily="34" charset="0"/>
              </a:rPr>
              <a:t>اوزان الاستراتيجات على حسب شدتها</a:t>
            </a:r>
            <a:endParaRPr lang="en-GB"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lnSpc>
                <a:spcPts val="3920"/>
              </a:lnSpc>
            </a:pPr>
            <a:r>
              <a:rPr lang="en-US" sz="3600" spc="6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spc="6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spc="6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ا</a:t>
            </a:r>
            <a:r>
              <a:rPr lang="ar-YE" sz="3600" spc="60">
                <a:solidFill>
                  <a:schemeClr val="tx1"/>
                </a:solidFill>
                <a:latin typeface="Open Sans ExtraBold" panose="020B0906030804020204" pitchFamily="34" charset="0"/>
                <a:ea typeface="Open Sans ExtraBold" panose="020B0906030804020204" pitchFamily="34" charset="0"/>
              </a:rPr>
              <a:t>وزان الاستراتيجات على حسب شدتها</a:t>
            </a:r>
            <a:endParaRPr lang="en-GB" sz="3600" spc="6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95108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endParaRPr lang="en-US" sz="2400" spc="60">
              <a:latin typeface="Open Sans"/>
              <a:ea typeface="Open Sans"/>
              <a:cs typeface="Open Sans"/>
            </a:endParaRPr>
          </a:p>
          <a:p>
            <a:pPr algn="r" rtl="1">
              <a:buFont typeface="Wingdings" panose="05000000000000000000" pitchFamily="2" charset="2"/>
              <a:buChar char="v"/>
            </a:pPr>
            <a:endParaRPr lang="ar-YE" sz="2400" spc="60">
              <a:latin typeface="Open Sans"/>
              <a:ea typeface="Open Sans"/>
              <a:cs typeface="Open Sans"/>
            </a:endParaRPr>
          </a:p>
          <a:p>
            <a:pPr algn="r" rtl="1">
              <a:buFont typeface="Wingdings" panose="05000000000000000000" pitchFamily="2" charset="2"/>
              <a:buChar char="v"/>
            </a:pPr>
            <a:r>
              <a:rPr lang="en-US" sz="2400" spc="60">
                <a:latin typeface="Open Sans"/>
                <a:ea typeface="Open Sans"/>
                <a:cs typeface="Open Sans"/>
              </a:rPr>
              <a:t> </a:t>
            </a:r>
            <a:r>
              <a:rPr lang="ar-SA" sz="2400" spc="60">
                <a:latin typeface="Open Sans"/>
                <a:ea typeface="Open Sans"/>
                <a:cs typeface="Open Sans"/>
              </a:rPr>
              <a:t>يتم ضرب </a:t>
            </a:r>
            <a:r>
              <a:rPr lang="ar-YE" sz="2400" spc="60">
                <a:latin typeface="Open Sans"/>
                <a:ea typeface="Open Sans"/>
                <a:cs typeface="Open Sans"/>
              </a:rPr>
              <a:t>عدد الايام التي استخدمت </a:t>
            </a:r>
            <a:r>
              <a:rPr lang="en-US" sz="2400" spc="60">
                <a:latin typeface="Open Sans"/>
                <a:ea typeface="Open Sans"/>
                <a:cs typeface="Open Sans"/>
              </a:rPr>
              <a:t> </a:t>
            </a:r>
            <a:r>
              <a:rPr lang="ar-YE" sz="2400" spc="60">
                <a:latin typeface="Open Sans"/>
                <a:ea typeface="Open Sans"/>
                <a:cs typeface="Open Sans"/>
              </a:rPr>
              <a:t>فيها كل استراتيجة</a:t>
            </a:r>
            <a:r>
              <a:rPr lang="ar-SA" sz="2400" spc="60">
                <a:latin typeface="Open Sans"/>
                <a:ea typeface="Open Sans"/>
                <a:cs typeface="Open Sans"/>
              </a:rPr>
              <a:t> في الأوزان القياسية (استنادًا إلى شدة كل سلوك)، ويتم </a:t>
            </a:r>
            <a:r>
              <a:rPr lang="ar-YE" sz="2400" spc="60">
                <a:latin typeface="Open Sans"/>
                <a:ea typeface="Open Sans"/>
                <a:cs typeface="Open Sans"/>
              </a:rPr>
              <a:t>جمع</a:t>
            </a:r>
            <a:r>
              <a:rPr lang="ar-SA" sz="2400" spc="60">
                <a:latin typeface="Open Sans"/>
                <a:ea typeface="Open Sans"/>
                <a:cs typeface="Open Sans"/>
              </a:rPr>
              <a:t> جميع</a:t>
            </a:r>
            <a:r>
              <a:rPr lang="ar-YE" sz="2400" spc="60">
                <a:latin typeface="Open Sans"/>
                <a:ea typeface="Open Sans"/>
                <a:cs typeface="Open Sans"/>
              </a:rPr>
              <a:t> النتائج</a:t>
            </a:r>
            <a:r>
              <a:rPr lang="ar-SA" sz="2400" spc="60">
                <a:latin typeface="Open Sans"/>
                <a:ea typeface="Open Sans"/>
                <a:cs typeface="Open Sans"/>
              </a:rPr>
              <a:t>.</a:t>
            </a:r>
            <a:endParaRPr lang="en-GB" sz="2400" spc="60"/>
          </a:p>
          <a:p>
            <a:pPr marL="0" indent="0">
              <a:buNone/>
            </a:pPr>
            <a:endParaRPr lang="en-GB" sz="2400" spc="60"/>
          </a:p>
        </p:txBody>
      </p:sp>
    </p:spTree>
    <p:extLst>
      <p:ext uri="{BB962C8B-B14F-4D97-AF65-F5344CB8AC3E}">
        <p14:creationId xmlns:p14="http://schemas.microsoft.com/office/powerpoint/2010/main" val="313540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611434"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gn="r" rtl="1">
              <a:lnSpc>
                <a:spcPts val="3920"/>
              </a:lnSpc>
            </a:pPr>
            <a:r>
              <a:rPr lang="ar-SA" kern="1400" spc="230">
                <a:solidFill>
                  <a:srgbClr val="FFFFFE"/>
                </a:solidFill>
                <a:latin typeface="HALDEN SOLID" pitchFamily="2" charset="0"/>
                <a:ea typeface="Open Sans Extrabold" panose="020B0606030504020204" pitchFamily="34" charset="0"/>
                <a:cs typeface="Open Sans Extrabold" panose="020B0606030504020204" pitchFamily="34" charset="0"/>
              </a:rPr>
              <a:t>كيف ي</a:t>
            </a:r>
            <a:r>
              <a:rPr lang="ar-YE" kern="1400" spc="230">
                <a:solidFill>
                  <a:srgbClr val="FFFFFE"/>
                </a:solidFill>
                <a:latin typeface="HALDEN SOLID" pitchFamily="2" charset="0"/>
                <a:ea typeface="Open Sans Extrabold" panose="020B0606030504020204" pitchFamily="34" charset="0"/>
                <a:cs typeface="Open Sans Extrabold" panose="020B0606030504020204" pitchFamily="34" charset="0"/>
              </a:rPr>
              <a:t>تم جمعهم؟</a:t>
            </a:r>
            <a:endParaRPr lang="en-GB"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600" spc="60">
                <a:latin typeface="Open Sans"/>
                <a:ea typeface="Open Sans"/>
              </a:rPr>
              <a:t>حساب مؤشر </a:t>
            </a:r>
            <a:r>
              <a:rPr lang="ar-SA" sz="3600" spc="60">
                <a:latin typeface="Open Sans"/>
                <a:ea typeface="Open Sans"/>
              </a:rPr>
              <a:t>استراتيجيات </a:t>
            </a:r>
            <a:r>
              <a:rPr lang="ar-YE" sz="3600" spc="60">
                <a:latin typeface="Open Sans"/>
                <a:ea typeface="Open Sans"/>
              </a:rPr>
              <a:t>ال</a:t>
            </a:r>
            <a:r>
              <a:rPr lang="ar-SA" sz="3600" spc="60">
                <a:latin typeface="Open Sans"/>
                <a:ea typeface="Open Sans"/>
              </a:rPr>
              <a:t>تكيف </a:t>
            </a:r>
            <a:r>
              <a:rPr lang="ar-YE" sz="3600" spc="60">
                <a:latin typeface="Open Sans"/>
                <a:ea typeface="Open Sans"/>
              </a:rPr>
              <a:t>ال</a:t>
            </a:r>
            <a:r>
              <a:rPr lang="ar-SA" sz="3600" spc="60">
                <a:latin typeface="Open Sans"/>
                <a:ea typeface="Open Sans"/>
              </a:rPr>
              <a:t>خاصة باستهلاك الغذاء</a:t>
            </a:r>
            <a:r>
              <a:rPr lang="ar-YE" sz="3600" spc="60">
                <a:latin typeface="Open Sans"/>
                <a:ea typeface="Open Sans"/>
              </a:rPr>
              <a:t> (</a:t>
            </a:r>
            <a:r>
              <a:rPr lang="en-US" sz="3600" spc="60" err="1">
                <a:latin typeface="Open Sans"/>
                <a:ea typeface="Open Sans"/>
                <a:cs typeface="Open Sans"/>
              </a:rPr>
              <a:t>rCSI</a:t>
            </a:r>
            <a:r>
              <a:rPr lang="ar-YE" sz="3600" spc="60">
                <a:latin typeface="Open Sans"/>
                <a:ea typeface="Open Sans"/>
              </a:rPr>
              <a:t>) </a:t>
            </a:r>
            <a:endParaRPr lang="en-GB" sz="3600" spc="60">
              <a:latin typeface="Open Sans"/>
              <a:ea typeface="Open Sans"/>
              <a:cs typeface="Open Sans"/>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1" y="1540157"/>
            <a:ext cx="11052002" cy="646331"/>
          </a:xfrm>
          <a:prstGeom prst="rect">
            <a:avLst/>
          </a:prstGeom>
          <a:noFill/>
        </p:spPr>
        <p:txBody>
          <a:bodyPr wrap="square">
            <a:spAutoFit/>
          </a:bodyPr>
          <a:lstStyle/>
          <a:p>
            <a:pPr algn="r" rtl="1">
              <a:lnSpc>
                <a:spcPct val="90000"/>
              </a:lnSpc>
              <a:spcBef>
                <a:spcPts val="1000"/>
              </a:spcBef>
            </a:pPr>
            <a:r>
              <a:rPr lang="ar-SA" sz="2000" spc="60">
                <a:latin typeface="Open Sans ExtraBold" panose="020B0906030804020204" pitchFamily="34" charset="0"/>
                <a:ea typeface="Open Sans ExtraBold" panose="020B0906030804020204" pitchFamily="34" charset="0"/>
                <a:cs typeface="Open Sans" charset="0"/>
              </a:rPr>
              <a:t>اضرب القيمة التي تم الحصول عليها لكل استراتيجية في وزنها واجمع</a:t>
            </a:r>
            <a:r>
              <a:rPr lang="ar-YE" sz="2000" spc="60">
                <a:latin typeface="Open Sans ExtraBold" panose="020B0906030804020204" pitchFamily="34" charset="0"/>
                <a:ea typeface="Open Sans ExtraBold" panose="020B0906030804020204" pitchFamily="34" charset="0"/>
                <a:cs typeface="Open Sans" charset="0"/>
              </a:rPr>
              <a:t> جميع النتائج</a:t>
            </a:r>
            <a:r>
              <a:rPr lang="ar-SA" sz="2000" spc="60">
                <a:latin typeface="Open Sans ExtraBold" panose="020B0906030804020204" pitchFamily="34" charset="0"/>
                <a:ea typeface="Open Sans ExtraBold" panose="020B0906030804020204" pitchFamily="34" charset="0"/>
                <a:cs typeface="Open Sans" charset="0"/>
              </a:rPr>
              <a:t>، وبالتالي إنشاء </a:t>
            </a:r>
            <a:r>
              <a:rPr lang="ar-YE" sz="2000" spc="60">
                <a:latin typeface="Open Sans ExtraBold" panose="020B0906030804020204" pitchFamily="34" charset="0"/>
                <a:ea typeface="Open Sans ExtraBold" panose="020B0906030804020204" pitchFamily="34" charset="0"/>
                <a:cs typeface="Open Sans" charset="0"/>
              </a:rPr>
              <a:t>قيمة </a:t>
            </a:r>
            <a:r>
              <a:rPr lang="ar-SA" sz="2000" spc="60">
                <a:latin typeface="Open Sans ExtraBold" panose="020B0906030804020204" pitchFamily="34" charset="0"/>
                <a:ea typeface="Open Sans ExtraBold" panose="020B0906030804020204" pitchFamily="34" charset="0"/>
                <a:cs typeface="Open Sans" charset="0"/>
              </a:rPr>
              <a:t>مؤشر </a:t>
            </a:r>
            <a:r>
              <a:rPr lang="ar-SA" sz="2000">
                <a:latin typeface="Open Sans ExtraBold" panose="020B0906030804020204" pitchFamily="34" charset="0"/>
                <a:ea typeface="Open Sans ExtraBold" panose="020B0906030804020204" pitchFamily="34" charset="0"/>
              </a:rPr>
              <a:t>استخدام استراتيجيات تكيف خاصة باستهلاك الغذاء</a:t>
            </a:r>
            <a:r>
              <a:rPr lang="ar-SA" sz="2000" spc="60">
                <a:latin typeface="Open Sans ExtraBold" panose="020B0906030804020204" pitchFamily="34" charset="0"/>
                <a:ea typeface="Open Sans ExtraBold" panose="020B0906030804020204" pitchFamily="34" charset="0"/>
                <a:cs typeface="Open Sans" charset="0"/>
              </a:rPr>
              <a:t>.</a:t>
            </a:r>
            <a:endParaRPr lang="en-US" spc="6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3" name="Table 2">
            <a:extLst>
              <a:ext uri="{FF2B5EF4-FFF2-40B4-BE49-F238E27FC236}">
                <a16:creationId xmlns:a16="http://schemas.microsoft.com/office/drawing/2014/main" id="{F120384E-2354-F42F-09B5-7B2304403DAF}"/>
              </a:ext>
            </a:extLst>
          </p:cNvPr>
          <p:cNvGraphicFramePr>
            <a:graphicFrameLocks noGrp="1"/>
          </p:cNvGraphicFramePr>
          <p:nvPr>
            <p:extLst>
              <p:ext uri="{D42A27DB-BD31-4B8C-83A1-F6EECF244321}">
                <p14:modId xmlns:p14="http://schemas.microsoft.com/office/powerpoint/2010/main" val="354431533"/>
              </p:ext>
            </p:extLst>
          </p:nvPr>
        </p:nvGraphicFramePr>
        <p:xfrm>
          <a:off x="1101183" y="2186488"/>
          <a:ext cx="10668000" cy="3946525"/>
        </p:xfrm>
        <a:graphic>
          <a:graphicData uri="http://schemas.openxmlformats.org/drawingml/2006/table">
            <a:tbl>
              <a:tblPr rtl="1" firstRow="1" firstCol="1" bandRow="1"/>
              <a:tblGrid>
                <a:gridCol w="337109">
                  <a:extLst>
                    <a:ext uri="{9D8B030D-6E8A-4147-A177-3AD203B41FA5}">
                      <a16:colId xmlns:a16="http://schemas.microsoft.com/office/drawing/2014/main" val="1024161067"/>
                    </a:ext>
                  </a:extLst>
                </a:gridCol>
                <a:gridCol w="5513222">
                  <a:extLst>
                    <a:ext uri="{9D8B030D-6E8A-4147-A177-3AD203B41FA5}">
                      <a16:colId xmlns:a16="http://schemas.microsoft.com/office/drawing/2014/main" val="246342061"/>
                    </a:ext>
                  </a:extLst>
                </a:gridCol>
                <a:gridCol w="1606601">
                  <a:extLst>
                    <a:ext uri="{9D8B030D-6E8A-4147-A177-3AD203B41FA5}">
                      <a16:colId xmlns:a16="http://schemas.microsoft.com/office/drawing/2014/main" val="82125608"/>
                    </a:ext>
                  </a:extLst>
                </a:gridCol>
                <a:gridCol w="1606601">
                  <a:extLst>
                    <a:ext uri="{9D8B030D-6E8A-4147-A177-3AD203B41FA5}">
                      <a16:colId xmlns:a16="http://schemas.microsoft.com/office/drawing/2014/main" val="1741460406"/>
                    </a:ext>
                  </a:extLst>
                </a:gridCol>
                <a:gridCol w="1604467">
                  <a:extLst>
                    <a:ext uri="{9D8B030D-6E8A-4147-A177-3AD203B41FA5}">
                      <a16:colId xmlns:a16="http://schemas.microsoft.com/office/drawing/2014/main" val="2669969671"/>
                    </a:ext>
                  </a:extLst>
                </a:gridCol>
              </a:tblGrid>
              <a:tr h="1044575">
                <a:tc gridSpan="2">
                  <a:txBody>
                    <a:bodyPr/>
                    <a:lstStyle/>
                    <a:p>
                      <a:pPr algn="r" rtl="1">
                        <a:lnSpc>
                          <a:spcPct val="115000"/>
                        </a:lnSpc>
                        <a:spcAft>
                          <a:spcPts val="800"/>
                        </a:spcAft>
                      </a:pPr>
                      <a:r>
                        <a:rPr lang="ar-SA" sz="12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200" b="1" kern="100">
                          <a:solidFill>
                            <a:srgbClr val="000000"/>
                          </a:solidFill>
                          <a:effectLst/>
                          <a:latin typeface="Aptos" panose="020B0004020202020204" pitchFamily="34" charset="0"/>
                          <a:ea typeface="Aptos" panose="020B0004020202020204" pitchFamily="34" charset="0"/>
                          <a:cs typeface="+mj-cs"/>
                        </a:rPr>
                        <a:t>لل</a:t>
                      </a:r>
                      <a:r>
                        <a:rPr lang="ar-SA" sz="12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200" b="1" kern="100">
                          <a:solidFill>
                            <a:srgbClr val="000000"/>
                          </a:solidFill>
                          <a:effectLst/>
                          <a:latin typeface="Aptos" panose="020B0004020202020204" pitchFamily="34" charset="0"/>
                          <a:ea typeface="Aptos" panose="020B0004020202020204" pitchFamily="34" charset="0"/>
                          <a:cs typeface="+mj-cs"/>
                        </a:rPr>
                      </a:br>
                      <a:r>
                        <a:rPr lang="ar-YE" sz="1200" i="1" kern="100">
                          <a:solidFill>
                            <a:srgbClr val="000000"/>
                          </a:solidFill>
                          <a:effectLst/>
                          <a:latin typeface="Aptos" panose="020B0004020202020204" pitchFamily="34" charset="0"/>
                          <a:ea typeface="Aptos" panose="020B0004020202020204" pitchFamily="34" charset="0"/>
                          <a:cs typeface="+mj-cs"/>
                        </a:rPr>
                        <a:t>ملاحظة للباحثين: اقرأ جميع الاستراتيجيات</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rtl="1">
                        <a:lnSpc>
                          <a:spcPct val="115000"/>
                        </a:lnSpc>
                        <a:spcAft>
                          <a:spcPts val="800"/>
                        </a:spcAft>
                      </a:pPr>
                      <a:r>
                        <a:rPr lang="ar-YE" sz="1200" b="1" kern="100">
                          <a:solidFill>
                            <a:srgbClr val="000000"/>
                          </a:solidFill>
                          <a:effectLst/>
                          <a:latin typeface="Aptos" panose="020B0004020202020204" pitchFamily="34" charset="0"/>
                          <a:ea typeface="Aptos" panose="020B0004020202020204" pitchFamily="34" charset="0"/>
                          <a:cs typeface="+mj-cs"/>
                        </a:rPr>
                        <a:t>الوزن</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800"/>
                        </a:spcAft>
                      </a:pPr>
                      <a:r>
                        <a:rPr lang="ar-SA" sz="1200" b="1" kern="100">
                          <a:solidFill>
                            <a:srgbClr val="000000"/>
                          </a:solidFill>
                          <a:effectLst/>
                          <a:latin typeface="Aptos" panose="020B0004020202020204" pitchFamily="34" charset="0"/>
                          <a:ea typeface="Aptos" panose="020B0004020202020204" pitchFamily="34" charset="0"/>
                          <a:cs typeface="+mj-cs"/>
                        </a:rPr>
                        <a:t>التكرار</a:t>
                      </a:r>
                      <a:endParaRPr lang="en-GB" sz="1200" kern="100">
                        <a:effectLst/>
                        <a:latin typeface="Aptos" panose="020B0004020202020204" pitchFamily="34" charset="0"/>
                        <a:ea typeface="Aptos" panose="020B0004020202020204" pitchFamily="34" charset="0"/>
                        <a:cs typeface="+mj-cs"/>
                      </a:endParaRPr>
                    </a:p>
                    <a:p>
                      <a:pPr algn="ctr" rtl="1">
                        <a:lnSpc>
                          <a:spcPct val="115000"/>
                        </a:lnSpc>
                        <a:spcAft>
                          <a:spcPts val="800"/>
                        </a:spcAft>
                      </a:pPr>
                      <a:r>
                        <a:rPr lang="en-GB" sz="1200" kern="100">
                          <a:effectLst/>
                          <a:latin typeface="Aptos" panose="020B0004020202020204" pitchFamily="34" charset="0"/>
                          <a:ea typeface="Aptos" panose="020B0004020202020204" pitchFamily="34" charset="0"/>
                          <a:cs typeface="+mj-cs"/>
                        </a:rPr>
                        <a:t> </a:t>
                      </a:r>
                    </a:p>
                    <a:p>
                      <a:pPr algn="ctr" rtl="1">
                        <a:lnSpc>
                          <a:spcPct val="115000"/>
                        </a:lnSpc>
                        <a:spcAft>
                          <a:spcPts val="800"/>
                        </a:spcAft>
                      </a:pPr>
                      <a:r>
                        <a:rPr lang="ar-SA" sz="1200" i="1" kern="100">
                          <a:solidFill>
                            <a:srgbClr val="000000"/>
                          </a:solidFill>
                          <a:effectLst/>
                          <a:latin typeface="Aptos" panose="020B0004020202020204" pitchFamily="34" charset="0"/>
                          <a:ea typeface="Aptos" panose="020B0004020202020204" pitchFamily="34" charset="0"/>
                          <a:cs typeface="+mj-cs"/>
                        </a:rPr>
                        <a:t>عدد الايام</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15000"/>
                        </a:lnSpc>
                        <a:spcAft>
                          <a:spcPts val="800"/>
                        </a:spcAft>
                      </a:pPr>
                      <a:r>
                        <a:rPr lang="ar-SA" sz="1200" b="1" kern="100">
                          <a:solidFill>
                            <a:srgbClr val="000000"/>
                          </a:solidFill>
                          <a:effectLst/>
                          <a:latin typeface="Aptos" panose="020B0004020202020204" pitchFamily="34" charset="0"/>
                          <a:ea typeface="Aptos" panose="020B0004020202020204" pitchFamily="34" charset="0"/>
                          <a:cs typeface="+mj-cs"/>
                        </a:rPr>
                        <a:t>التكرار </a:t>
                      </a:r>
                      <a:br>
                        <a:rPr lang="ar-SA" sz="1200" b="1" kern="100">
                          <a:solidFill>
                            <a:srgbClr val="000000"/>
                          </a:solidFill>
                          <a:effectLst/>
                          <a:latin typeface="Aptos" panose="020B0004020202020204" pitchFamily="34" charset="0"/>
                          <a:ea typeface="Aptos" panose="020B0004020202020204" pitchFamily="34" charset="0"/>
                          <a:cs typeface="+mj-cs"/>
                        </a:rPr>
                      </a:br>
                      <a:r>
                        <a:rPr lang="en-US" sz="1200" b="1" kern="100">
                          <a:solidFill>
                            <a:srgbClr val="000000"/>
                          </a:solidFill>
                          <a:effectLst/>
                          <a:latin typeface="Aptos" panose="020B0004020202020204" pitchFamily="34" charset="0"/>
                          <a:ea typeface="Aptos" panose="020B0004020202020204" pitchFamily="34" charset="0"/>
                          <a:cs typeface="+mj-cs"/>
                        </a:rPr>
                        <a:t>x</a:t>
                      </a:r>
                      <a:endParaRPr lang="en-GB" sz="1200" kern="100">
                        <a:effectLst/>
                        <a:latin typeface="Aptos" panose="020B0004020202020204" pitchFamily="34" charset="0"/>
                        <a:ea typeface="Aptos" panose="020B0004020202020204" pitchFamily="34" charset="0"/>
                        <a:cs typeface="+mj-cs"/>
                      </a:endParaRPr>
                    </a:p>
                    <a:p>
                      <a:pPr algn="ctr" rtl="1">
                        <a:lnSpc>
                          <a:spcPct val="115000"/>
                        </a:lnSpc>
                        <a:spcAft>
                          <a:spcPts val="800"/>
                        </a:spcAft>
                      </a:pPr>
                      <a:r>
                        <a:rPr lang="ar-YE" sz="1200" b="1" kern="100">
                          <a:solidFill>
                            <a:srgbClr val="000000"/>
                          </a:solidFill>
                          <a:effectLst/>
                          <a:latin typeface="Aptos" panose="020B0004020202020204" pitchFamily="34" charset="0"/>
                          <a:ea typeface="Aptos" panose="020B0004020202020204" pitchFamily="34" charset="0"/>
                          <a:cs typeface="+mj-cs"/>
                        </a:rPr>
                        <a:t>الوزن</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11128328"/>
                  </a:ext>
                </a:extLst>
              </a:tr>
              <a:tr h="446405">
                <a:tc>
                  <a:txBody>
                    <a:bodyPr/>
                    <a:lstStyle/>
                    <a:p>
                      <a:pPr algn="r" rtl="1">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mj-cs"/>
                        </a:rPr>
                        <a:t>.1</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a:t>
                      </a:r>
                      <a:r>
                        <a:rPr lang="ar-SA" sz="12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2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اعتمدت فيها أسرتك على </a:t>
                      </a:r>
                      <a:r>
                        <a:rPr lang="ar-SA" sz="1200" b="1" kern="100">
                          <a:solidFill>
                            <a:srgbClr val="000000"/>
                          </a:solidFill>
                          <a:effectLst/>
                          <a:latin typeface="Aptos" panose="020B0004020202020204" pitchFamily="34" charset="0"/>
                          <a:ea typeface="Aptos" panose="020B0004020202020204" pitchFamily="34" charset="0"/>
                          <a:cs typeface="+mj-cs"/>
                        </a:rPr>
                        <a:t>طعام أقل تفضيلًا و/أو أقل تكلفة بسبب</a:t>
                      </a:r>
                      <a:r>
                        <a:rPr lang="ar-SA" sz="1200" kern="100">
                          <a:solidFill>
                            <a:srgbClr val="000000"/>
                          </a:solidFill>
                          <a:effectLst/>
                          <a:latin typeface="Aptos" panose="020B0004020202020204" pitchFamily="34" charset="0"/>
                          <a:ea typeface="Aptos" panose="020B0004020202020204" pitchFamily="34" charset="0"/>
                          <a:cs typeface="+mj-cs"/>
                        </a:rPr>
                        <a:t>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1</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5</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5</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2564188"/>
                  </a:ext>
                </a:extLst>
              </a:tr>
              <a:tr h="446405">
                <a:tc>
                  <a:txBody>
                    <a:bodyPr/>
                    <a:lstStyle/>
                    <a:p>
                      <a:pPr algn="r" rtl="1">
                        <a:lnSpc>
                          <a:spcPct val="115000"/>
                        </a:lnSpc>
                        <a:spcAft>
                          <a:spcPts val="800"/>
                        </a:spcAft>
                      </a:pPr>
                      <a:r>
                        <a:rPr lang="en-GB" sz="1200" kern="100">
                          <a:solidFill>
                            <a:srgbClr val="000000"/>
                          </a:solidFill>
                          <a:effectLst/>
                          <a:latin typeface="Aptos" panose="020B0004020202020204" pitchFamily="34" charset="0"/>
                          <a:ea typeface="Aptos" panose="020B0004020202020204" pitchFamily="34" charset="0"/>
                          <a:cs typeface="+mj-cs"/>
                        </a:rPr>
                        <a:t>2</a:t>
                      </a:r>
                      <a:r>
                        <a:rPr lang="ar-SA" sz="1200" kern="100">
                          <a:solidFill>
                            <a:srgbClr val="000000"/>
                          </a:solidFill>
                          <a:effectLst/>
                          <a:latin typeface="Aptos" panose="020B0004020202020204" pitchFamily="34" charset="0"/>
                          <a:ea typeface="Aptos" panose="020B0004020202020204" pitchFamily="34" charset="0"/>
                          <a:cs typeface="+mj-cs"/>
                        </a:rPr>
                        <a:t>.</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a:t>
                      </a:r>
                      <a:r>
                        <a:rPr lang="ar-SA" sz="12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2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a:t>
                      </a:r>
                      <a:r>
                        <a:rPr lang="ar-SA" sz="1200" b="1" kern="100">
                          <a:solidFill>
                            <a:srgbClr val="000000"/>
                          </a:solidFill>
                          <a:effectLst/>
                          <a:latin typeface="Aptos" panose="020B0004020202020204" pitchFamily="34" charset="0"/>
                          <a:ea typeface="Aptos" panose="020B0004020202020204" pitchFamily="34" charset="0"/>
                          <a:cs typeface="+mj-cs"/>
                        </a:rPr>
                        <a:t>أسرتك باستعارة الطعام أو الاعتماد على مساعدة من صديق أو قريب</a:t>
                      </a:r>
                      <a:r>
                        <a:rPr lang="ar-SA" sz="12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2</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2</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4</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5528106"/>
                  </a:ext>
                </a:extLst>
              </a:tr>
              <a:tr h="446405">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3.</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a:t>
                      </a:r>
                      <a:r>
                        <a:rPr lang="ar-SA" sz="12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2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a:t>
                      </a:r>
                      <a:r>
                        <a:rPr lang="ar-YE" sz="1200" b="1" kern="100">
                          <a:solidFill>
                            <a:srgbClr val="000000"/>
                          </a:solidFill>
                          <a:effectLst/>
                          <a:latin typeface="Aptos" panose="020B0004020202020204" pitchFamily="34" charset="0"/>
                          <a:ea typeface="Aptos" panose="020B0004020202020204" pitchFamily="34" charset="0"/>
                          <a:cs typeface="+mj-cs"/>
                        </a:rPr>
                        <a:t>أنقصت </a:t>
                      </a:r>
                      <a:r>
                        <a:rPr lang="ar-SA" sz="1200" b="1" kern="100">
                          <a:solidFill>
                            <a:srgbClr val="000000"/>
                          </a:solidFill>
                          <a:effectLst/>
                          <a:latin typeface="Aptos" panose="020B0004020202020204" pitchFamily="34" charset="0"/>
                          <a:ea typeface="Aptos" panose="020B0004020202020204" pitchFamily="34" charset="0"/>
                          <a:cs typeface="+mj-cs"/>
                        </a:rPr>
                        <a:t>فيها أسرتك من حجم الوجبة </a:t>
                      </a:r>
                      <a:r>
                        <a:rPr lang="ar-SA" sz="1200" kern="100">
                          <a:solidFill>
                            <a:srgbClr val="000000"/>
                          </a:solidFill>
                          <a:effectLst/>
                          <a:latin typeface="Aptos" panose="020B0004020202020204" pitchFamily="34" charset="0"/>
                          <a:ea typeface="Aptos" panose="020B0004020202020204" pitchFamily="34" charset="0"/>
                          <a:cs typeface="+mj-cs"/>
                        </a:rPr>
                        <a:t>وقت الأكل بسبب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1</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7</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7</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072589"/>
                  </a:ext>
                </a:extLst>
              </a:tr>
              <a:tr h="446405">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4.</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a:t>
                      </a:r>
                      <a:r>
                        <a:rPr lang="ar-SA" sz="1200" b="1" kern="100">
                          <a:solidFill>
                            <a:srgbClr val="000000"/>
                          </a:solidFill>
                          <a:effectLst/>
                          <a:latin typeface="Aptos" panose="020B0004020202020204" pitchFamily="34" charset="0"/>
                          <a:ea typeface="Aptos" panose="020B0004020202020204" pitchFamily="34" charset="0"/>
                          <a:cs typeface="+mj-cs"/>
                        </a:rPr>
                        <a:t>الأيام السبعة (7) الماضية</a:t>
                      </a:r>
                      <a:r>
                        <a:rPr lang="ar-SA" sz="1200" kern="100">
                          <a:solidFill>
                            <a:srgbClr val="000000"/>
                          </a:solidFill>
                          <a:effectLst/>
                          <a:latin typeface="Aptos" panose="020B0004020202020204" pitchFamily="34" charset="0"/>
                          <a:ea typeface="Aptos" panose="020B0004020202020204" pitchFamily="34" charset="0"/>
                          <a:cs typeface="+mj-cs"/>
                        </a:rPr>
                        <a:t> (هل كان يوجد أيام وإذا كانت)، كم عدد الأيام التي قامت فيها أسرتك </a:t>
                      </a:r>
                      <a:r>
                        <a:rPr lang="ar-SA" sz="1200" b="1" kern="100">
                          <a:solidFill>
                            <a:srgbClr val="000000"/>
                          </a:solidFill>
                          <a:effectLst/>
                          <a:latin typeface="Aptos" panose="020B0004020202020204" pitchFamily="34" charset="0"/>
                          <a:ea typeface="Aptos" panose="020B0004020202020204" pitchFamily="34" charset="0"/>
                          <a:cs typeface="+mj-cs"/>
                        </a:rPr>
                        <a:t>بتقييد استهلاك البالغين حتى يتمكن الأطفال من تناول الطعام</a:t>
                      </a:r>
                      <a:r>
                        <a:rPr lang="ar-SA" sz="1200" kern="100">
                          <a:solidFill>
                            <a:srgbClr val="000000"/>
                          </a:solidFill>
                          <a:effectLst/>
                          <a:latin typeface="Aptos" panose="020B0004020202020204" pitchFamily="34" charset="0"/>
                          <a:ea typeface="Aptos" panose="020B0004020202020204" pitchFamily="34" charset="0"/>
                          <a:cs typeface="+mj-cs"/>
                        </a:rPr>
                        <a:t> بسبب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3</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2</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6</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10389"/>
                  </a:ext>
                </a:extLst>
              </a:tr>
              <a:tr h="446405">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5.</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rtl="1">
                        <a:lnSpc>
                          <a:spcPct val="115000"/>
                        </a:lnSpc>
                        <a:spcAft>
                          <a:spcPts val="800"/>
                        </a:spcAft>
                      </a:pPr>
                      <a:r>
                        <a:rPr lang="ar-SA" sz="1200" kern="100">
                          <a:solidFill>
                            <a:srgbClr val="000000"/>
                          </a:solidFill>
                          <a:effectLst/>
                          <a:latin typeface="Aptos" panose="020B0004020202020204" pitchFamily="34" charset="0"/>
                          <a:ea typeface="Aptos" panose="020B0004020202020204" pitchFamily="34" charset="0"/>
                          <a:cs typeface="+mj-cs"/>
                        </a:rPr>
                        <a:t>خلال الأيام السبعة (7) الماضية (هل كان يوجد أيام وإذا كانت)، كم عدد الأيام التي </a:t>
                      </a:r>
                      <a:r>
                        <a:rPr lang="ar-SA" sz="1200" b="1" kern="100">
                          <a:solidFill>
                            <a:srgbClr val="000000"/>
                          </a:solidFill>
                          <a:effectLst/>
                          <a:latin typeface="Aptos" panose="020B0004020202020204" pitchFamily="34" charset="0"/>
                          <a:ea typeface="Aptos" panose="020B0004020202020204" pitchFamily="34" charset="0"/>
                          <a:cs typeface="+mj-cs"/>
                        </a:rPr>
                        <a:t>قللت فيها أسرتك من عدد الوجبات التي يتم تناولها في اليوم </a:t>
                      </a:r>
                      <a:r>
                        <a:rPr lang="ar-SA" sz="1200" kern="100">
                          <a:solidFill>
                            <a:srgbClr val="000000"/>
                          </a:solidFill>
                          <a:effectLst/>
                          <a:latin typeface="Aptos" panose="020B0004020202020204" pitchFamily="34" charset="0"/>
                          <a:ea typeface="Aptos" panose="020B0004020202020204" pitchFamily="34" charset="0"/>
                          <a:cs typeface="+mj-cs"/>
                        </a:rPr>
                        <a:t>بسبب نقص الطعام أو المال لشراء الطعام؟</a:t>
                      </a:r>
                      <a:endParaRPr lang="en-GB" sz="1200" kern="100">
                        <a:effectLst/>
                        <a:latin typeface="Aptos" panose="020B0004020202020204" pitchFamily="34" charset="0"/>
                        <a:ea typeface="Aptos" panose="020B0004020202020204" pitchFamily="34" charset="0"/>
                        <a:cs typeface="+mj-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1</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a:lnSpc>
                          <a:spcPct val="115000"/>
                        </a:lnSpc>
                        <a:spcAft>
                          <a:spcPts val="800"/>
                        </a:spcAft>
                      </a:pPr>
                      <a:r>
                        <a:rPr lang="en-GB" sz="1200" kern="100">
                          <a:effectLst/>
                          <a:latin typeface="Aptos" panose="020B0004020202020204" pitchFamily="34" charset="0"/>
                          <a:ea typeface="Aptos" panose="020B0004020202020204" pitchFamily="34" charset="0"/>
                          <a:cs typeface="+mj-cs"/>
                        </a:rPr>
                        <a:t>|__</a:t>
                      </a:r>
                      <a:r>
                        <a:rPr lang="ar-SA" sz="1200" kern="100">
                          <a:effectLst/>
                          <a:latin typeface="Aptos" panose="020B0004020202020204" pitchFamily="34" charset="0"/>
                          <a:ea typeface="Aptos" panose="020B0004020202020204" pitchFamily="34" charset="0"/>
                          <a:cs typeface="+mj-cs"/>
                        </a:rPr>
                        <a:t>5</a:t>
                      </a:r>
                      <a:r>
                        <a:rPr lang="en-GB" sz="1200" kern="100">
                          <a:effectLst/>
                          <a:latin typeface="Aptos" panose="020B0004020202020204" pitchFamily="34" charset="0"/>
                          <a:ea typeface="Aptos" panose="020B0004020202020204" pitchFamily="34" charset="0"/>
                          <a:cs typeface="+mj-cs"/>
                        </a:rPr>
                        <a:t>__|</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5</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941152"/>
                  </a:ext>
                </a:extLst>
              </a:tr>
              <a:tr h="446405">
                <a:tc gridSpan="4">
                  <a:txBody>
                    <a:bodyPr/>
                    <a:lstStyle/>
                    <a:p>
                      <a:pPr rtl="0">
                        <a:lnSpc>
                          <a:spcPct val="115000"/>
                        </a:lnSpc>
                        <a:spcAft>
                          <a:spcPts val="800"/>
                        </a:spcAft>
                      </a:pPr>
                      <a:r>
                        <a:rPr lang="en-US" sz="1200" kern="100">
                          <a:solidFill>
                            <a:srgbClr val="000000"/>
                          </a:solidFill>
                          <a:effectLst/>
                          <a:latin typeface="Aptos" panose="020B0004020202020204" pitchFamily="34" charset="0"/>
                          <a:ea typeface="Aptos" panose="020B0004020202020204" pitchFamily="34" charset="0"/>
                          <a:cs typeface="+mj-cs"/>
                        </a:rPr>
                        <a:t>rCSI</a:t>
                      </a:r>
                      <a:endParaRPr lang="en-GB" sz="120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1">
                        <a:lnSpc>
                          <a:spcPct val="115000"/>
                        </a:lnSpc>
                        <a:spcAft>
                          <a:spcPts val="800"/>
                        </a:spcAft>
                      </a:pPr>
                      <a:r>
                        <a:rPr lang="ar-SA" sz="1200" kern="100">
                          <a:effectLst/>
                          <a:latin typeface="Aptos" panose="020B0004020202020204" pitchFamily="34" charset="0"/>
                          <a:ea typeface="Aptos" panose="020B0004020202020204" pitchFamily="34" charset="0"/>
                          <a:cs typeface="+mj-cs"/>
                        </a:rPr>
                        <a:t>27</a:t>
                      </a:r>
                      <a:endParaRPr lang="en-GB" sz="1200" kern="100">
                        <a:effectLst/>
                        <a:latin typeface="Aptos" panose="020B0004020202020204" pitchFamily="34" charset="0"/>
                        <a:ea typeface="Aptos" panose="020B0004020202020204" pitchFamily="34" charset="0"/>
                        <a:cs typeface="+mj-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2417998"/>
                  </a:ext>
                </a:extLst>
              </a:tr>
              <a:tr h="223520">
                <a:tc gridSpan="2">
                  <a:txBody>
                    <a:bodyPr/>
                    <a:lstStyle/>
                    <a:p>
                      <a:pPr rtl="1">
                        <a:lnSpc>
                          <a:spcPct val="115000"/>
                        </a:lnSpc>
                      </a:pPr>
                      <a:endParaRPr lang="en-GB" sz="1200" kern="100">
                        <a:effectLst/>
                        <a:latin typeface="Aptos" panose="020B0004020202020204" pitchFamily="34" charset="0"/>
                        <a:cs typeface="+mj-cs"/>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r" rtl="1">
                        <a:lnSpc>
                          <a:spcPct val="115000"/>
                        </a:lnSpc>
                        <a:spcAft>
                          <a:spcPts val="800"/>
                        </a:spcAft>
                      </a:pPr>
                      <a:r>
                        <a:rPr lang="en-GB" sz="1200" kern="100">
                          <a:effectLst/>
                          <a:latin typeface="Aptos" panose="020B0004020202020204" pitchFamily="34" charset="0"/>
                          <a:ea typeface="Aptos" panose="020B0004020202020204" pitchFamily="34" charset="0"/>
                          <a:cs typeface="+mj-cs"/>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rtl="1">
                        <a:lnSpc>
                          <a:spcPct val="115000"/>
                        </a:lnSpc>
                      </a:pPr>
                      <a:endParaRPr lang="en-GB" sz="1200" kern="100">
                        <a:effectLst/>
                        <a:latin typeface="Aptos" panose="020B0004020202020204" pitchFamily="34" charset="0"/>
                        <a:cs typeface="+mj-cs"/>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rtl="1">
                        <a:lnSpc>
                          <a:spcPct val="115000"/>
                        </a:lnSpc>
                        <a:spcAft>
                          <a:spcPts val="800"/>
                        </a:spcAft>
                      </a:pPr>
                      <a:r>
                        <a:rPr lang="en-GB" sz="1200" kern="100">
                          <a:effectLst/>
                          <a:latin typeface="Aptos" panose="020B0004020202020204" pitchFamily="34" charset="0"/>
                          <a:ea typeface="Aptos" panose="020B0004020202020204" pitchFamily="34" charset="0"/>
                          <a:cs typeface="+mj-cs"/>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66252550"/>
                  </a:ext>
                </a:extLst>
              </a:tr>
            </a:tbl>
          </a:graphicData>
        </a:graphic>
      </p:graphicFrame>
    </p:spTree>
    <p:extLst>
      <p:ext uri="{BB962C8B-B14F-4D97-AF65-F5344CB8AC3E}">
        <p14:creationId xmlns:p14="http://schemas.microsoft.com/office/powerpoint/2010/main" val="54366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96143" y="2369285"/>
            <a:ext cx="9659166"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فحوصات جودة</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 جمع البيانات</a:t>
            </a: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 </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للباحثين</a:t>
            </a:r>
            <a:r>
              <a:rPr lang="en-US" kern="1400" spc="23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 الماسحين</a:t>
            </a:r>
            <a:endParaRPr lang="en-GB" kern="1400" spc="23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7833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377317" y="2253843"/>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SA" kern="1400" spc="230">
                <a:solidFill>
                  <a:srgbClr val="FFFFFE"/>
                </a:solidFill>
                <a:latin typeface="HALDEN SOLID" pitchFamily="2" charset="0"/>
                <a:ea typeface="Open Sans Extrabold" panose="020B0606030504020204" pitchFamily="34" charset="0"/>
                <a:cs typeface="Open Sans Extrabold" panose="020B0606030504020204" pitchFamily="34" charset="0"/>
              </a:rPr>
              <a:t>مقدمة</a:t>
            </a:r>
            <a:endParaRPr lang="en-GB">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SA" sz="3600" kern="1400" spc="230">
                <a:solidFill>
                  <a:schemeClr val="tx1"/>
                </a:solidFill>
                <a:latin typeface="HALDEN SOLID" pitchFamily="2" charset="0"/>
              </a:rPr>
              <a:t>ملاحظات </a:t>
            </a:r>
            <a:r>
              <a:rPr lang="ar-YE" sz="3600" kern="1400" spc="230">
                <a:solidFill>
                  <a:schemeClr val="tx1"/>
                </a:solidFill>
                <a:latin typeface="HALDEN SOLID" pitchFamily="2" charset="0"/>
              </a:rPr>
              <a:t>الباحثين</a:t>
            </a:r>
            <a:r>
              <a:rPr lang="en-US" sz="3600" kern="1400" spc="230">
                <a:solidFill>
                  <a:schemeClr val="tx1"/>
                </a:solidFill>
                <a:latin typeface="HALDEN SOLID" pitchFamily="2" charset="0"/>
              </a:rPr>
              <a:t>/</a:t>
            </a:r>
            <a:r>
              <a:rPr lang="ar-YE" sz="3600" kern="1400" spc="230">
                <a:solidFill>
                  <a:schemeClr val="tx1"/>
                </a:solidFill>
                <a:latin typeface="HALDEN SOLID" pitchFamily="2" charset="0"/>
              </a:rPr>
              <a:t> الماسحين</a:t>
            </a:r>
            <a:endParaRPr lang="en-GB" sz="3600" kern="1400" spc="23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4216000" y="1648318"/>
            <a:ext cx="75531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pc="60">
              <a:latin typeface="Open Sans" panose="020B0606030504020204" pitchFamily="34" charset="0"/>
              <a:ea typeface="Open Sans" panose="020B0606030504020204" pitchFamily="34" charset="0"/>
              <a:cs typeface="Open Sans" panose="020B0606030504020204" pitchFamily="34" charset="0"/>
            </a:endParaRPr>
          </a:p>
          <a:p>
            <a:pPr marL="0" indent="0" algn="r" rtl="1">
              <a:buNone/>
            </a:pPr>
            <a:r>
              <a:rPr lang="ar-SA" sz="2200" spc="60">
                <a:latin typeface="Open Sans"/>
                <a:ea typeface="Open Sans"/>
                <a:cs typeface="Open Sans"/>
              </a:rPr>
              <a:t>يجب على ال</a:t>
            </a:r>
            <a:r>
              <a:rPr lang="ar-YE" sz="2200" spc="60">
                <a:latin typeface="Open Sans"/>
                <a:ea typeface="Open Sans"/>
                <a:cs typeface="Open Sans"/>
              </a:rPr>
              <a:t>باحثين</a:t>
            </a:r>
            <a:r>
              <a:rPr lang="en-US" sz="2200" spc="60">
                <a:latin typeface="Open Sans"/>
                <a:ea typeface="Open Sans"/>
                <a:cs typeface="Open Sans"/>
              </a:rPr>
              <a:t>/</a:t>
            </a:r>
            <a:r>
              <a:rPr lang="ar-YE" sz="2200" spc="60">
                <a:latin typeface="Open Sans"/>
                <a:ea typeface="Open Sans"/>
                <a:cs typeface="Open Sans"/>
              </a:rPr>
              <a:t> الماسحين</a:t>
            </a:r>
            <a:r>
              <a:rPr lang="ar-SA" sz="2200" spc="60">
                <a:latin typeface="Open Sans"/>
                <a:ea typeface="Open Sans"/>
                <a:cs typeface="Open Sans"/>
              </a:rPr>
              <a:t> والمشرفين الميدانيين تدوين ملاحظات حول أي أنماط تكيف غير منتظمة </a:t>
            </a:r>
            <a:r>
              <a:rPr lang="ar-YE" sz="2200" spc="60">
                <a:latin typeface="Open Sans"/>
                <a:ea typeface="Open Sans"/>
                <a:cs typeface="Open Sans"/>
              </a:rPr>
              <a:t>في</a:t>
            </a:r>
            <a:r>
              <a:rPr lang="ar-SA" sz="2200" spc="60">
                <a:latin typeface="Open Sans"/>
                <a:ea typeface="Open Sans"/>
                <a:cs typeface="Open Sans"/>
              </a:rPr>
              <a:t> الاستهلاك</a:t>
            </a:r>
            <a:r>
              <a:rPr lang="ar-YE" sz="2200" spc="60">
                <a:latin typeface="Open Sans"/>
                <a:ea typeface="Open Sans"/>
                <a:cs typeface="Open Sans"/>
              </a:rPr>
              <a:t> الغذائي</a:t>
            </a:r>
            <a:r>
              <a:rPr lang="ar-SA" sz="2200" spc="60">
                <a:latin typeface="Open Sans"/>
                <a:ea typeface="Open Sans"/>
                <a:cs typeface="Open Sans"/>
              </a:rPr>
              <a:t> قد تبرز خلال المراحل التجريبية أو الفعلية لجمع البيانات.</a:t>
            </a:r>
            <a:endParaRPr lang="en-US" sz="2200" spc="60">
              <a:latin typeface="Open Sans"/>
              <a:ea typeface="Open Sans"/>
              <a:cs typeface="Open Sans"/>
            </a:endParaRPr>
          </a:p>
          <a:p>
            <a:pPr marL="0" indent="0">
              <a:buNone/>
            </a:pPr>
            <a:endParaRPr lang="en-US" sz="2200" spc="60">
              <a:latin typeface="Open Sans" panose="020B0606030504020204" pitchFamily="34" charset="0"/>
              <a:ea typeface="Open Sans" panose="020B0606030504020204" pitchFamily="34" charset="0"/>
              <a:cs typeface="Open Sans" panose="020B0606030504020204" pitchFamily="34" charset="0"/>
            </a:endParaRPr>
          </a:p>
          <a:p>
            <a:pPr marL="0" indent="0" algn="r" rtl="1">
              <a:buNone/>
            </a:pPr>
            <a:r>
              <a:rPr lang="ar-SA" sz="2200" spc="60">
                <a:latin typeface="Open Sans" panose="020B0606030504020204" pitchFamily="34" charset="0"/>
                <a:ea typeface="Open Sans" panose="020B0606030504020204" pitchFamily="34" charset="0"/>
                <a:cs typeface="Open Sans" panose="020B0606030504020204" pitchFamily="34" charset="0"/>
              </a:rPr>
              <a:t>وينبغي تقديم ملاحظات </a:t>
            </a:r>
            <a:r>
              <a:rPr lang="ar-SA" sz="2200" spc="60">
                <a:latin typeface="Open Sans"/>
                <a:ea typeface="Open Sans"/>
                <a:cs typeface="Open Sans"/>
              </a:rPr>
              <a:t>ال</a:t>
            </a:r>
            <a:r>
              <a:rPr lang="ar-YE" sz="2200" spc="60">
                <a:latin typeface="Open Sans"/>
                <a:ea typeface="Open Sans"/>
                <a:cs typeface="Open Sans"/>
              </a:rPr>
              <a:t>باحثين</a:t>
            </a:r>
            <a:r>
              <a:rPr lang="en-US" sz="2200" spc="60">
                <a:latin typeface="Open Sans"/>
                <a:ea typeface="Open Sans"/>
                <a:cs typeface="Open Sans"/>
              </a:rPr>
              <a:t>/</a:t>
            </a:r>
            <a:r>
              <a:rPr lang="ar-YE" sz="2200" spc="60">
                <a:latin typeface="Open Sans"/>
                <a:ea typeface="Open Sans"/>
                <a:cs typeface="Open Sans"/>
              </a:rPr>
              <a:t> الماسحين</a:t>
            </a:r>
            <a:r>
              <a:rPr lang="ar-SA" sz="2200" spc="60">
                <a:latin typeface="Open Sans" panose="020B0606030504020204" pitchFamily="34" charset="0"/>
                <a:ea typeface="Open Sans" panose="020B0606030504020204" pitchFamily="34" charset="0"/>
                <a:cs typeface="Open Sans" panose="020B0606030504020204" pitchFamily="34" charset="0"/>
              </a:rPr>
              <a:t> ومناقشتها خلال </a:t>
            </a:r>
            <a:r>
              <a:rPr lang="ar-YE" sz="2200" spc="60">
                <a:latin typeface="Open Sans" panose="020B0606030504020204" pitchFamily="34" charset="0"/>
                <a:ea typeface="Open Sans" panose="020B0606030504020204" pitchFamily="34" charset="0"/>
                <a:cs typeface="Open Sans" panose="020B0606030504020204" pitchFamily="34" charset="0"/>
              </a:rPr>
              <a:t>جلسات الاحاطة</a:t>
            </a:r>
            <a:r>
              <a:rPr lang="ar-SA" sz="2200" spc="60">
                <a:latin typeface="Open Sans" panose="020B0606030504020204" pitchFamily="34" charset="0"/>
                <a:ea typeface="Open Sans" panose="020B0606030504020204" pitchFamily="34" charset="0"/>
                <a:cs typeface="Open Sans" panose="020B0606030504020204" pitchFamily="34" charset="0"/>
              </a:rPr>
              <a:t>، إلى جانب</a:t>
            </a:r>
            <a:r>
              <a:rPr lang="ar-YE" sz="2200" spc="60">
                <a:latin typeface="Open Sans" panose="020B0606030504020204" pitchFamily="34" charset="0"/>
                <a:ea typeface="Open Sans" panose="020B0606030504020204" pitchFamily="34" charset="0"/>
                <a:cs typeface="Open Sans" panose="020B0606030504020204" pitchFamily="34" charset="0"/>
              </a:rPr>
              <a:t> الملاحظات الميدانية.</a:t>
            </a:r>
            <a:endParaRPr lang="en-US" sz="2200" spc="6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Note Icon Vector Art, Icons, and Graphics for Free Download">
            <a:extLst>
              <a:ext uri="{FF2B5EF4-FFF2-40B4-BE49-F238E27FC236}">
                <a16:creationId xmlns:a16="http://schemas.microsoft.com/office/drawing/2014/main" id="{71EA02EE-25AD-4608-9E29-BAA9EE000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64" y="1648318"/>
            <a:ext cx="2962212" cy="29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0267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184967"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SA" kern="1400" spc="230">
                <a:solidFill>
                  <a:srgbClr val="FFFFFE"/>
                </a:solidFill>
                <a:latin typeface="HALDEN SOLID" pitchFamily="2" charset="0"/>
                <a:ea typeface="Open Sans Extrabold" panose="020B0606030504020204" pitchFamily="34" charset="0"/>
                <a:cs typeface="Open Sans Extrabold" panose="020B0606030504020204" pitchFamily="34" charset="0"/>
              </a:rPr>
              <a:t>تصميم الوحدة</a:t>
            </a:r>
            <a:endParaRPr lang="en-GB"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8E44A5-322C-D853-EC27-E9523926DAFE}"/>
              </a:ext>
            </a:extLst>
          </p:cNvPr>
          <p:cNvPicPr>
            <a:picLocks noChangeAspect="1"/>
          </p:cNvPicPr>
          <p:nvPr/>
        </p:nvPicPr>
        <p:blipFill>
          <a:blip r:embed="rId3"/>
          <a:stretch>
            <a:fillRect/>
          </a:stretch>
        </p:blipFill>
        <p:spPr>
          <a:xfrm>
            <a:off x="6243182" y="1697853"/>
            <a:ext cx="5707619" cy="3724540"/>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b="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SA" sz="3600" kern="1400" spc="230">
                <a:solidFill>
                  <a:schemeClr val="tx1"/>
                </a:solidFill>
                <a:latin typeface="HALDEN SOLID" pitchFamily="2" charset="0"/>
              </a:rPr>
              <a:t>مصمم </a:t>
            </a:r>
            <a:r>
              <a:rPr lang="ar-YE" sz="3600" kern="1400" spc="230">
                <a:solidFill>
                  <a:schemeClr val="tx1"/>
                </a:solidFill>
                <a:latin typeface="HALDEN SOLID" pitchFamily="2" charset="0"/>
              </a:rPr>
              <a:t>الاستبيان (</a:t>
            </a:r>
            <a:r>
              <a:rPr lang="en-US" sz="3600" kern="1400" spc="230">
                <a:solidFill>
                  <a:schemeClr val="tx1"/>
                </a:solidFill>
                <a:latin typeface="HALDEN SOLID" pitchFamily="2" charset="0"/>
              </a:rPr>
              <a:t>Survey designer</a:t>
            </a:r>
            <a:r>
              <a:rPr lang="ar-YE" sz="3600" kern="1400" spc="230">
                <a:solidFill>
                  <a:schemeClr val="tx1"/>
                </a:solidFill>
                <a:latin typeface="HALDEN SOLID" pitchFamily="2" charset="0"/>
              </a:rPr>
              <a:t>)</a:t>
            </a:r>
            <a:endParaRPr lang="en-GB" sz="3600" kern="1400" spc="230">
              <a:solidFill>
                <a:schemeClr val="tx1"/>
              </a:solidFill>
              <a:latin typeface="HALDEN SOLID" pitchFamily="2"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4"/>
          <a:stretch>
            <a:fillRect/>
          </a:stretch>
        </p:blipFill>
        <p:spPr>
          <a:xfrm>
            <a:off x="717181" y="1685260"/>
            <a:ext cx="5422042" cy="3453668"/>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p:nvPr/>
        </p:nvCxnSpPr>
        <p:spPr>
          <a:xfrm flipH="1">
            <a:off x="8592927" y="3743344"/>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DB356818-63B8-3423-7870-9FB83BD029B6}"/>
              </a:ext>
            </a:extLst>
          </p:cNvPr>
          <p:cNvSpPr txBox="1"/>
          <p:nvPr/>
        </p:nvSpPr>
        <p:spPr>
          <a:xfrm>
            <a:off x="1885949" y="5875123"/>
            <a:ext cx="2346007" cy="369332"/>
          </a:xfrm>
          <a:prstGeom prst="rect">
            <a:avLst/>
          </a:prstGeom>
          <a:noFill/>
        </p:spPr>
        <p:txBody>
          <a:bodyPr wrap="square">
            <a:spAutoFit/>
          </a:bodyPr>
          <a:lstStyle/>
          <a:p>
            <a:pPr algn="ctr"/>
            <a:r>
              <a:rPr lang="en-GB" sz="1800">
                <a:solidFill>
                  <a:srgbClr val="0070BA"/>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(Survey Designer)</a:t>
            </a:r>
            <a:endParaRPr lang="en-GB" sz="180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ABBB543-F72E-6472-025C-52593F94FD90}"/>
              </a:ext>
            </a:extLst>
          </p:cNvPr>
          <p:cNvSpPr txBox="1"/>
          <p:nvPr/>
        </p:nvSpPr>
        <p:spPr>
          <a:xfrm>
            <a:off x="3840480" y="5872699"/>
            <a:ext cx="7928703" cy="369332"/>
          </a:xfrm>
          <a:prstGeom prst="rect">
            <a:avLst/>
          </a:prstGeom>
          <a:noFill/>
        </p:spPr>
        <p:txBody>
          <a:bodyPr wrap="square">
            <a:spAutoFit/>
          </a:bodyPr>
          <a:lstStyle/>
          <a:p>
            <a:pPr algn="r" rtl="1"/>
            <a:r>
              <a:rPr lang="ar-LB"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لايجاد أحدث وحدة لمؤشرمؤشر استراتيجيات التكيف الخاصة باستهلاك الغذاء</a:t>
            </a:r>
            <a:r>
              <a:rPr lang="ar-YE">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بصيغة</a:t>
            </a:r>
            <a:r>
              <a:rPr lang="en-US" sz="18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a:p>
        </p:txBody>
      </p:sp>
    </p:spTree>
    <p:extLst>
      <p:ext uri="{BB962C8B-B14F-4D97-AF65-F5344CB8AC3E}">
        <p14:creationId xmlns:p14="http://schemas.microsoft.com/office/powerpoint/2010/main" val="10783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b="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b="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en-GB" sz="3600" b="0" kern="1400" spc="230">
                <a:solidFill>
                  <a:schemeClr val="tx1"/>
                </a:solidFill>
                <a:latin typeface="HALDEN SOLID" pitchFamily="2" charset="0"/>
              </a:rPr>
              <a:t> </a:t>
            </a:r>
            <a:r>
              <a:rPr lang="ar-SA" sz="3600" kern="1400" spc="230">
                <a:solidFill>
                  <a:schemeClr val="tx1"/>
                </a:solidFill>
                <a:latin typeface="HALDEN SOLID" pitchFamily="2" charset="0"/>
              </a:rPr>
              <a:t>مصمم </a:t>
            </a:r>
            <a:r>
              <a:rPr lang="ar-YE" sz="3600" kern="1400" spc="230">
                <a:solidFill>
                  <a:schemeClr val="tx1"/>
                </a:solidFill>
                <a:latin typeface="HALDEN SOLID" pitchFamily="2" charset="0"/>
              </a:rPr>
              <a:t>الاستبيان  (</a:t>
            </a:r>
            <a:r>
              <a:rPr lang="en-US" sz="3600" kern="1400" spc="230">
                <a:solidFill>
                  <a:schemeClr val="tx1"/>
                </a:solidFill>
                <a:latin typeface="HALDEN SOLID" pitchFamily="2" charset="0"/>
              </a:rPr>
              <a:t>Survey designer</a:t>
            </a:r>
            <a:r>
              <a:rPr lang="ar-YE" sz="3600" kern="1400" spc="230">
                <a:solidFill>
                  <a:schemeClr val="tx1"/>
                </a:solidFill>
                <a:latin typeface="HALDEN SOLID" pitchFamily="2" charset="0"/>
              </a:rPr>
              <a:t>)</a:t>
            </a:r>
            <a:endParaRPr lang="en-GB" sz="3600" kern="1400" spc="230">
              <a:solidFill>
                <a:schemeClr val="tx1"/>
              </a:solidFill>
              <a:latin typeface="HALDEN SOLID" pitchFamily="2" charset="0"/>
            </a:endParaRP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911893" y="2139696"/>
            <a:ext cx="10616325" cy="2596896"/>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203231"/>
            <a:ext cx="10542124" cy="1152000"/>
          </a:xfrm>
        </p:spPr>
        <p:txBody>
          <a:bodyPr/>
          <a:lstStyle/>
          <a:p>
            <a:pPr algn="r" rtl="1"/>
            <a:r>
              <a:rPr lang="ar-YE" sz="3600" kern="1400" spc="230">
                <a:solidFill>
                  <a:schemeClr val="tx1"/>
                </a:solidFill>
                <a:latin typeface="HALDEN SOLID" pitchFamily="2" charset="0"/>
              </a:rPr>
              <a:t>تصميم وحدة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endParaRPr lang="en-US" sz="3600" kern="1400" spc="23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378973"/>
            <a:ext cx="10542124" cy="4100053"/>
          </a:xfrm>
        </p:spPr>
        <p:txBody>
          <a:bodyPr vert="horz" lIns="91440" tIns="45720" rIns="91440" bIns="45720" rtlCol="0" anchor="t">
            <a:noAutofit/>
          </a:bodyPr>
          <a:lstStyle/>
          <a:p>
            <a:pPr algn="r" rtl="1">
              <a:buFont typeface="Wingdings" panose="05000000000000000000" pitchFamily="2" charset="2"/>
              <a:buChar char="v"/>
            </a:pPr>
            <a:r>
              <a:rPr lang="ar-SA" sz="2200" spc="60">
                <a:latin typeface="Open Sans"/>
                <a:ea typeface="Open Sans"/>
                <a:cs typeface="Open Sans"/>
              </a:rPr>
              <a:t>عند تصميم الاستبيان الخاص بك ، بما في ذلك وحدة </a:t>
            </a:r>
            <a:r>
              <a:rPr lang="en-US" sz="2200" spc="60" err="1">
                <a:latin typeface="Open Sans"/>
                <a:ea typeface="Open Sans"/>
                <a:cs typeface="Open Sans"/>
              </a:rPr>
              <a:t>rCSI</a:t>
            </a:r>
            <a:r>
              <a:rPr lang="en-US" sz="2200" spc="60">
                <a:latin typeface="Open Sans"/>
                <a:ea typeface="Open Sans"/>
                <a:cs typeface="Open Sans"/>
              </a:rPr>
              <a:t> ، </a:t>
            </a:r>
            <a:r>
              <a:rPr lang="ar-SA" sz="2200" spc="60">
                <a:latin typeface="Open Sans"/>
                <a:ea typeface="Open Sans"/>
                <a:cs typeface="Open Sans"/>
              </a:rPr>
              <a:t>يرجى الرجوع إلى مصمم </a:t>
            </a:r>
            <a:r>
              <a:rPr lang="ar-YE" sz="2200" spc="60">
                <a:latin typeface="Open Sans"/>
                <a:ea typeface="Open Sans"/>
                <a:cs typeface="Open Sans"/>
              </a:rPr>
              <a:t>الاستبيان</a:t>
            </a:r>
            <a:r>
              <a:rPr lang="ar-SA" sz="2200" spc="60">
                <a:latin typeface="Open Sans"/>
                <a:ea typeface="Open Sans"/>
                <a:cs typeface="Open Sans"/>
              </a:rPr>
              <a:t> لأنه يقدم الوحدات القياسية لبرنامج الأغذية العالمي بتنسيقات</a:t>
            </a:r>
            <a:r>
              <a:rPr lang="en-US" sz="2200" spc="60" err="1">
                <a:latin typeface="Open Sans"/>
                <a:ea typeface="Open Sans"/>
                <a:cs typeface="Open Sans"/>
              </a:rPr>
              <a:t>XLSform</a:t>
            </a:r>
            <a:r>
              <a:rPr lang="en-US" sz="2200" spc="60">
                <a:latin typeface="Open Sans"/>
                <a:ea typeface="Open Sans"/>
                <a:cs typeface="Open Sans"/>
              </a:rPr>
              <a:t> </a:t>
            </a:r>
            <a:r>
              <a:rPr lang="ar-YE" sz="2200" spc="60">
                <a:latin typeface="Open Sans"/>
                <a:ea typeface="Open Sans"/>
                <a:cs typeface="Open Sans"/>
              </a:rPr>
              <a:t> </a:t>
            </a:r>
            <a:r>
              <a:rPr lang="ar-SA" sz="2200" spc="60">
                <a:latin typeface="Open Sans"/>
                <a:ea typeface="Open Sans"/>
                <a:cs typeface="Open Sans"/>
              </a:rPr>
              <a:t>و </a:t>
            </a:r>
            <a:r>
              <a:rPr lang="en-US" sz="2200" spc="60">
                <a:latin typeface="Open Sans"/>
                <a:ea typeface="Open Sans"/>
                <a:cs typeface="Open Sans"/>
              </a:rPr>
              <a:t>Word</a:t>
            </a:r>
            <a:r>
              <a:rPr lang="ar-YE" sz="2200" spc="60">
                <a:latin typeface="Open Sans"/>
                <a:ea typeface="Open Sans"/>
                <a:cs typeface="Open Sans"/>
              </a:rPr>
              <a:t>.</a:t>
            </a:r>
          </a:p>
          <a:p>
            <a:pPr algn="r" rtl="1">
              <a:buFont typeface="Wingdings" panose="05000000000000000000" pitchFamily="2" charset="2"/>
              <a:buChar char="v"/>
            </a:pPr>
            <a:endParaRPr lang="en-US" sz="1600" spc="60"/>
          </a:p>
          <a:p>
            <a:pPr algn="r" rtl="1">
              <a:buFont typeface="Wingdings" panose="05000000000000000000" pitchFamily="2" charset="2"/>
              <a:buChar char="v"/>
            </a:pPr>
            <a:r>
              <a:rPr lang="ar-SA" sz="2200" spc="60">
                <a:latin typeface="Open Sans"/>
                <a:ea typeface="Open Sans"/>
                <a:cs typeface="Open Sans"/>
              </a:rPr>
              <a:t>يمكن تضمين استراتيجيات تكيف إضافية قائمة على الاستهلاك اعتمادا على </a:t>
            </a:r>
            <a:r>
              <a:rPr lang="ar-YE" sz="2200" spc="60">
                <a:latin typeface="Open Sans"/>
                <a:ea typeface="Open Sans"/>
                <a:cs typeface="Open Sans"/>
              </a:rPr>
              <a:t>سياق</a:t>
            </a:r>
            <a:r>
              <a:rPr lang="ar-SA" sz="2200" spc="60">
                <a:latin typeface="Open Sans"/>
                <a:ea typeface="Open Sans"/>
                <a:cs typeface="Open Sans"/>
              </a:rPr>
              <a:t> </a:t>
            </a:r>
            <a:r>
              <a:rPr lang="ar-YE" sz="2200" spc="60">
                <a:latin typeface="Open Sans"/>
                <a:ea typeface="Open Sans"/>
                <a:cs typeface="Open Sans"/>
              </a:rPr>
              <a:t>البلد</a:t>
            </a:r>
            <a:r>
              <a:rPr lang="ar-SA" sz="2200" spc="60">
                <a:latin typeface="Open Sans"/>
                <a:ea typeface="Open Sans"/>
                <a:cs typeface="Open Sans"/>
              </a:rPr>
              <a:t>، ولكن يجب أن تعكس الوحدة الأساسية السؤال والاستراتيجيات الرئيسية القياسية.</a:t>
            </a:r>
            <a:endParaRPr lang="en-US" sz="2200" spc="60">
              <a:latin typeface="Open Sans"/>
              <a:ea typeface="Open Sans"/>
              <a:cs typeface="Open Sans"/>
            </a:endParaRPr>
          </a:p>
          <a:p>
            <a:pPr algn="r" rtl="1">
              <a:buFont typeface="Wingdings" panose="05000000000000000000" pitchFamily="2" charset="2"/>
              <a:buChar char="v"/>
            </a:pPr>
            <a:endParaRPr lang="en-US" sz="1800" spc="60"/>
          </a:p>
          <a:p>
            <a:pPr algn="r" rtl="1">
              <a:buFont typeface="Wingdings" panose="05000000000000000000" pitchFamily="2" charset="2"/>
              <a:buChar char="v"/>
            </a:pPr>
            <a:r>
              <a:rPr lang="ar-SA" sz="2200" spc="60">
                <a:latin typeface="Open Sans"/>
                <a:ea typeface="Open Sans"/>
                <a:cs typeface="Open Sans"/>
              </a:rPr>
              <a:t>إذا اضطررت الى الاعتماد على أدوات او أنظمة جمع البيانات التي لا تدعم </a:t>
            </a:r>
            <a:r>
              <a:rPr lang="en-GB" sz="2200" spc="60" err="1">
                <a:latin typeface="Open Sans"/>
                <a:ea typeface="Open Sans"/>
                <a:cs typeface="Open Sans"/>
              </a:rPr>
              <a:t>XLSforms</a:t>
            </a:r>
            <a:r>
              <a:rPr lang="en-GB" sz="2200" spc="60">
                <a:latin typeface="Open Sans"/>
                <a:ea typeface="Open Sans"/>
                <a:cs typeface="Open Sans"/>
              </a:rPr>
              <a:t>، </a:t>
            </a:r>
            <a:r>
              <a:rPr lang="ar-SA" sz="2200" spc="60">
                <a:latin typeface="Open Sans"/>
                <a:ea typeface="Open Sans"/>
                <a:cs typeface="Open Sans"/>
              </a:rPr>
              <a:t>فيجب عكس  الوحدة القياسية بشكل صحيح، بما في ذلك قيود الرؤية والتحقق من الصحة. </a:t>
            </a:r>
          </a:p>
          <a:p>
            <a:pPr>
              <a:buFont typeface="Wingdings" panose="05000000000000000000" pitchFamily="2" charset="2"/>
              <a:buChar char="v"/>
            </a:pPr>
            <a:endParaRPr lang="en-US" sz="2200" spc="60"/>
          </a:p>
        </p:txBody>
      </p:sp>
    </p:spTree>
    <p:extLst>
      <p:ext uri="{BB962C8B-B14F-4D97-AF65-F5344CB8AC3E}">
        <p14:creationId xmlns:p14="http://schemas.microsoft.com/office/powerpoint/2010/main" val="4254616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898528" y="2286894"/>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a:solidFill>
                  <a:srgbClr val="FFFFFE"/>
                </a:solidFill>
                <a:latin typeface="Open Sans ExtraBold" panose="020B0906030804020204" pitchFamily="34" charset="0"/>
                <a:ea typeface="Open Sans ExtraBold" panose="020B0906030804020204" pitchFamily="34" charset="0"/>
                <a:cs typeface="Open Sans" panose="020B0606030504020204" pitchFamily="34" charset="0"/>
              </a:rPr>
              <a:t>التحليل</a:t>
            </a:r>
            <a:endParaRPr lang="en-GB">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en-GB" sz="3600" kern="1400" spc="230">
                <a:solidFill>
                  <a:schemeClr val="tx1"/>
                </a:solidFill>
                <a:latin typeface="HALDEN SOLID" pitchFamily="2" charset="0"/>
              </a:rPr>
              <a:t> </a:t>
            </a:r>
            <a:r>
              <a:rPr lang="ar-SA" sz="3600" kern="1400" spc="230">
                <a:solidFill>
                  <a:schemeClr val="tx1"/>
                </a:solidFill>
                <a:latin typeface="HALDEN SOLID" pitchFamily="2" charset="0"/>
              </a:rPr>
              <a:t>مصمم </a:t>
            </a:r>
            <a:r>
              <a:rPr lang="ar-YE" sz="3600" kern="1400" spc="230">
                <a:solidFill>
                  <a:schemeClr val="tx1"/>
                </a:solidFill>
                <a:latin typeface="HALDEN SOLID" pitchFamily="2" charset="0"/>
              </a:rPr>
              <a:t>الاستبيان</a:t>
            </a:r>
            <a:endParaRPr lang="en-GB" sz="3600" kern="1400" spc="230">
              <a:solidFill>
                <a:schemeClr val="tx1"/>
              </a:solidFill>
              <a:latin typeface="HALDEN SOLID" pitchFamily="2" charset="0"/>
            </a:endParaRP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1070517" y="2376026"/>
            <a:ext cx="9618882" cy="2352089"/>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603805" y="1828799"/>
            <a:ext cx="1700566" cy="363529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11FE6BE2-DA88-34D8-9E18-EF6514C37334}"/>
              </a:ext>
            </a:extLst>
          </p:cNvPr>
          <p:cNvCxnSpPr>
            <a:cxnSpLocks/>
          </p:cNvCxnSpPr>
          <p:nvPr/>
        </p:nvCxnSpPr>
        <p:spPr>
          <a:xfrm flipH="1">
            <a:off x="3454088" y="6496261"/>
            <a:ext cx="924603"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31333620-9C7C-AB3D-2575-6903A5495423}"/>
              </a:ext>
            </a:extLst>
          </p:cNvPr>
          <p:cNvSpPr txBox="1"/>
          <p:nvPr/>
        </p:nvSpPr>
        <p:spPr>
          <a:xfrm>
            <a:off x="1265873" y="6311595"/>
            <a:ext cx="2346007" cy="369332"/>
          </a:xfrm>
          <a:prstGeom prst="rect">
            <a:avLst/>
          </a:prstGeom>
          <a:noFill/>
        </p:spPr>
        <p:txBody>
          <a:bodyPr wrap="square">
            <a:spAutoFit/>
          </a:bodyPr>
          <a:lstStyle/>
          <a:p>
            <a:pPr algn="ctr"/>
            <a:r>
              <a:rPr lang="en-GB" sz="1800">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GB" sz="180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7E90E1F5-349B-A94D-92F2-A906B034D952}"/>
              </a:ext>
            </a:extLst>
          </p:cNvPr>
          <p:cNvSpPr txBox="1"/>
          <p:nvPr/>
        </p:nvSpPr>
        <p:spPr>
          <a:xfrm>
            <a:off x="3840480" y="6295609"/>
            <a:ext cx="7928703" cy="369332"/>
          </a:xfrm>
          <a:prstGeom prst="rect">
            <a:avLst/>
          </a:prstGeom>
          <a:noFill/>
        </p:spPr>
        <p:txBody>
          <a:bodyPr wrap="square">
            <a:spAutoFit/>
          </a:bodyPr>
          <a:lstStyle/>
          <a:p>
            <a:pPr algn="r" rtl="1"/>
            <a:r>
              <a:rPr lang="ar-LB"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لايجاد أحدث وحدة لمؤشرمؤشر استراتيجيات التكيف الخاصة باستهلاك الغذاء</a:t>
            </a:r>
            <a:r>
              <a:rPr lang="ar-YE">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بصيغة</a:t>
            </a:r>
            <a:r>
              <a:rPr lang="en-US" sz="18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8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a:p>
        </p:txBody>
      </p:sp>
    </p:spTree>
    <p:extLst>
      <p:ext uri="{BB962C8B-B14F-4D97-AF65-F5344CB8AC3E}">
        <p14:creationId xmlns:p14="http://schemas.microsoft.com/office/powerpoint/2010/main" val="3815637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err="1">
                <a:solidFill>
                  <a:schemeClr val="tx1"/>
                </a:solidFill>
                <a:latin typeface="HALDEN SOLID" pitchFamily="2" charset="0"/>
              </a:rPr>
              <a:t>rCSi</a:t>
            </a:r>
            <a:r>
              <a:rPr lang="en-GB" sz="3600" b="0" kern="1400" spc="230">
                <a:solidFill>
                  <a:schemeClr val="tx1"/>
                </a:solidFill>
                <a:latin typeface="HALDEN SOLID" pitchFamily="2" charset="0"/>
              </a:rPr>
              <a:t>: GITHUB</a:t>
            </a:r>
          </a:p>
        </p:txBody>
      </p:sp>
      <p:pic>
        <p:nvPicPr>
          <p:cNvPr id="5" name="Picture 4">
            <a:extLst>
              <a:ext uri="{FF2B5EF4-FFF2-40B4-BE49-F238E27FC236}">
                <a16:creationId xmlns:a16="http://schemas.microsoft.com/office/drawing/2014/main" id="{56954BD9-3DE3-4434-8409-1712147F9B61}"/>
              </a:ext>
            </a:extLst>
          </p:cNvPr>
          <p:cNvPicPr>
            <a:picLocks noChangeAspect="1"/>
          </p:cNvPicPr>
          <p:nvPr/>
        </p:nvPicPr>
        <p:blipFill>
          <a:blip r:embed="rId3"/>
          <a:srcRect/>
          <a:stretch/>
        </p:blipFill>
        <p:spPr>
          <a:xfrm>
            <a:off x="2075935" y="1378974"/>
            <a:ext cx="8717050" cy="4447792"/>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318525" y="2409567"/>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E579A3-D519-80D4-3FAD-CB184C0AE95B}"/>
              </a:ext>
            </a:extLst>
          </p:cNvPr>
          <p:cNvSpPr txBox="1"/>
          <p:nvPr/>
        </p:nvSpPr>
        <p:spPr>
          <a:xfrm>
            <a:off x="4737312" y="6206638"/>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 RAM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flipH="1">
            <a:off x="6544490" y="6397870"/>
            <a:ext cx="101019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7554687" y="6187170"/>
            <a:ext cx="4092366" cy="338554"/>
          </a:xfrm>
          <a:prstGeom prst="rect">
            <a:avLst/>
          </a:prstGeom>
          <a:noFill/>
        </p:spPr>
        <p:txBody>
          <a:bodyPr wrap="square">
            <a:spAutoFit/>
          </a:bodyPr>
          <a:lstStyle/>
          <a:p>
            <a:pPr algn="l" rtl="1"/>
            <a:r>
              <a:rPr lang="ar-YE"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لأيجاد النصوص البرمجية في </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SPSS , STATA</a:t>
            </a:r>
            <a:r>
              <a:rPr lang="ar-YE"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و </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R </a:t>
            </a:r>
          </a:p>
        </p:txBody>
      </p:sp>
    </p:spTree>
    <p:extLst>
      <p:ext uri="{BB962C8B-B14F-4D97-AF65-F5344CB8AC3E}">
        <p14:creationId xmlns:p14="http://schemas.microsoft.com/office/powerpoint/2010/main" val="3329884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008696"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الابلاغ</a:t>
            </a:r>
            <a:endParaRPr lang="en-GB">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63286" y="716415"/>
            <a:ext cx="11605897" cy="662558"/>
          </a:xfrm>
        </p:spPr>
        <p:txBody>
          <a:bodyPr anchor="t" anchorCtr="0"/>
          <a:lstStyle/>
          <a:p>
            <a:pPr algn="ctr" rtl="1"/>
            <a:r>
              <a:rPr lang="ar-YE" sz="3600" kern="1400" spc="230">
                <a:solidFill>
                  <a:schemeClr val="tx1"/>
                </a:solidFill>
                <a:latin typeface="Open Sans ExtraBold" panose="020B0906030804020204" pitchFamily="34" charset="0"/>
                <a:ea typeface="Open Sans ExtraBold" panose="020B0906030804020204" pitchFamily="34" charset="0"/>
              </a:rPr>
              <a:t>مثال على الابلاغ</a:t>
            </a:r>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SA" sz="3600" kern="1400" spc="230">
                <a:solidFill>
                  <a:schemeClr val="tx1"/>
                </a:solidFill>
                <a:latin typeface="Open Sans ExtraBold" panose="020B0906030804020204" pitchFamily="34" charset="0"/>
                <a:ea typeface="Open Sans ExtraBold" panose="020B0906030804020204" pitchFamily="34" charset="0"/>
              </a:rPr>
              <a:t>استراتيجيات التكيف </a:t>
            </a:r>
            <a:r>
              <a:rPr lang="ar-YE" sz="3600" kern="1400" spc="230">
                <a:solidFill>
                  <a:schemeClr val="tx1"/>
                </a:solidFill>
                <a:latin typeface="Open Sans ExtraBold" panose="020B0906030804020204" pitchFamily="34" charset="0"/>
                <a:ea typeface="Open Sans ExtraBold" panose="020B0906030804020204" pitchFamily="34" charset="0"/>
              </a:rPr>
              <a:t>الخاصة</a:t>
            </a:r>
            <a:r>
              <a:rPr lang="ar-SA" sz="3600" kern="1400" spc="230">
                <a:solidFill>
                  <a:schemeClr val="tx1"/>
                </a:solidFill>
                <a:latin typeface="Open Sans ExtraBold" panose="020B0906030804020204" pitchFamily="34" charset="0"/>
                <a:ea typeface="Open Sans ExtraBold" panose="020B0906030804020204" pitchFamily="34" charset="0"/>
              </a:rPr>
              <a:t> </a:t>
            </a:r>
            <a:r>
              <a:rPr lang="ar-YE" sz="3600" kern="1400" spc="230">
                <a:solidFill>
                  <a:schemeClr val="tx1"/>
                </a:solidFill>
                <a:latin typeface="Open Sans ExtraBold" panose="020B0906030804020204" pitchFamily="34" charset="0"/>
                <a:ea typeface="Open Sans ExtraBold" panose="020B0906030804020204" pitchFamily="34" charset="0"/>
              </a:rPr>
              <a:t>باستهلاك الغذاء (</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Open Sans ExtraBold" panose="020B0906030804020204" pitchFamily="34" charset="0"/>
                <a:ea typeface="Open Sans ExtraBold" panose="020B0906030804020204" pitchFamily="34" charset="0"/>
              </a:rPr>
              <a:t>)</a:t>
            </a:r>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endPar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TextBox 5">
            <a:extLst>
              <a:ext uri="{FF2B5EF4-FFF2-40B4-BE49-F238E27FC236}">
                <a16:creationId xmlns:a16="http://schemas.microsoft.com/office/drawing/2014/main" id="{F537AF76-7659-9089-7670-D626DBBB7B29}"/>
              </a:ext>
            </a:extLst>
          </p:cNvPr>
          <p:cNvSpPr txBox="1"/>
          <p:nvPr/>
        </p:nvSpPr>
        <p:spPr>
          <a:xfrm>
            <a:off x="6770914" y="2258127"/>
            <a:ext cx="5196152" cy="3139321"/>
          </a:xfrm>
          <a:prstGeom prst="rect">
            <a:avLst/>
          </a:prstGeom>
          <a:solidFill>
            <a:schemeClr val="accent5"/>
          </a:solidFill>
        </p:spPr>
        <p:txBody>
          <a:bodyPr wrap="square" rtlCol="0">
            <a:spAutoFit/>
          </a:bodyPr>
          <a:lstStyle/>
          <a:p>
            <a:pPr algn="just" rtl="1"/>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ارتفع</a:t>
            </a:r>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 استخدام استراتيجيات التكيف القائمة على الغذاء من حيث التكرار </a:t>
            </a:r>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و</a:t>
            </a:r>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الشدة من عام 2023 إلى عام 2024 ، مما انعكس في زيادة </a:t>
            </a:r>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معدل</a:t>
            </a:r>
            <a:r>
              <a:rPr lang="en-GB"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r>
              <a:rPr lang="en-GB">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من 12.1 في عام 2023 إلى 16.5 في عام 2024.</a:t>
            </a:r>
            <a:endParaRPr lang="en-US">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GB">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rtl="1"/>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أظهرت الأسر المعيشية التي تعيلها نساء مستوى أعلى من التكيف مقارنة بالأسر التي يرأسها الذكور (18.9 مقابل 15.2).</a:t>
            </a:r>
            <a:endParaRPr lang="ar-YE">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rtl="1"/>
            <a:endParaRPr lang="en-GB">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rtl="1"/>
            <a:r>
              <a:rPr lang="ar-YE">
                <a:solidFill>
                  <a:schemeClr val="accent1"/>
                </a:solidFill>
                <a:latin typeface="Open Sans" panose="020B0606030504020204" pitchFamily="34" charset="0"/>
                <a:ea typeface="Open Sans" panose="020B0606030504020204" pitchFamily="34" charset="0"/>
                <a:cs typeface="Open Sans" panose="020B0606030504020204" pitchFamily="34" charset="0"/>
              </a:rPr>
              <a:t>قلصت </a:t>
            </a:r>
            <a:r>
              <a:rPr lang="ar-SA">
                <a:solidFill>
                  <a:schemeClr val="accent1"/>
                </a:solidFill>
                <a:latin typeface="Open Sans" panose="020B0606030504020204" pitchFamily="34" charset="0"/>
                <a:ea typeface="Open Sans" panose="020B0606030504020204" pitchFamily="34" charset="0"/>
                <a:cs typeface="Open Sans" panose="020B0606030504020204" pitchFamily="34" charset="0"/>
              </a:rPr>
              <a:t>غالبية الأسر من حجم حصتها من الوجبات. علاوة على ذلك، اضطر ما يقرب من ثلثي الأسر إلى تقييد استهلاك البالغين للأغذية للسماح للأطفال الصغار بتناول الطعام في الأسبوع السابق.</a:t>
            </a:r>
            <a:endParaRPr lang="en-GB">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Chart 8">
            <a:extLst>
              <a:ext uri="{FF2B5EF4-FFF2-40B4-BE49-F238E27FC236}">
                <a16:creationId xmlns:a16="http://schemas.microsoft.com/office/drawing/2014/main" id="{FD56EF67-8D28-D936-6A5F-5045A4FEF40E}"/>
              </a:ext>
            </a:extLst>
          </p:cNvPr>
          <p:cNvGraphicFramePr>
            <a:graphicFrameLocks/>
          </p:cNvGraphicFramePr>
          <p:nvPr>
            <p:extLst>
              <p:ext uri="{D42A27DB-BD31-4B8C-83A1-F6EECF244321}">
                <p14:modId xmlns:p14="http://schemas.microsoft.com/office/powerpoint/2010/main" val="1097985758"/>
              </p:ext>
            </p:extLst>
          </p:nvPr>
        </p:nvGraphicFramePr>
        <p:xfrm>
          <a:off x="845820" y="2258126"/>
          <a:ext cx="5250180" cy="31393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62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a:p>
          <a:p>
            <a:pPr marL="0" indent="0">
              <a:lnSpc>
                <a:spcPts val="2700"/>
              </a:lnSpc>
              <a:buNone/>
            </a:pPr>
            <a:endParaRPr lang="en-US" spc="60"/>
          </a:p>
          <a:p>
            <a:pPr marL="0" indent="0" algn="r" rtl="1">
              <a:lnSpc>
                <a:spcPct val="90000"/>
              </a:lnSpc>
              <a:buNone/>
            </a:pPr>
            <a:r>
              <a:rPr lang="ar-YE" sz="2400" spc="60"/>
              <a:t>ناقش</a:t>
            </a:r>
            <a:r>
              <a:rPr lang="ar-SA" sz="2400" spc="60"/>
              <a:t> أهداف الوحدة، أي الحصول على معلومات حول استراتيجيات التكيف </a:t>
            </a:r>
            <a:r>
              <a:rPr lang="ar-YE" sz="2400" spc="60"/>
              <a:t>الغذائيه</a:t>
            </a:r>
            <a:r>
              <a:rPr lang="ar-SA" sz="2400" spc="60"/>
              <a:t> أو القائمة على استهلاك</a:t>
            </a:r>
            <a:r>
              <a:rPr lang="ar-YE" sz="2400" spc="60"/>
              <a:t> الغذاء</a:t>
            </a:r>
            <a:r>
              <a:rPr lang="ar-SA" sz="2400" spc="60"/>
              <a:t> التي تطبقها الأسر المعيشية. شرح دور هذا المؤشر في </a:t>
            </a:r>
            <a:r>
              <a:rPr lang="ar-YE" sz="2400" spc="60"/>
              <a:t>نتائج</a:t>
            </a:r>
            <a:r>
              <a:rPr lang="ar-SA" sz="2400" spc="60"/>
              <a:t> انعدام الأمن الغذائي واستخدام المعلومات داخليا وخارجيا. وهذا يعطي </a:t>
            </a:r>
            <a:r>
              <a:rPr lang="ar-YE" sz="2400" spc="60"/>
              <a:t>الباحثين</a:t>
            </a:r>
            <a:r>
              <a:rPr lang="en-US" sz="2400" spc="60"/>
              <a:t>/ </a:t>
            </a:r>
            <a:r>
              <a:rPr lang="ar-YE" sz="2400" spc="60"/>
              <a:t> الماسحين</a:t>
            </a:r>
            <a:r>
              <a:rPr lang="ar-SA" sz="2400" spc="60"/>
              <a:t> فهما واضحا لأهمية البيانات التي سيجمعونها قريبا.</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US"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ar-YE" sz="3600" kern="1400" spc="230">
                <a:solidFill>
                  <a:schemeClr val="tx1"/>
                </a:solidFill>
                <a:latin typeface="Open Sans" panose="020B0606030504020204" pitchFamily="34" charset="0"/>
                <a:ea typeface="Open Sans" panose="020B0606030504020204" pitchFamily="34" charset="0"/>
              </a:rPr>
              <a:t>تعليمات التدريب 1</a:t>
            </a:r>
            <a:endParaRPr lang="en-GB" sz="3600" kern="1400" spc="23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39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rtl="1"/>
            <a:r>
              <a:rPr lang="ar-SA" sz="3600" kern="1400" spc="230" dirty="0">
                <a:solidFill>
                  <a:schemeClr val="tx1"/>
                </a:solidFill>
                <a:latin typeface="Open Sans ExtraBold"/>
                <a:ea typeface="Open Sans ExtraBold"/>
              </a:rPr>
              <a:t>مثال على تقرير مؤشر استراتيجيات التكيف الخاصة باستهلاك الغذاء </a:t>
            </a:r>
            <a:r>
              <a:rPr lang="en-US" sz="3600" b="0" kern="1400" spc="230" dirty="0">
                <a:solidFill>
                  <a:schemeClr val="tx1"/>
                </a:solidFill>
                <a:latin typeface="Open Sans ExtraBold"/>
                <a:ea typeface="Open Sans ExtraBold"/>
                <a:cs typeface="Open Sans ExtraBold"/>
              </a:rPr>
              <a:t>(</a:t>
            </a:r>
            <a:r>
              <a:rPr lang="en-GB" sz="3600" b="0" kern="1400" spc="230" dirty="0" err="1">
                <a:solidFill>
                  <a:schemeClr val="tx1"/>
                </a:solidFill>
                <a:latin typeface="Open Sans ExtraBold"/>
                <a:ea typeface="Open Sans ExtraBold"/>
                <a:cs typeface="Open Sans ExtraBold"/>
              </a:rPr>
              <a:t>rCSI</a:t>
            </a:r>
            <a:r>
              <a:rPr lang="en-GB" sz="3600" b="0" kern="1400" spc="230" dirty="0">
                <a:solidFill>
                  <a:schemeClr val="tx1"/>
                </a:solidFill>
                <a:latin typeface="Open Sans ExtraBold"/>
                <a:ea typeface="Open Sans ExtraBold"/>
                <a:cs typeface="Open Sans ExtraBold"/>
              </a:rPr>
              <a:t>)</a:t>
            </a:r>
          </a:p>
        </p:txBody>
      </p:sp>
      <p:graphicFrame>
        <p:nvGraphicFramePr>
          <p:cNvPr id="2" name="Chart 1">
            <a:extLst>
              <a:ext uri="{FF2B5EF4-FFF2-40B4-BE49-F238E27FC236}">
                <a16:creationId xmlns:a16="http://schemas.microsoft.com/office/drawing/2014/main" id="{983C6427-569F-9943-8481-780830A19CA6}"/>
              </a:ext>
            </a:extLst>
          </p:cNvPr>
          <p:cNvGraphicFramePr>
            <a:graphicFrameLocks/>
          </p:cNvGraphicFramePr>
          <p:nvPr>
            <p:extLst>
              <p:ext uri="{D42A27DB-BD31-4B8C-83A1-F6EECF244321}">
                <p14:modId xmlns:p14="http://schemas.microsoft.com/office/powerpoint/2010/main" val="1662667605"/>
              </p:ext>
            </p:extLst>
          </p:nvPr>
        </p:nvGraphicFramePr>
        <p:xfrm>
          <a:off x="2040466" y="2533271"/>
          <a:ext cx="7391400" cy="34030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408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00332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a:solidFill>
                  <a:srgbClr val="FFFFFE"/>
                </a:solidFill>
                <a:latin typeface="HALDEN SOLID" pitchFamily="2" charset="0"/>
                <a:ea typeface="Open Sans Extrabold" panose="020B0606030504020204" pitchFamily="34" charset="0"/>
                <a:cs typeface="Open Sans Extrabold" panose="020B0606030504020204" pitchFamily="34" charset="0"/>
              </a:rPr>
              <a:t>المصادر المتوفرة</a:t>
            </a:r>
            <a:endParaRPr lang="en-GB"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a:solidFill>
                  <a:schemeClr val="tx1"/>
                </a:solidFill>
                <a:latin typeface="HALDEN SOLID" pitchFamily="2" charset="0"/>
              </a:rPr>
              <a:t>مركز الموارد الخاص ب </a:t>
            </a:r>
            <a:r>
              <a:rPr lang="en-US" sz="3600" kern="1400" spc="230">
                <a:solidFill>
                  <a:schemeClr val="tx1"/>
                </a:solidFill>
                <a:latin typeface="HALDEN SOLID" pitchFamily="2" charset="0"/>
              </a:rPr>
              <a:t>VAM</a:t>
            </a:r>
            <a:endParaRPr lang="en-GB" sz="3600" b="0" kern="1400" spc="230">
              <a:solidFill>
                <a:schemeClr val="tx1"/>
              </a:solidFill>
              <a:latin typeface="HALDEN SOLID" pitchFamily="2" charset="0"/>
            </a:endParaRPr>
          </a:p>
        </p:txBody>
      </p:sp>
      <p:pic>
        <p:nvPicPr>
          <p:cNvPr id="4" name="Picture 3">
            <a:extLst>
              <a:ext uri="{FF2B5EF4-FFF2-40B4-BE49-F238E27FC236}">
                <a16:creationId xmlns:a16="http://schemas.microsoft.com/office/drawing/2014/main" id="{56DB2D2D-F011-4260-81C0-91496373BFE6}"/>
              </a:ext>
            </a:extLst>
          </p:cNvPr>
          <p:cNvPicPr>
            <a:picLocks noChangeAspect="1"/>
          </p:cNvPicPr>
          <p:nvPr/>
        </p:nvPicPr>
        <p:blipFill rotWithShape="1">
          <a:blip r:embed="rId3"/>
          <a:srcRect t="3515" b="4741"/>
          <a:stretch/>
        </p:blipFill>
        <p:spPr>
          <a:xfrm>
            <a:off x="1932073" y="1551555"/>
            <a:ext cx="9462514" cy="4035425"/>
          </a:xfrm>
          <a:prstGeom prst="rect">
            <a:avLst/>
          </a:prstGeom>
        </p:spPr>
      </p:pic>
      <p:sp>
        <p:nvSpPr>
          <p:cNvPr id="2" name="TextBox 1">
            <a:extLst>
              <a:ext uri="{FF2B5EF4-FFF2-40B4-BE49-F238E27FC236}">
                <a16:creationId xmlns:a16="http://schemas.microsoft.com/office/drawing/2014/main" id="{05B2D1F0-1638-78BA-8C89-EDDFA79B4D5A}"/>
              </a:ext>
            </a:extLst>
          </p:cNvPr>
          <p:cNvSpPr txBox="1"/>
          <p:nvPr/>
        </p:nvSpPr>
        <p:spPr>
          <a:xfrm>
            <a:off x="4270793" y="5972308"/>
            <a:ext cx="2955369" cy="338554"/>
          </a:xfrm>
          <a:prstGeom prst="rect">
            <a:avLst/>
          </a:prstGeom>
          <a:noFill/>
        </p:spPr>
        <p:txBody>
          <a:bodyPr wrap="square">
            <a:spAutoFit/>
          </a:bodyPr>
          <a:lstStyle/>
          <a:p>
            <a:pPr algn="ctr"/>
            <a:r>
              <a:rPr lang="en-GB"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rCSI</a:t>
            </a: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(Resource Centre)</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CC02B55-2265-D707-F87A-C5F1DBBA58D9}"/>
              </a:ext>
            </a:extLst>
          </p:cNvPr>
          <p:cNvSpPr txBox="1"/>
          <p:nvPr/>
        </p:nvSpPr>
        <p:spPr>
          <a:xfrm>
            <a:off x="8243233" y="5972308"/>
            <a:ext cx="4212319" cy="338554"/>
          </a:xfrm>
          <a:prstGeom prst="rect">
            <a:avLst/>
          </a:prstGeom>
          <a:noFill/>
        </p:spPr>
        <p:txBody>
          <a:bodyPr wrap="square">
            <a:spAutoFit/>
          </a:bodyPr>
          <a:lstStyle/>
          <a:p>
            <a:r>
              <a:rPr lang="ar-L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لمزيد من المعلومات اذهب الى</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Arrow Connector 5">
            <a:extLst>
              <a:ext uri="{FF2B5EF4-FFF2-40B4-BE49-F238E27FC236}">
                <a16:creationId xmlns:a16="http://schemas.microsoft.com/office/drawing/2014/main" id="{10B7CA26-3888-0B9D-8F48-A13EC3384266}"/>
              </a:ext>
            </a:extLst>
          </p:cNvPr>
          <p:cNvCxnSpPr>
            <a:cxnSpLocks/>
          </p:cNvCxnSpPr>
          <p:nvPr/>
        </p:nvCxnSpPr>
        <p:spPr>
          <a:xfrm flipH="1">
            <a:off x="7346682" y="6145478"/>
            <a:ext cx="896551"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29754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ar-YE">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شكرا جزيلا</a:t>
            </a:r>
            <a:endParaRPr lang="en-GB">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686" y="1699013"/>
            <a:ext cx="11052000" cy="4100053"/>
          </a:xfrm>
        </p:spPr>
        <p:txBody>
          <a:bodyPr vert="horz" lIns="91440" tIns="45720" rIns="91440" bIns="45720" rtlCol="0" anchor="t">
            <a:noAutofit/>
          </a:bodyPr>
          <a:lstStyle/>
          <a:p>
            <a:pPr marL="0" indent="0" algn="r" rtl="1">
              <a:buNone/>
            </a:pPr>
            <a:r>
              <a:rPr lang="ar-SA" sz="2200" spc="60">
                <a:latin typeface="Open Sans"/>
                <a:ea typeface="Open Sans"/>
                <a:cs typeface="Open Sans"/>
              </a:rPr>
              <a:t>يستخدم مؤشر استراتيجيات </a:t>
            </a:r>
            <a:r>
              <a:rPr lang="ar-YE" sz="2200" spc="60">
                <a:latin typeface="Open Sans"/>
                <a:ea typeface="Open Sans"/>
                <a:cs typeface="Open Sans"/>
              </a:rPr>
              <a:t>ال</a:t>
            </a:r>
            <a:r>
              <a:rPr lang="ar-SA" sz="2200" spc="60">
                <a:latin typeface="Open Sans"/>
                <a:ea typeface="Open Sans"/>
                <a:cs typeface="Open Sans"/>
              </a:rPr>
              <a:t>تكيف خاصة باستهلاك الغذاء، المعروف أيضا باسم </a:t>
            </a:r>
            <a:r>
              <a:rPr lang="ar-YE" sz="2200" spc="60">
                <a:latin typeface="Open Sans"/>
                <a:ea typeface="Open Sans"/>
                <a:cs typeface="Open Sans"/>
              </a:rPr>
              <a:t>اليات التأقلم</a:t>
            </a:r>
            <a:r>
              <a:rPr lang="en-GB" sz="2200" spc="60">
                <a:latin typeface="Open Sans"/>
                <a:ea typeface="Open Sans"/>
                <a:cs typeface="Open Sans"/>
              </a:rPr>
              <a:t> </a:t>
            </a:r>
            <a:r>
              <a:rPr lang="ar-SA" sz="2200" spc="60">
                <a:latin typeface="Open Sans"/>
                <a:ea typeface="Open Sans"/>
                <a:cs typeface="Open Sans"/>
              </a:rPr>
              <a:t>القائم على الاستهلاك، لتقييم مستوى </a:t>
            </a:r>
            <a:r>
              <a:rPr lang="ar-YE" sz="2200" spc="60">
                <a:latin typeface="Open Sans"/>
                <a:ea typeface="Open Sans"/>
                <a:cs typeface="Open Sans"/>
              </a:rPr>
              <a:t>الضغط</a:t>
            </a:r>
            <a:r>
              <a:rPr lang="ar-SA" sz="2200" spc="60">
                <a:latin typeface="Open Sans"/>
                <a:ea typeface="Open Sans"/>
                <a:cs typeface="Open Sans"/>
              </a:rPr>
              <a:t> </a:t>
            </a:r>
            <a:r>
              <a:rPr lang="ar-YE" sz="2200" spc="60">
                <a:latin typeface="Open Sans"/>
                <a:ea typeface="Open Sans"/>
                <a:cs typeface="Open Sans"/>
              </a:rPr>
              <a:t>على</a:t>
            </a:r>
            <a:r>
              <a:rPr lang="ar-SA" sz="2200" spc="60">
                <a:latin typeface="Open Sans"/>
                <a:ea typeface="Open Sans"/>
                <a:cs typeface="Open Sans"/>
              </a:rPr>
              <a:t> الأسرة بسبب نقص الغذاء.</a:t>
            </a:r>
            <a:endParaRPr lang="en-US" sz="500" spc="60">
              <a:latin typeface="Open Sans" panose="020B0606030504020204" pitchFamily="34" charset="0"/>
              <a:ea typeface="Open Sans" panose="020B0606030504020204" pitchFamily="34" charset="0"/>
              <a:cs typeface="Open Sans" panose="020B0606030504020204" pitchFamily="34" charset="0"/>
            </a:endParaRPr>
          </a:p>
          <a:p>
            <a:pPr algn="r" rtl="1">
              <a:buFont typeface="Wingdings" panose="05000000000000000000" pitchFamily="2" charset="2"/>
              <a:buChar char="v"/>
            </a:pPr>
            <a:r>
              <a:rPr lang="ar-SA" sz="2200">
                <a:latin typeface="Open Sans"/>
                <a:ea typeface="Open Sans"/>
                <a:cs typeface="Open Sans"/>
              </a:rPr>
              <a:t>يقيس </a:t>
            </a:r>
            <a:r>
              <a:rPr lang="ar-SA" sz="2200" spc="60">
                <a:latin typeface="Open Sans"/>
                <a:ea typeface="Open Sans"/>
                <a:cs typeface="Open Sans"/>
              </a:rPr>
              <a:t>مؤشر استراتيجيات </a:t>
            </a:r>
            <a:r>
              <a:rPr lang="ar-YE" sz="2200" spc="60">
                <a:latin typeface="Open Sans"/>
                <a:ea typeface="Open Sans"/>
                <a:cs typeface="Open Sans"/>
              </a:rPr>
              <a:t>ال</a:t>
            </a:r>
            <a:r>
              <a:rPr lang="ar-SA" sz="2200" spc="60">
                <a:latin typeface="Open Sans"/>
                <a:ea typeface="Open Sans"/>
                <a:cs typeface="Open Sans"/>
              </a:rPr>
              <a:t>تكيف </a:t>
            </a:r>
            <a:r>
              <a:rPr lang="ar-YE" sz="2200" spc="60">
                <a:latin typeface="Open Sans"/>
                <a:ea typeface="Open Sans"/>
                <a:cs typeface="Open Sans"/>
              </a:rPr>
              <a:t>ال</a:t>
            </a:r>
            <a:r>
              <a:rPr lang="ar-SA" sz="2200" spc="60">
                <a:latin typeface="Open Sans"/>
                <a:ea typeface="Open Sans"/>
                <a:cs typeface="Open Sans"/>
              </a:rPr>
              <a:t>خاصة باستهلاك الغذاء </a:t>
            </a:r>
            <a:r>
              <a:rPr lang="ar-YE" sz="2200" spc="60">
                <a:latin typeface="Open Sans"/>
                <a:ea typeface="Open Sans"/>
                <a:cs typeface="Open Sans"/>
              </a:rPr>
              <a:t>(</a:t>
            </a:r>
            <a:r>
              <a:rPr lang="en-US" sz="2200" spc="60" err="1">
                <a:latin typeface="Open Sans"/>
                <a:ea typeface="Open Sans"/>
                <a:cs typeface="Open Sans"/>
              </a:rPr>
              <a:t>rCSI</a:t>
            </a:r>
            <a:r>
              <a:rPr lang="ar-YE" sz="2200" spc="60">
                <a:latin typeface="Open Sans"/>
                <a:ea typeface="Open Sans"/>
                <a:cs typeface="Open Sans"/>
              </a:rPr>
              <a:t>)</a:t>
            </a:r>
            <a:r>
              <a:rPr lang="en-US" sz="2200">
                <a:latin typeface="Open Sans"/>
                <a:ea typeface="Open Sans"/>
                <a:cs typeface="Open Sans"/>
              </a:rPr>
              <a:t> </a:t>
            </a:r>
            <a:r>
              <a:rPr lang="ar-SA" sz="2200">
                <a:latin typeface="Open Sans"/>
                <a:ea typeface="Open Sans"/>
                <a:cs typeface="Open Sans"/>
              </a:rPr>
              <a:t>الاستراتيجيات السلوكية التي يطبقها الناس عندما لا يستطيعون الوصول إلى ما يكفي من الطعام أو عندما يتوقعون انخفاض في الطعام.</a:t>
            </a:r>
            <a:endParaRPr lang="en-US" sz="500">
              <a:latin typeface="Open Sans" panose="020B0606030504020204" pitchFamily="34" charset="0"/>
              <a:ea typeface="Open Sans" panose="020B0606030504020204" pitchFamily="34" charset="0"/>
              <a:cs typeface="Open Sans" panose="020B0606030504020204" pitchFamily="34" charset="0"/>
            </a:endParaRPr>
          </a:p>
          <a:p>
            <a:pPr algn="r" rtl="1">
              <a:buFont typeface="Wingdings" panose="05000000000000000000" pitchFamily="2" charset="2"/>
              <a:buChar char="v"/>
            </a:pPr>
            <a:r>
              <a:rPr lang="ar-SA" sz="2200">
                <a:latin typeface="Open Sans"/>
                <a:ea typeface="Open Sans"/>
                <a:cs typeface="Open Sans"/>
              </a:rPr>
              <a:t>ي</a:t>
            </a:r>
            <a:r>
              <a:rPr lang="ar-YE" sz="2200">
                <a:latin typeface="Open Sans"/>
                <a:ea typeface="Open Sans"/>
                <a:cs typeface="Open Sans"/>
              </a:rPr>
              <a:t>حتوي</a:t>
            </a:r>
            <a:r>
              <a:rPr lang="ar-SA" sz="2200">
                <a:latin typeface="Open Sans"/>
                <a:ea typeface="Open Sans"/>
                <a:cs typeface="Open Sans"/>
              </a:rPr>
              <a:t> </a:t>
            </a:r>
            <a:r>
              <a:rPr lang="ar-SA" sz="2200" spc="60">
                <a:latin typeface="Open Sans"/>
                <a:ea typeface="Open Sans"/>
                <a:cs typeface="Open Sans"/>
              </a:rPr>
              <a:t>مؤشر استراتيجيات </a:t>
            </a:r>
            <a:r>
              <a:rPr lang="ar-YE" sz="2200" spc="60">
                <a:latin typeface="Open Sans"/>
                <a:ea typeface="Open Sans"/>
                <a:cs typeface="Open Sans"/>
              </a:rPr>
              <a:t>ال</a:t>
            </a:r>
            <a:r>
              <a:rPr lang="ar-SA" sz="2200" spc="60">
                <a:latin typeface="Open Sans"/>
                <a:ea typeface="Open Sans"/>
                <a:cs typeface="Open Sans"/>
              </a:rPr>
              <a:t>تكيف </a:t>
            </a:r>
            <a:r>
              <a:rPr lang="ar-YE" sz="2200" spc="60">
                <a:latin typeface="Open Sans"/>
                <a:ea typeface="Open Sans"/>
                <a:cs typeface="Open Sans"/>
              </a:rPr>
              <a:t>ال</a:t>
            </a:r>
            <a:r>
              <a:rPr lang="ar-SA" sz="2200" spc="60">
                <a:latin typeface="Open Sans"/>
                <a:ea typeface="Open Sans"/>
                <a:cs typeface="Open Sans"/>
              </a:rPr>
              <a:t>خاصة باستهلاك الغذاء </a:t>
            </a:r>
            <a:r>
              <a:rPr lang="ar-YE" sz="2200" spc="60">
                <a:latin typeface="Open Sans"/>
                <a:ea typeface="Open Sans"/>
                <a:cs typeface="Open Sans"/>
              </a:rPr>
              <a:t>(</a:t>
            </a:r>
            <a:r>
              <a:rPr lang="en-US" sz="2200" spc="60" err="1">
                <a:latin typeface="Open Sans"/>
                <a:ea typeface="Open Sans"/>
                <a:cs typeface="Open Sans"/>
              </a:rPr>
              <a:t>rCSI</a:t>
            </a:r>
            <a:r>
              <a:rPr lang="ar-YE" sz="2200" spc="60">
                <a:latin typeface="Open Sans"/>
                <a:ea typeface="Open Sans"/>
                <a:cs typeface="Open Sans"/>
              </a:rPr>
              <a:t>)</a:t>
            </a:r>
            <a:r>
              <a:rPr lang="en-US" sz="2200">
                <a:latin typeface="Open Sans"/>
                <a:ea typeface="Open Sans"/>
                <a:cs typeface="Open Sans"/>
              </a:rPr>
              <a:t> </a:t>
            </a:r>
            <a:r>
              <a:rPr lang="ar-SA" sz="2200">
                <a:latin typeface="Open Sans"/>
                <a:ea typeface="Open Sans"/>
                <a:cs typeface="Open Sans"/>
              </a:rPr>
              <a:t>على خمس استراتيجيات قياسية - </a:t>
            </a:r>
            <a:r>
              <a:rPr lang="ar-YE" sz="2200">
                <a:latin typeface="Open Sans"/>
                <a:ea typeface="Open Sans"/>
                <a:cs typeface="Open Sans"/>
              </a:rPr>
              <a:t>لتسهيل</a:t>
            </a:r>
            <a:r>
              <a:rPr lang="ar-SA" sz="2200">
                <a:latin typeface="Open Sans"/>
                <a:ea typeface="Open Sans"/>
                <a:cs typeface="Open Sans"/>
              </a:rPr>
              <a:t> المقارنة </a:t>
            </a:r>
            <a:r>
              <a:rPr lang="ar-YE" sz="2200">
                <a:latin typeface="Open Sans"/>
                <a:ea typeface="Open Sans"/>
                <a:cs typeface="Open Sans"/>
              </a:rPr>
              <a:t>في</a:t>
            </a:r>
            <a:r>
              <a:rPr lang="ar-SA" sz="2200">
                <a:latin typeface="Open Sans"/>
                <a:ea typeface="Open Sans"/>
                <a:cs typeface="Open Sans"/>
              </a:rPr>
              <a:t> المكان والزمان وبين المجموعات.</a:t>
            </a:r>
            <a:endParaRPr lang="en-US" sz="500">
              <a:latin typeface="Open Sans" panose="020B0606030504020204" pitchFamily="34" charset="0"/>
              <a:ea typeface="Open Sans" panose="020B0606030504020204" pitchFamily="34" charset="0"/>
              <a:cs typeface="Open Sans" panose="020B0606030504020204" pitchFamily="34" charset="0"/>
            </a:endParaRPr>
          </a:p>
          <a:p>
            <a:pPr algn="r" rtl="1">
              <a:buFont typeface="Wingdings" panose="05000000000000000000" pitchFamily="2" charset="2"/>
              <a:buChar char="v"/>
            </a:pPr>
            <a:r>
              <a:rPr lang="ar-SA" sz="2200" spc="60">
                <a:latin typeface="Open Sans"/>
                <a:ea typeface="Open Sans"/>
                <a:cs typeface="Open Sans"/>
              </a:rPr>
              <a:t>يرتبط مؤشر استراتيجيات </a:t>
            </a:r>
            <a:r>
              <a:rPr lang="ar-YE" sz="2200" spc="60">
                <a:latin typeface="Open Sans"/>
                <a:ea typeface="Open Sans"/>
                <a:cs typeface="Open Sans"/>
              </a:rPr>
              <a:t>ال</a:t>
            </a:r>
            <a:r>
              <a:rPr lang="ar-SA" sz="2200" spc="60">
                <a:latin typeface="Open Sans"/>
                <a:ea typeface="Open Sans"/>
                <a:cs typeface="Open Sans"/>
              </a:rPr>
              <a:t>تكيف </a:t>
            </a:r>
            <a:r>
              <a:rPr lang="ar-YE" sz="2200" spc="60">
                <a:latin typeface="Open Sans"/>
                <a:ea typeface="Open Sans"/>
                <a:cs typeface="Open Sans"/>
              </a:rPr>
              <a:t>ال</a:t>
            </a:r>
            <a:r>
              <a:rPr lang="ar-SA" sz="2200" spc="60">
                <a:latin typeface="Open Sans"/>
                <a:ea typeface="Open Sans"/>
                <a:cs typeface="Open Sans"/>
              </a:rPr>
              <a:t>خاصة باستهلاك الغذاء </a:t>
            </a:r>
            <a:r>
              <a:rPr lang="ar-YE" sz="2200" spc="60">
                <a:latin typeface="Open Sans"/>
                <a:ea typeface="Open Sans"/>
                <a:cs typeface="Open Sans"/>
              </a:rPr>
              <a:t>(</a:t>
            </a:r>
            <a:r>
              <a:rPr lang="en-US" sz="2200" spc="60" err="1">
                <a:latin typeface="Open Sans"/>
                <a:ea typeface="Open Sans"/>
                <a:cs typeface="Open Sans"/>
              </a:rPr>
              <a:t>rCSI</a:t>
            </a:r>
            <a:r>
              <a:rPr lang="ar-YE" sz="2200" spc="60">
                <a:latin typeface="Open Sans"/>
                <a:ea typeface="Open Sans"/>
                <a:cs typeface="Open Sans"/>
              </a:rPr>
              <a:t>)</a:t>
            </a:r>
            <a:r>
              <a:rPr lang="en-US" sz="2200" spc="60">
                <a:latin typeface="Open Sans"/>
                <a:ea typeface="Open Sans"/>
                <a:cs typeface="Open Sans"/>
              </a:rPr>
              <a:t> </a:t>
            </a:r>
            <a:r>
              <a:rPr lang="ar-SA" sz="2200" spc="60">
                <a:latin typeface="Open Sans"/>
                <a:ea typeface="Open Sans"/>
                <a:cs typeface="Open Sans"/>
              </a:rPr>
              <a:t>ارتباطا وثيقا بمؤشرات الأمن الغذائي الأخرى ، بما في ذلك </a:t>
            </a:r>
            <a:r>
              <a:rPr lang="ar-YE" sz="2200" spc="60">
                <a:latin typeface="Open Sans"/>
                <a:ea typeface="Open Sans"/>
                <a:cs typeface="Open Sans"/>
              </a:rPr>
              <a:t>مؤشر</a:t>
            </a:r>
            <a:r>
              <a:rPr lang="ar-SA" sz="2200" spc="60">
                <a:latin typeface="Open Sans"/>
                <a:ea typeface="Open Sans"/>
                <a:cs typeface="Open Sans"/>
              </a:rPr>
              <a:t> استهلاك الغذاء ، وفيتامين أ ، والبروتين الغني وتناول الحديد.</a:t>
            </a:r>
            <a:endParaRPr lang="en-US" sz="220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1017" y="716415"/>
            <a:ext cx="11901387" cy="662558"/>
          </a:xfrm>
        </p:spPr>
        <p:txBody>
          <a:bodyPr anchor="t" anchorCtr="0"/>
          <a:lstStyle/>
          <a:p>
            <a:pPr algn="r" rtl="1"/>
            <a:r>
              <a:rPr lang="ar-YE" sz="3600" kern="1400" spc="230">
                <a:solidFill>
                  <a:schemeClr val="tx1"/>
                </a:solidFill>
                <a:latin typeface="Open Sans ExtraBold" panose="020B0906030804020204" pitchFamily="34" charset="0"/>
                <a:ea typeface="Open Sans ExtraBold" panose="020B0906030804020204" pitchFamily="34" charset="0"/>
              </a:rPr>
              <a:t>ماهو مؤشر استراتيجيات التكيف الخاصة باستهلاك الغذاء(</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Open Sans ExtraBold" panose="020B0906030804020204" pitchFamily="34" charset="0"/>
                <a:ea typeface="Open Sans ExtraBold" panose="020B0906030804020204" pitchFamily="34" charset="0"/>
              </a:rPr>
              <a:t>)</a:t>
            </a:r>
            <a:endPar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767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a:lnSpc>
                <a:spcPts val="2700"/>
              </a:lnSpc>
              <a:buFont typeface="Wingdings" panose="05000000000000000000" pitchFamily="2" charset="2"/>
              <a:buChar char="v"/>
            </a:pPr>
            <a:endParaRPr lang="en-US" sz="2200" spc="60"/>
          </a:p>
          <a:p>
            <a:pPr algn="r" rtl="1">
              <a:lnSpc>
                <a:spcPts val="2700"/>
              </a:lnSpc>
              <a:buFont typeface="Wingdings" panose="05000000000000000000" pitchFamily="2" charset="2"/>
              <a:buChar char="v"/>
            </a:pPr>
            <a:r>
              <a:rPr lang="ar-SA" sz="2200" spc="60"/>
              <a:t>ويمكن استخدام </a:t>
            </a:r>
            <a:r>
              <a:rPr lang="ar-YE" sz="2200" spc="60"/>
              <a:t>المؤشر</a:t>
            </a:r>
            <a:r>
              <a:rPr lang="ar-SA" sz="2200" spc="60"/>
              <a:t> بعدة طرق، بما في ذلك رصد أنشطة البرنامج، وتحديد حالة الأمن الغذائي، والاستهداف على مستوى السكان.</a:t>
            </a:r>
            <a:endParaRPr lang="en-US" sz="2200" spc="60"/>
          </a:p>
          <a:p>
            <a:pPr algn="r" rtl="1">
              <a:lnSpc>
                <a:spcPts val="2700"/>
              </a:lnSpc>
              <a:buFont typeface="Wingdings" panose="05000000000000000000" pitchFamily="2" charset="2"/>
              <a:buChar char="v"/>
            </a:pPr>
            <a:endParaRPr lang="en-US" sz="2200" spc="60"/>
          </a:p>
          <a:p>
            <a:pPr algn="r" rtl="1">
              <a:lnSpc>
                <a:spcPts val="2700"/>
              </a:lnSpc>
              <a:buFont typeface="Wingdings" panose="05000000000000000000" pitchFamily="2" charset="2"/>
              <a:buChar char="v"/>
            </a:pPr>
            <a:r>
              <a:rPr lang="ar-SA" sz="2200" spc="60"/>
              <a:t>يلعب مؤشر استراتيجيات </a:t>
            </a:r>
            <a:r>
              <a:rPr lang="ar-YE" sz="2200" spc="60"/>
              <a:t>ال</a:t>
            </a:r>
            <a:r>
              <a:rPr lang="ar-SA" sz="2200" spc="60"/>
              <a:t>تكيف </a:t>
            </a:r>
            <a:r>
              <a:rPr lang="ar-YE" sz="2200" spc="60"/>
              <a:t>ال</a:t>
            </a:r>
            <a:r>
              <a:rPr lang="ar-SA" sz="2200" spc="60"/>
              <a:t>خاصة باستهلاك الغذاء</a:t>
            </a:r>
            <a:r>
              <a:rPr lang="ar-YE" sz="2200" spc="60"/>
              <a:t> (</a:t>
            </a:r>
            <a:r>
              <a:rPr lang="en-US" sz="2200" spc="60" err="1"/>
              <a:t>rCSI</a:t>
            </a:r>
            <a:r>
              <a:rPr lang="ar-YE" sz="2200" spc="60"/>
              <a:t>)</a:t>
            </a:r>
            <a:r>
              <a:rPr lang="en-US" sz="2200" spc="60"/>
              <a:t> </a:t>
            </a:r>
            <a:r>
              <a:rPr lang="ar-SA" sz="2200" spc="60"/>
              <a:t>دورا في تصنيف الأسر وفقا لمستوى أمنها الغذائي ، من خلال المنهجيّة الموحدة لقياس </a:t>
            </a:r>
            <a:r>
              <a:rPr lang="ar-YE" sz="2200" spc="60"/>
              <a:t>انعدام </a:t>
            </a:r>
            <a:r>
              <a:rPr lang="ar-SA" sz="2200" spc="60"/>
              <a:t>الأمن الغذائي </a:t>
            </a:r>
            <a:r>
              <a:rPr lang="ar-YE" sz="2200" spc="60"/>
              <a:t>(</a:t>
            </a:r>
            <a:r>
              <a:rPr lang="en-US" sz="2200" spc="60"/>
              <a:t>CARI</a:t>
            </a:r>
            <a:r>
              <a:rPr lang="ar-YE" sz="2200" spc="60"/>
              <a:t>)</a:t>
            </a:r>
            <a:r>
              <a:rPr lang="en-US" sz="2200" spc="60"/>
              <a:t>.</a:t>
            </a:r>
          </a:p>
          <a:p>
            <a:pPr marL="0" indent="0" algn="r" rtl="1">
              <a:lnSpc>
                <a:spcPts val="2700"/>
              </a:lnSpc>
              <a:buNone/>
            </a:pPr>
            <a:endParaRPr lang="en-GB" sz="2200" spc="60"/>
          </a:p>
          <a:p>
            <a:pPr algn="r" rtl="1">
              <a:lnSpc>
                <a:spcPts val="2700"/>
              </a:lnSpc>
              <a:buFont typeface="Wingdings" panose="05000000000000000000" pitchFamily="2" charset="2"/>
              <a:buChar char="v"/>
            </a:pPr>
            <a:r>
              <a:rPr lang="ar-SA" sz="2200" spc="60"/>
              <a:t>يعد مؤشر استراتيجيات </a:t>
            </a:r>
            <a:r>
              <a:rPr lang="ar-YE" sz="2200" spc="60"/>
              <a:t>ال</a:t>
            </a:r>
            <a:r>
              <a:rPr lang="ar-SA" sz="2200" spc="60"/>
              <a:t>تكيف </a:t>
            </a:r>
            <a:r>
              <a:rPr lang="ar-YE" sz="2200" spc="60"/>
              <a:t>ال</a:t>
            </a:r>
            <a:r>
              <a:rPr lang="ar-SA" sz="2200" spc="60"/>
              <a:t>خاصة باستهلاك الغذاء</a:t>
            </a:r>
            <a:r>
              <a:rPr lang="ar-YE" sz="2200" spc="60"/>
              <a:t>(</a:t>
            </a:r>
            <a:r>
              <a:rPr lang="en-US" sz="2200" spc="60" err="1"/>
              <a:t>rCSI</a:t>
            </a:r>
            <a:r>
              <a:rPr lang="ar-YE" sz="2200" spc="60"/>
              <a:t>) أحد مؤشرات الأمن الغذائي</a:t>
            </a:r>
            <a:r>
              <a:rPr lang="en-US" sz="2200" spc="60"/>
              <a:t> </a:t>
            </a:r>
            <a:r>
              <a:rPr lang="ar-YE" sz="2200" spc="60"/>
              <a:t>الرئيسية في </a:t>
            </a:r>
            <a:r>
              <a:rPr lang="ar-YE" sz="2200" u="sng" spc="60"/>
              <a:t>الجدول المرجعي</a:t>
            </a:r>
            <a:r>
              <a:rPr lang="ar-YE" sz="2200" spc="60"/>
              <a:t> للتصنيف المرحلي المتكامل للأمن الغذائي (</a:t>
            </a:r>
            <a:r>
              <a:rPr lang="en-US" sz="2200" spc="60"/>
              <a:t>IPC</a:t>
            </a:r>
            <a:r>
              <a:rPr lang="ar-YE" sz="2200" spc="60"/>
              <a:t>)</a:t>
            </a:r>
            <a:r>
              <a:rPr lang="en-US" sz="2200" spc="60"/>
              <a:t>.</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8134" y="716415"/>
            <a:ext cx="12129570" cy="662558"/>
          </a:xfrm>
        </p:spPr>
        <p:txBody>
          <a:bodyPr anchor="t" anchorCtr="0"/>
          <a:lstStyle/>
          <a:p>
            <a:pPr algn="r" rtl="1"/>
            <a:r>
              <a:rPr lang="ar-YE" sz="3600" kern="1400" spc="230">
                <a:solidFill>
                  <a:schemeClr val="tx1"/>
                </a:solidFill>
                <a:latin typeface="Open Sans ExtraBold" panose="020B0906030804020204" pitchFamily="34" charset="0"/>
                <a:ea typeface="Open Sans ExtraBold" panose="020B0906030804020204" pitchFamily="34" charset="0"/>
              </a:rPr>
              <a:t>استخدام</a:t>
            </a:r>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YE" sz="3600" kern="1400" spc="230">
                <a:solidFill>
                  <a:schemeClr val="tx1"/>
                </a:solidFill>
                <a:latin typeface="Open Sans ExtraBold" panose="020B0906030804020204" pitchFamily="34" charset="0"/>
                <a:ea typeface="Open Sans ExtraBold" panose="020B0906030804020204" pitchFamily="34" charset="0"/>
              </a:rPr>
              <a:t>مؤشر</a:t>
            </a:r>
            <a:r>
              <a:rPr lang="en-US"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YE" sz="3600" kern="1400" spc="230">
                <a:solidFill>
                  <a:schemeClr val="tx1"/>
                </a:solidFill>
                <a:latin typeface="Open Sans ExtraBold" panose="020B0906030804020204" pitchFamily="34" charset="0"/>
                <a:ea typeface="Open Sans ExtraBold" panose="020B0906030804020204" pitchFamily="34" charset="0"/>
              </a:rPr>
              <a:t>استراتيجيات تكيف خاصة باستهلاك الغذاء(</a:t>
            </a:r>
            <a:r>
              <a:rPr lang="en-US" sz="3600" kern="1400" spc="230" err="1">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rCSI</a:t>
            </a:r>
            <a:r>
              <a:rPr lang="ar-YE" sz="3600" kern="1400" spc="230">
                <a:solidFill>
                  <a:schemeClr val="tx1"/>
                </a:solidFill>
                <a:latin typeface="Open Sans ExtraBold" panose="020B0906030804020204" pitchFamily="34" charset="0"/>
                <a:ea typeface="Open Sans ExtraBold" panose="020B0906030804020204" pitchFamily="34" charset="0"/>
              </a:rPr>
              <a:t>)</a:t>
            </a:r>
            <a:endParaRPr lang="en-GB" sz="3600" kern="1400" spc="23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26575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376844"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tabLst>
                <a:tab pos="6457950" algn="l"/>
              </a:tabLst>
            </a:pP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وحدة مؤشر استراتيجيات </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ال</a:t>
            </a: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تكيف </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ال</a:t>
            </a:r>
            <a:r>
              <a:rPr lang="ar-SA"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خاصة باستهلاك الغذاء</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 (</a:t>
            </a:r>
            <a:r>
              <a:rPr lang="en-US" kern="1400" spc="230" err="1">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rCSI</a:t>
            </a:r>
            <a:r>
              <a:rPr lang="ar-YE" kern="1400" spc="23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a:t>
            </a:r>
            <a:endParaRPr lang="en-GB" kern="1400" spc="23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algn="just" rtl="1">
              <a:lnSpc>
                <a:spcPct val="90000"/>
              </a:lnSpc>
            </a:pPr>
            <a:r>
              <a:rPr lang="ar-SA" sz="2800" spc="60">
                <a:latin typeface="Open Sans"/>
                <a:ea typeface="Open Sans"/>
                <a:cs typeface="Open Sans"/>
              </a:rPr>
              <a:t>لاحظ كيفية صياغة السؤال الرئيسي (في الشريحة التالية). يشير السؤال إلى عدد الأيام التي طبقت فيها الأسرة كل استراتيجية من استراتيجيات </a:t>
            </a:r>
            <a:r>
              <a:rPr lang="ar-YE" sz="2800" spc="60">
                <a:latin typeface="Open Sans"/>
                <a:ea typeface="Open Sans"/>
                <a:cs typeface="Open Sans"/>
              </a:rPr>
              <a:t>التكيف</a:t>
            </a:r>
            <a:r>
              <a:rPr lang="ar-SA" sz="2800" spc="60">
                <a:latin typeface="Open Sans"/>
                <a:ea typeface="Open Sans"/>
                <a:cs typeface="Open Sans"/>
              </a:rPr>
              <a:t>.</a:t>
            </a:r>
            <a:endParaRPr lang="ar-YE" sz="2800" spc="60">
              <a:latin typeface="Open Sans"/>
              <a:ea typeface="Open Sans"/>
              <a:cs typeface="Open Sans"/>
            </a:endParaRPr>
          </a:p>
          <a:p>
            <a:pPr algn="just" rtl="1">
              <a:lnSpc>
                <a:spcPct val="90000"/>
              </a:lnSpc>
            </a:pPr>
            <a:endParaRPr lang="en-US" sz="2800" spc="60">
              <a:latin typeface="Open Sans"/>
              <a:ea typeface="Open Sans"/>
              <a:cs typeface="Open Sans"/>
            </a:endParaRPr>
          </a:p>
          <a:p>
            <a:pPr algn="just" rtl="1">
              <a:lnSpc>
                <a:spcPct val="90000"/>
              </a:lnSpc>
            </a:pPr>
            <a:r>
              <a:rPr lang="ar-SA" sz="2800" spc="60"/>
              <a:t>تأكد من أن السؤال يتضمن فترة استدعاء مدتها 7 أيام وليس "الأسبوع الماضي". نحن نسأل دائما عن نفس الفترة بدءا من اليوم ونعد العكسي (أي "آخر 7 أيام" وليس "الأسبوع الماضي"). يمكن أن يشعر الأشخاص الذين تمت مقابلتهم بالارتباك إذا لم يكن الإطار الزمني محددا</a:t>
            </a:r>
            <a:r>
              <a:rPr lang="ar-YE" sz="2800" spc="60"/>
              <a:t> وواضح</a:t>
            </a:r>
            <a:r>
              <a:rPr lang="ar-SA" sz="2800" spc="60"/>
              <a:t>.</a:t>
            </a:r>
            <a:endParaRPr lang="en-GB" sz="28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SA" sz="3600" kern="1400" spc="230">
                <a:solidFill>
                  <a:schemeClr val="tx1"/>
                </a:solidFill>
                <a:latin typeface="HALDEN SOLID" pitchFamily="2" charset="0"/>
              </a:rPr>
              <a:t>تعليمات التدريب 2</a:t>
            </a:r>
            <a:endParaRPr lang="en-GB" sz="3600" kern="1400" spc="230">
              <a:solidFill>
                <a:schemeClr val="tx1"/>
              </a:solidFill>
              <a:latin typeface="HALDEN SOLID" pitchFamily="2" charset="0"/>
            </a:endParaRP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rtl="1"/>
            <a:r>
              <a:rPr lang="ar-YE" sz="3600" kern="1400" spc="230">
                <a:solidFill>
                  <a:schemeClr val="tx1"/>
                </a:solidFill>
                <a:latin typeface="Open Sans" panose="020B0606030504020204" pitchFamily="34" charset="0"/>
                <a:ea typeface="Open Sans" panose="020B0606030504020204" pitchFamily="34" charset="0"/>
              </a:rPr>
              <a:t>مؤشر استراتيجيات تكيف خاصة باستهلاك الغذاء (</a:t>
            </a:r>
            <a:r>
              <a:rPr lang="en-US" sz="3600" kern="1400" spc="230" err="1">
                <a:solidFill>
                  <a:schemeClr val="tx1"/>
                </a:solidFill>
                <a:latin typeface="Open Sans" panose="020B0606030504020204" pitchFamily="34" charset="0"/>
                <a:ea typeface="Open Sans" panose="020B0606030504020204" pitchFamily="34" charset="0"/>
              </a:rPr>
              <a:t>rCSI</a:t>
            </a:r>
            <a:r>
              <a:rPr lang="ar-YE" sz="3600" kern="1400" spc="230">
                <a:solidFill>
                  <a:schemeClr val="tx1"/>
                </a:solidFill>
                <a:latin typeface="Open Sans" panose="020B0606030504020204" pitchFamily="34" charset="0"/>
                <a:ea typeface="Open Sans" panose="020B0606030504020204" pitchFamily="34" charset="0"/>
              </a:rPr>
              <a:t>)</a:t>
            </a:r>
            <a:r>
              <a:rPr lang="en-GB" sz="3600" kern="1400" spc="230">
                <a:solidFill>
                  <a:schemeClr val="tx1"/>
                </a:solidFill>
                <a:latin typeface="HALDEN SOLID" pitchFamily="2" charset="0"/>
              </a:rPr>
              <a:t>:</a:t>
            </a:r>
            <a:r>
              <a:rPr lang="ar-YE" sz="3600" kern="1400" spc="230">
                <a:solidFill>
                  <a:schemeClr val="tx1"/>
                </a:solidFill>
                <a:latin typeface="HALDEN SOLID" pitchFamily="2" charset="0"/>
              </a:rPr>
              <a:t> السؤال الرئيسي</a:t>
            </a:r>
            <a:endParaRPr lang="en-GB" sz="3600" kern="1400" spc="230">
              <a:solidFill>
                <a:schemeClr val="tx1"/>
              </a:solidFill>
              <a:latin typeface="HALDEN SOLID" pitchFamily="2" charset="0"/>
            </a:endParaRP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4415444" y="4060371"/>
            <a:ext cx="7260090" cy="18916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GB" sz="1800">
              <a:latin typeface="Open Sans" panose="020B0606030504020204" pitchFamily="34" charset="0"/>
              <a:ea typeface="Calibri" panose="020F0502020204030204" pitchFamily="34" charset="0"/>
            </a:endParaRPr>
          </a:p>
          <a:p>
            <a:pPr marL="0" indent="0">
              <a:buFont typeface="Arial"/>
              <a:buNone/>
            </a:pPr>
            <a:endParaRPr lang="en-GB" sz="1800">
              <a:latin typeface="Open Sans" panose="020B0606030504020204" pitchFamily="34" charset="0"/>
              <a:ea typeface="Calibri" panose="020F0502020204030204" pitchFamily="34" charset="0"/>
            </a:endParaRPr>
          </a:p>
          <a:p>
            <a:pPr marL="0" indent="0" algn="r" rtl="1">
              <a:lnSpc>
                <a:spcPts val="2700"/>
              </a:lnSpc>
              <a:buClr>
                <a:srgbClr val="0070BA"/>
              </a:buClr>
              <a:buNone/>
            </a:pPr>
            <a:r>
              <a:rPr lang="ar-SA" spc="60">
                <a:latin typeface="Open Sans"/>
                <a:ea typeface="Open Sans"/>
                <a:cs typeface="Open Sans"/>
              </a:rPr>
              <a:t>مؤشر </a:t>
            </a:r>
            <a:r>
              <a:rPr lang="ar-YE" spc="60">
                <a:latin typeface="Open Sans"/>
                <a:ea typeface="Open Sans"/>
                <a:cs typeface="Open Sans"/>
              </a:rPr>
              <a:t>استراتيجيات التكيف الخاصة باستهلاك الغذاء </a:t>
            </a:r>
            <a:r>
              <a:rPr lang="en-GB" spc="60" err="1">
                <a:latin typeface="Open Sans"/>
                <a:ea typeface="Open Sans"/>
                <a:cs typeface="Open Sans"/>
              </a:rPr>
              <a:t>rCSI</a:t>
            </a:r>
            <a:r>
              <a:rPr lang="en-GB" spc="60">
                <a:latin typeface="Open Sans"/>
                <a:ea typeface="Open Sans"/>
                <a:cs typeface="Open Sans"/>
              </a:rPr>
              <a:t>) </a:t>
            </a:r>
            <a:r>
              <a:rPr lang="ar-YE" spc="60">
                <a:latin typeface="Open Sans"/>
                <a:ea typeface="Open Sans"/>
                <a:cs typeface="Open Sans"/>
              </a:rPr>
              <a:t>)</a:t>
            </a:r>
            <a:r>
              <a:rPr lang="en-US" spc="60">
                <a:latin typeface="Open Sans"/>
                <a:ea typeface="Open Sans"/>
                <a:cs typeface="Open Sans"/>
              </a:rPr>
              <a:t> </a:t>
            </a:r>
            <a:r>
              <a:rPr lang="ar-SA" spc="60">
                <a:latin typeface="Open Sans"/>
                <a:ea typeface="Open Sans"/>
                <a:cs typeface="Open Sans"/>
              </a:rPr>
              <a:t>عن </a:t>
            </a:r>
            <a:r>
              <a:rPr lang="ar-SA" b="1" spc="60">
                <a:latin typeface="Open Sans"/>
                <a:ea typeface="Open Sans"/>
                <a:cs typeface="Open Sans"/>
              </a:rPr>
              <a:t>عدد الأيام </a:t>
            </a:r>
            <a:r>
              <a:rPr lang="ar-SA" spc="60">
                <a:latin typeface="Open Sans"/>
                <a:ea typeface="Open Sans"/>
                <a:cs typeface="Open Sans"/>
              </a:rPr>
              <a:t>، في </a:t>
            </a:r>
            <a:r>
              <a:rPr lang="ar-SA" b="1" spc="60">
                <a:latin typeface="Open Sans"/>
                <a:ea typeface="Open Sans"/>
                <a:cs typeface="Open Sans"/>
              </a:rPr>
              <a:t>آخر 7 أيام </a:t>
            </a:r>
            <a:r>
              <a:rPr lang="ar-SA" spc="60">
                <a:latin typeface="Open Sans"/>
                <a:ea typeface="Open Sans"/>
                <a:cs typeface="Open Sans"/>
              </a:rPr>
              <a:t>، طبقت فيها </a:t>
            </a:r>
            <a:r>
              <a:rPr lang="ar-SA" b="1" spc="60">
                <a:latin typeface="Open Sans"/>
                <a:ea typeface="Open Sans"/>
                <a:cs typeface="Open Sans"/>
              </a:rPr>
              <a:t>أسرتك</a:t>
            </a:r>
            <a:r>
              <a:rPr lang="ar-YE" b="1" spc="60">
                <a:latin typeface="Open Sans"/>
                <a:ea typeface="Open Sans"/>
                <a:cs typeface="Open Sans"/>
              </a:rPr>
              <a:t> المعيشية</a:t>
            </a:r>
            <a:r>
              <a:rPr lang="ar-SA" spc="60">
                <a:latin typeface="Open Sans"/>
                <a:ea typeface="Open Sans"/>
                <a:cs typeface="Open Sans"/>
              </a:rPr>
              <a:t> إحدى استراتيجيات التأقلم </a:t>
            </a:r>
            <a:r>
              <a:rPr lang="ar-SA" b="1" spc="60">
                <a:latin typeface="Open Sans"/>
                <a:ea typeface="Open Sans"/>
                <a:cs typeface="Open Sans"/>
              </a:rPr>
              <a:t>بسبب نقص الطعام أو المال لشراء الطعام</a:t>
            </a:r>
            <a:r>
              <a:rPr lang="ar-SA" spc="60">
                <a:latin typeface="Open Sans"/>
                <a:ea typeface="Open Sans"/>
                <a:cs typeface="Open Sans"/>
              </a:rPr>
              <a:t>.</a:t>
            </a:r>
            <a:endParaRPr lang="en-GB" spc="60">
              <a:latin typeface="Open Sans"/>
              <a:ea typeface="Open Sans"/>
              <a:cs typeface="Open Sans"/>
            </a:endParaRPr>
          </a:p>
        </p:txBody>
      </p:sp>
      <p:graphicFrame>
        <p:nvGraphicFramePr>
          <p:cNvPr id="4" name="Table 3">
            <a:extLst>
              <a:ext uri="{FF2B5EF4-FFF2-40B4-BE49-F238E27FC236}">
                <a16:creationId xmlns:a16="http://schemas.microsoft.com/office/drawing/2014/main" id="{FFA0E29F-1FAD-2A28-E3B1-BB51D680758A}"/>
              </a:ext>
            </a:extLst>
          </p:cNvPr>
          <p:cNvGraphicFramePr>
            <a:graphicFrameLocks noGrp="1"/>
          </p:cNvGraphicFramePr>
          <p:nvPr>
            <p:extLst>
              <p:ext uri="{D42A27DB-BD31-4B8C-83A1-F6EECF244321}">
                <p14:modId xmlns:p14="http://schemas.microsoft.com/office/powerpoint/2010/main" val="1687607151"/>
              </p:ext>
            </p:extLst>
          </p:nvPr>
        </p:nvGraphicFramePr>
        <p:xfrm>
          <a:off x="1748790" y="2549746"/>
          <a:ext cx="9034710" cy="1891695"/>
        </p:xfrm>
        <a:graphic>
          <a:graphicData uri="http://schemas.openxmlformats.org/drawingml/2006/table">
            <a:tbl>
              <a:tblPr rtl="1" firstRow="1" firstCol="1" bandRow="1"/>
              <a:tblGrid>
                <a:gridCol w="3973248">
                  <a:extLst>
                    <a:ext uri="{9D8B030D-6E8A-4147-A177-3AD203B41FA5}">
                      <a16:colId xmlns:a16="http://schemas.microsoft.com/office/drawing/2014/main" val="4043454088"/>
                    </a:ext>
                  </a:extLst>
                </a:gridCol>
                <a:gridCol w="3973248">
                  <a:extLst>
                    <a:ext uri="{9D8B030D-6E8A-4147-A177-3AD203B41FA5}">
                      <a16:colId xmlns:a16="http://schemas.microsoft.com/office/drawing/2014/main" val="2581142350"/>
                    </a:ext>
                  </a:extLst>
                </a:gridCol>
                <a:gridCol w="1088214">
                  <a:extLst>
                    <a:ext uri="{9D8B030D-6E8A-4147-A177-3AD203B41FA5}">
                      <a16:colId xmlns:a16="http://schemas.microsoft.com/office/drawing/2014/main" val="3945898050"/>
                    </a:ext>
                  </a:extLst>
                </a:gridCol>
              </a:tblGrid>
              <a:tr h="1574166">
                <a:tc gridSpan="2">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r>
                        <a:rPr lang="ar-SA" sz="1600" b="1" kern="100">
                          <a:solidFill>
                            <a:srgbClr val="000000"/>
                          </a:solidFill>
                          <a:effectLst/>
                          <a:latin typeface="Aptos" panose="020B0004020202020204" pitchFamily="34" charset="0"/>
                          <a:ea typeface="Aptos" panose="020B0004020202020204" pitchFamily="34" charset="0"/>
                          <a:cs typeface="+mj-cs"/>
                        </a:rPr>
                        <a:t>خلال الأيام السبعة الماضية، هل كانت هناك أي أيام (وإذا كان الأمر كذلك، فكم عددها) عندما اضطرت أسرتك إلى استخدام إحدى الاستراتيجيات التالية </a:t>
                      </a:r>
                      <a:r>
                        <a:rPr lang="ar-YE" sz="1600" b="1" kern="100">
                          <a:solidFill>
                            <a:srgbClr val="000000"/>
                          </a:solidFill>
                          <a:effectLst/>
                          <a:latin typeface="Aptos" panose="020B0004020202020204" pitchFamily="34" charset="0"/>
                          <a:ea typeface="Aptos" panose="020B0004020202020204" pitchFamily="34" charset="0"/>
                          <a:cs typeface="+mj-cs"/>
                        </a:rPr>
                        <a:t>لل</a:t>
                      </a:r>
                      <a:r>
                        <a:rPr lang="ar-SA" sz="1600" b="1" kern="100">
                          <a:solidFill>
                            <a:srgbClr val="000000"/>
                          </a:solidFill>
                          <a:effectLst/>
                          <a:latin typeface="Aptos" panose="020B0004020202020204" pitchFamily="34" charset="0"/>
                          <a:ea typeface="Aptos" panose="020B0004020202020204" pitchFamily="34" charset="0"/>
                          <a:cs typeface="+mj-cs"/>
                        </a:rPr>
                        <a:t>تعامل مع نقص الغذاء أو المال لشراء الغذاء</a:t>
                      </a:r>
                      <a:br>
                        <a:rPr lang="en-US" sz="1600" b="1" kern="100">
                          <a:solidFill>
                            <a:srgbClr val="000000"/>
                          </a:solidFill>
                          <a:effectLst/>
                          <a:latin typeface="Aptos" panose="020B0004020202020204" pitchFamily="34" charset="0"/>
                          <a:ea typeface="Aptos" panose="020B0004020202020204" pitchFamily="34" charset="0"/>
                          <a:cs typeface="+mj-cs"/>
                        </a:rPr>
                      </a:br>
                      <a:br>
                        <a:rPr lang="ar-YE" sz="1600" b="1" kern="100">
                          <a:solidFill>
                            <a:srgbClr val="000000"/>
                          </a:solidFill>
                          <a:effectLst/>
                          <a:latin typeface="Aptos" panose="020B0004020202020204" pitchFamily="34" charset="0"/>
                          <a:ea typeface="Aptos" panose="020B0004020202020204" pitchFamily="34" charset="0"/>
                          <a:cs typeface="+mj-cs"/>
                        </a:rPr>
                      </a:br>
                      <a:r>
                        <a:rPr lang="ar-YE" sz="1600" i="1" kern="100">
                          <a:solidFill>
                            <a:srgbClr val="000000"/>
                          </a:solidFill>
                          <a:effectLst/>
                          <a:latin typeface="Aptos" panose="020B0004020202020204" pitchFamily="34" charset="0"/>
                          <a:ea typeface="Aptos" panose="020B0004020202020204" pitchFamily="34" charset="0"/>
                          <a:cs typeface="+mn-cs"/>
                        </a:rPr>
                        <a:t>ملاحظة للباحثين: اقرأ جميع الاستراتيجيات</a:t>
                      </a:r>
                      <a:endParaRPr lang="en-GB" sz="1600" kern="100">
                        <a:solidFill>
                          <a:schemeClr val="tx1"/>
                        </a:solidFill>
                        <a:effectLst/>
                        <a:latin typeface="Aptos" panose="020B0004020202020204" pitchFamily="34" charset="0"/>
                        <a:ea typeface="Aptos" panose="020B0004020202020204" pitchFamily="34" charset="0"/>
                        <a:cs typeface="+mn-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lnSpc>
                          <a:spcPct val="115000"/>
                        </a:lnSpc>
                        <a:spcAft>
                          <a:spcPts val="800"/>
                        </a:spcAft>
                      </a:pPr>
                      <a:r>
                        <a:rPr lang="ar-SA" sz="1600" b="1" kern="100">
                          <a:solidFill>
                            <a:srgbClr val="000000"/>
                          </a:solidFill>
                          <a:effectLst/>
                          <a:latin typeface="Raavi" panose="020B0502040204020203" pitchFamily="34" charset="0"/>
                          <a:ea typeface="Aptos" panose="020B0004020202020204" pitchFamily="34" charset="0"/>
                          <a:cs typeface="+mj-cs"/>
                        </a:rPr>
                        <a:t>التكرار</a:t>
                      </a:r>
                      <a:endParaRPr lang="en-GB" sz="1600" b="1" kern="100">
                        <a:effectLst/>
                        <a:latin typeface="Raavi" panose="020B0502040204020203" pitchFamily="34" charset="0"/>
                        <a:ea typeface="Aptos" panose="020B0004020202020204" pitchFamily="34" charset="0"/>
                        <a:cs typeface="+mj-cs"/>
                      </a:endParaRPr>
                    </a:p>
                    <a:p>
                      <a:pPr algn="ctr" rtl="0">
                        <a:lnSpc>
                          <a:spcPct val="115000"/>
                        </a:lnSpc>
                        <a:spcAft>
                          <a:spcPts val="800"/>
                        </a:spcAft>
                      </a:pPr>
                      <a:r>
                        <a:rPr lang="en-GB" sz="1600" b="0" kern="100">
                          <a:effectLst/>
                          <a:latin typeface="Aptos" panose="020B0004020202020204" pitchFamily="34" charset="0"/>
                          <a:ea typeface="Aptos" panose="020B0004020202020204" pitchFamily="34" charset="0"/>
                          <a:cs typeface="+mj-cs"/>
                        </a:rPr>
                        <a:t> </a:t>
                      </a:r>
                    </a:p>
                    <a:p>
                      <a:pPr algn="ctr" rtl="0">
                        <a:lnSpc>
                          <a:spcPct val="115000"/>
                        </a:lnSpc>
                        <a:spcAft>
                          <a:spcPts val="800"/>
                        </a:spcAft>
                      </a:pPr>
                      <a:r>
                        <a:rPr lang="en-GB" sz="1600" b="0" i="1" kern="100">
                          <a:solidFill>
                            <a:srgbClr val="000000"/>
                          </a:solidFill>
                          <a:effectLst/>
                          <a:latin typeface="Aptos" panose="020B0004020202020204" pitchFamily="34" charset="0"/>
                          <a:ea typeface="Aptos" panose="020B0004020202020204" pitchFamily="34" charset="0"/>
                          <a:cs typeface="+mj-cs"/>
                        </a:rPr>
                        <a:t>(</a:t>
                      </a:r>
                      <a:r>
                        <a:rPr lang="ar-SA" sz="1600" b="0" i="1" kern="100">
                          <a:solidFill>
                            <a:srgbClr val="000000"/>
                          </a:solidFill>
                          <a:effectLst/>
                          <a:latin typeface="Aptos" panose="020B0004020202020204" pitchFamily="34" charset="0"/>
                          <a:ea typeface="Aptos" panose="020B0004020202020204" pitchFamily="34" charset="0"/>
                          <a:cs typeface="+mj-cs"/>
                        </a:rPr>
                        <a:t>عدد الايام</a:t>
                      </a:r>
                      <a:r>
                        <a:rPr lang="en-GB" sz="1600" b="0" i="1" kern="100">
                          <a:solidFill>
                            <a:srgbClr val="000000"/>
                          </a:solidFill>
                          <a:effectLst/>
                          <a:latin typeface="Aptos" panose="020B0004020202020204" pitchFamily="34" charset="0"/>
                          <a:ea typeface="Aptos" panose="020B0004020202020204" pitchFamily="34" charset="0"/>
                          <a:cs typeface="+mj-cs"/>
                        </a:rPr>
                        <a:t>)</a:t>
                      </a:r>
                      <a:endParaRPr lang="en-GB" sz="1600" b="0" kern="100">
                        <a:effectLst/>
                        <a:latin typeface="Aptos" panose="020B0004020202020204" pitchFamily="34" charset="0"/>
                        <a:ea typeface="Aptos" panose="020B0004020202020204" pitchFamily="34" charset="0"/>
                        <a:cs typeface="+mj-cs"/>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76405554"/>
                  </a:ext>
                </a:extLst>
              </a:tr>
              <a:tr h="317529">
                <a:tc>
                  <a:txBody>
                    <a:bodyPr/>
                    <a:lstStyle/>
                    <a:p>
                      <a:pPr rtl="1">
                        <a:lnSpc>
                          <a:spcPct val="115000"/>
                        </a:lnSpc>
                      </a:pPr>
                      <a:endParaRPr lang="en-GB" sz="12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rtl="1">
                        <a:lnSpc>
                          <a:spcPct val="115000"/>
                        </a:lnSpc>
                      </a:pPr>
                      <a:endParaRPr lang="en-GB" sz="1200" kern="100">
                        <a:effectLst/>
                        <a:latin typeface="Aptos" panose="020B00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rtl="1">
                        <a:lnSpc>
                          <a:spcPct val="115000"/>
                        </a:lnSpc>
                      </a:pPr>
                      <a:endParaRPr lang="en-GB" sz="1200" kern="100">
                        <a:effectLst/>
                        <a:latin typeface="Aptos" panose="020B0004020202020204" pitchFamily="34"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00711711"/>
                  </a:ext>
                </a:extLst>
              </a:tr>
            </a:tbl>
          </a:graphicData>
        </a:graphic>
      </p:graphicFrame>
    </p:spTree>
    <p:extLst>
      <p:ext uri="{BB962C8B-B14F-4D97-AF65-F5344CB8AC3E}">
        <p14:creationId xmlns:p14="http://schemas.microsoft.com/office/powerpoint/2010/main" val="3885395789"/>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41DB97DA-475D-4118-B57E-888CBDA9A28F}">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3762</Words>
  <Application>Microsoft Office PowerPoint</Application>
  <PresentationFormat>Widescreen</PresentationFormat>
  <Paragraphs>345</Paragraphs>
  <Slides>43</Slides>
  <Notes>30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Aptos</vt:lpstr>
      <vt:lpstr>Arial</vt:lpstr>
      <vt:lpstr>Calibri</vt:lpstr>
      <vt:lpstr>HALDEN SOLID</vt:lpstr>
      <vt:lpstr>Open Sans</vt:lpstr>
      <vt:lpstr>Open Sans Extrabold</vt:lpstr>
      <vt:lpstr>Open Sans Extrabold</vt:lpstr>
      <vt:lpstr>Raavi</vt:lpstr>
      <vt:lpstr>Wingdings</vt:lpstr>
      <vt:lpstr>Theme2</vt:lpstr>
      <vt:lpstr>PowerPoint Presentation</vt:lpstr>
      <vt:lpstr>الجمهور  </vt:lpstr>
      <vt:lpstr>PowerPoint Presentation</vt:lpstr>
      <vt:lpstr> تعليمات التدريب 1</vt:lpstr>
      <vt:lpstr>ماهو مؤشر استراتيجيات التكيف الخاصة باستهلاك الغذاء(rCSI)</vt:lpstr>
      <vt:lpstr>استخدام مؤشر استراتيجيات تكيف خاصة باستهلاك الغذاء(rCSI)</vt:lpstr>
      <vt:lpstr>PowerPoint Presentation</vt:lpstr>
      <vt:lpstr>تعليمات التدريب 2</vt:lpstr>
      <vt:lpstr>مؤشر استراتيجيات تكيف خاصة باستهلاك الغذاء (rCSI): السؤال الرئيسي</vt:lpstr>
      <vt:lpstr> :rCSIالاستراتيجية الاولى</vt:lpstr>
      <vt:lpstr> :rCSIالاستراتيجية الاولى مثال على الاستقصاء</vt:lpstr>
      <vt:lpstr> :rCSIالاستراتيجية الاولى (متابعه)</vt:lpstr>
      <vt:lpstr> :rCSIالاستراتيجية الثانية</vt:lpstr>
      <vt:lpstr> :rCSIالاستراتيجية الثانية مثال على الاستقصاء</vt:lpstr>
      <vt:lpstr> :rCSIالاستراتيجية الثانية (متابعه)</vt:lpstr>
      <vt:lpstr> :rCSIالاستراتيجية الثالثة</vt:lpstr>
      <vt:lpstr> :rCSIالاستراتيجية الثالثة مثال على الاستقصاء</vt:lpstr>
      <vt:lpstr> :rCSIالاستراتيجية الثالثة مثال على الاستقصاء</vt:lpstr>
      <vt:lpstr> :rCSIالاستراتيجية الرابعة</vt:lpstr>
      <vt:lpstr> :rCSIالاستراتيجية الرابعة مثال على الاستقصاء</vt:lpstr>
      <vt:lpstr> :rCSIالاستراتيجية الرابعة مثال على الاستقصاء</vt:lpstr>
      <vt:lpstr> :rCSIالاستراتيجية الخامسة</vt:lpstr>
      <vt:lpstr> :rCSIالاستراتيجية الخامسة مثال على الاستقصاء</vt:lpstr>
      <vt:lpstr> :rCSIالاستراتيجية الخامسة (متابعه)</vt:lpstr>
      <vt:lpstr>PowerPoint Presentation</vt:lpstr>
      <vt:lpstr> :rCSIاوزان الاستراتيجات على حسب شدتها</vt:lpstr>
      <vt:lpstr>PowerPoint Presentation</vt:lpstr>
      <vt:lpstr>حساب مؤشر استراتيجيات التكيف الخاصة باستهلاك الغذاء (rCSI) </vt:lpstr>
      <vt:lpstr>PowerPoint Presentation</vt:lpstr>
      <vt:lpstr>ملاحظات الباحثين/ الماسحين</vt:lpstr>
      <vt:lpstr>PowerPoint Presentation</vt:lpstr>
      <vt:lpstr> :rCSIمصمم الاستبيان (Survey designer)</vt:lpstr>
      <vt:lpstr> :rCSI مصمم الاستبيان  (Survey designer)</vt:lpstr>
      <vt:lpstr>تصميم وحدة rCSI</vt:lpstr>
      <vt:lpstr>PowerPoint Presentation</vt:lpstr>
      <vt:lpstr> :rCSI مصمم الاستبيان</vt:lpstr>
      <vt:lpstr>rCSi: GITHUB</vt:lpstr>
      <vt:lpstr>PowerPoint Presentation</vt:lpstr>
      <vt:lpstr>مثال على الابلاغ استراتيجيات التكيف الخاصة باستهلاك الغذاء (rCSI) </vt:lpstr>
      <vt:lpstr>مثال على تقرير مؤشر استراتيجيات التكيف الخاصة باستهلاك الغذاء (rCSI)</vt:lpstr>
      <vt:lpstr>PowerPoint Presentation</vt:lpstr>
      <vt:lpstr>مركز الموارد الخاص ب VAM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2</cp:revision>
  <dcterms:created xsi:type="dcterms:W3CDTF">2018-08-20T09:35:59Z</dcterms:created>
  <dcterms:modified xsi:type="dcterms:W3CDTF">2025-07-15T10:18:58Z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2025-02-12T21:33:19Z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d65ea385-1103-4f12-82b0-9e99389b77d6</vt:lpwstr>
  </property>
  <property fmtid="{D5CDD505-2E9C-101B-9397-08002B2CF9AE}" pid="10" name="MSIP_Label_2a3a108f-898d-4589-9ebc-7ee3b46df9b8_ContentBits">
    <vt:lpwstr>0</vt:lpwstr>
  </property>
</Properties>
</file>