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heme/themeOverride1.xml" ContentType="application/vnd.openxmlformats-officedocument.themeOverr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notesSlides/notesSlide2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5" r:id="rId4"/>
  </p:sldMasterIdLst>
  <p:notesMasterIdLst>
    <p:notesMasterId r:id="rId48"/>
  </p:notesMasterIdLst>
  <p:handoutMasterIdLst>
    <p:handoutMasterId r:id="rId49"/>
  </p:handoutMasterIdLst>
  <p:sldIdLst>
    <p:sldId id="261" r:id="rId5"/>
    <p:sldId id="327" r:id="rId6"/>
    <p:sldId id="274" r:id="rId7"/>
    <p:sldId id="268" r:id="rId8"/>
    <p:sldId id="291" r:id="rId9"/>
    <p:sldId id="332" r:id="rId10"/>
    <p:sldId id="306" r:id="rId11"/>
    <p:sldId id="292" r:id="rId12"/>
    <p:sldId id="277" r:id="rId13"/>
    <p:sldId id="281" r:id="rId14"/>
    <p:sldId id="338" r:id="rId15"/>
    <p:sldId id="349" r:id="rId16"/>
    <p:sldId id="334" r:id="rId17"/>
    <p:sldId id="353" r:id="rId18"/>
    <p:sldId id="350" r:id="rId19"/>
    <p:sldId id="336" r:id="rId20"/>
    <p:sldId id="354" r:id="rId21"/>
    <p:sldId id="352" r:id="rId22"/>
    <p:sldId id="337" r:id="rId23"/>
    <p:sldId id="355" r:id="rId24"/>
    <p:sldId id="356" r:id="rId25"/>
    <p:sldId id="335" r:id="rId26"/>
    <p:sldId id="319" r:id="rId27"/>
    <p:sldId id="351" r:id="rId28"/>
    <p:sldId id="307" r:id="rId29"/>
    <p:sldId id="329" r:id="rId30"/>
    <p:sldId id="309" r:id="rId31"/>
    <p:sldId id="357" r:id="rId32"/>
    <p:sldId id="318" r:id="rId33"/>
    <p:sldId id="328" r:id="rId34"/>
    <p:sldId id="322" r:id="rId35"/>
    <p:sldId id="297" r:id="rId36"/>
    <p:sldId id="298" r:id="rId37"/>
    <p:sldId id="331" r:id="rId38"/>
    <p:sldId id="324" r:id="rId39"/>
    <p:sldId id="323" r:id="rId40"/>
    <p:sldId id="358" r:id="rId41"/>
    <p:sldId id="311" r:id="rId42"/>
    <p:sldId id="301" r:id="rId43"/>
    <p:sldId id="317" r:id="rId44"/>
    <p:sldId id="313" r:id="rId45"/>
    <p:sldId id="440" r:id="rId46"/>
    <p:sldId id="333" r:id="rId4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2216101-4936-4465-91C6-7E1AB5A4B7C8}">
          <p14:sldIdLst>
            <p14:sldId id="261"/>
            <p14:sldId id="327"/>
          </p14:sldIdLst>
        </p14:section>
        <p14:section name="Relevance: both" id="{B8D5A308-6A34-47A9-9898-8C8385DF4400}">
          <p14:sldIdLst>
            <p14:sldId id="274"/>
            <p14:sldId id="268"/>
            <p14:sldId id="291"/>
            <p14:sldId id="332"/>
            <p14:sldId id="306"/>
            <p14:sldId id="292"/>
            <p14:sldId id="277"/>
            <p14:sldId id="281"/>
            <p14:sldId id="338"/>
            <p14:sldId id="349"/>
            <p14:sldId id="334"/>
            <p14:sldId id="353"/>
            <p14:sldId id="350"/>
            <p14:sldId id="336"/>
            <p14:sldId id="354"/>
            <p14:sldId id="352"/>
            <p14:sldId id="337"/>
            <p14:sldId id="355"/>
            <p14:sldId id="356"/>
            <p14:sldId id="335"/>
            <p14:sldId id="319"/>
            <p14:sldId id="351"/>
            <p14:sldId id="307"/>
            <p14:sldId id="329"/>
            <p14:sldId id="309"/>
            <p14:sldId id="357"/>
            <p14:sldId id="318"/>
            <p14:sldId id="328"/>
          </p14:sldIdLst>
        </p14:section>
        <p14:section name="Relevance: Analyst training" id="{ADA42E1E-067A-4161-B943-799BD9EB83DE}">
          <p14:sldIdLst>
            <p14:sldId id="322"/>
            <p14:sldId id="297"/>
            <p14:sldId id="298"/>
            <p14:sldId id="331"/>
            <p14:sldId id="324"/>
            <p14:sldId id="323"/>
            <p14:sldId id="358"/>
            <p14:sldId id="311"/>
            <p14:sldId id="301"/>
            <p14:sldId id="317"/>
          </p14:sldIdLst>
        </p14:section>
        <p14:section name="Relevance: both" id="{E0808810-59EE-43FB-BE83-B5C8A393D4A5}">
          <p14:sldIdLst>
            <p14:sldId id="313"/>
            <p14:sldId id="440"/>
            <p14:sldId id="33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67EE71F-E4CF-2640-16B2-A6A6650BB44B}" name="Cassandra WALKER" initials="CW" userId="S::cassandra.walker@wfp.org::7d551a76-2a3b-46ce-9612-27f9694a0380" providerId="AD"/>
  <p188:author id="{C568D035-A8CE-EDC6-548F-818610344834}" name="Ali ASSI" initials="AA" userId="S::ali.assi@wfp.org::0d89753e-1b8d-4a82-b52c-79927cf7aaa5" providerId="AD"/>
  <p188:author id="{46429D9C-8177-114B-BEF0-D76BAE32C891}" name="Isra WISHAH" initials="IW" userId="S::isra.wishah@wfp.org::72089144-da43-4082-a6aa-d77401d50df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70BA"/>
    <a:srgbClr val="FFFFFE"/>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F93F62-7F96-4265-8B34-5BBA4205AFAB}" v="9" dt="2025-07-15T10:18:58.052"/>
    <p1510:client id="{10D1D350-8BD6-08E9-5A0E-07E0F592D938}" v="21" dt="2025-07-15T10:06:42.3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6" d="100"/>
          <a:sy n="56" d="100"/>
        </p:scale>
        <p:origin x="976" y="44"/>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55"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ar-SA" b="1" dirty="0"/>
              <a:t>استراتيجيات التكيف الخاصه باستهلاك الغذاء</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Sheet2!$B$1</c:f>
              <c:strCache>
                <c:ptCount val="1"/>
                <c:pt idx="0">
                  <c:v>استراتيجيات التكيف الخاصه باستهلاك الغذاء</c:v>
                </c:pt>
              </c:strCache>
            </c:strRef>
          </c:tx>
          <c:spPr>
            <a:solidFill>
              <a:srgbClr val="007DB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Sheet2!$A$2:$A$6</c:f>
              <c:strCache>
                <c:ptCount val="5"/>
                <c:pt idx="0">
                  <c:v>الاعتماد على طعام أقل تفضيلاً وأقل تكلفة​</c:v>
                </c:pt>
                <c:pt idx="1">
                  <c:v>استعارة الطعام أو الاعتماد على المساعدة من الأصدقاء أو الأقارب​</c:v>
                </c:pt>
                <c:pt idx="2">
                  <c:v>قليل حجم الوجبات</c:v>
                </c:pt>
                <c:pt idx="3">
                  <c:v>تقييد الاستهلاك من قبل البالغين حتى يأكل الأطفال الصغار​</c:v>
                </c:pt>
                <c:pt idx="4">
                  <c:v>تقليل عدد الوجبات التي يتم تناولها يوميا​</c:v>
                </c:pt>
              </c:strCache>
            </c:strRef>
          </c:cat>
          <c:val>
            <c:numRef>
              <c:f>Sheet2!$B$2:$B$6</c:f>
              <c:numCache>
                <c:formatCode>0%</c:formatCode>
                <c:ptCount val="5"/>
                <c:pt idx="0">
                  <c:v>0.63</c:v>
                </c:pt>
                <c:pt idx="1">
                  <c:v>0.63</c:v>
                </c:pt>
                <c:pt idx="2">
                  <c:v>0.78</c:v>
                </c:pt>
                <c:pt idx="3">
                  <c:v>0.59</c:v>
                </c:pt>
                <c:pt idx="4">
                  <c:v>0.42</c:v>
                </c:pt>
              </c:numCache>
            </c:numRef>
          </c:val>
          <c:extLst>
            <c:ext xmlns:c16="http://schemas.microsoft.com/office/drawing/2014/chart" uri="{C3380CC4-5D6E-409C-BE32-E72D297353CC}">
              <c16:uniqueId val="{00000000-01AE-4480-ABBE-E95C66D0B7A0}"/>
            </c:ext>
          </c:extLst>
        </c:ser>
        <c:dLbls>
          <c:dLblPos val="inBase"/>
          <c:showLegendKey val="0"/>
          <c:showVal val="1"/>
          <c:showCatName val="0"/>
          <c:showSerName val="0"/>
          <c:showPercent val="0"/>
          <c:showBubbleSize val="0"/>
        </c:dLbls>
        <c:gapWidth val="219"/>
        <c:overlap val="-27"/>
        <c:axId val="436745503"/>
        <c:axId val="436738783"/>
      </c:barChart>
      <c:catAx>
        <c:axId val="4367455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6738783"/>
        <c:crosses val="autoZero"/>
        <c:auto val="1"/>
        <c:lblAlgn val="ctr"/>
        <c:lblOffset val="100"/>
        <c:noMultiLvlLbl val="0"/>
      </c:catAx>
      <c:valAx>
        <c:axId val="43673878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674550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rtl="1">
              <a:defRPr sz="1260" b="0" i="0" u="none" strike="noStrike" kern="1200" spc="0" baseline="0">
                <a:solidFill>
                  <a:srgbClr val="0070BA"/>
                </a:solidFill>
                <a:latin typeface="Open Sans" panose="020B0606030504020204" pitchFamily="34" charset="0"/>
                <a:ea typeface="Open Sans" panose="020B0606030504020204" pitchFamily="34" charset="0"/>
                <a:cs typeface="Open Sans" panose="020B0606030504020204" pitchFamily="34" charset="0"/>
              </a:defRPr>
            </a:pPr>
            <a:r>
              <a:rPr lang="ar-SA" b="1" dirty="0">
                <a:solidFill>
                  <a:srgbClr val="000000"/>
                </a:solidFill>
              </a:rPr>
              <a:t>متوسط ​​اتجاهات</a:t>
            </a:r>
            <a:r>
              <a:rPr lang="ar-YE" b="1" baseline="0" dirty="0">
                <a:solidFill>
                  <a:srgbClr val="000000"/>
                </a:solidFill>
              </a:rPr>
              <a:t> مؤشر استراتيجيات التكيف الخاصه باستهلاك الغذاء</a:t>
            </a:r>
            <a:endParaRPr lang="fr-FR" b="1" dirty="0">
              <a:solidFill>
                <a:srgbClr val="000000"/>
              </a:solidFill>
            </a:endParaRPr>
          </a:p>
        </c:rich>
      </c:tx>
      <c:overlay val="0"/>
      <c:spPr>
        <a:noFill/>
        <a:ln>
          <a:noFill/>
        </a:ln>
        <a:effectLst/>
      </c:spPr>
      <c:txPr>
        <a:bodyPr rot="0" spcFirstLastPara="1" vertOverflow="ellipsis" vert="horz" wrap="square" anchor="ctr" anchorCtr="1"/>
        <a:lstStyle/>
        <a:p>
          <a:pPr rtl="1">
            <a:defRPr sz="1260" b="0" i="0" u="none" strike="noStrike" kern="1200" spc="0" baseline="0">
              <a:solidFill>
                <a:srgbClr val="0070BA"/>
              </a:solidFill>
              <a:latin typeface="Open Sans" panose="020B0606030504020204" pitchFamily="34" charset="0"/>
              <a:ea typeface="Open Sans" panose="020B0606030504020204" pitchFamily="34" charset="0"/>
              <a:cs typeface="Open Sans" panose="020B0606030504020204" pitchFamily="34" charset="0"/>
            </a:defRPr>
          </a:pPr>
          <a:endParaRPr lang="fr-FR"/>
        </a:p>
      </c:txPr>
    </c:title>
    <c:autoTitleDeleted val="0"/>
    <c:plotArea>
      <c:layout/>
      <c:lineChart>
        <c:grouping val="standard"/>
        <c:varyColors val="0"/>
        <c:ser>
          <c:idx val="0"/>
          <c:order val="0"/>
          <c:spPr>
            <a:ln w="28575" cap="rnd">
              <a:solidFill>
                <a:srgbClr val="0070BA"/>
              </a:solidFill>
              <a:round/>
            </a:ln>
            <a:effectLst/>
          </c:spPr>
          <c:marker>
            <c:symbol val="circle"/>
            <c:size val="5"/>
            <c:spPr>
              <a:solidFill>
                <a:srgbClr val="0070BA"/>
              </a:solidFill>
              <a:ln w="9525">
                <a:solidFill>
                  <a:srgbClr val="0070BA"/>
                </a:solidFill>
              </a:ln>
              <a:effectLst/>
            </c:spPr>
          </c:marker>
          <c:dLbls>
            <c:spPr>
              <a:noFill/>
              <a:ln>
                <a:noFill/>
              </a:ln>
              <a:effectLst/>
            </c:spPr>
            <c:txPr>
              <a:bodyPr rot="0" spcFirstLastPara="1" vertOverflow="ellipsis" vert="horz" wrap="square" anchor="ctr" anchorCtr="1"/>
              <a:lstStyle/>
              <a:p>
                <a:pPr>
                  <a:defRPr sz="1050" b="0" i="0" u="none" strike="noStrike" kern="120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Sheet1!$B$12:$B$16</c:f>
              <c:strCache>
                <c:ptCount val="5"/>
                <c:pt idx="0">
                  <c:v>Baseline (pre-assistance) March 2023</c:v>
                </c:pt>
                <c:pt idx="1">
                  <c:v>1st follow-up June 2023</c:v>
                </c:pt>
                <c:pt idx="2">
                  <c:v>2nd follow-up Sept 2023</c:v>
                </c:pt>
                <c:pt idx="3">
                  <c:v>3rd follow-up Dec 2023</c:v>
                </c:pt>
                <c:pt idx="4">
                  <c:v>4th follow-up Mar 2024</c:v>
                </c:pt>
              </c:strCache>
            </c:strRef>
          </c:cat>
          <c:val>
            <c:numRef>
              <c:f>Sheet1!$C$12:$C$16</c:f>
              <c:numCache>
                <c:formatCode>General</c:formatCode>
                <c:ptCount val="5"/>
                <c:pt idx="0">
                  <c:v>12</c:v>
                </c:pt>
                <c:pt idx="1">
                  <c:v>14</c:v>
                </c:pt>
                <c:pt idx="2">
                  <c:v>11</c:v>
                </c:pt>
                <c:pt idx="3">
                  <c:v>5</c:v>
                </c:pt>
                <c:pt idx="4">
                  <c:v>4</c:v>
                </c:pt>
              </c:numCache>
            </c:numRef>
          </c:val>
          <c:smooth val="0"/>
          <c:extLst>
            <c:ext xmlns:c16="http://schemas.microsoft.com/office/drawing/2014/chart" uri="{C3380CC4-5D6E-409C-BE32-E72D297353CC}">
              <c16:uniqueId val="{00000000-99EA-4DA3-87AD-C53144134739}"/>
            </c:ext>
          </c:extLst>
        </c:ser>
        <c:dLbls>
          <c:showLegendKey val="0"/>
          <c:showVal val="0"/>
          <c:showCatName val="0"/>
          <c:showSerName val="0"/>
          <c:showPercent val="0"/>
          <c:showBubbleSize val="0"/>
        </c:dLbls>
        <c:marker val="1"/>
        <c:smooth val="0"/>
        <c:axId val="1002653471"/>
        <c:axId val="1126984687"/>
      </c:lineChart>
      <c:catAx>
        <c:axId val="10026534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rgbClr val="000000"/>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1126984687"/>
        <c:crosses val="autoZero"/>
        <c:auto val="1"/>
        <c:lblAlgn val="ctr"/>
        <c:lblOffset val="100"/>
        <c:noMultiLvlLbl val="0"/>
      </c:catAx>
      <c:valAx>
        <c:axId val="1126984687"/>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1002653471"/>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solidFill>
            <a:schemeClr val="accent1"/>
          </a:solidFill>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6FFAB1A-079C-564C-A3B2-E630BC843578}" type="datetimeFigureOut">
              <a:rPr lang="it-IT" smtClean="0"/>
              <a:t>04/05/2026</a:t>
            </a:fld>
            <a:endParaRPr lang="it-IT"/>
          </a:p>
        </p:txBody>
      </p:sp>
      <p:sp>
        <p:nvSpPr>
          <p:cNvPr id="4" name="Segnaposto piè di pa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A900685-03CC-EF47-A6B6-8CB07CAC109C}" type="slidenum">
              <a:rPr lang="it-IT" smtClean="0"/>
              <a:t>‹#›</a:t>
            </a:fld>
            <a:endParaRPr lang="it-IT"/>
          </a:p>
        </p:txBody>
      </p:sp>
    </p:spTree>
    <p:extLst>
      <p:ext uri="{BB962C8B-B14F-4D97-AF65-F5344CB8AC3E}">
        <p14:creationId xmlns:p14="http://schemas.microsoft.com/office/powerpoint/2010/main" val="15066613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B21A65-5E85-7243-A45D-5622BE4ACE07}" type="datetimeFigureOut">
              <a:rPr lang="it-IT" smtClean="0"/>
              <a:t>04/05/2026</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27884D-8063-894A-9B96-2E8B250142EB}" type="slidenum">
              <a:rPr lang="it-IT" smtClean="0"/>
              <a:t>‹#›</a:t>
            </a:fld>
            <a:endParaRPr lang="it-IT"/>
          </a:p>
        </p:txBody>
      </p:sp>
    </p:spTree>
    <p:extLst>
      <p:ext uri="{BB962C8B-B14F-4D97-AF65-F5344CB8AC3E}">
        <p14:creationId xmlns:p14="http://schemas.microsoft.com/office/powerpoint/2010/main" val="1519342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1</a:t>
            </a:fld>
            <a:endParaRPr lang="it-IT"/>
          </a:p>
        </p:txBody>
      </p:sp>
    </p:spTree>
    <p:extLst>
      <p:ext uri="{BB962C8B-B14F-4D97-AF65-F5344CB8AC3E}">
        <p14:creationId xmlns:p14="http://schemas.microsoft.com/office/powerpoint/2010/main" val="32829329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15</a:t>
            </a:fld>
            <a:endParaRPr lang="it-IT"/>
          </a:p>
        </p:txBody>
      </p:sp>
    </p:spTree>
    <p:extLst>
      <p:ext uri="{BB962C8B-B14F-4D97-AF65-F5344CB8AC3E}">
        <p14:creationId xmlns:p14="http://schemas.microsoft.com/office/powerpoint/2010/main" val="23176826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rationing strategy in which the amount of food eaten at a meal is reduced in order to manage the shortfall of food.</a:t>
            </a:r>
          </a:p>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16</a:t>
            </a:fld>
            <a:endParaRPr lang="it-IT"/>
          </a:p>
        </p:txBody>
      </p:sp>
    </p:spTree>
    <p:extLst>
      <p:ext uri="{BB962C8B-B14F-4D97-AF65-F5344CB8AC3E}">
        <p14:creationId xmlns:p14="http://schemas.microsoft.com/office/powerpoint/2010/main" val="23902941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 is possible that this is a common practice – especially among mothers. </a:t>
            </a:r>
          </a:p>
        </p:txBody>
      </p:sp>
      <p:sp>
        <p:nvSpPr>
          <p:cNvPr id="4" name="Slide Number Placeholder 3"/>
          <p:cNvSpPr>
            <a:spLocks noGrp="1"/>
          </p:cNvSpPr>
          <p:nvPr>
            <p:ph type="sldNum" sz="quarter" idx="5"/>
          </p:nvPr>
        </p:nvSpPr>
        <p:spPr/>
        <p:txBody>
          <a:bodyPr/>
          <a:lstStyle/>
          <a:p>
            <a:fld id="{C227884D-8063-894A-9B96-2E8B250142EB}" type="slidenum">
              <a:rPr lang="it-IT" smtClean="0"/>
              <a:t>17</a:t>
            </a:fld>
            <a:endParaRPr lang="it-IT"/>
          </a:p>
        </p:txBody>
      </p:sp>
    </p:spTree>
    <p:extLst>
      <p:ext uri="{BB962C8B-B14F-4D97-AF65-F5344CB8AC3E}">
        <p14:creationId xmlns:p14="http://schemas.microsoft.com/office/powerpoint/2010/main" val="17540553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18</a:t>
            </a:fld>
            <a:endParaRPr lang="it-IT"/>
          </a:p>
        </p:txBody>
      </p:sp>
    </p:spTree>
    <p:extLst>
      <p:ext uri="{BB962C8B-B14F-4D97-AF65-F5344CB8AC3E}">
        <p14:creationId xmlns:p14="http://schemas.microsoft.com/office/powerpoint/2010/main" val="7070210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rationing strategy in which the food consumption of adults is restricted so that small children will have to eat. </a:t>
            </a:r>
          </a:p>
        </p:txBody>
      </p:sp>
      <p:sp>
        <p:nvSpPr>
          <p:cNvPr id="4" name="Slide Number Placeholder 3"/>
          <p:cNvSpPr>
            <a:spLocks noGrp="1"/>
          </p:cNvSpPr>
          <p:nvPr>
            <p:ph type="sldNum" sz="quarter" idx="5"/>
          </p:nvPr>
        </p:nvSpPr>
        <p:spPr/>
        <p:txBody>
          <a:bodyPr/>
          <a:lstStyle/>
          <a:p>
            <a:fld id="{C227884D-8063-894A-9B96-2E8B250142EB}" type="slidenum">
              <a:rPr lang="it-IT" smtClean="0"/>
              <a:t>19</a:t>
            </a:fld>
            <a:endParaRPr lang="it-IT"/>
          </a:p>
        </p:txBody>
      </p:sp>
    </p:spTree>
    <p:extLst>
      <p:ext uri="{BB962C8B-B14F-4D97-AF65-F5344CB8AC3E}">
        <p14:creationId xmlns:p14="http://schemas.microsoft.com/office/powerpoint/2010/main" val="30238535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 is possible that this is a common practice – especially among mothers. </a:t>
            </a:r>
          </a:p>
        </p:txBody>
      </p:sp>
      <p:sp>
        <p:nvSpPr>
          <p:cNvPr id="4" name="Slide Number Placeholder 3"/>
          <p:cNvSpPr>
            <a:spLocks noGrp="1"/>
          </p:cNvSpPr>
          <p:nvPr>
            <p:ph type="sldNum" sz="quarter" idx="5"/>
          </p:nvPr>
        </p:nvSpPr>
        <p:spPr/>
        <p:txBody>
          <a:bodyPr/>
          <a:lstStyle/>
          <a:p>
            <a:fld id="{C227884D-8063-894A-9B96-2E8B250142EB}" type="slidenum">
              <a:rPr lang="it-IT" smtClean="0"/>
              <a:t>20</a:t>
            </a:fld>
            <a:endParaRPr lang="it-IT"/>
          </a:p>
        </p:txBody>
      </p:sp>
    </p:spTree>
    <p:extLst>
      <p:ext uri="{BB962C8B-B14F-4D97-AF65-F5344CB8AC3E}">
        <p14:creationId xmlns:p14="http://schemas.microsoft.com/office/powerpoint/2010/main" val="28110435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21</a:t>
            </a:fld>
            <a:endParaRPr lang="it-IT"/>
          </a:p>
        </p:txBody>
      </p:sp>
    </p:spTree>
    <p:extLst>
      <p:ext uri="{BB962C8B-B14F-4D97-AF65-F5344CB8AC3E}">
        <p14:creationId xmlns:p14="http://schemas.microsoft.com/office/powerpoint/2010/main" val="26368024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rationing strategy in which most household members consume fewer meals in the day to manage the shortfall of food</a:t>
            </a:r>
          </a:p>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22</a:t>
            </a:fld>
            <a:endParaRPr lang="it-IT"/>
          </a:p>
        </p:txBody>
      </p:sp>
    </p:spTree>
    <p:extLst>
      <p:ext uri="{BB962C8B-B14F-4D97-AF65-F5344CB8AC3E}">
        <p14:creationId xmlns:p14="http://schemas.microsoft.com/office/powerpoint/2010/main" val="406285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23</a:t>
            </a:fld>
            <a:endParaRPr lang="it-IT"/>
          </a:p>
        </p:txBody>
      </p:sp>
    </p:spTree>
    <p:extLst>
      <p:ext uri="{BB962C8B-B14F-4D97-AF65-F5344CB8AC3E}">
        <p14:creationId xmlns:p14="http://schemas.microsoft.com/office/powerpoint/2010/main" val="36054582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 is always useful to prob a question after asking the main question, for example, what is the usual number of meals a day does the household eat? If the respondent answers with 2 meals a day, then the first example should NOT be considered as used strategy.</a:t>
            </a:r>
          </a:p>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24</a:t>
            </a:fld>
            <a:endParaRPr lang="it-IT"/>
          </a:p>
        </p:txBody>
      </p:sp>
    </p:spTree>
    <p:extLst>
      <p:ext uri="{BB962C8B-B14F-4D97-AF65-F5344CB8AC3E}">
        <p14:creationId xmlns:p14="http://schemas.microsoft.com/office/powerpoint/2010/main" val="773213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2</a:t>
            </a:fld>
            <a:endParaRPr lang="it-IT"/>
          </a:p>
        </p:txBody>
      </p:sp>
    </p:spTree>
    <p:extLst>
      <p:ext uri="{BB962C8B-B14F-4D97-AF65-F5344CB8AC3E}">
        <p14:creationId xmlns:p14="http://schemas.microsoft.com/office/powerpoint/2010/main" val="41895195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26</a:t>
            </a:fld>
            <a:endParaRPr lang="it-IT"/>
          </a:p>
        </p:txBody>
      </p:sp>
    </p:spTree>
    <p:extLst>
      <p:ext uri="{BB962C8B-B14F-4D97-AF65-F5344CB8AC3E}">
        <p14:creationId xmlns:p14="http://schemas.microsoft.com/office/powerpoint/2010/main" val="25976352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28</a:t>
            </a:fld>
            <a:endParaRPr lang="it-IT"/>
          </a:p>
        </p:txBody>
      </p:sp>
    </p:spTree>
    <p:extLst>
      <p:ext uri="{BB962C8B-B14F-4D97-AF65-F5344CB8AC3E}">
        <p14:creationId xmlns:p14="http://schemas.microsoft.com/office/powerpoint/2010/main" val="25457904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30</a:t>
            </a:fld>
            <a:endParaRPr lang="it-IT"/>
          </a:p>
        </p:txBody>
      </p:sp>
    </p:spTree>
    <p:extLst>
      <p:ext uri="{BB962C8B-B14F-4D97-AF65-F5344CB8AC3E}">
        <p14:creationId xmlns:p14="http://schemas.microsoft.com/office/powerpoint/2010/main" val="38354879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32</a:t>
            </a:fld>
            <a:endParaRPr lang="it-IT"/>
          </a:p>
        </p:txBody>
      </p:sp>
    </p:spTree>
    <p:extLst>
      <p:ext uri="{BB962C8B-B14F-4D97-AF65-F5344CB8AC3E}">
        <p14:creationId xmlns:p14="http://schemas.microsoft.com/office/powerpoint/2010/main" val="21587851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33</a:t>
            </a:fld>
            <a:endParaRPr lang="it-IT"/>
          </a:p>
        </p:txBody>
      </p:sp>
    </p:spTree>
    <p:extLst>
      <p:ext uri="{BB962C8B-B14F-4D97-AF65-F5344CB8AC3E}">
        <p14:creationId xmlns:p14="http://schemas.microsoft.com/office/powerpoint/2010/main" val="22571853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this opportunity is missed during the data cleaning phase, data analysts must ensure data quality through the triangulation of responses. Refer to the data quality assurance guidance note for more information. </a:t>
            </a:r>
          </a:p>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34</a:t>
            </a:fld>
            <a:endParaRPr lang="it-IT"/>
          </a:p>
        </p:txBody>
      </p:sp>
    </p:spTree>
    <p:extLst>
      <p:ext uri="{BB962C8B-B14F-4D97-AF65-F5344CB8AC3E}">
        <p14:creationId xmlns:p14="http://schemas.microsoft.com/office/powerpoint/2010/main" val="5329791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36</a:t>
            </a:fld>
            <a:endParaRPr lang="it-IT"/>
          </a:p>
        </p:txBody>
      </p:sp>
    </p:spTree>
    <p:extLst>
      <p:ext uri="{BB962C8B-B14F-4D97-AF65-F5344CB8AC3E}">
        <p14:creationId xmlns:p14="http://schemas.microsoft.com/office/powerpoint/2010/main" val="32332109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37</a:t>
            </a:fld>
            <a:endParaRPr lang="it-IT"/>
          </a:p>
        </p:txBody>
      </p:sp>
    </p:spTree>
    <p:extLst>
      <p:ext uri="{BB962C8B-B14F-4D97-AF65-F5344CB8AC3E}">
        <p14:creationId xmlns:p14="http://schemas.microsoft.com/office/powerpoint/2010/main" val="31348376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39</a:t>
            </a:fld>
            <a:endParaRPr lang="it-IT"/>
          </a:p>
        </p:txBody>
      </p:sp>
    </p:spTree>
    <p:extLst>
      <p:ext uri="{BB962C8B-B14F-4D97-AF65-F5344CB8AC3E}">
        <p14:creationId xmlns:p14="http://schemas.microsoft.com/office/powerpoint/2010/main" val="9182955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40</a:t>
            </a:fld>
            <a:endParaRPr lang="it-IT"/>
          </a:p>
        </p:txBody>
      </p:sp>
    </p:spTree>
    <p:extLst>
      <p:ext uri="{BB962C8B-B14F-4D97-AF65-F5344CB8AC3E}">
        <p14:creationId xmlns:p14="http://schemas.microsoft.com/office/powerpoint/2010/main" val="363736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higher the stress, the higher the </a:t>
            </a:r>
            <a:r>
              <a:rPr lang="en-US" err="1"/>
              <a:t>behavioural</a:t>
            </a:r>
            <a:r>
              <a:rPr lang="en-US"/>
              <a:t> responses and the index.</a:t>
            </a:r>
          </a:p>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5</a:t>
            </a:fld>
            <a:endParaRPr lang="it-IT"/>
          </a:p>
        </p:txBody>
      </p:sp>
    </p:spTree>
    <p:extLst>
      <p:ext uri="{BB962C8B-B14F-4D97-AF65-F5344CB8AC3E}">
        <p14:creationId xmlns:p14="http://schemas.microsoft.com/office/powerpoint/2010/main" val="18945689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49A6DD-2E17-9EEB-4E66-CD37E29D19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576D77-A9C8-E3CA-37DC-8EF61EDF33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07FA4A-1DBB-596E-9899-BDC77D96939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4043C6C-BBF8-0F13-F327-F1F99275D8C1}"/>
              </a:ext>
            </a:extLst>
          </p:cNvPr>
          <p:cNvSpPr>
            <a:spLocks noGrp="1"/>
          </p:cNvSpPr>
          <p:nvPr>
            <p:ph type="sldNum" sz="quarter" idx="5"/>
          </p:nvPr>
        </p:nvSpPr>
        <p:spPr/>
        <p:txBody>
          <a:bodyPr/>
          <a:lstStyle/>
          <a:p>
            <a:fld id="{C227884D-8063-894A-9B96-2E8B250142EB}" type="slidenum">
              <a:rPr lang="it-IT" smtClean="0"/>
              <a:t>42</a:t>
            </a:fld>
            <a:endParaRPr lang="it-IT"/>
          </a:p>
        </p:txBody>
      </p:sp>
    </p:spTree>
    <p:extLst>
      <p:ext uri="{BB962C8B-B14F-4D97-AF65-F5344CB8AC3E}">
        <p14:creationId xmlns:p14="http://schemas.microsoft.com/office/powerpoint/2010/main" val="3060287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6</a:t>
            </a:fld>
            <a:endParaRPr lang="it-IT"/>
          </a:p>
        </p:txBody>
      </p:sp>
    </p:spTree>
    <p:extLst>
      <p:ext uri="{BB962C8B-B14F-4D97-AF65-F5344CB8AC3E}">
        <p14:creationId xmlns:p14="http://schemas.microsoft.com/office/powerpoint/2010/main" val="1025732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Household makes changes to type of food consumed in order to manage the shortfall of food. This question is concerned with the types of foods consumed rather than the quantities consumed</a:t>
            </a:r>
          </a:p>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10</a:t>
            </a:fld>
            <a:endParaRPr lang="it-IT"/>
          </a:p>
        </p:txBody>
      </p:sp>
    </p:spTree>
    <p:extLst>
      <p:ext uri="{BB962C8B-B14F-4D97-AF65-F5344CB8AC3E}">
        <p14:creationId xmlns:p14="http://schemas.microsoft.com/office/powerpoint/2010/main" val="440271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 is possible that this strategy has become common practice – especially in prolonged and repetitive crises. Enumerators and respondents must understand the question and timeframe and refer to the most recent shock. E.g., Lebanon has been exposed to the economic crisis of 2019, then the COVID-19 pandemic in 2020, Beirut’s port explosion, and then the collapse of the financial/banking system. </a:t>
            </a:r>
          </a:p>
        </p:txBody>
      </p:sp>
      <p:sp>
        <p:nvSpPr>
          <p:cNvPr id="4" name="Slide Number Placeholder 3"/>
          <p:cNvSpPr>
            <a:spLocks noGrp="1"/>
          </p:cNvSpPr>
          <p:nvPr>
            <p:ph type="sldNum" sz="quarter" idx="5"/>
          </p:nvPr>
        </p:nvSpPr>
        <p:spPr/>
        <p:txBody>
          <a:bodyPr/>
          <a:lstStyle/>
          <a:p>
            <a:fld id="{C227884D-8063-894A-9B96-2E8B250142EB}" type="slidenum">
              <a:rPr lang="it-IT" smtClean="0"/>
              <a:t>11</a:t>
            </a:fld>
            <a:endParaRPr lang="it-IT"/>
          </a:p>
        </p:txBody>
      </p:sp>
    </p:spTree>
    <p:extLst>
      <p:ext uri="{BB962C8B-B14F-4D97-AF65-F5344CB8AC3E}">
        <p14:creationId xmlns:p14="http://schemas.microsoft.com/office/powerpoint/2010/main" val="6916240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12</a:t>
            </a:fld>
            <a:endParaRPr lang="it-IT"/>
          </a:p>
        </p:txBody>
      </p:sp>
    </p:spTree>
    <p:extLst>
      <p:ext uri="{BB962C8B-B14F-4D97-AF65-F5344CB8AC3E}">
        <p14:creationId xmlns:p14="http://schemas.microsoft.com/office/powerpoint/2010/main" val="40169559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Household increases the short-term food availability by relying on help from friends or relatives in the form of food or money to buy food.</a:t>
            </a:r>
          </a:p>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13</a:t>
            </a:fld>
            <a:endParaRPr lang="it-IT"/>
          </a:p>
        </p:txBody>
      </p:sp>
    </p:spTree>
    <p:extLst>
      <p:ext uri="{BB962C8B-B14F-4D97-AF65-F5344CB8AC3E}">
        <p14:creationId xmlns:p14="http://schemas.microsoft.com/office/powerpoint/2010/main" val="2280060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14</a:t>
            </a:fld>
            <a:endParaRPr lang="it-IT"/>
          </a:p>
        </p:txBody>
      </p:sp>
    </p:spTree>
    <p:extLst>
      <p:ext uri="{BB962C8B-B14F-4D97-AF65-F5344CB8AC3E}">
        <p14:creationId xmlns:p14="http://schemas.microsoft.com/office/powerpoint/2010/main" val="4067412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Section Divider">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763591BB-DB01-D043-A519-067963333EAA}"/>
              </a:ext>
            </a:extLst>
          </p:cNvPr>
          <p:cNvPicPr>
            <a:picLocks noChangeAspect="1"/>
          </p:cNvPicPr>
          <p:nvPr/>
        </p:nvPicPr>
        <p:blipFill>
          <a:blip r:embed="rId2"/>
          <a:stretch>
            <a:fillRect/>
          </a:stretch>
        </p:blipFill>
        <p:spPr>
          <a:xfrm>
            <a:off x="10480232" y="643259"/>
            <a:ext cx="991329" cy="2648265"/>
          </a:xfrm>
          <a:prstGeom prst="rect">
            <a:avLst/>
          </a:prstGeom>
        </p:spPr>
      </p:pic>
    </p:spTree>
    <p:extLst>
      <p:ext uri="{BB962C8B-B14F-4D97-AF65-F5344CB8AC3E}">
        <p14:creationId xmlns:p14="http://schemas.microsoft.com/office/powerpoint/2010/main" val="153696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846311" y="664870"/>
            <a:ext cx="10542124" cy="1152000"/>
          </a:xfrm>
          <a:prstGeom prst="rect">
            <a:avLst/>
          </a:prstGeom>
        </p:spPr>
        <p:txBody>
          <a:bodyPr>
            <a:noAutofit/>
          </a:bodyPr>
          <a:lstStyle>
            <a:lvl1pPr marL="0" marR="0" indent="0" algn="l" defTabSz="914400" rtl="0" eaLnBrk="1" fontAlgn="auto" latinLnBrk="0" hangingPunct="1">
              <a:lnSpc>
                <a:spcPct val="90000"/>
              </a:lnSpc>
              <a:spcBef>
                <a:spcPct val="0"/>
              </a:spcBef>
              <a:spcAft>
                <a:spcPts val="0"/>
              </a:spcAft>
              <a:buClrTx/>
              <a:buSzTx/>
              <a:buFontTx/>
              <a:buNone/>
              <a:tabLst/>
              <a:defRPr b="1" i="0">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it-IT"/>
              <a:t>Click to </a:t>
            </a:r>
            <a:r>
              <a:rPr lang="it-IT" err="1"/>
              <a:t>insert</a:t>
            </a:r>
            <a:r>
              <a:rPr lang="it-IT"/>
              <a:t> </a:t>
            </a:r>
            <a:r>
              <a:rPr lang="it-IT" err="1"/>
              <a:t>title</a:t>
            </a:r>
            <a:endParaRPr lang="it-IT"/>
          </a:p>
        </p:txBody>
      </p:sp>
      <p:sp>
        <p:nvSpPr>
          <p:cNvPr id="3" name="Segnaposto contenuto 2"/>
          <p:cNvSpPr>
            <a:spLocks noGrp="1"/>
          </p:cNvSpPr>
          <p:nvPr>
            <p:ph idx="1" hasCustomPrompt="1"/>
          </p:nvPr>
        </p:nvSpPr>
        <p:spPr>
          <a:xfrm>
            <a:off x="846312" y="1919941"/>
            <a:ext cx="10542124" cy="4100053"/>
          </a:xfrm>
        </p:spPr>
        <p:txBody>
          <a:bodyPr>
            <a:noAutofit/>
          </a:bodyPr>
          <a:lstStyle>
            <a:lvl1pPr marL="342900" indent="-342900">
              <a:lnSpc>
                <a:spcPct val="100000"/>
              </a:lnSpc>
              <a:buClr>
                <a:srgbClr val="0070BA"/>
              </a:buClr>
              <a:buFont typeface="Arial" charset="0"/>
              <a:buChar char="•"/>
              <a:defRPr baseline="0"/>
            </a:lvl1pPr>
            <a:lvl2pPr marL="742950" indent="-285750">
              <a:lnSpc>
                <a:spcPct val="100000"/>
              </a:lnSpc>
              <a:buClr>
                <a:srgbClr val="0070BA"/>
              </a:buClr>
              <a:buFont typeface="Arial" charset="0"/>
              <a:buChar char="•"/>
              <a:defRPr baseline="0"/>
            </a:lvl2pPr>
            <a:lvl3pPr marL="1200150" indent="-285750">
              <a:lnSpc>
                <a:spcPct val="100000"/>
              </a:lnSpc>
              <a:buClr>
                <a:srgbClr val="0070BA"/>
              </a:buClr>
              <a:buFont typeface="Arial" charset="0"/>
              <a:buChar char="•"/>
              <a:defRPr baseline="0"/>
            </a:lvl3pPr>
            <a:lvl4pPr marL="1657350" indent="-285750">
              <a:lnSpc>
                <a:spcPct val="100000"/>
              </a:lnSpc>
              <a:buClr>
                <a:srgbClr val="0070BA"/>
              </a:buClr>
              <a:buFont typeface="Arial" charset="0"/>
              <a:buChar char="•"/>
              <a:defRPr/>
            </a:lvl4pPr>
            <a:lvl5pPr marL="2114550" indent="-285750">
              <a:lnSpc>
                <a:spcPct val="100000"/>
              </a:lnSpc>
              <a:buClr>
                <a:srgbClr val="0070BA"/>
              </a:buClr>
              <a:buFont typeface="Arial" charset="0"/>
              <a:buChar char="•"/>
              <a:defRPr/>
            </a:lvl5pPr>
          </a:lstStyle>
          <a:p>
            <a:pPr lvl="0"/>
            <a:r>
              <a:rPr lang="it-IT"/>
              <a:t>Click to </a:t>
            </a:r>
            <a:r>
              <a:rPr lang="it-IT" err="1"/>
              <a:t>insert</a:t>
            </a:r>
            <a:r>
              <a:rPr lang="it-IT"/>
              <a:t> </a:t>
            </a:r>
            <a:r>
              <a:rPr lang="it-IT" err="1"/>
              <a:t>tex</a:t>
            </a:r>
            <a:endParaRPr lang="it-IT"/>
          </a:p>
          <a:p>
            <a:pPr lvl="1"/>
            <a:r>
              <a:rPr lang="it-IT"/>
              <a:t>Second </a:t>
            </a:r>
            <a:r>
              <a:rPr lang="it-IT" err="1"/>
              <a:t>level</a:t>
            </a:r>
            <a:endParaRPr lang="it-IT"/>
          </a:p>
          <a:p>
            <a:pPr lvl="2"/>
            <a:r>
              <a:rPr lang="it-IT"/>
              <a:t>Third </a:t>
            </a:r>
            <a:r>
              <a:rPr lang="it-IT" err="1"/>
              <a:t>level</a:t>
            </a:r>
            <a:endParaRPr lang="it-IT"/>
          </a:p>
          <a:p>
            <a:pPr lvl="3"/>
            <a:r>
              <a:rPr lang="it-IT" err="1"/>
              <a:t>Fourth</a:t>
            </a:r>
            <a:r>
              <a:rPr lang="it-IT"/>
              <a:t> </a:t>
            </a:r>
            <a:r>
              <a:rPr lang="it-IT" err="1"/>
              <a:t>level</a:t>
            </a:r>
            <a:endParaRPr lang="it-IT"/>
          </a:p>
          <a:p>
            <a:pPr lvl="4"/>
            <a:r>
              <a:rPr lang="it-IT" err="1"/>
              <a:t>Fifth</a:t>
            </a:r>
            <a:r>
              <a:rPr lang="it-IT"/>
              <a:t> </a:t>
            </a:r>
            <a:r>
              <a:rPr lang="it-IT" err="1"/>
              <a:t>level</a:t>
            </a:r>
            <a:endParaRPr lang="it-IT"/>
          </a:p>
        </p:txBody>
      </p:sp>
      <p:sp>
        <p:nvSpPr>
          <p:cNvPr id="6" name="Segnaposto numero diapositiva 5"/>
          <p:cNvSpPr>
            <a:spLocks noGrp="1"/>
          </p:cNvSpPr>
          <p:nvPr>
            <p:ph type="sldNum" sz="quarter" idx="12"/>
          </p:nvPr>
        </p:nvSpPr>
        <p:spPr>
          <a:xfrm>
            <a:off x="10398482" y="6055012"/>
            <a:ext cx="1027267" cy="365125"/>
          </a:xfrm>
        </p:spPr>
        <p:txBody>
          <a:bodyPr/>
          <a:lstStyle/>
          <a:p>
            <a:fld id="{2026EB2A-1F26-4143-92A6-3B752CD465DB}" type="slidenum">
              <a:rPr lang="it-IT" smtClean="0"/>
              <a:t>‹#›</a:t>
            </a:fld>
            <a:endParaRPr lang="it-IT"/>
          </a:p>
        </p:txBody>
      </p:sp>
      <p:pic>
        <p:nvPicPr>
          <p:cNvPr id="7" name="Immagine 6"/>
          <p:cNvPicPr>
            <a:picLocks noChangeAspect="1"/>
          </p:cNvPicPr>
          <p:nvPr/>
        </p:nvPicPr>
        <p:blipFill>
          <a:blip r:embed="rId2"/>
          <a:srcRect/>
          <a:stretch/>
        </p:blipFill>
        <p:spPr>
          <a:xfrm>
            <a:off x="503066" y="5663048"/>
            <a:ext cx="1625642" cy="797675"/>
          </a:xfrm>
          <a:prstGeom prst="rect">
            <a:avLst/>
          </a:prstGeom>
        </p:spPr>
      </p:pic>
    </p:spTree>
    <p:extLst>
      <p:ext uri="{BB962C8B-B14F-4D97-AF65-F5344CB8AC3E}">
        <p14:creationId xmlns:p14="http://schemas.microsoft.com/office/powerpoint/2010/main" val="2145421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olo e contenuto">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a:xfrm>
            <a:off x="10398482" y="6055012"/>
            <a:ext cx="1027267" cy="365125"/>
          </a:xfrm>
        </p:spPr>
        <p:txBody>
          <a:bodyPr/>
          <a:lstStyle/>
          <a:p>
            <a:fld id="{2026EB2A-1F26-4143-92A6-3B752CD465DB}" type="slidenum">
              <a:rPr lang="it-IT" smtClean="0"/>
              <a:t>‹#›</a:t>
            </a:fld>
            <a:endParaRPr lang="it-IT"/>
          </a:p>
        </p:txBody>
      </p:sp>
      <p:pic>
        <p:nvPicPr>
          <p:cNvPr id="7" name="Immagine 6"/>
          <p:cNvPicPr>
            <a:picLocks noChangeAspect="1"/>
          </p:cNvPicPr>
          <p:nvPr/>
        </p:nvPicPr>
        <p:blipFill>
          <a:blip r:embed="rId2"/>
          <a:srcRect/>
          <a:stretch/>
        </p:blipFill>
        <p:spPr>
          <a:xfrm>
            <a:off x="503066" y="5663048"/>
            <a:ext cx="1625642" cy="797675"/>
          </a:xfrm>
          <a:prstGeom prst="rect">
            <a:avLst/>
          </a:prstGeom>
        </p:spPr>
      </p:pic>
    </p:spTree>
    <p:extLst>
      <p:ext uri="{BB962C8B-B14F-4D97-AF65-F5344CB8AC3E}">
        <p14:creationId xmlns:p14="http://schemas.microsoft.com/office/powerpoint/2010/main" val="3407099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ue contenuti">
    <p:spTree>
      <p:nvGrpSpPr>
        <p:cNvPr id="1" name=""/>
        <p:cNvGrpSpPr/>
        <p:nvPr/>
      </p:nvGrpSpPr>
      <p:grpSpPr>
        <a:xfrm>
          <a:off x="0" y="0"/>
          <a:ext cx="0" cy="0"/>
          <a:chOff x="0" y="0"/>
          <a:chExt cx="0" cy="0"/>
        </a:xfrm>
      </p:grpSpPr>
      <p:sp>
        <p:nvSpPr>
          <p:cNvPr id="3" name="Segnaposto contenuto 2"/>
          <p:cNvSpPr>
            <a:spLocks noGrp="1"/>
          </p:cNvSpPr>
          <p:nvPr>
            <p:ph sz="half" idx="1" hasCustomPrompt="1"/>
          </p:nvPr>
        </p:nvSpPr>
        <p:spPr>
          <a:xfrm>
            <a:off x="539999" y="1795071"/>
            <a:ext cx="5460945" cy="4100053"/>
          </a:xfrm>
        </p:spPr>
        <p:txBody>
          <a:bodyPr>
            <a:noAutofit/>
          </a:bodyPr>
          <a:lstStyle>
            <a:lvl1pPr marL="228600" indent="-228600">
              <a:lnSpc>
                <a:spcPct val="100000"/>
              </a:lnSpc>
              <a:buClr>
                <a:srgbClr val="0070BA"/>
              </a:buClr>
              <a:buFont typeface="Arial" charset="0"/>
              <a:buChar char="•"/>
              <a:defRPr sz="1800" spc="60" baseline="0"/>
            </a:lvl1pPr>
            <a:lvl2pPr marL="685800" indent="-228600">
              <a:lnSpc>
                <a:spcPct val="100000"/>
              </a:lnSpc>
              <a:buClr>
                <a:srgbClr val="0070BA"/>
              </a:buClr>
              <a:buFont typeface="Arial" charset="0"/>
              <a:buChar char="•"/>
              <a:defRPr sz="1600" spc="60" baseline="0"/>
            </a:lvl2pPr>
            <a:lvl3pPr marL="1143000" indent="-228600">
              <a:lnSpc>
                <a:spcPct val="100000"/>
              </a:lnSpc>
              <a:buClr>
                <a:srgbClr val="0070BA"/>
              </a:buClr>
              <a:buFont typeface="Arial" charset="0"/>
              <a:buChar char="•"/>
              <a:defRPr sz="1400" spc="60" baseline="0"/>
            </a:lvl3pPr>
            <a:lvl4pPr marL="1600200" indent="-228600">
              <a:lnSpc>
                <a:spcPct val="100000"/>
              </a:lnSpc>
              <a:buClr>
                <a:srgbClr val="0070BA"/>
              </a:buClr>
              <a:buFont typeface="Arial" charset="0"/>
              <a:buChar char="•"/>
              <a:defRPr sz="1200" spc="60" baseline="0"/>
            </a:lvl4pPr>
            <a:lvl5pPr marL="2057400" indent="-228600">
              <a:lnSpc>
                <a:spcPct val="100000"/>
              </a:lnSpc>
              <a:buClr>
                <a:srgbClr val="0070BA"/>
              </a:buClr>
              <a:buFont typeface="Arial" charset="0"/>
              <a:buChar char="•"/>
              <a:defRPr sz="1200" spc="60" baseline="0"/>
            </a:lvl5pPr>
          </a:lstStyle>
          <a:p>
            <a:pPr lvl="0"/>
            <a:r>
              <a:rPr lang="it-IT"/>
              <a:t>Click to </a:t>
            </a:r>
            <a:r>
              <a:rPr lang="it-IT" err="1"/>
              <a:t>insert</a:t>
            </a:r>
            <a:r>
              <a:rPr lang="it-IT"/>
              <a:t> </a:t>
            </a:r>
            <a:r>
              <a:rPr lang="it-IT" err="1"/>
              <a:t>tex</a:t>
            </a:r>
            <a:endParaRPr lang="it-IT"/>
          </a:p>
          <a:p>
            <a:pPr lvl="1"/>
            <a:r>
              <a:rPr lang="it-IT"/>
              <a:t>Second </a:t>
            </a:r>
            <a:r>
              <a:rPr lang="it-IT" err="1"/>
              <a:t>level</a:t>
            </a:r>
            <a:endParaRPr lang="it-IT"/>
          </a:p>
          <a:p>
            <a:pPr lvl="2"/>
            <a:r>
              <a:rPr lang="it-IT"/>
              <a:t>Third </a:t>
            </a:r>
            <a:r>
              <a:rPr lang="it-IT" err="1"/>
              <a:t>level</a:t>
            </a:r>
            <a:endParaRPr lang="it-IT"/>
          </a:p>
          <a:p>
            <a:pPr lvl="3"/>
            <a:r>
              <a:rPr lang="it-IT" err="1"/>
              <a:t>Fourth</a:t>
            </a:r>
            <a:r>
              <a:rPr lang="it-IT"/>
              <a:t> </a:t>
            </a:r>
            <a:r>
              <a:rPr lang="it-IT" err="1"/>
              <a:t>level</a:t>
            </a:r>
            <a:endParaRPr lang="it-IT"/>
          </a:p>
          <a:p>
            <a:pPr lvl="4"/>
            <a:r>
              <a:rPr lang="it-IT" err="1"/>
              <a:t>Fifth</a:t>
            </a:r>
            <a:r>
              <a:rPr lang="it-IT"/>
              <a:t> </a:t>
            </a:r>
            <a:r>
              <a:rPr lang="it-IT" err="1"/>
              <a:t>level</a:t>
            </a:r>
            <a:endParaRPr lang="it-IT"/>
          </a:p>
        </p:txBody>
      </p:sp>
      <p:sp>
        <p:nvSpPr>
          <p:cNvPr id="4" name="Segnaposto contenuto 3"/>
          <p:cNvSpPr>
            <a:spLocks noGrp="1"/>
          </p:cNvSpPr>
          <p:nvPr>
            <p:ph sz="half" idx="2" hasCustomPrompt="1"/>
          </p:nvPr>
        </p:nvSpPr>
        <p:spPr>
          <a:xfrm>
            <a:off x="6078019" y="1795071"/>
            <a:ext cx="5513982" cy="4100053"/>
          </a:xfrm>
        </p:spPr>
        <p:txBody>
          <a:bodyPr>
            <a:noAutofit/>
          </a:bodyPr>
          <a:lstStyle>
            <a:lvl1pPr marL="228600" indent="-228600">
              <a:lnSpc>
                <a:spcPct val="100000"/>
              </a:lnSpc>
              <a:buClr>
                <a:srgbClr val="0070BA"/>
              </a:buClr>
              <a:buFont typeface="Arial" charset="0"/>
              <a:buChar char="•"/>
              <a:defRPr/>
            </a:lvl1pPr>
            <a:lvl2pPr marL="685800" indent="-228600">
              <a:lnSpc>
                <a:spcPct val="100000"/>
              </a:lnSpc>
              <a:buClr>
                <a:srgbClr val="0070BA"/>
              </a:buClr>
              <a:buFont typeface="Arial" charset="0"/>
              <a:buChar char="•"/>
              <a:defRPr/>
            </a:lvl2pPr>
            <a:lvl3pPr marL="1143000" indent="-228600">
              <a:lnSpc>
                <a:spcPct val="100000"/>
              </a:lnSpc>
              <a:buClr>
                <a:srgbClr val="0070BA"/>
              </a:buClr>
              <a:buFont typeface="Arial" charset="0"/>
              <a:buChar char="•"/>
              <a:defRPr/>
            </a:lvl3pPr>
            <a:lvl4pPr marL="1600200" indent="-228600">
              <a:lnSpc>
                <a:spcPct val="100000"/>
              </a:lnSpc>
              <a:buClr>
                <a:srgbClr val="0070BA"/>
              </a:buClr>
              <a:buFont typeface="Arial" charset="0"/>
              <a:buChar char="•"/>
              <a:defRPr/>
            </a:lvl4pPr>
            <a:lvl5pPr marL="2057400" indent="-228600">
              <a:lnSpc>
                <a:spcPct val="100000"/>
              </a:lnSpc>
              <a:buClr>
                <a:srgbClr val="0070BA"/>
              </a:buClr>
              <a:buFont typeface="Arial" charset="0"/>
              <a:buChar char="•"/>
              <a:defRPr/>
            </a:lvl5pPr>
          </a:lstStyle>
          <a:p>
            <a:pPr lvl="0"/>
            <a:r>
              <a:rPr lang="it-IT"/>
              <a:t>Click to </a:t>
            </a:r>
            <a:r>
              <a:rPr lang="it-IT" err="1"/>
              <a:t>insert</a:t>
            </a:r>
            <a:r>
              <a:rPr lang="it-IT"/>
              <a:t> </a:t>
            </a:r>
            <a:r>
              <a:rPr lang="it-IT" err="1"/>
              <a:t>tex</a:t>
            </a:r>
            <a:endParaRPr lang="it-IT"/>
          </a:p>
          <a:p>
            <a:pPr lvl="1"/>
            <a:r>
              <a:rPr lang="it-IT"/>
              <a:t>Second </a:t>
            </a:r>
            <a:r>
              <a:rPr lang="it-IT" err="1"/>
              <a:t>level</a:t>
            </a:r>
            <a:endParaRPr lang="it-IT"/>
          </a:p>
          <a:p>
            <a:pPr lvl="2"/>
            <a:r>
              <a:rPr lang="it-IT"/>
              <a:t>Third </a:t>
            </a:r>
            <a:r>
              <a:rPr lang="it-IT" err="1"/>
              <a:t>level</a:t>
            </a:r>
            <a:endParaRPr lang="it-IT"/>
          </a:p>
          <a:p>
            <a:pPr lvl="3"/>
            <a:r>
              <a:rPr lang="it-IT" err="1"/>
              <a:t>Fourth</a:t>
            </a:r>
            <a:r>
              <a:rPr lang="it-IT"/>
              <a:t> </a:t>
            </a:r>
            <a:r>
              <a:rPr lang="it-IT" err="1"/>
              <a:t>level</a:t>
            </a:r>
            <a:endParaRPr lang="it-IT"/>
          </a:p>
          <a:p>
            <a:pPr lvl="4"/>
            <a:r>
              <a:rPr lang="it-IT" err="1"/>
              <a:t>Fifth</a:t>
            </a:r>
            <a:r>
              <a:rPr lang="it-IT"/>
              <a:t> </a:t>
            </a:r>
            <a:r>
              <a:rPr lang="it-IT" err="1"/>
              <a:t>level</a:t>
            </a:r>
            <a:endParaRPr lang="it-IT"/>
          </a:p>
        </p:txBody>
      </p:sp>
      <p:sp>
        <p:nvSpPr>
          <p:cNvPr id="8" name="Segnaposto numero diapositiva 5">
            <a:extLst>
              <a:ext uri="{FF2B5EF4-FFF2-40B4-BE49-F238E27FC236}">
                <a16:creationId xmlns:a16="http://schemas.microsoft.com/office/drawing/2014/main" id="{423F2EF9-E3A7-7C43-99DB-3D909AA2C805}"/>
              </a:ext>
            </a:extLst>
          </p:cNvPr>
          <p:cNvSpPr>
            <a:spLocks noGrp="1"/>
          </p:cNvSpPr>
          <p:nvPr>
            <p:ph type="sldNum" sz="quarter" idx="12"/>
          </p:nvPr>
        </p:nvSpPr>
        <p:spPr>
          <a:xfrm>
            <a:off x="10398482" y="6055012"/>
            <a:ext cx="1027267" cy="365125"/>
          </a:xfrm>
        </p:spPr>
        <p:txBody>
          <a:bodyPr/>
          <a:lstStyle/>
          <a:p>
            <a:fld id="{2026EB2A-1F26-4143-92A6-3B752CD465DB}" type="slidenum">
              <a:rPr lang="it-IT" smtClean="0"/>
              <a:t>‹#›</a:t>
            </a:fld>
            <a:endParaRPr lang="it-IT"/>
          </a:p>
        </p:txBody>
      </p:sp>
      <p:pic>
        <p:nvPicPr>
          <p:cNvPr id="10" name="Immagine 6">
            <a:extLst>
              <a:ext uri="{FF2B5EF4-FFF2-40B4-BE49-F238E27FC236}">
                <a16:creationId xmlns:a16="http://schemas.microsoft.com/office/drawing/2014/main" id="{C72777E0-737A-CE4D-97A6-44B3AB1E5235}"/>
              </a:ext>
            </a:extLst>
          </p:cNvPr>
          <p:cNvPicPr>
            <a:picLocks noChangeAspect="1"/>
          </p:cNvPicPr>
          <p:nvPr/>
        </p:nvPicPr>
        <p:blipFill>
          <a:blip r:embed="rId2"/>
          <a:srcRect/>
          <a:stretch/>
        </p:blipFill>
        <p:spPr>
          <a:xfrm>
            <a:off x="503066" y="5663048"/>
            <a:ext cx="1625642" cy="797675"/>
          </a:xfrm>
          <a:prstGeom prst="rect">
            <a:avLst/>
          </a:prstGeom>
        </p:spPr>
      </p:pic>
      <p:sp>
        <p:nvSpPr>
          <p:cNvPr id="7" name="Title 3">
            <a:extLst>
              <a:ext uri="{FF2B5EF4-FFF2-40B4-BE49-F238E27FC236}">
                <a16:creationId xmlns:a16="http://schemas.microsoft.com/office/drawing/2014/main" id="{45E43B2A-AD48-1C47-BB21-AA2602857130}"/>
              </a:ext>
            </a:extLst>
          </p:cNvPr>
          <p:cNvSpPr txBox="1">
            <a:spLocks/>
          </p:cNvSpPr>
          <p:nvPr/>
        </p:nvSpPr>
        <p:spPr>
          <a:xfrm>
            <a:off x="717181" y="716415"/>
            <a:ext cx="11052002" cy="662558"/>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000" b="1" i="0" kern="1200" spc="60" baseline="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sz="3600" b="0" kern="1400" spc="230" dirty="0">
                <a:solidFill>
                  <a:schemeClr val="tx1"/>
                </a:solidFill>
                <a:latin typeface="Open Sans ExtraBold" panose="020B0906030804020204" pitchFamily="34" charset="0"/>
              </a:rPr>
              <a:t>Slide title lorem ipsum </a:t>
            </a:r>
            <a:r>
              <a:rPr lang="en-GB" sz="3600" b="0" kern="1400" spc="230" dirty="0" err="1">
                <a:solidFill>
                  <a:schemeClr val="tx1"/>
                </a:solidFill>
                <a:latin typeface="Open Sans ExtraBold" panose="020B0906030804020204" pitchFamily="34" charset="0"/>
              </a:rPr>
              <a:t>dolor</a:t>
            </a:r>
            <a:endParaRPr lang="en-GB" sz="3600" b="0" kern="1400" spc="230" dirty="0">
              <a:solidFill>
                <a:schemeClr val="tx1"/>
              </a:solidFill>
              <a:latin typeface="Open Sans ExtraBold" panose="020B0906030804020204" pitchFamily="34" charset="0"/>
            </a:endParaRPr>
          </a:p>
        </p:txBody>
      </p:sp>
    </p:spTree>
    <p:extLst>
      <p:ext uri="{BB962C8B-B14F-4D97-AF65-F5344CB8AC3E}">
        <p14:creationId xmlns:p14="http://schemas.microsoft.com/office/powerpoint/2010/main" val="92110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Due contenuti">
    <p:spTree>
      <p:nvGrpSpPr>
        <p:cNvPr id="1" name=""/>
        <p:cNvGrpSpPr/>
        <p:nvPr/>
      </p:nvGrpSpPr>
      <p:grpSpPr>
        <a:xfrm>
          <a:off x="0" y="0"/>
          <a:ext cx="0" cy="0"/>
          <a:chOff x="0" y="0"/>
          <a:chExt cx="0" cy="0"/>
        </a:xfrm>
      </p:grpSpPr>
      <p:sp>
        <p:nvSpPr>
          <p:cNvPr id="3" name="Segnaposto contenuto 2"/>
          <p:cNvSpPr>
            <a:spLocks noGrp="1"/>
          </p:cNvSpPr>
          <p:nvPr>
            <p:ph sz="half" idx="1" hasCustomPrompt="1"/>
          </p:nvPr>
        </p:nvSpPr>
        <p:spPr>
          <a:xfrm>
            <a:off x="539999" y="1795071"/>
            <a:ext cx="5460945" cy="4100053"/>
          </a:xfrm>
        </p:spPr>
        <p:txBody>
          <a:bodyPr>
            <a:noAutofit/>
          </a:bodyPr>
          <a:lstStyle>
            <a:lvl1pPr marL="228600" indent="-228600">
              <a:lnSpc>
                <a:spcPct val="100000"/>
              </a:lnSpc>
              <a:buClr>
                <a:srgbClr val="0070BA"/>
              </a:buClr>
              <a:buFont typeface="Arial" charset="0"/>
              <a:buChar char="•"/>
              <a:defRPr sz="1800" spc="60" baseline="0"/>
            </a:lvl1pPr>
            <a:lvl2pPr marL="685800" indent="-228600">
              <a:lnSpc>
                <a:spcPct val="100000"/>
              </a:lnSpc>
              <a:buClr>
                <a:srgbClr val="0070BA"/>
              </a:buClr>
              <a:buFont typeface="Arial" charset="0"/>
              <a:buChar char="•"/>
              <a:defRPr sz="1600" spc="60" baseline="0"/>
            </a:lvl2pPr>
            <a:lvl3pPr marL="1143000" indent="-228600">
              <a:lnSpc>
                <a:spcPct val="100000"/>
              </a:lnSpc>
              <a:buClr>
                <a:srgbClr val="0070BA"/>
              </a:buClr>
              <a:buFont typeface="Arial" charset="0"/>
              <a:buChar char="•"/>
              <a:defRPr sz="1400" spc="60" baseline="0"/>
            </a:lvl3pPr>
            <a:lvl4pPr marL="1600200" indent="-228600">
              <a:lnSpc>
                <a:spcPct val="100000"/>
              </a:lnSpc>
              <a:buClr>
                <a:srgbClr val="0070BA"/>
              </a:buClr>
              <a:buFont typeface="Arial" charset="0"/>
              <a:buChar char="•"/>
              <a:defRPr sz="1200" spc="60" baseline="0"/>
            </a:lvl4pPr>
            <a:lvl5pPr marL="2057400" indent="-228600">
              <a:lnSpc>
                <a:spcPct val="100000"/>
              </a:lnSpc>
              <a:buClr>
                <a:srgbClr val="0070BA"/>
              </a:buClr>
              <a:buFont typeface="Arial" charset="0"/>
              <a:buChar char="•"/>
              <a:defRPr sz="1200" spc="60" baseline="0"/>
            </a:lvl5pPr>
          </a:lstStyle>
          <a:p>
            <a:pPr lvl="0"/>
            <a:r>
              <a:rPr lang="it-IT"/>
              <a:t>Click to </a:t>
            </a:r>
            <a:r>
              <a:rPr lang="it-IT" err="1"/>
              <a:t>insert</a:t>
            </a:r>
            <a:r>
              <a:rPr lang="it-IT"/>
              <a:t> </a:t>
            </a:r>
            <a:r>
              <a:rPr lang="it-IT" err="1"/>
              <a:t>tex</a:t>
            </a:r>
            <a:endParaRPr lang="it-IT"/>
          </a:p>
          <a:p>
            <a:pPr lvl="1"/>
            <a:r>
              <a:rPr lang="it-IT"/>
              <a:t>Second </a:t>
            </a:r>
            <a:r>
              <a:rPr lang="it-IT" err="1"/>
              <a:t>level</a:t>
            </a:r>
            <a:endParaRPr lang="it-IT"/>
          </a:p>
          <a:p>
            <a:pPr lvl="2"/>
            <a:r>
              <a:rPr lang="it-IT"/>
              <a:t>Third </a:t>
            </a:r>
            <a:r>
              <a:rPr lang="it-IT" err="1"/>
              <a:t>level</a:t>
            </a:r>
            <a:endParaRPr lang="it-IT"/>
          </a:p>
          <a:p>
            <a:pPr lvl="3"/>
            <a:r>
              <a:rPr lang="it-IT" err="1"/>
              <a:t>Fourth</a:t>
            </a:r>
            <a:r>
              <a:rPr lang="it-IT"/>
              <a:t> </a:t>
            </a:r>
            <a:r>
              <a:rPr lang="it-IT" err="1"/>
              <a:t>level</a:t>
            </a:r>
            <a:endParaRPr lang="it-IT"/>
          </a:p>
          <a:p>
            <a:pPr lvl="4"/>
            <a:r>
              <a:rPr lang="it-IT" err="1"/>
              <a:t>Fifth</a:t>
            </a:r>
            <a:r>
              <a:rPr lang="it-IT"/>
              <a:t> </a:t>
            </a:r>
            <a:r>
              <a:rPr lang="it-IT" err="1"/>
              <a:t>level</a:t>
            </a:r>
            <a:endParaRPr lang="it-IT"/>
          </a:p>
        </p:txBody>
      </p:sp>
      <p:sp>
        <p:nvSpPr>
          <p:cNvPr id="5" name="Picture Placeholder 4">
            <a:extLst>
              <a:ext uri="{FF2B5EF4-FFF2-40B4-BE49-F238E27FC236}">
                <a16:creationId xmlns:a16="http://schemas.microsoft.com/office/drawing/2014/main" id="{D29D93D5-8F53-3444-8F3E-BBF377575DA2}"/>
              </a:ext>
            </a:extLst>
          </p:cNvPr>
          <p:cNvSpPr>
            <a:spLocks noGrp="1"/>
          </p:cNvSpPr>
          <p:nvPr>
            <p:ph type="pic" sz="quarter" idx="13"/>
          </p:nvPr>
        </p:nvSpPr>
        <p:spPr>
          <a:xfrm>
            <a:off x="6194425" y="1795463"/>
            <a:ext cx="5397500" cy="4098925"/>
          </a:xfrm>
        </p:spPr>
        <p:txBody>
          <a:bodyPr/>
          <a:lstStyle/>
          <a:p>
            <a:r>
              <a:rPr lang="en-GB"/>
              <a:t>Click icon to add picture</a:t>
            </a:r>
            <a:endParaRPr lang="it-IT"/>
          </a:p>
        </p:txBody>
      </p:sp>
      <p:sp>
        <p:nvSpPr>
          <p:cNvPr id="8" name="Segnaposto numero diapositiva 5">
            <a:extLst>
              <a:ext uri="{FF2B5EF4-FFF2-40B4-BE49-F238E27FC236}">
                <a16:creationId xmlns:a16="http://schemas.microsoft.com/office/drawing/2014/main" id="{592D85CC-EB0C-D645-85D6-3DB77E029306}"/>
              </a:ext>
            </a:extLst>
          </p:cNvPr>
          <p:cNvSpPr>
            <a:spLocks noGrp="1"/>
          </p:cNvSpPr>
          <p:nvPr>
            <p:ph type="sldNum" sz="quarter" idx="12"/>
          </p:nvPr>
        </p:nvSpPr>
        <p:spPr>
          <a:xfrm>
            <a:off x="10398482" y="6055012"/>
            <a:ext cx="1027267" cy="365125"/>
          </a:xfrm>
        </p:spPr>
        <p:txBody>
          <a:bodyPr/>
          <a:lstStyle/>
          <a:p>
            <a:fld id="{2026EB2A-1F26-4143-92A6-3B752CD465DB}" type="slidenum">
              <a:rPr lang="it-IT" smtClean="0"/>
              <a:t>‹#›</a:t>
            </a:fld>
            <a:endParaRPr lang="it-IT"/>
          </a:p>
        </p:txBody>
      </p:sp>
      <p:pic>
        <p:nvPicPr>
          <p:cNvPr id="10" name="Immagine 6">
            <a:extLst>
              <a:ext uri="{FF2B5EF4-FFF2-40B4-BE49-F238E27FC236}">
                <a16:creationId xmlns:a16="http://schemas.microsoft.com/office/drawing/2014/main" id="{EE9D2174-1656-564C-9C34-210AF0606E51}"/>
              </a:ext>
            </a:extLst>
          </p:cNvPr>
          <p:cNvPicPr>
            <a:picLocks noChangeAspect="1"/>
          </p:cNvPicPr>
          <p:nvPr/>
        </p:nvPicPr>
        <p:blipFill>
          <a:blip r:embed="rId2"/>
          <a:srcRect/>
          <a:stretch/>
        </p:blipFill>
        <p:spPr>
          <a:xfrm>
            <a:off x="503066" y="5663048"/>
            <a:ext cx="1625642" cy="797675"/>
          </a:xfrm>
          <a:prstGeom prst="rect">
            <a:avLst/>
          </a:prstGeom>
        </p:spPr>
      </p:pic>
      <p:sp>
        <p:nvSpPr>
          <p:cNvPr id="7" name="Title 3">
            <a:extLst>
              <a:ext uri="{FF2B5EF4-FFF2-40B4-BE49-F238E27FC236}">
                <a16:creationId xmlns:a16="http://schemas.microsoft.com/office/drawing/2014/main" id="{622D786E-D5DB-B346-B2FA-981C681ADAA2}"/>
              </a:ext>
            </a:extLst>
          </p:cNvPr>
          <p:cNvSpPr txBox="1">
            <a:spLocks/>
          </p:cNvSpPr>
          <p:nvPr/>
        </p:nvSpPr>
        <p:spPr>
          <a:xfrm>
            <a:off x="717181" y="716415"/>
            <a:ext cx="11052002" cy="662558"/>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000" b="1" i="0" kern="1200" spc="60" baseline="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sz="3600" b="0" kern="1400" spc="230" dirty="0">
                <a:solidFill>
                  <a:schemeClr val="tx1"/>
                </a:solidFill>
                <a:latin typeface="Open Sans ExtraBold" panose="020B0906030804020204" pitchFamily="34" charset="0"/>
              </a:rPr>
              <a:t>Slide title lorem ipsum </a:t>
            </a:r>
            <a:r>
              <a:rPr lang="en-GB" sz="3600" b="0" kern="1400" spc="230" dirty="0" err="1">
                <a:solidFill>
                  <a:schemeClr val="tx1"/>
                </a:solidFill>
                <a:latin typeface="Open Sans ExtraBold" panose="020B0906030804020204" pitchFamily="34" charset="0"/>
              </a:rPr>
              <a:t>dolor</a:t>
            </a:r>
            <a:endParaRPr lang="en-GB" sz="3600" b="0" kern="1400" spc="230" dirty="0">
              <a:solidFill>
                <a:schemeClr val="tx1"/>
              </a:solidFill>
              <a:latin typeface="Open Sans ExtraBold" panose="020B0906030804020204" pitchFamily="34" charset="0"/>
            </a:endParaRPr>
          </a:p>
        </p:txBody>
      </p:sp>
    </p:spTree>
    <p:extLst>
      <p:ext uri="{BB962C8B-B14F-4D97-AF65-F5344CB8AC3E}">
        <p14:creationId xmlns:p14="http://schemas.microsoft.com/office/powerpoint/2010/main" val="31357427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973394" y="1732935"/>
            <a:ext cx="10667744" cy="4444027"/>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7637761" y="6227991"/>
            <a:ext cx="2743200" cy="365125"/>
          </a:xfrm>
          <a:prstGeom prst="rect">
            <a:avLst/>
          </a:prstGeom>
        </p:spPr>
        <p:txBody>
          <a:bodyPr vert="horz" lIns="91440" tIns="45720" rIns="91440" bIns="45720" rtlCol="0" anchor="t"/>
          <a:lstStyle>
            <a:lvl1pPr algn="r">
              <a:defRPr sz="1200" b="0" i="0">
                <a:solidFill>
                  <a:srgbClr val="0070BA"/>
                </a:solidFill>
                <a:latin typeface="Open Sans" charset="0"/>
                <a:ea typeface="Open Sans" charset="0"/>
                <a:cs typeface="Open Sans" charset="0"/>
              </a:defRPr>
            </a:lvl1pPr>
          </a:lstStyle>
          <a:p>
            <a:r>
              <a:rPr lang="it-IT"/>
              <a:t>Year Month</a:t>
            </a:r>
          </a:p>
        </p:txBody>
      </p:sp>
      <p:sp>
        <p:nvSpPr>
          <p:cNvPr id="6" name="Segnaposto numero diapositiva 5"/>
          <p:cNvSpPr>
            <a:spLocks noGrp="1"/>
          </p:cNvSpPr>
          <p:nvPr>
            <p:ph type="sldNum" sz="quarter" idx="4"/>
          </p:nvPr>
        </p:nvSpPr>
        <p:spPr>
          <a:xfrm>
            <a:off x="10711542" y="6227991"/>
            <a:ext cx="1027267" cy="365125"/>
          </a:xfrm>
          <a:prstGeom prst="rect">
            <a:avLst/>
          </a:prstGeom>
        </p:spPr>
        <p:txBody>
          <a:bodyPr vert="horz" lIns="91440" tIns="45720" rIns="91440" bIns="45720" rtlCol="0" anchor="t"/>
          <a:lstStyle>
            <a:lvl1pPr algn="r">
              <a:defRPr sz="1200" b="1" i="0">
                <a:solidFill>
                  <a:srgbClr val="0070BA"/>
                </a:solidFill>
                <a:latin typeface="Open Sans" charset="0"/>
                <a:ea typeface="Open Sans" charset="0"/>
                <a:cs typeface="Open Sans" charset="0"/>
              </a:defRPr>
            </a:lvl1pPr>
          </a:lstStyle>
          <a:p>
            <a:fld id="{2026EB2A-1F26-4143-92A6-3B752CD465DB}" type="slidenum">
              <a:rPr lang="it-IT" smtClean="0"/>
              <a:pPr/>
              <a:t>‹#›</a:t>
            </a:fld>
            <a:endParaRPr lang="it-IT"/>
          </a:p>
        </p:txBody>
      </p:sp>
      <p:sp>
        <p:nvSpPr>
          <p:cNvPr id="5" name="Title Placeholder 4"/>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Tree>
    <p:extLst>
      <p:ext uri="{BB962C8B-B14F-4D97-AF65-F5344CB8AC3E}">
        <p14:creationId xmlns:p14="http://schemas.microsoft.com/office/powerpoint/2010/main" val="81842462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4" r:id="rId3"/>
    <p:sldLayoutId id="2147483672" r:id="rId4"/>
    <p:sldLayoutId id="2147483673" r:id="rId5"/>
  </p:sldLayoutIdLst>
  <p:hf sldNum="0" hdr="0" ftr="0"/>
  <p:txStyles>
    <p:titleStyle>
      <a:lvl1pPr algn="l" defTabSz="914400" rtl="0" eaLnBrk="1" latinLnBrk="0" hangingPunct="1">
        <a:lnSpc>
          <a:spcPct val="90000"/>
        </a:lnSpc>
        <a:spcBef>
          <a:spcPct val="0"/>
        </a:spcBef>
        <a:buNone/>
        <a:defRPr sz="3000" b="1" i="0" kern="1200">
          <a:solidFill>
            <a:srgbClr val="0070BA"/>
          </a:solidFill>
          <a:latin typeface="Open Sans" charset="0"/>
          <a:ea typeface="Open Sans" charset="0"/>
          <a:cs typeface="Open Sans" charset="0"/>
        </a:defRPr>
      </a:lvl1pPr>
    </p:titleStyle>
    <p:body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74">
          <p15:clr>
            <a:srgbClr val="F26B43"/>
          </p15:clr>
        </p15:guide>
        <p15:guide id="2" pos="7333">
          <p15:clr>
            <a:srgbClr val="F26B43"/>
          </p15:clr>
        </p15:guide>
        <p15:guide id="3" pos="688">
          <p15:clr>
            <a:srgbClr val="F26B43"/>
          </p15:clr>
        </p15:guide>
        <p15:guide id="4" orient="horz" pos="334">
          <p15:clr>
            <a:srgbClr val="F26B43"/>
          </p15:clr>
        </p15:guide>
        <p15:guide id="5" orient="horz" pos="113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https://www.surveydesigner.vam.wfp.org/design/survey" TargetMode="External"/><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s://www.surveydesigner.vam.wfp.org/design/survey"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s://github.com/WFP-VAM/RAMResourcesScripts/blob/main/Indicators/Reduced-coping-strategy-index/rCSI-indicator.sps"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hyperlink" Target="https://vamresources.manuals.wfp.org/docs/reduced-coping-strategies-index"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0EDBCFF-3705-48FB-AAE7-711FBB17B81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40458"/>
          <a:stretch/>
        </p:blipFill>
        <p:spPr bwMode="auto">
          <a:xfrm>
            <a:off x="0" y="-1"/>
            <a:ext cx="12192000" cy="4839629"/>
          </a:xfrm>
          <a:prstGeom prst="rect">
            <a:avLst/>
          </a:prstGeom>
          <a:noFill/>
          <a:extLst>
            <a:ext uri="{909E8E84-426E-40DD-AFC4-6F175D3DCCD1}">
              <a14:hiddenFill xmlns:a14="http://schemas.microsoft.com/office/drawing/2010/main">
                <a:solidFill>
                  <a:srgbClr val="FFFFFF"/>
                </a:solidFill>
              </a14:hiddenFill>
            </a:ext>
          </a:extLst>
        </p:spPr>
      </p:pic>
      <p:sp>
        <p:nvSpPr>
          <p:cNvPr id="9" name="Titolo 1">
            <a:extLst>
              <a:ext uri="{FF2B5EF4-FFF2-40B4-BE49-F238E27FC236}">
                <a16:creationId xmlns:a16="http://schemas.microsoft.com/office/drawing/2014/main" id="{1A015D9C-C9D3-D64F-ADA5-742B12AEEA7C}"/>
              </a:ext>
            </a:extLst>
          </p:cNvPr>
          <p:cNvSpPr txBox="1">
            <a:spLocks/>
          </p:cNvSpPr>
          <p:nvPr/>
        </p:nvSpPr>
        <p:spPr>
          <a:xfrm>
            <a:off x="659230" y="5127641"/>
            <a:ext cx="9674592" cy="1015068"/>
          </a:xfrm>
          <a:prstGeom prst="rect">
            <a:avLst/>
          </a:prstGeom>
        </p:spPr>
        <p:txBody>
          <a:bodyPr vert="horz" lIns="91440" tIns="45720" rIns="91440" bIns="45720" rtlCol="0" anchor="t">
            <a:normAutofit lnSpcReduction="10000"/>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gn="r" rtl="1"/>
            <a:r>
              <a:rPr lang="ar-SA" sz="3400">
                <a:solidFill>
                  <a:schemeClr val="tx1"/>
                </a:solidFill>
                <a:latin typeface="Open Sans Extrabold"/>
                <a:ea typeface="Open Sans Extrabold"/>
                <a:cs typeface="Open Sans Extrabold" panose="020B0606030504020204" pitchFamily="34" charset="0"/>
              </a:rPr>
              <a:t>مؤشر</a:t>
            </a:r>
            <a:r>
              <a:rPr lang="ar-YE" sz="3400">
                <a:solidFill>
                  <a:schemeClr val="tx1"/>
                </a:solidFill>
                <a:latin typeface="Open Sans Extrabold"/>
                <a:ea typeface="Open Sans Extrabold"/>
                <a:cs typeface="Open Sans Extrabold" panose="020B0606030504020204" pitchFamily="34" charset="0"/>
              </a:rPr>
              <a:t> </a:t>
            </a:r>
            <a:r>
              <a:rPr lang="ar-SA" sz="3400">
                <a:solidFill>
                  <a:schemeClr val="tx1"/>
                </a:solidFill>
                <a:latin typeface="Open Sans Extrabold"/>
                <a:ea typeface="Open Sans Extrabold"/>
                <a:cs typeface="Open Sans Extrabold" panose="020B0606030504020204" pitchFamily="34" charset="0"/>
              </a:rPr>
              <a:t>استراتيجيات التكيف </a:t>
            </a:r>
            <a:r>
              <a:rPr lang="ar-YE" sz="3400">
                <a:solidFill>
                  <a:schemeClr val="tx1"/>
                </a:solidFill>
                <a:latin typeface="Open Sans Extrabold"/>
                <a:ea typeface="Open Sans Extrabold"/>
                <a:cs typeface="Open Sans Extrabold" panose="020B0606030504020204" pitchFamily="34" charset="0"/>
              </a:rPr>
              <a:t>ال</a:t>
            </a:r>
            <a:r>
              <a:rPr lang="ar-SA" sz="3400">
                <a:solidFill>
                  <a:schemeClr val="tx1"/>
                </a:solidFill>
                <a:latin typeface="Open Sans Extrabold"/>
                <a:ea typeface="Open Sans Extrabold"/>
                <a:cs typeface="Open Sans Extrabold" panose="020B0606030504020204" pitchFamily="34" charset="0"/>
              </a:rPr>
              <a:t>خاصة باستهلاك الغذاء</a:t>
            </a:r>
            <a:r>
              <a:rPr lang="en-US" sz="3400">
                <a:solidFill>
                  <a:schemeClr val="tx1"/>
                </a:solidFill>
                <a:latin typeface="Open Sans Extrabold"/>
                <a:ea typeface="Open Sans Extrabold"/>
                <a:cs typeface="Open Sans Extrabold"/>
              </a:rPr>
              <a:t>(</a:t>
            </a:r>
            <a:r>
              <a:rPr lang="en-US" sz="3400" err="1">
                <a:solidFill>
                  <a:schemeClr val="tx1"/>
                </a:solidFill>
                <a:latin typeface="Open Sans Extrabold"/>
                <a:ea typeface="Open Sans Extrabold"/>
                <a:cs typeface="Open Sans Extrabold"/>
              </a:rPr>
              <a:t>rCSI</a:t>
            </a:r>
            <a:r>
              <a:rPr lang="en-US" sz="3400">
                <a:solidFill>
                  <a:schemeClr val="tx1"/>
                </a:solidFill>
                <a:latin typeface="Open Sans Extrabold"/>
                <a:ea typeface="Open Sans Extrabold"/>
                <a:cs typeface="Open Sans Extrabold"/>
              </a:rPr>
              <a:t>)</a:t>
            </a:r>
          </a:p>
          <a:p>
            <a:pPr algn="r" rtl="1"/>
            <a:endParaRPr lang="en-US" sz="1800">
              <a:solidFill>
                <a:schemeClr val="tx1"/>
              </a:solidFill>
              <a:latin typeface="Open Sans" panose="020B0606030504020204" pitchFamily="34" charset="0"/>
              <a:ea typeface="Open Sans" panose="020B0606030504020204" pitchFamily="34" charset="0"/>
              <a:cs typeface="Open Sans Extrabold" panose="020B0606030504020204" pitchFamily="34" charset="0"/>
            </a:endParaRPr>
          </a:p>
          <a:p>
            <a:pPr algn="r" rtl="1"/>
            <a:r>
              <a:rPr lang="ar-LB" sz="1800" b="0">
                <a:solidFill>
                  <a:schemeClr val="tx1"/>
                </a:solidFill>
                <a:latin typeface="Open Sans" panose="020B0606030504020204" pitchFamily="34" charset="0"/>
                <a:ea typeface="Open Sans" panose="020B0606030504020204" pitchFamily="34" charset="0"/>
                <a:cs typeface="Open Sans Extrabold" panose="020B0606030504020204" pitchFamily="34" charset="0"/>
              </a:rPr>
              <a:t>وحدة المسوحات</a:t>
            </a:r>
            <a:r>
              <a:rPr lang="ar-AE" sz="1800" b="0">
                <a:solidFill>
                  <a:schemeClr val="tx1"/>
                </a:solidFill>
                <a:latin typeface="Open Sans" panose="020B0606030504020204" pitchFamily="34" charset="0"/>
                <a:ea typeface="Open Sans" panose="020B0606030504020204" pitchFamily="34" charset="0"/>
                <a:cs typeface="Open Sans" panose="020B0606030504020204" pitchFamily="34" charset="0"/>
              </a:rPr>
              <a:t> والاستهداف</a:t>
            </a:r>
            <a:endParaRPr lang="en-GB" sz="1800" b="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1" name="Picture 10" descr="Logo&#10;&#10;Description automatically generated">
            <a:extLst>
              <a:ext uri="{FF2B5EF4-FFF2-40B4-BE49-F238E27FC236}">
                <a16:creationId xmlns:a16="http://schemas.microsoft.com/office/drawing/2014/main" id="{DE458A70-5F5C-4E44-BB0F-87B246B2AF8C}"/>
              </a:ext>
            </a:extLst>
          </p:cNvPr>
          <p:cNvPicPr>
            <a:picLocks noChangeAspect="1"/>
          </p:cNvPicPr>
          <p:nvPr/>
        </p:nvPicPr>
        <p:blipFill>
          <a:blip r:embed="rId4"/>
          <a:stretch>
            <a:fillRect/>
          </a:stretch>
        </p:blipFill>
        <p:spPr>
          <a:xfrm>
            <a:off x="10480232" y="3494444"/>
            <a:ext cx="991329" cy="2648265"/>
          </a:xfrm>
          <a:prstGeom prst="rect">
            <a:avLst/>
          </a:prstGeom>
        </p:spPr>
      </p:pic>
      <p:sp>
        <p:nvSpPr>
          <p:cNvPr id="12" name="Date Placeholder 4">
            <a:extLst>
              <a:ext uri="{FF2B5EF4-FFF2-40B4-BE49-F238E27FC236}">
                <a16:creationId xmlns:a16="http://schemas.microsoft.com/office/drawing/2014/main" id="{52D83F10-A12A-DC43-92D2-9708578359F6}"/>
              </a:ext>
            </a:extLst>
          </p:cNvPr>
          <p:cNvSpPr txBox="1">
            <a:spLocks/>
          </p:cNvSpPr>
          <p:nvPr/>
        </p:nvSpPr>
        <p:spPr>
          <a:xfrm>
            <a:off x="659231" y="6149794"/>
            <a:ext cx="2743200"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a:latin typeface="Open Sans" panose="020B0606030504020204" pitchFamily="34" charset="0"/>
                <a:ea typeface="Open Sans" panose="020B0606030504020204" pitchFamily="34" charset="0"/>
                <a:cs typeface="Open Sans" panose="020B0606030504020204" pitchFamily="34" charset="0"/>
              </a:rPr>
              <a:t>2024 June</a:t>
            </a:r>
          </a:p>
        </p:txBody>
      </p:sp>
    </p:spTree>
    <p:extLst>
      <p:ext uri="{BB962C8B-B14F-4D97-AF65-F5344CB8AC3E}">
        <p14:creationId xmlns:p14="http://schemas.microsoft.com/office/powerpoint/2010/main" val="1472955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r" rtl="1"/>
            <a:r>
              <a:rPr lang="en-US" sz="3600" kern="1400" spc="230" dirty="0">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rPr>
              <a:t> :</a:t>
            </a:r>
            <a:r>
              <a:rPr lang="en-US" sz="3600" kern="1400" spc="230" dirty="0" err="1">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rPr>
              <a:t>rCSI</a:t>
            </a:r>
            <a:r>
              <a:rPr lang="ar-YE" sz="3600" kern="1400" spc="230" dirty="0">
                <a:solidFill>
                  <a:schemeClr val="tx1"/>
                </a:solidFill>
                <a:latin typeface="Open Sans ExtraBold" panose="020B0906030804020204" pitchFamily="34" charset="0"/>
              </a:rPr>
              <a:t>الاستراتيجية الاولى</a:t>
            </a:r>
            <a:endParaRPr lang="en-GB" sz="3600" kern="1400" spc="230" dirty="0">
              <a:solidFill>
                <a:schemeClr val="tx1"/>
              </a:solidFill>
              <a:latin typeface="Open Sans ExtraBold" panose="020B0906030804020204" pitchFamily="34" charset="0"/>
            </a:endParaRPr>
          </a:p>
        </p:txBody>
      </p:sp>
      <p:sp>
        <p:nvSpPr>
          <p:cNvPr id="7" name="Content Placeholder 2">
            <a:extLst>
              <a:ext uri="{FF2B5EF4-FFF2-40B4-BE49-F238E27FC236}">
                <a16:creationId xmlns:a16="http://schemas.microsoft.com/office/drawing/2014/main" id="{35A1684A-13C6-4B69-A1AD-2DFC13191A1F}"/>
              </a:ext>
            </a:extLst>
          </p:cNvPr>
          <p:cNvSpPr txBox="1">
            <a:spLocks/>
          </p:cNvSpPr>
          <p:nvPr/>
        </p:nvSpPr>
        <p:spPr>
          <a:xfrm>
            <a:off x="738202" y="1648318"/>
            <a:ext cx="10937125" cy="390722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r" rtl="1">
              <a:buNone/>
            </a:pPr>
            <a:r>
              <a:rPr lang="ar-SA" spc="60">
                <a:latin typeface="Open Sans"/>
                <a:ea typeface="Open Sans"/>
                <a:cs typeface="Open Sans"/>
              </a:rPr>
              <a:t>بعد التعرض لصدمة ، قد تغير الأسر نظامها الغذائي. على سبيل المثال ، قد تتحول الأسر من الأطعمة المفضلة إلى بدائل أرخص وأقل تفضيلا.</a:t>
            </a:r>
            <a:endParaRPr lang="en-US" sz="1800" spc="60"/>
          </a:p>
          <a:p>
            <a:pPr marL="0" indent="0">
              <a:buNone/>
            </a:pPr>
            <a:endParaRPr lang="en-GB" sz="1800">
              <a:latin typeface="Open Sans" panose="020B0606030504020204" pitchFamily="34" charset="0"/>
              <a:ea typeface="Calibri" panose="020F0502020204030204" pitchFamily="34" charset="0"/>
            </a:endParaRPr>
          </a:p>
        </p:txBody>
      </p:sp>
      <p:sp>
        <p:nvSpPr>
          <p:cNvPr id="2" name="TextBox 1">
            <a:extLst>
              <a:ext uri="{FF2B5EF4-FFF2-40B4-BE49-F238E27FC236}">
                <a16:creationId xmlns:a16="http://schemas.microsoft.com/office/drawing/2014/main" id="{F92DAB5B-7A72-476C-AA59-5E2C82CBEE62}"/>
              </a:ext>
            </a:extLst>
          </p:cNvPr>
          <p:cNvSpPr txBox="1"/>
          <p:nvPr/>
        </p:nvSpPr>
        <p:spPr>
          <a:xfrm>
            <a:off x="554804" y="772642"/>
            <a:ext cx="2721112" cy="366969"/>
          </a:xfrm>
          <a:prstGeom prst="rect">
            <a:avLst/>
          </a:prstGeom>
          <a:noFill/>
          <a:ln w="57150">
            <a:solidFill>
              <a:schemeClr val="bg1">
                <a:lumMod val="50000"/>
              </a:schemeClr>
            </a:solidFill>
          </a:ln>
        </p:spPr>
        <p:txBody>
          <a:bodyPr wrap="square" rtlCol="0">
            <a:spAutoFit/>
          </a:bodyPr>
          <a:lstStyle/>
          <a:p>
            <a:pPr algn="ctr"/>
            <a:r>
              <a:rPr lang="ar-SA" b="1"/>
              <a:t>تغيير النظام الغذائي</a:t>
            </a:r>
            <a:endParaRPr lang="en-US" b="1"/>
          </a:p>
        </p:txBody>
      </p:sp>
      <p:graphicFrame>
        <p:nvGraphicFramePr>
          <p:cNvPr id="5" name="Table 4">
            <a:extLst>
              <a:ext uri="{FF2B5EF4-FFF2-40B4-BE49-F238E27FC236}">
                <a16:creationId xmlns:a16="http://schemas.microsoft.com/office/drawing/2014/main" id="{F000EBA2-47DF-85CE-93A0-7728A741B9C0}"/>
              </a:ext>
            </a:extLst>
          </p:cNvPr>
          <p:cNvGraphicFramePr>
            <a:graphicFrameLocks noGrp="1"/>
          </p:cNvGraphicFramePr>
          <p:nvPr>
            <p:extLst>
              <p:ext uri="{D42A27DB-BD31-4B8C-83A1-F6EECF244321}">
                <p14:modId xmlns:p14="http://schemas.microsoft.com/office/powerpoint/2010/main" val="3767047051"/>
              </p:ext>
            </p:extLst>
          </p:nvPr>
        </p:nvGraphicFramePr>
        <p:xfrm>
          <a:off x="1028348" y="2343343"/>
          <a:ext cx="10668000" cy="3680018"/>
        </p:xfrm>
        <a:graphic>
          <a:graphicData uri="http://schemas.openxmlformats.org/drawingml/2006/table">
            <a:tbl>
              <a:tblPr rtl="1" firstRow="1" firstCol="1" bandRow="1"/>
              <a:tblGrid>
                <a:gridCol w="480060">
                  <a:extLst>
                    <a:ext uri="{9D8B030D-6E8A-4147-A177-3AD203B41FA5}">
                      <a16:colId xmlns:a16="http://schemas.microsoft.com/office/drawing/2014/main" val="2561528083"/>
                    </a:ext>
                  </a:extLst>
                </a:gridCol>
                <a:gridCol w="7890053">
                  <a:extLst>
                    <a:ext uri="{9D8B030D-6E8A-4147-A177-3AD203B41FA5}">
                      <a16:colId xmlns:a16="http://schemas.microsoft.com/office/drawing/2014/main" val="2219784648"/>
                    </a:ext>
                  </a:extLst>
                </a:gridCol>
                <a:gridCol w="2297887">
                  <a:extLst>
                    <a:ext uri="{9D8B030D-6E8A-4147-A177-3AD203B41FA5}">
                      <a16:colId xmlns:a16="http://schemas.microsoft.com/office/drawing/2014/main" val="3334867269"/>
                    </a:ext>
                  </a:extLst>
                </a:gridCol>
              </a:tblGrid>
              <a:tr h="978535">
                <a:tc gridSpan="2">
                  <a:txBody>
                    <a:bodyPr/>
                    <a:lstStyle/>
                    <a:p>
                      <a:pPr marL="0" marR="0" lvl="0" indent="0" algn="r" defTabSz="914400" rtl="0" eaLnBrk="1" fontAlgn="auto" latinLnBrk="0" hangingPunct="1">
                        <a:lnSpc>
                          <a:spcPct val="115000"/>
                        </a:lnSpc>
                        <a:spcBef>
                          <a:spcPts val="0"/>
                        </a:spcBef>
                        <a:spcAft>
                          <a:spcPts val="800"/>
                        </a:spcAft>
                        <a:buClrTx/>
                        <a:buSzTx/>
                        <a:buFontTx/>
                        <a:buNone/>
                        <a:tabLst/>
                        <a:defRPr/>
                      </a:pPr>
                      <a:r>
                        <a:rPr lang="ar-SA" sz="1600" b="1" kern="100">
                          <a:solidFill>
                            <a:srgbClr val="000000"/>
                          </a:solidFill>
                          <a:effectLst/>
                          <a:latin typeface="Aptos" panose="020B0004020202020204" pitchFamily="34" charset="0"/>
                          <a:ea typeface="Aptos" panose="020B0004020202020204" pitchFamily="34" charset="0"/>
                          <a:cs typeface="+mj-cs"/>
                        </a:rPr>
                        <a:t>خلال الأيام السبعة الماضية، هل كانت هناك أي أيام (وإذا كان الأمر كذلك، فكم عددها) عندما اضطرت أسرتك إلى استخدام إحدى الاستراتيجيات التالية </a:t>
                      </a:r>
                      <a:r>
                        <a:rPr lang="ar-YE" sz="1600" b="1" kern="100">
                          <a:solidFill>
                            <a:srgbClr val="000000"/>
                          </a:solidFill>
                          <a:effectLst/>
                          <a:latin typeface="Aptos" panose="020B0004020202020204" pitchFamily="34" charset="0"/>
                          <a:ea typeface="Aptos" panose="020B0004020202020204" pitchFamily="34" charset="0"/>
                          <a:cs typeface="+mj-cs"/>
                        </a:rPr>
                        <a:t>لل</a:t>
                      </a:r>
                      <a:r>
                        <a:rPr lang="ar-SA" sz="1600" b="1" kern="100">
                          <a:solidFill>
                            <a:srgbClr val="000000"/>
                          </a:solidFill>
                          <a:effectLst/>
                          <a:latin typeface="Aptos" panose="020B0004020202020204" pitchFamily="34" charset="0"/>
                          <a:ea typeface="Aptos" panose="020B0004020202020204" pitchFamily="34" charset="0"/>
                          <a:cs typeface="+mj-cs"/>
                        </a:rPr>
                        <a:t>تعامل مع نقص الغذاء أو المال لشراء الغذاء</a:t>
                      </a:r>
                      <a:br>
                        <a:rPr lang="en-US" sz="1600" b="1" kern="100">
                          <a:solidFill>
                            <a:srgbClr val="000000"/>
                          </a:solidFill>
                          <a:effectLst/>
                          <a:latin typeface="Aptos" panose="020B0004020202020204" pitchFamily="34" charset="0"/>
                          <a:ea typeface="Aptos" panose="020B0004020202020204" pitchFamily="34" charset="0"/>
                          <a:cs typeface="+mj-cs"/>
                        </a:rPr>
                      </a:br>
                      <a:r>
                        <a:rPr lang="ar-YE" sz="1600" i="1" kern="100">
                          <a:solidFill>
                            <a:srgbClr val="000000"/>
                          </a:solidFill>
                          <a:effectLst/>
                          <a:latin typeface="Aptos" panose="020B0004020202020204" pitchFamily="34" charset="0"/>
                          <a:ea typeface="Aptos" panose="020B0004020202020204" pitchFamily="34" charset="0"/>
                          <a:cs typeface="+mn-cs"/>
                        </a:rPr>
                        <a:t>ملاحظة للباحثين: اقرأ جميع الاستراتيجيات</a:t>
                      </a:r>
                      <a:endParaRPr lang="en-GB" sz="1600" kern="100">
                        <a:solidFill>
                          <a:schemeClr val="tx1"/>
                        </a:solidFill>
                        <a:effectLst/>
                        <a:latin typeface="Aptos" panose="020B0004020202020204" pitchFamily="34" charset="0"/>
                        <a:ea typeface="Aptos" panose="020B0004020202020204" pitchFamily="34" charset="0"/>
                        <a:cs typeface="+mn-cs"/>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a:txBody>
                    <a:bodyPr/>
                    <a:lstStyle/>
                    <a:p>
                      <a:pPr algn="ctr" rtl="0">
                        <a:lnSpc>
                          <a:spcPct val="115000"/>
                        </a:lnSpc>
                        <a:spcAft>
                          <a:spcPts val="800"/>
                        </a:spcAft>
                      </a:pPr>
                      <a:r>
                        <a:rPr lang="ar-SA" sz="1600" b="1" kern="100">
                          <a:solidFill>
                            <a:srgbClr val="000000"/>
                          </a:solidFill>
                          <a:effectLst/>
                          <a:latin typeface="Raavi" panose="020B0502040204020203" pitchFamily="34" charset="0"/>
                          <a:ea typeface="Aptos" panose="020B0004020202020204" pitchFamily="34" charset="0"/>
                          <a:cs typeface="+mj-cs"/>
                        </a:rPr>
                        <a:t>التكرار</a:t>
                      </a:r>
                      <a:endParaRPr lang="en-GB" sz="1600" b="1" kern="100">
                        <a:effectLst/>
                        <a:latin typeface="Raavi" panose="020B0502040204020203" pitchFamily="34" charset="0"/>
                        <a:ea typeface="Aptos" panose="020B0004020202020204" pitchFamily="34" charset="0"/>
                        <a:cs typeface="+mj-cs"/>
                      </a:endParaRPr>
                    </a:p>
                    <a:p>
                      <a:pPr algn="ctr" rtl="0">
                        <a:lnSpc>
                          <a:spcPct val="115000"/>
                        </a:lnSpc>
                        <a:spcAft>
                          <a:spcPts val="800"/>
                        </a:spcAft>
                      </a:pPr>
                      <a:r>
                        <a:rPr lang="en-GB" sz="1600" b="0" kern="100">
                          <a:effectLst/>
                          <a:latin typeface="Aptos" panose="020B0004020202020204" pitchFamily="34" charset="0"/>
                          <a:ea typeface="Aptos" panose="020B0004020202020204" pitchFamily="34" charset="0"/>
                          <a:cs typeface="+mj-cs"/>
                        </a:rPr>
                        <a:t> </a:t>
                      </a:r>
                    </a:p>
                    <a:p>
                      <a:pPr algn="ctr" rtl="0">
                        <a:lnSpc>
                          <a:spcPct val="115000"/>
                        </a:lnSpc>
                        <a:spcAft>
                          <a:spcPts val="800"/>
                        </a:spcAft>
                      </a:pPr>
                      <a:r>
                        <a:rPr lang="en-GB" sz="1600" b="0" i="1" kern="100">
                          <a:solidFill>
                            <a:srgbClr val="000000"/>
                          </a:solidFill>
                          <a:effectLst/>
                          <a:latin typeface="Aptos" panose="020B0004020202020204" pitchFamily="34" charset="0"/>
                          <a:ea typeface="Aptos" panose="020B0004020202020204" pitchFamily="34" charset="0"/>
                          <a:cs typeface="+mj-cs"/>
                        </a:rPr>
                        <a:t>(</a:t>
                      </a:r>
                      <a:r>
                        <a:rPr lang="ar-SA" sz="1600" b="0" i="1" kern="100">
                          <a:solidFill>
                            <a:srgbClr val="000000"/>
                          </a:solidFill>
                          <a:effectLst/>
                          <a:latin typeface="Aptos" panose="020B0004020202020204" pitchFamily="34" charset="0"/>
                          <a:ea typeface="Aptos" panose="020B0004020202020204" pitchFamily="34" charset="0"/>
                          <a:cs typeface="+mj-cs"/>
                        </a:rPr>
                        <a:t>عدد الايام</a:t>
                      </a:r>
                      <a:r>
                        <a:rPr lang="en-GB" sz="1600" b="0" i="1" kern="100">
                          <a:solidFill>
                            <a:srgbClr val="000000"/>
                          </a:solidFill>
                          <a:effectLst/>
                          <a:latin typeface="Aptos" panose="020B0004020202020204" pitchFamily="34" charset="0"/>
                          <a:ea typeface="Aptos" panose="020B0004020202020204" pitchFamily="34" charset="0"/>
                          <a:cs typeface="+mj-cs"/>
                        </a:rPr>
                        <a:t>)</a:t>
                      </a:r>
                      <a:endParaRPr lang="en-GB" sz="1600" b="0" kern="100">
                        <a:effectLst/>
                        <a:latin typeface="Aptos" panose="020B0004020202020204" pitchFamily="34" charset="0"/>
                        <a:ea typeface="Aptos" panose="020B0004020202020204" pitchFamily="34" charset="0"/>
                        <a:cs typeface="+mj-cs"/>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640901688"/>
                  </a:ext>
                </a:extLst>
              </a:tr>
              <a:tr h="408305">
                <a:tc>
                  <a:txBody>
                    <a:bodyPr/>
                    <a:lstStyle/>
                    <a:p>
                      <a:pPr algn="r" rtl="1">
                        <a:lnSpc>
                          <a:spcPct val="115000"/>
                        </a:lnSpc>
                        <a:spcAft>
                          <a:spcPts val="800"/>
                        </a:spcAft>
                      </a:pPr>
                      <a:r>
                        <a:rPr lang="en-GB" sz="1400" kern="100">
                          <a:solidFill>
                            <a:srgbClr val="000000"/>
                          </a:solidFill>
                          <a:effectLst/>
                          <a:latin typeface="Aptos" panose="020B0004020202020204" pitchFamily="34" charset="0"/>
                          <a:ea typeface="Aptos" panose="020B0004020202020204" pitchFamily="34" charset="0"/>
                          <a:cs typeface="+mj-cs"/>
                        </a:rPr>
                        <a:t>.1</a:t>
                      </a:r>
                      <a:endParaRPr lang="en-GB" sz="1400" kern="100">
                        <a:effectLst/>
                        <a:latin typeface="Aptos" panose="020B0004020202020204" pitchFamily="34" charset="0"/>
                        <a:ea typeface="Aptos" panose="020B0004020202020204" pitchFamily="34" charset="0"/>
                        <a:cs typeface="+mj-cs"/>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r" rtl="0">
                        <a:lnSpc>
                          <a:spcPct val="115000"/>
                        </a:lnSpc>
                        <a:spcAft>
                          <a:spcPts val="800"/>
                        </a:spcAft>
                      </a:pPr>
                      <a:r>
                        <a:rPr lang="ar-SA" sz="1400" kern="100">
                          <a:solidFill>
                            <a:srgbClr val="000000"/>
                          </a:solidFill>
                          <a:effectLst/>
                          <a:latin typeface="Aptos" panose="020B0004020202020204" pitchFamily="34" charset="0"/>
                          <a:ea typeface="Aptos" panose="020B0004020202020204" pitchFamily="34" charset="0"/>
                          <a:cs typeface="+mj-cs"/>
                        </a:rPr>
                        <a:t>خلال </a:t>
                      </a:r>
                      <a:r>
                        <a:rPr lang="ar-SA" sz="1400" b="1" kern="100">
                          <a:solidFill>
                            <a:srgbClr val="000000"/>
                          </a:solidFill>
                          <a:effectLst/>
                          <a:latin typeface="Aptos" panose="020B0004020202020204" pitchFamily="34" charset="0"/>
                          <a:ea typeface="Aptos" panose="020B0004020202020204" pitchFamily="34" charset="0"/>
                          <a:cs typeface="+mj-cs"/>
                        </a:rPr>
                        <a:t>الأيام السبعة (7) الماضية</a:t>
                      </a:r>
                      <a:r>
                        <a:rPr lang="ar-SA" sz="1400" kern="100">
                          <a:solidFill>
                            <a:srgbClr val="000000"/>
                          </a:solidFill>
                          <a:effectLst/>
                          <a:latin typeface="Aptos" panose="020B0004020202020204" pitchFamily="34" charset="0"/>
                          <a:ea typeface="Aptos" panose="020B0004020202020204" pitchFamily="34" charset="0"/>
                          <a:cs typeface="+mj-cs"/>
                        </a:rPr>
                        <a:t> (هل كان يوجد أيام وإذا كانت)، كم عدد الأيام التي اعتمدت فيها أسرتك على </a:t>
                      </a:r>
                      <a:r>
                        <a:rPr lang="ar-SA" sz="1400" b="1" kern="100">
                          <a:solidFill>
                            <a:srgbClr val="000000"/>
                          </a:solidFill>
                          <a:effectLst/>
                          <a:latin typeface="Aptos" panose="020B0004020202020204" pitchFamily="34" charset="0"/>
                          <a:ea typeface="Aptos" panose="020B0004020202020204" pitchFamily="34" charset="0"/>
                          <a:cs typeface="+mj-cs"/>
                        </a:rPr>
                        <a:t>طعام أقل تفضيلًا و/أو أقل تكلفة بسبب</a:t>
                      </a:r>
                      <a:r>
                        <a:rPr lang="ar-SA" sz="1400" kern="100">
                          <a:solidFill>
                            <a:srgbClr val="000000"/>
                          </a:solidFill>
                          <a:effectLst/>
                          <a:latin typeface="Aptos" panose="020B0004020202020204" pitchFamily="34" charset="0"/>
                          <a:ea typeface="Aptos" panose="020B0004020202020204" pitchFamily="34" charset="0"/>
                          <a:cs typeface="+mj-cs"/>
                        </a:rPr>
                        <a:t> نقص الطعام أو المال لشراء الطعام؟</a:t>
                      </a:r>
                      <a:endParaRPr lang="en-GB" sz="1400" kern="100">
                        <a:effectLst/>
                        <a:latin typeface="Aptos" panose="020B0004020202020204" pitchFamily="34" charset="0"/>
                        <a:ea typeface="Aptos" panose="020B0004020202020204" pitchFamily="34" charset="0"/>
                        <a:cs typeface="+mj-cs"/>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rtl="0">
                        <a:lnSpc>
                          <a:spcPct val="115000"/>
                        </a:lnSpc>
                        <a:spcAft>
                          <a:spcPts val="800"/>
                        </a:spcAft>
                      </a:pPr>
                      <a:r>
                        <a:rPr lang="en-GB" sz="1400" kern="100">
                          <a:effectLst/>
                          <a:latin typeface="Aptos" panose="020B0004020202020204" pitchFamily="34" charset="0"/>
                          <a:ea typeface="Aptos" panose="020B0004020202020204" pitchFamily="34" charset="0"/>
                          <a:cs typeface="+mj-cs"/>
                        </a:rPr>
                        <a:t>|____|</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12301396"/>
                  </a:ext>
                </a:extLst>
              </a:tr>
              <a:tr h="408305">
                <a:tc>
                  <a:txBody>
                    <a:bodyPr/>
                    <a:lstStyle/>
                    <a:p>
                      <a:pPr algn="r" rtl="1">
                        <a:lnSpc>
                          <a:spcPct val="115000"/>
                        </a:lnSpc>
                        <a:spcAft>
                          <a:spcPts val="800"/>
                        </a:spcAft>
                      </a:pPr>
                      <a:r>
                        <a:rPr lang="en-GB" sz="1400" kern="100">
                          <a:solidFill>
                            <a:srgbClr val="000000"/>
                          </a:solidFill>
                          <a:effectLst/>
                          <a:latin typeface="Aptos" panose="020B0004020202020204" pitchFamily="34" charset="0"/>
                          <a:ea typeface="Aptos" panose="020B0004020202020204" pitchFamily="34" charset="0"/>
                          <a:cs typeface="+mj-cs"/>
                        </a:rPr>
                        <a:t>2</a:t>
                      </a:r>
                      <a:r>
                        <a:rPr lang="ar-SA" sz="1400" kern="100">
                          <a:solidFill>
                            <a:srgbClr val="000000"/>
                          </a:solidFill>
                          <a:effectLst/>
                          <a:latin typeface="Aptos" panose="020B0004020202020204" pitchFamily="34" charset="0"/>
                          <a:ea typeface="Aptos" panose="020B0004020202020204" pitchFamily="34" charset="0"/>
                          <a:cs typeface="+mj-cs"/>
                        </a:rPr>
                        <a:t>.</a:t>
                      </a:r>
                      <a:endParaRPr lang="en-GB" sz="1400" kern="100">
                        <a:effectLst/>
                        <a:latin typeface="Aptos" panose="020B0004020202020204" pitchFamily="34" charset="0"/>
                        <a:ea typeface="Aptos" panose="020B0004020202020204" pitchFamily="34" charset="0"/>
                        <a:cs typeface="+mj-cs"/>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r" rtl="1">
                        <a:lnSpc>
                          <a:spcPct val="115000"/>
                        </a:lnSpc>
                        <a:spcAft>
                          <a:spcPts val="800"/>
                        </a:spcAft>
                      </a:pPr>
                      <a:r>
                        <a:rPr lang="ar-SA" sz="1400" kern="100">
                          <a:solidFill>
                            <a:srgbClr val="000000"/>
                          </a:solidFill>
                          <a:effectLst/>
                          <a:latin typeface="Aptos" panose="020B0004020202020204" pitchFamily="34" charset="0"/>
                          <a:ea typeface="Aptos" panose="020B0004020202020204" pitchFamily="34" charset="0"/>
                          <a:cs typeface="+mj-cs"/>
                        </a:rPr>
                        <a:t>خلال </a:t>
                      </a:r>
                      <a:r>
                        <a:rPr lang="ar-SA" sz="1400" b="1" kern="100">
                          <a:solidFill>
                            <a:srgbClr val="000000"/>
                          </a:solidFill>
                          <a:effectLst/>
                          <a:latin typeface="Aptos" panose="020B0004020202020204" pitchFamily="34" charset="0"/>
                          <a:ea typeface="Aptos" panose="020B0004020202020204" pitchFamily="34" charset="0"/>
                          <a:cs typeface="+mj-cs"/>
                        </a:rPr>
                        <a:t>الأيام السبعة (7) الماضية</a:t>
                      </a:r>
                      <a:r>
                        <a:rPr lang="ar-SA" sz="1400" kern="100">
                          <a:solidFill>
                            <a:srgbClr val="000000"/>
                          </a:solidFill>
                          <a:effectLst/>
                          <a:latin typeface="Aptos" panose="020B0004020202020204" pitchFamily="34" charset="0"/>
                          <a:ea typeface="Aptos" panose="020B0004020202020204" pitchFamily="34" charset="0"/>
                          <a:cs typeface="+mj-cs"/>
                        </a:rPr>
                        <a:t> (هل كان يوجد أيام وإذا كانت)، كم عدد الأيام التي قامت فيها </a:t>
                      </a:r>
                      <a:r>
                        <a:rPr lang="ar-SA" sz="1400" b="1" kern="100">
                          <a:solidFill>
                            <a:srgbClr val="000000"/>
                          </a:solidFill>
                          <a:effectLst/>
                          <a:latin typeface="Aptos" panose="020B0004020202020204" pitchFamily="34" charset="0"/>
                          <a:ea typeface="Aptos" panose="020B0004020202020204" pitchFamily="34" charset="0"/>
                          <a:cs typeface="+mj-cs"/>
                        </a:rPr>
                        <a:t>أسرتك باستعارة الطعام أو الاعتماد على مساعدة من صديق أو قريب</a:t>
                      </a:r>
                      <a:r>
                        <a:rPr lang="ar-SA" sz="1400" kern="100">
                          <a:solidFill>
                            <a:srgbClr val="000000"/>
                          </a:solidFill>
                          <a:effectLst/>
                          <a:latin typeface="Aptos" panose="020B0004020202020204" pitchFamily="34" charset="0"/>
                          <a:ea typeface="Aptos" panose="020B0004020202020204" pitchFamily="34" charset="0"/>
                          <a:cs typeface="+mj-cs"/>
                        </a:rPr>
                        <a:t> بسبب نقص الطعام أو المال لشراء الطعام؟</a:t>
                      </a:r>
                      <a:endParaRPr lang="en-GB" sz="1400" kern="100">
                        <a:effectLst/>
                        <a:latin typeface="Aptos" panose="020B0004020202020204" pitchFamily="34" charset="0"/>
                        <a:ea typeface="Aptos" panose="020B0004020202020204" pitchFamily="34" charset="0"/>
                        <a:cs typeface="+mj-cs"/>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rtl="0">
                        <a:lnSpc>
                          <a:spcPct val="115000"/>
                        </a:lnSpc>
                        <a:spcAft>
                          <a:spcPts val="800"/>
                        </a:spcAft>
                      </a:pPr>
                      <a:r>
                        <a:rPr lang="en-GB" sz="1400" kern="100">
                          <a:effectLst/>
                          <a:latin typeface="Aptos" panose="020B0004020202020204" pitchFamily="34" charset="0"/>
                          <a:ea typeface="Aptos" panose="020B0004020202020204" pitchFamily="34" charset="0"/>
                          <a:cs typeface="+mj-cs"/>
                        </a:rPr>
                        <a:t>|____|</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09845942"/>
                  </a:ext>
                </a:extLst>
              </a:tr>
              <a:tr h="408305">
                <a:tc>
                  <a:txBody>
                    <a:bodyPr/>
                    <a:lstStyle/>
                    <a:p>
                      <a:pPr algn="r" rtl="1">
                        <a:lnSpc>
                          <a:spcPct val="115000"/>
                        </a:lnSpc>
                        <a:spcAft>
                          <a:spcPts val="800"/>
                        </a:spcAft>
                      </a:pPr>
                      <a:r>
                        <a:rPr lang="ar-SA" sz="1400" kern="100">
                          <a:solidFill>
                            <a:srgbClr val="000000"/>
                          </a:solidFill>
                          <a:effectLst/>
                          <a:latin typeface="Aptos" panose="020B0004020202020204" pitchFamily="34" charset="0"/>
                          <a:ea typeface="Aptos" panose="020B0004020202020204" pitchFamily="34" charset="0"/>
                          <a:cs typeface="+mj-cs"/>
                        </a:rPr>
                        <a:t>3.</a:t>
                      </a:r>
                      <a:endParaRPr lang="en-GB" sz="1400" kern="100">
                        <a:effectLst/>
                        <a:latin typeface="Aptos" panose="020B0004020202020204" pitchFamily="34" charset="0"/>
                        <a:ea typeface="Aptos" panose="020B0004020202020204" pitchFamily="34" charset="0"/>
                        <a:cs typeface="+mj-cs"/>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r" rtl="1">
                        <a:lnSpc>
                          <a:spcPct val="115000"/>
                        </a:lnSpc>
                        <a:spcAft>
                          <a:spcPts val="800"/>
                        </a:spcAft>
                      </a:pPr>
                      <a:r>
                        <a:rPr lang="ar-SA" sz="1400" kern="100">
                          <a:solidFill>
                            <a:srgbClr val="000000"/>
                          </a:solidFill>
                          <a:effectLst/>
                          <a:latin typeface="Aptos" panose="020B0004020202020204" pitchFamily="34" charset="0"/>
                          <a:ea typeface="Aptos" panose="020B0004020202020204" pitchFamily="34" charset="0"/>
                          <a:cs typeface="+mj-cs"/>
                        </a:rPr>
                        <a:t>خلال </a:t>
                      </a:r>
                      <a:r>
                        <a:rPr lang="ar-SA" sz="1400" b="1" kern="100">
                          <a:solidFill>
                            <a:srgbClr val="000000"/>
                          </a:solidFill>
                          <a:effectLst/>
                          <a:latin typeface="Aptos" panose="020B0004020202020204" pitchFamily="34" charset="0"/>
                          <a:ea typeface="Aptos" panose="020B0004020202020204" pitchFamily="34" charset="0"/>
                          <a:cs typeface="+mj-cs"/>
                        </a:rPr>
                        <a:t>الأيام السبعة (7) الماضية</a:t>
                      </a:r>
                      <a:r>
                        <a:rPr lang="ar-SA" sz="1400" kern="100">
                          <a:solidFill>
                            <a:srgbClr val="000000"/>
                          </a:solidFill>
                          <a:effectLst/>
                          <a:latin typeface="Aptos" panose="020B0004020202020204" pitchFamily="34" charset="0"/>
                          <a:ea typeface="Aptos" panose="020B0004020202020204" pitchFamily="34" charset="0"/>
                          <a:cs typeface="+mj-cs"/>
                        </a:rPr>
                        <a:t> (هل كان يوجد أيام وإذا كانت)، كم عدد الأيام التي </a:t>
                      </a:r>
                      <a:r>
                        <a:rPr lang="ar-YE" sz="1400" b="1" kern="100">
                          <a:solidFill>
                            <a:srgbClr val="000000"/>
                          </a:solidFill>
                          <a:effectLst/>
                          <a:latin typeface="Aptos" panose="020B0004020202020204" pitchFamily="34" charset="0"/>
                          <a:ea typeface="Aptos" panose="020B0004020202020204" pitchFamily="34" charset="0"/>
                          <a:cs typeface="+mj-cs"/>
                        </a:rPr>
                        <a:t>أنقصت </a:t>
                      </a:r>
                      <a:r>
                        <a:rPr lang="ar-SA" sz="1400" b="1" kern="100">
                          <a:solidFill>
                            <a:srgbClr val="000000"/>
                          </a:solidFill>
                          <a:effectLst/>
                          <a:latin typeface="Aptos" panose="020B0004020202020204" pitchFamily="34" charset="0"/>
                          <a:ea typeface="Aptos" panose="020B0004020202020204" pitchFamily="34" charset="0"/>
                          <a:cs typeface="+mj-cs"/>
                        </a:rPr>
                        <a:t>فيها أسرتك من حجم الوجبة </a:t>
                      </a:r>
                      <a:r>
                        <a:rPr lang="ar-SA" sz="1400" kern="100">
                          <a:solidFill>
                            <a:srgbClr val="000000"/>
                          </a:solidFill>
                          <a:effectLst/>
                          <a:latin typeface="Aptos" panose="020B0004020202020204" pitchFamily="34" charset="0"/>
                          <a:ea typeface="Aptos" panose="020B0004020202020204" pitchFamily="34" charset="0"/>
                          <a:cs typeface="+mj-cs"/>
                        </a:rPr>
                        <a:t>وقت الأكل بسبب نقص الطعام أو المال لشراء الطعام؟</a:t>
                      </a:r>
                      <a:endParaRPr lang="en-GB" sz="1400" kern="100">
                        <a:effectLst/>
                        <a:latin typeface="Aptos" panose="020B0004020202020204" pitchFamily="34" charset="0"/>
                        <a:ea typeface="Aptos" panose="020B0004020202020204" pitchFamily="34" charset="0"/>
                        <a:cs typeface="+mj-cs"/>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rtl="0">
                        <a:lnSpc>
                          <a:spcPct val="115000"/>
                        </a:lnSpc>
                        <a:spcAft>
                          <a:spcPts val="800"/>
                        </a:spcAft>
                      </a:pPr>
                      <a:r>
                        <a:rPr lang="en-GB" sz="1400" kern="100">
                          <a:effectLst/>
                          <a:latin typeface="Aptos" panose="020B0004020202020204" pitchFamily="34" charset="0"/>
                          <a:ea typeface="Aptos" panose="020B0004020202020204" pitchFamily="34" charset="0"/>
                          <a:cs typeface="+mj-cs"/>
                        </a:rPr>
                        <a:t>|____|</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0401218"/>
                  </a:ext>
                </a:extLst>
              </a:tr>
              <a:tr h="408305">
                <a:tc>
                  <a:txBody>
                    <a:bodyPr/>
                    <a:lstStyle/>
                    <a:p>
                      <a:pPr algn="r" rtl="1">
                        <a:lnSpc>
                          <a:spcPct val="115000"/>
                        </a:lnSpc>
                        <a:spcAft>
                          <a:spcPts val="800"/>
                        </a:spcAft>
                      </a:pPr>
                      <a:r>
                        <a:rPr lang="ar-SA" sz="1400" kern="100">
                          <a:solidFill>
                            <a:srgbClr val="000000"/>
                          </a:solidFill>
                          <a:effectLst/>
                          <a:latin typeface="Aptos" panose="020B0004020202020204" pitchFamily="34" charset="0"/>
                          <a:ea typeface="Aptos" panose="020B0004020202020204" pitchFamily="34" charset="0"/>
                          <a:cs typeface="+mj-cs"/>
                        </a:rPr>
                        <a:t>4.</a:t>
                      </a:r>
                      <a:endParaRPr lang="en-GB" sz="1400" kern="100">
                        <a:effectLst/>
                        <a:latin typeface="Aptos" panose="020B0004020202020204" pitchFamily="34" charset="0"/>
                        <a:ea typeface="Aptos" panose="020B0004020202020204" pitchFamily="34" charset="0"/>
                        <a:cs typeface="+mj-cs"/>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r" rtl="1">
                        <a:lnSpc>
                          <a:spcPct val="115000"/>
                        </a:lnSpc>
                        <a:spcAft>
                          <a:spcPts val="800"/>
                        </a:spcAft>
                      </a:pPr>
                      <a:r>
                        <a:rPr lang="ar-SA" sz="1400" kern="100">
                          <a:solidFill>
                            <a:srgbClr val="000000"/>
                          </a:solidFill>
                          <a:effectLst/>
                          <a:latin typeface="Aptos" panose="020B0004020202020204" pitchFamily="34" charset="0"/>
                          <a:ea typeface="Aptos" panose="020B0004020202020204" pitchFamily="34" charset="0"/>
                          <a:cs typeface="+mj-cs"/>
                        </a:rPr>
                        <a:t>خلال </a:t>
                      </a:r>
                      <a:r>
                        <a:rPr lang="ar-SA" sz="1400" b="1" kern="100">
                          <a:solidFill>
                            <a:srgbClr val="000000"/>
                          </a:solidFill>
                          <a:effectLst/>
                          <a:latin typeface="Aptos" panose="020B0004020202020204" pitchFamily="34" charset="0"/>
                          <a:ea typeface="Aptos" panose="020B0004020202020204" pitchFamily="34" charset="0"/>
                          <a:cs typeface="+mj-cs"/>
                        </a:rPr>
                        <a:t>الأيام السبعة (7) الماضية</a:t>
                      </a:r>
                      <a:r>
                        <a:rPr lang="ar-SA" sz="1400" kern="100">
                          <a:solidFill>
                            <a:srgbClr val="000000"/>
                          </a:solidFill>
                          <a:effectLst/>
                          <a:latin typeface="Aptos" panose="020B0004020202020204" pitchFamily="34" charset="0"/>
                          <a:ea typeface="Aptos" panose="020B0004020202020204" pitchFamily="34" charset="0"/>
                          <a:cs typeface="+mj-cs"/>
                        </a:rPr>
                        <a:t> (هل كان يوجد أيام وإذا كانت)، كم عدد الأيام التي قامت فيها أسرتك </a:t>
                      </a:r>
                      <a:r>
                        <a:rPr lang="ar-SA" sz="1400" b="1" kern="100">
                          <a:solidFill>
                            <a:srgbClr val="000000"/>
                          </a:solidFill>
                          <a:effectLst/>
                          <a:latin typeface="Aptos" panose="020B0004020202020204" pitchFamily="34" charset="0"/>
                          <a:ea typeface="Aptos" panose="020B0004020202020204" pitchFamily="34" charset="0"/>
                          <a:cs typeface="+mj-cs"/>
                        </a:rPr>
                        <a:t>بتقييد استهلاك البالغين حتى يتمكن الأطفال من تناول الطعام</a:t>
                      </a:r>
                      <a:r>
                        <a:rPr lang="ar-SA" sz="1400" kern="100">
                          <a:solidFill>
                            <a:srgbClr val="000000"/>
                          </a:solidFill>
                          <a:effectLst/>
                          <a:latin typeface="Aptos" panose="020B0004020202020204" pitchFamily="34" charset="0"/>
                          <a:ea typeface="Aptos" panose="020B0004020202020204" pitchFamily="34" charset="0"/>
                          <a:cs typeface="+mj-cs"/>
                        </a:rPr>
                        <a:t> بسبب نقص الطعام أو المال لشراء الطعام؟</a:t>
                      </a:r>
                      <a:endParaRPr lang="en-GB" sz="1400" kern="100">
                        <a:effectLst/>
                        <a:latin typeface="Aptos" panose="020B0004020202020204" pitchFamily="34" charset="0"/>
                        <a:ea typeface="Aptos" panose="020B0004020202020204" pitchFamily="34" charset="0"/>
                        <a:cs typeface="+mj-cs"/>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rtl="0">
                        <a:lnSpc>
                          <a:spcPct val="115000"/>
                        </a:lnSpc>
                        <a:spcAft>
                          <a:spcPts val="800"/>
                        </a:spcAft>
                      </a:pPr>
                      <a:r>
                        <a:rPr lang="en-GB" sz="1400" kern="100">
                          <a:effectLst/>
                          <a:latin typeface="Aptos" panose="020B0004020202020204" pitchFamily="34" charset="0"/>
                          <a:ea typeface="Aptos" panose="020B0004020202020204" pitchFamily="34" charset="0"/>
                          <a:cs typeface="+mj-cs"/>
                        </a:rPr>
                        <a:t>|____|</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41426272"/>
                  </a:ext>
                </a:extLst>
              </a:tr>
              <a:tr h="408305">
                <a:tc>
                  <a:txBody>
                    <a:bodyPr/>
                    <a:lstStyle/>
                    <a:p>
                      <a:pPr algn="r" rtl="1">
                        <a:lnSpc>
                          <a:spcPct val="115000"/>
                        </a:lnSpc>
                        <a:spcAft>
                          <a:spcPts val="800"/>
                        </a:spcAft>
                      </a:pPr>
                      <a:r>
                        <a:rPr lang="ar-SA" sz="1400" kern="100">
                          <a:solidFill>
                            <a:srgbClr val="000000"/>
                          </a:solidFill>
                          <a:effectLst/>
                          <a:latin typeface="Aptos" panose="020B0004020202020204" pitchFamily="34" charset="0"/>
                          <a:ea typeface="Aptos" panose="020B0004020202020204" pitchFamily="34" charset="0"/>
                          <a:cs typeface="+mj-cs"/>
                        </a:rPr>
                        <a:t>5.</a:t>
                      </a:r>
                      <a:endParaRPr lang="en-GB" sz="1400" kern="100">
                        <a:effectLst/>
                        <a:latin typeface="Aptos" panose="020B0004020202020204" pitchFamily="34" charset="0"/>
                        <a:ea typeface="Aptos" panose="020B0004020202020204" pitchFamily="34" charset="0"/>
                        <a:cs typeface="+mj-cs"/>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r" rtl="1">
                        <a:lnSpc>
                          <a:spcPct val="115000"/>
                        </a:lnSpc>
                        <a:spcAft>
                          <a:spcPts val="800"/>
                        </a:spcAft>
                      </a:pPr>
                      <a:r>
                        <a:rPr lang="ar-SA" sz="1400" kern="100">
                          <a:solidFill>
                            <a:srgbClr val="000000"/>
                          </a:solidFill>
                          <a:effectLst/>
                          <a:latin typeface="Aptos" panose="020B0004020202020204" pitchFamily="34" charset="0"/>
                          <a:ea typeface="Aptos" panose="020B0004020202020204" pitchFamily="34" charset="0"/>
                          <a:cs typeface="+mj-cs"/>
                        </a:rPr>
                        <a:t>خلال الأيام السبعة (7) الماضية (هل كان يوجد أيام وإذا كانت)، كم عدد الأيام التي </a:t>
                      </a:r>
                      <a:r>
                        <a:rPr lang="ar-SA" sz="1400" b="1" kern="100">
                          <a:solidFill>
                            <a:srgbClr val="000000"/>
                          </a:solidFill>
                          <a:effectLst/>
                          <a:latin typeface="Aptos" panose="020B0004020202020204" pitchFamily="34" charset="0"/>
                          <a:ea typeface="Aptos" panose="020B0004020202020204" pitchFamily="34" charset="0"/>
                          <a:cs typeface="+mj-cs"/>
                        </a:rPr>
                        <a:t>قللت فيها أسرتك من عدد الوجبات التي يتم تناولها في اليوم </a:t>
                      </a:r>
                      <a:r>
                        <a:rPr lang="ar-SA" sz="1400" kern="100">
                          <a:solidFill>
                            <a:srgbClr val="000000"/>
                          </a:solidFill>
                          <a:effectLst/>
                          <a:latin typeface="Aptos" panose="020B0004020202020204" pitchFamily="34" charset="0"/>
                          <a:ea typeface="Aptos" panose="020B0004020202020204" pitchFamily="34" charset="0"/>
                          <a:cs typeface="+mj-cs"/>
                        </a:rPr>
                        <a:t>بسبب نقص الطعام أو المال لشراء الطعام؟</a:t>
                      </a:r>
                      <a:endParaRPr lang="en-GB" sz="1400" kern="100">
                        <a:effectLst/>
                        <a:latin typeface="Aptos" panose="020B0004020202020204" pitchFamily="34" charset="0"/>
                        <a:ea typeface="Aptos" panose="020B0004020202020204" pitchFamily="34" charset="0"/>
                        <a:cs typeface="+mj-cs"/>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rtl="0">
                        <a:lnSpc>
                          <a:spcPct val="115000"/>
                        </a:lnSpc>
                        <a:spcAft>
                          <a:spcPts val="800"/>
                        </a:spcAft>
                      </a:pPr>
                      <a:r>
                        <a:rPr lang="en-GB" sz="1400" kern="100">
                          <a:effectLst/>
                          <a:latin typeface="Aptos" panose="020B0004020202020204" pitchFamily="34" charset="0"/>
                          <a:ea typeface="Aptos" panose="020B0004020202020204" pitchFamily="34" charset="0"/>
                          <a:cs typeface="+mj-cs"/>
                        </a:rPr>
                        <a:t>|____|</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64428434"/>
                  </a:ext>
                </a:extLst>
              </a:tr>
              <a:tr h="188595">
                <a:tc gridSpan="2">
                  <a:txBody>
                    <a:bodyPr/>
                    <a:lstStyle/>
                    <a:p>
                      <a:pPr rtl="1">
                        <a:lnSpc>
                          <a:spcPct val="115000"/>
                        </a:lnSpc>
                      </a:pPr>
                      <a:endParaRPr lang="en-GB" sz="1200" kern="100">
                        <a:effectLst/>
                        <a:latin typeface="Aptos" panose="020B0004020202020204" pitchFamily="34" charset="0"/>
                      </a:endParaRPr>
                    </a:p>
                  </a:txBody>
                  <a:tcPr marL="68580" marR="68580" marT="9525" marB="0" anchor="ctr">
                    <a:lnL>
                      <a:noFill/>
                    </a:lnL>
                    <a:lnR>
                      <a:noFill/>
                    </a:lnR>
                    <a:lnT w="12700" cap="flat" cmpd="sng" algn="ctr">
                      <a:solidFill>
                        <a:srgbClr val="000000"/>
                      </a:solidFill>
                      <a:prstDash val="solid"/>
                      <a:round/>
                      <a:headEnd type="none" w="med" len="med"/>
                      <a:tailEnd type="none" w="med" len="med"/>
                    </a:lnT>
                    <a:lnB>
                      <a:noFill/>
                    </a:lnB>
                    <a:noFill/>
                  </a:tcPr>
                </a:tc>
                <a:tc hMerge="1">
                  <a:txBody>
                    <a:bodyPr/>
                    <a:lstStyle/>
                    <a:p>
                      <a:endParaRPr lang="en-US"/>
                    </a:p>
                  </a:txBody>
                  <a:tcPr/>
                </a:tc>
                <a:tc>
                  <a:txBody>
                    <a:bodyPr/>
                    <a:lstStyle/>
                    <a:p>
                      <a:pPr rtl="1">
                        <a:lnSpc>
                          <a:spcPct val="115000"/>
                        </a:lnSpc>
                      </a:pPr>
                      <a:endParaRPr lang="en-GB" sz="1200" kern="100">
                        <a:effectLst/>
                        <a:latin typeface="Aptos" panose="020B0004020202020204" pitchFamily="34" charset="0"/>
                      </a:endParaRPr>
                    </a:p>
                  </a:txBody>
                  <a:tcPr marL="68580" marR="68580" marT="9525" marB="0">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4282605021"/>
                  </a:ext>
                </a:extLst>
              </a:tr>
            </a:tbl>
          </a:graphicData>
        </a:graphic>
      </p:graphicFrame>
      <p:cxnSp>
        <p:nvCxnSpPr>
          <p:cNvPr id="9" name="Straight Arrow Connector 8">
            <a:extLst>
              <a:ext uri="{FF2B5EF4-FFF2-40B4-BE49-F238E27FC236}">
                <a16:creationId xmlns:a16="http://schemas.microsoft.com/office/drawing/2014/main" id="{9FDEDA0A-F2B4-43FC-BB15-8CDE44877846}"/>
              </a:ext>
            </a:extLst>
          </p:cNvPr>
          <p:cNvCxnSpPr>
            <a:cxnSpLocks/>
          </p:cNvCxnSpPr>
          <p:nvPr/>
        </p:nvCxnSpPr>
        <p:spPr>
          <a:xfrm>
            <a:off x="148590" y="3601928"/>
            <a:ext cx="742950" cy="0"/>
          </a:xfrm>
          <a:prstGeom prst="straightConnector1">
            <a:avLst/>
          </a:prstGeom>
          <a:ln w="762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723EC2E-E3E4-433C-B9C6-FF4FC9E2EA81}"/>
              </a:ext>
            </a:extLst>
          </p:cNvPr>
          <p:cNvSpPr/>
          <p:nvPr/>
        </p:nvSpPr>
        <p:spPr>
          <a:xfrm>
            <a:off x="1007328" y="3360422"/>
            <a:ext cx="10667999" cy="525774"/>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730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r" rtl="1"/>
            <a:r>
              <a:rPr lang="en-GB" sz="3600" kern="1400" spc="230" dirty="0">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rPr>
              <a:t> :</a:t>
            </a:r>
            <a:r>
              <a:rPr lang="en-GB" sz="3600" kern="1400" spc="230" dirty="0" err="1">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rPr>
              <a:t>rCSI</a:t>
            </a:r>
            <a:r>
              <a:rPr lang="ar-SA" sz="3600" kern="1400" spc="230" dirty="0">
                <a:solidFill>
                  <a:schemeClr val="tx1"/>
                </a:solidFill>
                <a:latin typeface="Open Sans ExtraBold" panose="020B0906030804020204" pitchFamily="34" charset="0"/>
              </a:rPr>
              <a:t>الاستراتيجية </a:t>
            </a:r>
            <a:r>
              <a:rPr lang="ar-YE" sz="3600" kern="1400" spc="230" dirty="0">
                <a:solidFill>
                  <a:schemeClr val="tx1"/>
                </a:solidFill>
                <a:latin typeface="Open Sans ExtraBold" panose="020B0906030804020204" pitchFamily="34" charset="0"/>
              </a:rPr>
              <a:t>الاولى</a:t>
            </a:r>
            <a:r>
              <a:rPr lang="ar-SA" sz="3600" kern="1400" spc="230" dirty="0">
                <a:solidFill>
                  <a:schemeClr val="tx1"/>
                </a:solidFill>
                <a:latin typeface="Open Sans ExtraBold" panose="020B0906030804020204" pitchFamily="34" charset="0"/>
              </a:rPr>
              <a:t> مثال على </a:t>
            </a:r>
            <a:r>
              <a:rPr lang="ar-YE" sz="3600" kern="1400" spc="230" dirty="0">
                <a:solidFill>
                  <a:schemeClr val="tx1"/>
                </a:solidFill>
                <a:latin typeface="Open Sans ExtraBold" panose="020B0906030804020204" pitchFamily="34" charset="0"/>
              </a:rPr>
              <a:t>الاستقصاء</a:t>
            </a:r>
            <a:endParaRPr lang="en-GB" sz="3600" kern="1400" spc="230" dirty="0">
              <a:solidFill>
                <a:schemeClr val="tx1"/>
              </a:solidFill>
              <a:latin typeface="Open Sans ExtraBold" panose="020B0906030804020204" pitchFamily="34" charset="0"/>
            </a:endParaRPr>
          </a:p>
        </p:txBody>
      </p:sp>
      <p:pic>
        <p:nvPicPr>
          <p:cNvPr id="6" name="Picture 2">
            <a:extLst>
              <a:ext uri="{FF2B5EF4-FFF2-40B4-BE49-F238E27FC236}">
                <a16:creationId xmlns:a16="http://schemas.microsoft.com/office/drawing/2014/main" id="{B3817F12-5B82-427B-9598-4D7BF1E3250E}"/>
              </a:ext>
            </a:extLst>
          </p:cNvPr>
          <p:cNvPicPr>
            <a:picLocks noChangeAspect="1" noChangeArrowheads="1"/>
          </p:cNvPicPr>
          <p:nvPr/>
        </p:nvPicPr>
        <p:blipFill>
          <a:blip r:embed="rId3"/>
          <a:srcRect t="19369" b="19369"/>
          <a:stretch/>
        </p:blipFill>
        <p:spPr bwMode="auto">
          <a:xfrm>
            <a:off x="0" y="1648318"/>
            <a:ext cx="5165992" cy="3417951"/>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8CA14AC1-1EC4-4CCD-8371-D5D8436E3475}"/>
              </a:ext>
            </a:extLst>
          </p:cNvPr>
          <p:cNvSpPr txBox="1">
            <a:spLocks/>
          </p:cNvSpPr>
          <p:nvPr/>
        </p:nvSpPr>
        <p:spPr>
          <a:xfrm>
            <a:off x="4880550" y="1648318"/>
            <a:ext cx="6638783" cy="390722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r" rtl="1">
              <a:buNone/>
            </a:pPr>
            <a:r>
              <a:rPr lang="ar-SA" spc="60">
                <a:latin typeface="Open Sans"/>
                <a:ea typeface="Open Sans"/>
                <a:cs typeface="Open Sans"/>
              </a:rPr>
              <a:t>يجب تطبيق أسئلة الاستقصاء أثناء المقابلات لفهم </a:t>
            </a:r>
            <a:r>
              <a:rPr lang="ar-YE" spc="60">
                <a:latin typeface="Open Sans"/>
                <a:ea typeface="Open Sans"/>
                <a:cs typeface="Open Sans"/>
              </a:rPr>
              <a:t>اليات التكيف</a:t>
            </a:r>
            <a:r>
              <a:rPr lang="ar-SA" spc="60">
                <a:latin typeface="Open Sans"/>
                <a:ea typeface="Open Sans"/>
                <a:cs typeface="Open Sans"/>
              </a:rPr>
              <a:t> </a:t>
            </a:r>
            <a:r>
              <a:rPr lang="ar-YE" spc="60">
                <a:latin typeface="Open Sans"/>
                <a:ea typeface="Open Sans"/>
                <a:cs typeface="Open Sans"/>
              </a:rPr>
              <a:t>لدى الاسر المعيشية</a:t>
            </a:r>
            <a:r>
              <a:rPr lang="ar-SA" spc="60">
                <a:latin typeface="Open Sans"/>
                <a:ea typeface="Open Sans"/>
                <a:cs typeface="Open Sans"/>
              </a:rPr>
              <a:t> </a:t>
            </a:r>
            <a:r>
              <a:rPr lang="ar-YE" spc="60">
                <a:latin typeface="Open Sans"/>
                <a:ea typeface="Open Sans"/>
                <a:cs typeface="Open Sans"/>
              </a:rPr>
              <a:t>ال</a:t>
            </a:r>
            <a:r>
              <a:rPr lang="ar-SA" spc="60">
                <a:latin typeface="Open Sans"/>
                <a:ea typeface="Open Sans"/>
                <a:cs typeface="Open Sans"/>
              </a:rPr>
              <a:t>غير </a:t>
            </a:r>
            <a:r>
              <a:rPr lang="ar-YE" spc="60">
                <a:latin typeface="Open Sans"/>
                <a:ea typeface="Open Sans"/>
                <a:cs typeface="Open Sans"/>
              </a:rPr>
              <a:t>معتادة</a:t>
            </a:r>
            <a:r>
              <a:rPr lang="ar-SA" spc="60">
                <a:latin typeface="Open Sans"/>
                <a:ea typeface="Open Sans"/>
                <a:cs typeface="Open Sans"/>
              </a:rPr>
              <a:t> بشكل أفضل.</a:t>
            </a:r>
            <a:endParaRPr lang="ar-YE" spc="60">
              <a:latin typeface="Open Sans"/>
              <a:ea typeface="Open Sans"/>
              <a:cs typeface="Open Sans"/>
            </a:endParaRPr>
          </a:p>
          <a:p>
            <a:pPr marL="0" indent="0" algn="r" rtl="1">
              <a:buNone/>
            </a:pPr>
            <a:endParaRPr lang="en-US" spc="60"/>
          </a:p>
          <a:p>
            <a:pPr marL="0" indent="0" algn="r" rtl="1">
              <a:buNone/>
            </a:pPr>
            <a:r>
              <a:rPr lang="ar-SA" spc="60">
                <a:latin typeface="Open Sans"/>
                <a:ea typeface="Open Sans"/>
                <a:cs typeface="Open Sans"/>
              </a:rPr>
              <a:t>على سبيل المثال ، إذا أبلغت الأسرة عن الاعتماد على طعام أقل تفضيلا وأقل تكلفة يوميا في الأيام السبعة الماضية ، فقم بالتحقيق:</a:t>
            </a:r>
            <a:endParaRPr lang="ar-YE" spc="60">
              <a:latin typeface="Open Sans"/>
              <a:ea typeface="Open Sans"/>
              <a:cs typeface="Open Sans"/>
            </a:endParaRPr>
          </a:p>
          <a:p>
            <a:pPr marL="0" indent="0" algn="r" rtl="1">
              <a:buNone/>
            </a:pPr>
            <a:endParaRPr lang="en-US" sz="1800" spc="60"/>
          </a:p>
          <a:p>
            <a:pPr marL="0" indent="0" algn="ctr">
              <a:buNone/>
            </a:pPr>
            <a:r>
              <a:rPr lang="ar-SA" b="1" spc="60">
                <a:solidFill>
                  <a:schemeClr val="accent2"/>
                </a:solidFill>
                <a:latin typeface="Open Sans"/>
                <a:ea typeface="Open Sans"/>
                <a:cs typeface="Open Sans"/>
              </a:rPr>
              <a:t>"هل هذا يحدث عادة </a:t>
            </a:r>
            <a:r>
              <a:rPr lang="ar-YE" b="1" spc="60">
                <a:solidFill>
                  <a:schemeClr val="accent2"/>
                </a:solidFill>
                <a:latin typeface="Open Sans"/>
                <a:ea typeface="Open Sans"/>
                <a:cs typeface="Open Sans"/>
              </a:rPr>
              <a:t>في </a:t>
            </a:r>
            <a:r>
              <a:rPr lang="ar-SA" b="1" spc="60">
                <a:solidFill>
                  <a:schemeClr val="accent2"/>
                </a:solidFill>
                <a:latin typeface="Open Sans"/>
                <a:ea typeface="Open Sans"/>
                <a:cs typeface="Open Sans"/>
              </a:rPr>
              <a:t>أسرتك؟"</a:t>
            </a:r>
            <a:endParaRPr lang="en-US" b="1" spc="60">
              <a:solidFill>
                <a:schemeClr val="accent2"/>
              </a:solidFill>
            </a:endParaRPr>
          </a:p>
          <a:p>
            <a:pPr marL="0" indent="0" algn="ctr">
              <a:buNone/>
            </a:pPr>
            <a:r>
              <a:rPr lang="ar-SA" b="1" spc="60">
                <a:solidFill>
                  <a:schemeClr val="accent2"/>
                </a:solidFill>
                <a:latin typeface="Open Sans"/>
                <a:ea typeface="Open Sans"/>
                <a:cs typeface="Open Sans"/>
              </a:rPr>
              <a:t>"وكيف يقارن هذا بالصدمة الأخيرة؟"</a:t>
            </a:r>
            <a:endParaRPr lang="en-US" b="1" spc="60">
              <a:solidFill>
                <a:schemeClr val="accent2"/>
              </a:solidFill>
            </a:endParaRPr>
          </a:p>
        </p:txBody>
      </p:sp>
    </p:spTree>
    <p:extLst>
      <p:ext uri="{BB962C8B-B14F-4D97-AF65-F5344CB8AC3E}">
        <p14:creationId xmlns:p14="http://schemas.microsoft.com/office/powerpoint/2010/main" val="33709663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r" rtl="1"/>
            <a:r>
              <a:rPr lang="en-US" sz="3600" kern="1400" spc="230" dirty="0">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rPr>
              <a:t> :</a:t>
            </a:r>
            <a:r>
              <a:rPr lang="en-US" sz="3600" kern="1400" spc="230" dirty="0" err="1">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rPr>
              <a:t>rCSI</a:t>
            </a:r>
            <a:r>
              <a:rPr lang="ar-YE" sz="3600" kern="1400" spc="230" dirty="0">
                <a:solidFill>
                  <a:schemeClr val="tx1"/>
                </a:solidFill>
                <a:latin typeface="Open Sans ExtraBold" panose="020B0906030804020204" pitchFamily="34" charset="0"/>
              </a:rPr>
              <a:t>الاستراتيجية الاولى (متابعه)</a:t>
            </a:r>
            <a:endParaRPr lang="en-GB" sz="3600" kern="1400" spc="230" dirty="0">
              <a:solidFill>
                <a:schemeClr val="tx1"/>
              </a:solidFill>
              <a:latin typeface="Open Sans ExtraBold" panose="020B0906030804020204" pitchFamily="34" charset="0"/>
            </a:endParaRPr>
          </a:p>
        </p:txBody>
      </p:sp>
      <p:sp>
        <p:nvSpPr>
          <p:cNvPr id="7" name="Content Placeholder 2">
            <a:extLst>
              <a:ext uri="{FF2B5EF4-FFF2-40B4-BE49-F238E27FC236}">
                <a16:creationId xmlns:a16="http://schemas.microsoft.com/office/drawing/2014/main" id="{35A1684A-13C6-4B69-A1AD-2DFC13191A1F}"/>
              </a:ext>
            </a:extLst>
          </p:cNvPr>
          <p:cNvSpPr txBox="1">
            <a:spLocks/>
          </p:cNvSpPr>
          <p:nvPr/>
        </p:nvSpPr>
        <p:spPr>
          <a:xfrm>
            <a:off x="738202" y="1648318"/>
            <a:ext cx="10937125" cy="390722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r" rtl="1">
              <a:buFont typeface="Wingdings" panose="05000000000000000000" pitchFamily="2" charset="2"/>
              <a:buChar char="v"/>
            </a:pPr>
            <a:r>
              <a:rPr lang="ar-SA" sz="2200" spc="60">
                <a:latin typeface="Open Sans"/>
                <a:ea typeface="Open Sans"/>
                <a:cs typeface="Open Sans"/>
              </a:rPr>
              <a:t>إذا اعتادت الأسرة على شراء جودة معينة من الأطعمة مثل الخضار والفواكه ، ولكن بسبب نقص المال ، اضطرت الأسرة إلى شراء بدائل </a:t>
            </a:r>
            <a:r>
              <a:rPr lang="ar-YE" sz="2200" spc="60">
                <a:latin typeface="Open Sans"/>
                <a:ea typeface="Open Sans"/>
                <a:cs typeface="Open Sans"/>
              </a:rPr>
              <a:t> طازجه </a:t>
            </a:r>
            <a:r>
              <a:rPr lang="ar-SA" sz="2200" spc="60">
                <a:latin typeface="Open Sans"/>
                <a:ea typeface="Open Sans"/>
                <a:cs typeface="Open Sans"/>
              </a:rPr>
              <a:t>أقل أو رديئة الجودة لأنها عادة ما تكون أرخص</a:t>
            </a:r>
            <a:r>
              <a:rPr lang="ar-YE" sz="2200" spc="60">
                <a:latin typeface="Open Sans"/>
                <a:ea typeface="Open Sans"/>
                <a:cs typeface="Open Sans"/>
              </a:rPr>
              <a:t>.</a:t>
            </a:r>
          </a:p>
          <a:p>
            <a:pPr algn="r" rtl="1">
              <a:buFont typeface="Wingdings" panose="05000000000000000000" pitchFamily="2" charset="2"/>
              <a:buChar char="v"/>
            </a:pPr>
            <a:endParaRPr lang="en-US" sz="2200" spc="60"/>
          </a:p>
          <a:p>
            <a:pPr algn="r" rtl="1">
              <a:buFont typeface="Wingdings" panose="05000000000000000000" pitchFamily="2" charset="2"/>
              <a:buChar char="v"/>
            </a:pPr>
            <a:r>
              <a:rPr lang="ar-SA" sz="2200" spc="60">
                <a:latin typeface="Open Sans"/>
                <a:ea typeface="Open Sans"/>
                <a:cs typeface="Open Sans"/>
              </a:rPr>
              <a:t>إذا كانت الأسرة لا تفضل نوعا معينا من الطعام ولا تحب تناوله على الإطلاق، ولكن يتعين عليها القيام بذلك بسبب نقص الطعام أو المال ، فيمكن اعتبار هذه الاستراتيجية مطبقة.</a:t>
            </a:r>
            <a:endParaRPr lang="ar-YE" sz="2200" spc="60">
              <a:latin typeface="Open Sans"/>
              <a:ea typeface="Open Sans"/>
              <a:cs typeface="Open Sans"/>
            </a:endParaRPr>
          </a:p>
          <a:p>
            <a:pPr marL="0" indent="0">
              <a:buNone/>
            </a:pPr>
            <a:endParaRPr lang="en-US" sz="2200" spc="60"/>
          </a:p>
          <a:p>
            <a:pPr algn="r" rtl="1">
              <a:buFont typeface="Wingdings" panose="05000000000000000000" pitchFamily="2" charset="2"/>
              <a:buChar char="v"/>
            </a:pPr>
            <a:r>
              <a:rPr lang="ar-SA" sz="2200" spc="60">
                <a:latin typeface="Open Sans"/>
                <a:ea typeface="Open Sans"/>
                <a:cs typeface="Open Sans"/>
              </a:rPr>
              <a:t>إذا كانت الأسرة تشتري أطعمة أرخص أو منخفضة الجودة كممارسة طبيعية أو بسبب نقص المعرفة بالعادات الصحية (ليس بسبب نقص الغذاء) ، </a:t>
            </a:r>
            <a:r>
              <a:rPr lang="ar-SA" sz="2400" b="1" spc="60">
                <a:latin typeface="Open Sans"/>
                <a:ea typeface="Open Sans"/>
                <a:cs typeface="Open Sans"/>
              </a:rPr>
              <a:t>فلا</a:t>
            </a:r>
            <a:r>
              <a:rPr lang="ar-SA" sz="2200" spc="60">
                <a:latin typeface="Open Sans"/>
                <a:ea typeface="Open Sans"/>
                <a:cs typeface="Open Sans"/>
              </a:rPr>
              <a:t> يتم احتسابها كاستراتيجية مطبقة.</a:t>
            </a:r>
            <a:endParaRPr lang="en-US" sz="2200" spc="60"/>
          </a:p>
          <a:p>
            <a:pPr marL="0" indent="0">
              <a:buNone/>
            </a:pPr>
            <a:endParaRPr lang="en-US" sz="1800" spc="60"/>
          </a:p>
          <a:p>
            <a:pPr marL="0" indent="0">
              <a:buNone/>
            </a:pPr>
            <a:endParaRPr lang="en-GB" sz="1800">
              <a:latin typeface="Open Sans" panose="020B0606030504020204" pitchFamily="34" charset="0"/>
              <a:ea typeface="Calibri" panose="020F0502020204030204" pitchFamily="34" charset="0"/>
            </a:endParaRPr>
          </a:p>
        </p:txBody>
      </p:sp>
      <p:sp>
        <p:nvSpPr>
          <p:cNvPr id="2" name="TextBox 1">
            <a:extLst>
              <a:ext uri="{FF2B5EF4-FFF2-40B4-BE49-F238E27FC236}">
                <a16:creationId xmlns:a16="http://schemas.microsoft.com/office/drawing/2014/main" id="{F92DAB5B-7A72-476C-AA59-5E2C82CBEE62}"/>
              </a:ext>
            </a:extLst>
          </p:cNvPr>
          <p:cNvSpPr txBox="1"/>
          <p:nvPr/>
        </p:nvSpPr>
        <p:spPr>
          <a:xfrm>
            <a:off x="887664" y="716415"/>
            <a:ext cx="2721112" cy="366969"/>
          </a:xfrm>
          <a:prstGeom prst="rect">
            <a:avLst/>
          </a:prstGeom>
          <a:noFill/>
          <a:ln w="57150">
            <a:solidFill>
              <a:schemeClr val="bg1">
                <a:lumMod val="50000"/>
              </a:schemeClr>
            </a:solidFill>
          </a:ln>
        </p:spPr>
        <p:txBody>
          <a:bodyPr wrap="square" lIns="91440" tIns="45720" rIns="91440" bIns="45720" rtlCol="0" anchor="t">
            <a:spAutoFit/>
          </a:bodyPr>
          <a:lstStyle/>
          <a:p>
            <a:pPr algn="ctr"/>
            <a:r>
              <a:rPr lang="ar-SA" b="1"/>
              <a:t>تغيير النظام الغذائي</a:t>
            </a:r>
            <a:endParaRPr lang="en-US" b="1"/>
          </a:p>
        </p:txBody>
      </p:sp>
    </p:spTree>
    <p:extLst>
      <p:ext uri="{BB962C8B-B14F-4D97-AF65-F5344CB8AC3E}">
        <p14:creationId xmlns:p14="http://schemas.microsoft.com/office/powerpoint/2010/main" val="2575199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r" rtl="1"/>
            <a:r>
              <a:rPr lang="en-US" sz="3600" kern="1400" spc="23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3600" kern="1400" spc="230" err="1">
                <a:solidFill>
                  <a:schemeClr val="tx1"/>
                </a:solidFill>
                <a:latin typeface="Open Sans" panose="020B0606030504020204" pitchFamily="34" charset="0"/>
                <a:ea typeface="Open Sans" panose="020B0606030504020204" pitchFamily="34" charset="0"/>
                <a:cs typeface="Open Sans" panose="020B0606030504020204" pitchFamily="34" charset="0"/>
              </a:rPr>
              <a:t>rCSI</a:t>
            </a:r>
            <a:r>
              <a:rPr lang="ar-YE" sz="3600" kern="1400" spc="230">
                <a:solidFill>
                  <a:schemeClr val="tx1"/>
                </a:solidFill>
                <a:latin typeface="Open Sans" panose="020B0606030504020204" pitchFamily="34" charset="0"/>
                <a:ea typeface="Open Sans" panose="020B0606030504020204" pitchFamily="34" charset="0"/>
              </a:rPr>
              <a:t>الاستراتيجية الثانية</a:t>
            </a:r>
            <a:endParaRPr lang="en-GB" sz="3600" kern="1400" spc="23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Content Placeholder 2">
            <a:extLst>
              <a:ext uri="{FF2B5EF4-FFF2-40B4-BE49-F238E27FC236}">
                <a16:creationId xmlns:a16="http://schemas.microsoft.com/office/drawing/2014/main" id="{35A1684A-13C6-4B69-A1AD-2DFC13191A1F}"/>
              </a:ext>
            </a:extLst>
          </p:cNvPr>
          <p:cNvSpPr txBox="1">
            <a:spLocks/>
          </p:cNvSpPr>
          <p:nvPr/>
        </p:nvSpPr>
        <p:spPr>
          <a:xfrm>
            <a:off x="738203" y="1648318"/>
            <a:ext cx="10958146" cy="3907221"/>
          </a:xfrm>
          <a:prstGeom prst="rect">
            <a:avLst/>
          </a:prstGeom>
        </p:spPr>
        <p:txBody>
          <a:bodyPr/>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r" rtl="1">
              <a:buNone/>
            </a:pPr>
            <a:r>
              <a:rPr lang="ar-SA"/>
              <a:t>ثانيا، يمكن للأسرة أن تحاول زيادة إمداداتها الغذائية باستخدام استراتيجيات قصيرة الأجل غير مستدامة على مدى فترة طويلة.</a:t>
            </a:r>
            <a:r>
              <a:rPr lang="en-US"/>
              <a:t> </a:t>
            </a:r>
            <a:r>
              <a:rPr lang="ar-SA"/>
              <a:t>الأمثلة النموذجية</a:t>
            </a:r>
            <a:r>
              <a:rPr lang="en-US"/>
              <a:t> </a:t>
            </a:r>
            <a:r>
              <a:rPr lang="ar-SA"/>
              <a:t>تشمل الاقتراض أو الشراء </a:t>
            </a:r>
            <a:r>
              <a:rPr lang="ar-YE"/>
              <a:t>بالأجل</a:t>
            </a:r>
            <a:r>
              <a:rPr lang="ar-SA"/>
              <a:t>.</a:t>
            </a:r>
            <a:endParaRPr lang="en-GB">
              <a:latin typeface="Open Sans" panose="020B0606030504020204" pitchFamily="34" charset="0"/>
              <a:ea typeface="Calibri" panose="020F0502020204030204" pitchFamily="34" charset="0"/>
            </a:endParaRPr>
          </a:p>
        </p:txBody>
      </p:sp>
      <p:sp>
        <p:nvSpPr>
          <p:cNvPr id="9" name="TextBox 8">
            <a:extLst>
              <a:ext uri="{FF2B5EF4-FFF2-40B4-BE49-F238E27FC236}">
                <a16:creationId xmlns:a16="http://schemas.microsoft.com/office/drawing/2014/main" id="{5AE59C65-CFE2-487B-9A92-87FDD2F5D4D7}"/>
              </a:ext>
            </a:extLst>
          </p:cNvPr>
          <p:cNvSpPr txBox="1"/>
          <p:nvPr/>
        </p:nvSpPr>
        <p:spPr>
          <a:xfrm>
            <a:off x="831546" y="716415"/>
            <a:ext cx="2721112" cy="369332"/>
          </a:xfrm>
          <a:prstGeom prst="rect">
            <a:avLst/>
          </a:prstGeom>
          <a:noFill/>
          <a:ln w="57150">
            <a:solidFill>
              <a:schemeClr val="bg1">
                <a:lumMod val="50000"/>
              </a:schemeClr>
            </a:solidFill>
          </a:ln>
        </p:spPr>
        <p:txBody>
          <a:bodyPr wrap="square" rtlCol="0">
            <a:spAutoFit/>
          </a:bodyPr>
          <a:lstStyle/>
          <a:p>
            <a:pPr algn="ctr"/>
            <a:r>
              <a:rPr lang="ar-SA" b="1"/>
              <a:t>زيادة توافر الغذاء</a:t>
            </a:r>
            <a:endParaRPr lang="en-US" b="1"/>
          </a:p>
        </p:txBody>
      </p:sp>
      <p:graphicFrame>
        <p:nvGraphicFramePr>
          <p:cNvPr id="2" name="Table 1">
            <a:extLst>
              <a:ext uri="{FF2B5EF4-FFF2-40B4-BE49-F238E27FC236}">
                <a16:creationId xmlns:a16="http://schemas.microsoft.com/office/drawing/2014/main" id="{BAE0F9C4-A5AF-217C-5F7E-3EEF286AC3FD}"/>
              </a:ext>
            </a:extLst>
          </p:cNvPr>
          <p:cNvGraphicFramePr>
            <a:graphicFrameLocks noGrp="1"/>
          </p:cNvGraphicFramePr>
          <p:nvPr>
            <p:extLst>
              <p:ext uri="{D42A27DB-BD31-4B8C-83A1-F6EECF244321}">
                <p14:modId xmlns:p14="http://schemas.microsoft.com/office/powerpoint/2010/main" val="4099032952"/>
              </p:ext>
            </p:extLst>
          </p:nvPr>
        </p:nvGraphicFramePr>
        <p:xfrm>
          <a:off x="1028348" y="2343343"/>
          <a:ext cx="10668000" cy="3680018"/>
        </p:xfrm>
        <a:graphic>
          <a:graphicData uri="http://schemas.openxmlformats.org/drawingml/2006/table">
            <a:tbl>
              <a:tblPr rtl="1" firstRow="1" firstCol="1" bandRow="1"/>
              <a:tblGrid>
                <a:gridCol w="480060">
                  <a:extLst>
                    <a:ext uri="{9D8B030D-6E8A-4147-A177-3AD203B41FA5}">
                      <a16:colId xmlns:a16="http://schemas.microsoft.com/office/drawing/2014/main" val="2561528083"/>
                    </a:ext>
                  </a:extLst>
                </a:gridCol>
                <a:gridCol w="7890053">
                  <a:extLst>
                    <a:ext uri="{9D8B030D-6E8A-4147-A177-3AD203B41FA5}">
                      <a16:colId xmlns:a16="http://schemas.microsoft.com/office/drawing/2014/main" val="2219784648"/>
                    </a:ext>
                  </a:extLst>
                </a:gridCol>
                <a:gridCol w="2297887">
                  <a:extLst>
                    <a:ext uri="{9D8B030D-6E8A-4147-A177-3AD203B41FA5}">
                      <a16:colId xmlns:a16="http://schemas.microsoft.com/office/drawing/2014/main" val="3334867269"/>
                    </a:ext>
                  </a:extLst>
                </a:gridCol>
              </a:tblGrid>
              <a:tr h="978535">
                <a:tc gridSpan="2">
                  <a:txBody>
                    <a:bodyPr/>
                    <a:lstStyle/>
                    <a:p>
                      <a:pPr marL="0" marR="0" lvl="0" indent="0" algn="r" defTabSz="914400" rtl="0" eaLnBrk="1" fontAlgn="auto" latinLnBrk="0" hangingPunct="1">
                        <a:lnSpc>
                          <a:spcPct val="115000"/>
                        </a:lnSpc>
                        <a:spcBef>
                          <a:spcPts val="0"/>
                        </a:spcBef>
                        <a:spcAft>
                          <a:spcPts val="800"/>
                        </a:spcAft>
                        <a:buClrTx/>
                        <a:buSzTx/>
                        <a:buFontTx/>
                        <a:buNone/>
                        <a:tabLst/>
                        <a:defRPr/>
                      </a:pPr>
                      <a:r>
                        <a:rPr lang="ar-SA" sz="1600" b="1" kern="100">
                          <a:solidFill>
                            <a:srgbClr val="000000"/>
                          </a:solidFill>
                          <a:effectLst/>
                          <a:latin typeface="Aptos" panose="020B0004020202020204" pitchFamily="34" charset="0"/>
                          <a:ea typeface="Aptos" panose="020B0004020202020204" pitchFamily="34" charset="0"/>
                          <a:cs typeface="+mj-cs"/>
                        </a:rPr>
                        <a:t>خلال الأيام السبعة الماضية، هل كانت هناك أي أيام (وإذا كان الأمر كذلك، فكم عددها) عندما اضطرت أسرتك إلى استخدام إحدى الاستراتيجيات التالية </a:t>
                      </a:r>
                      <a:r>
                        <a:rPr lang="ar-YE" sz="1600" b="1" kern="100">
                          <a:solidFill>
                            <a:srgbClr val="000000"/>
                          </a:solidFill>
                          <a:effectLst/>
                          <a:latin typeface="Aptos" panose="020B0004020202020204" pitchFamily="34" charset="0"/>
                          <a:ea typeface="Aptos" panose="020B0004020202020204" pitchFamily="34" charset="0"/>
                          <a:cs typeface="+mj-cs"/>
                        </a:rPr>
                        <a:t>لل</a:t>
                      </a:r>
                      <a:r>
                        <a:rPr lang="ar-SA" sz="1600" b="1" kern="100">
                          <a:solidFill>
                            <a:srgbClr val="000000"/>
                          </a:solidFill>
                          <a:effectLst/>
                          <a:latin typeface="Aptos" panose="020B0004020202020204" pitchFamily="34" charset="0"/>
                          <a:ea typeface="Aptos" panose="020B0004020202020204" pitchFamily="34" charset="0"/>
                          <a:cs typeface="+mj-cs"/>
                        </a:rPr>
                        <a:t>تعامل مع نقص الغذاء أو المال لشراء الغذاء</a:t>
                      </a:r>
                      <a:br>
                        <a:rPr lang="en-US" sz="1600" b="1" kern="100">
                          <a:solidFill>
                            <a:srgbClr val="000000"/>
                          </a:solidFill>
                          <a:effectLst/>
                          <a:latin typeface="Aptos" panose="020B0004020202020204" pitchFamily="34" charset="0"/>
                          <a:ea typeface="Aptos" panose="020B0004020202020204" pitchFamily="34" charset="0"/>
                          <a:cs typeface="+mj-cs"/>
                        </a:rPr>
                      </a:br>
                      <a:r>
                        <a:rPr lang="ar-YE" sz="1600" i="1" kern="100">
                          <a:solidFill>
                            <a:srgbClr val="000000"/>
                          </a:solidFill>
                          <a:effectLst/>
                          <a:latin typeface="Aptos" panose="020B0004020202020204" pitchFamily="34" charset="0"/>
                          <a:ea typeface="Aptos" panose="020B0004020202020204" pitchFamily="34" charset="0"/>
                          <a:cs typeface="+mn-cs"/>
                        </a:rPr>
                        <a:t>ملاحظة للباحثين: اقرأ جميع الاستراتيجيات</a:t>
                      </a:r>
                      <a:endParaRPr lang="en-GB" sz="1600" kern="100">
                        <a:solidFill>
                          <a:schemeClr val="tx1"/>
                        </a:solidFill>
                        <a:effectLst/>
                        <a:latin typeface="Aptos" panose="020B0004020202020204" pitchFamily="34" charset="0"/>
                        <a:ea typeface="Aptos" panose="020B0004020202020204" pitchFamily="34" charset="0"/>
                        <a:cs typeface="+mn-cs"/>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a:txBody>
                    <a:bodyPr/>
                    <a:lstStyle/>
                    <a:p>
                      <a:pPr algn="ctr" rtl="0">
                        <a:lnSpc>
                          <a:spcPct val="115000"/>
                        </a:lnSpc>
                        <a:spcAft>
                          <a:spcPts val="800"/>
                        </a:spcAft>
                      </a:pPr>
                      <a:r>
                        <a:rPr lang="ar-SA" sz="1600" b="1" kern="100">
                          <a:solidFill>
                            <a:srgbClr val="000000"/>
                          </a:solidFill>
                          <a:effectLst/>
                          <a:latin typeface="Raavi" panose="020B0502040204020203" pitchFamily="34" charset="0"/>
                          <a:ea typeface="Aptos" panose="020B0004020202020204" pitchFamily="34" charset="0"/>
                          <a:cs typeface="+mj-cs"/>
                        </a:rPr>
                        <a:t>التكرار</a:t>
                      </a:r>
                      <a:endParaRPr lang="en-GB" sz="1600" b="1" kern="100">
                        <a:effectLst/>
                        <a:latin typeface="Raavi" panose="020B0502040204020203" pitchFamily="34" charset="0"/>
                        <a:ea typeface="Aptos" panose="020B0004020202020204" pitchFamily="34" charset="0"/>
                        <a:cs typeface="+mj-cs"/>
                      </a:endParaRPr>
                    </a:p>
                    <a:p>
                      <a:pPr algn="ctr" rtl="0">
                        <a:lnSpc>
                          <a:spcPct val="115000"/>
                        </a:lnSpc>
                        <a:spcAft>
                          <a:spcPts val="800"/>
                        </a:spcAft>
                      </a:pPr>
                      <a:r>
                        <a:rPr lang="en-GB" sz="1600" b="0" kern="100">
                          <a:effectLst/>
                          <a:latin typeface="Aptos" panose="020B0004020202020204" pitchFamily="34" charset="0"/>
                          <a:ea typeface="Aptos" panose="020B0004020202020204" pitchFamily="34" charset="0"/>
                          <a:cs typeface="+mj-cs"/>
                        </a:rPr>
                        <a:t> </a:t>
                      </a:r>
                    </a:p>
                    <a:p>
                      <a:pPr algn="ctr" rtl="0">
                        <a:lnSpc>
                          <a:spcPct val="115000"/>
                        </a:lnSpc>
                        <a:spcAft>
                          <a:spcPts val="800"/>
                        </a:spcAft>
                      </a:pPr>
                      <a:r>
                        <a:rPr lang="en-GB" sz="1600" b="0" i="1" kern="100">
                          <a:solidFill>
                            <a:srgbClr val="000000"/>
                          </a:solidFill>
                          <a:effectLst/>
                          <a:latin typeface="Aptos" panose="020B0004020202020204" pitchFamily="34" charset="0"/>
                          <a:ea typeface="Aptos" panose="020B0004020202020204" pitchFamily="34" charset="0"/>
                          <a:cs typeface="+mj-cs"/>
                        </a:rPr>
                        <a:t>(</a:t>
                      </a:r>
                      <a:r>
                        <a:rPr lang="ar-SA" sz="1600" b="0" i="1" kern="100">
                          <a:solidFill>
                            <a:srgbClr val="000000"/>
                          </a:solidFill>
                          <a:effectLst/>
                          <a:latin typeface="Aptos" panose="020B0004020202020204" pitchFamily="34" charset="0"/>
                          <a:ea typeface="Aptos" panose="020B0004020202020204" pitchFamily="34" charset="0"/>
                          <a:cs typeface="+mj-cs"/>
                        </a:rPr>
                        <a:t>عدد الايام</a:t>
                      </a:r>
                      <a:r>
                        <a:rPr lang="en-GB" sz="1600" b="0" i="1" kern="100">
                          <a:solidFill>
                            <a:srgbClr val="000000"/>
                          </a:solidFill>
                          <a:effectLst/>
                          <a:latin typeface="Aptos" panose="020B0004020202020204" pitchFamily="34" charset="0"/>
                          <a:ea typeface="Aptos" panose="020B0004020202020204" pitchFamily="34" charset="0"/>
                          <a:cs typeface="+mj-cs"/>
                        </a:rPr>
                        <a:t>)</a:t>
                      </a:r>
                      <a:endParaRPr lang="en-GB" sz="1600" b="0" kern="100">
                        <a:effectLst/>
                        <a:latin typeface="Aptos" panose="020B0004020202020204" pitchFamily="34" charset="0"/>
                        <a:ea typeface="Aptos" panose="020B0004020202020204" pitchFamily="34" charset="0"/>
                        <a:cs typeface="+mj-cs"/>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640901688"/>
                  </a:ext>
                </a:extLst>
              </a:tr>
              <a:tr h="408305">
                <a:tc>
                  <a:txBody>
                    <a:bodyPr/>
                    <a:lstStyle/>
                    <a:p>
                      <a:pPr algn="r" rtl="1">
                        <a:lnSpc>
                          <a:spcPct val="115000"/>
                        </a:lnSpc>
                        <a:spcAft>
                          <a:spcPts val="800"/>
                        </a:spcAft>
                      </a:pPr>
                      <a:r>
                        <a:rPr lang="en-GB" sz="1400" kern="100">
                          <a:solidFill>
                            <a:srgbClr val="000000"/>
                          </a:solidFill>
                          <a:effectLst/>
                          <a:latin typeface="Aptos" panose="020B0004020202020204" pitchFamily="34" charset="0"/>
                          <a:ea typeface="Aptos" panose="020B0004020202020204" pitchFamily="34" charset="0"/>
                          <a:cs typeface="+mj-cs"/>
                        </a:rPr>
                        <a:t>.1</a:t>
                      </a:r>
                      <a:endParaRPr lang="en-GB" sz="1400" kern="100">
                        <a:effectLst/>
                        <a:latin typeface="Aptos" panose="020B0004020202020204" pitchFamily="34" charset="0"/>
                        <a:ea typeface="Aptos" panose="020B0004020202020204" pitchFamily="34" charset="0"/>
                        <a:cs typeface="+mj-cs"/>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r" rtl="0">
                        <a:lnSpc>
                          <a:spcPct val="115000"/>
                        </a:lnSpc>
                        <a:spcAft>
                          <a:spcPts val="800"/>
                        </a:spcAft>
                      </a:pPr>
                      <a:r>
                        <a:rPr lang="ar-SA" sz="1400" kern="100">
                          <a:solidFill>
                            <a:srgbClr val="000000"/>
                          </a:solidFill>
                          <a:effectLst/>
                          <a:latin typeface="Aptos" panose="020B0004020202020204" pitchFamily="34" charset="0"/>
                          <a:ea typeface="Aptos" panose="020B0004020202020204" pitchFamily="34" charset="0"/>
                          <a:cs typeface="+mj-cs"/>
                        </a:rPr>
                        <a:t>خلال </a:t>
                      </a:r>
                      <a:r>
                        <a:rPr lang="ar-SA" sz="1400" b="1" kern="100">
                          <a:solidFill>
                            <a:srgbClr val="000000"/>
                          </a:solidFill>
                          <a:effectLst/>
                          <a:latin typeface="Aptos" panose="020B0004020202020204" pitchFamily="34" charset="0"/>
                          <a:ea typeface="Aptos" panose="020B0004020202020204" pitchFamily="34" charset="0"/>
                          <a:cs typeface="+mj-cs"/>
                        </a:rPr>
                        <a:t>الأيام السبعة (7) الماضية</a:t>
                      </a:r>
                      <a:r>
                        <a:rPr lang="ar-SA" sz="1400" kern="100">
                          <a:solidFill>
                            <a:srgbClr val="000000"/>
                          </a:solidFill>
                          <a:effectLst/>
                          <a:latin typeface="Aptos" panose="020B0004020202020204" pitchFamily="34" charset="0"/>
                          <a:ea typeface="Aptos" panose="020B0004020202020204" pitchFamily="34" charset="0"/>
                          <a:cs typeface="+mj-cs"/>
                        </a:rPr>
                        <a:t> (هل كان يوجد أيام وإذا كانت)، كم عدد الأيام التي اعتمدت فيها أسرتك على </a:t>
                      </a:r>
                      <a:r>
                        <a:rPr lang="ar-SA" sz="1400" b="1" kern="100">
                          <a:solidFill>
                            <a:srgbClr val="000000"/>
                          </a:solidFill>
                          <a:effectLst/>
                          <a:latin typeface="Aptos" panose="020B0004020202020204" pitchFamily="34" charset="0"/>
                          <a:ea typeface="Aptos" panose="020B0004020202020204" pitchFamily="34" charset="0"/>
                          <a:cs typeface="+mj-cs"/>
                        </a:rPr>
                        <a:t>طعام أقل تفضيلًا و/أو أقل تكلفة بسبب</a:t>
                      </a:r>
                      <a:r>
                        <a:rPr lang="ar-SA" sz="1400" kern="100">
                          <a:solidFill>
                            <a:srgbClr val="000000"/>
                          </a:solidFill>
                          <a:effectLst/>
                          <a:latin typeface="Aptos" panose="020B0004020202020204" pitchFamily="34" charset="0"/>
                          <a:ea typeface="Aptos" panose="020B0004020202020204" pitchFamily="34" charset="0"/>
                          <a:cs typeface="+mj-cs"/>
                        </a:rPr>
                        <a:t> نقص الطعام أو المال لشراء الطعام؟</a:t>
                      </a:r>
                      <a:endParaRPr lang="en-GB" sz="1400" kern="100">
                        <a:effectLst/>
                        <a:latin typeface="Aptos" panose="020B0004020202020204" pitchFamily="34" charset="0"/>
                        <a:ea typeface="Aptos" panose="020B0004020202020204" pitchFamily="34" charset="0"/>
                        <a:cs typeface="+mj-cs"/>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rtl="0">
                        <a:lnSpc>
                          <a:spcPct val="115000"/>
                        </a:lnSpc>
                        <a:spcAft>
                          <a:spcPts val="800"/>
                        </a:spcAft>
                      </a:pPr>
                      <a:r>
                        <a:rPr lang="en-GB" sz="1400" kern="100">
                          <a:effectLst/>
                          <a:latin typeface="Aptos" panose="020B0004020202020204" pitchFamily="34" charset="0"/>
                          <a:ea typeface="Aptos" panose="020B0004020202020204" pitchFamily="34" charset="0"/>
                          <a:cs typeface="+mj-cs"/>
                        </a:rPr>
                        <a:t>|____|</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12301396"/>
                  </a:ext>
                </a:extLst>
              </a:tr>
              <a:tr h="408305">
                <a:tc>
                  <a:txBody>
                    <a:bodyPr/>
                    <a:lstStyle/>
                    <a:p>
                      <a:pPr algn="r" rtl="1">
                        <a:lnSpc>
                          <a:spcPct val="115000"/>
                        </a:lnSpc>
                        <a:spcAft>
                          <a:spcPts val="800"/>
                        </a:spcAft>
                      </a:pPr>
                      <a:r>
                        <a:rPr lang="en-GB" sz="1400" kern="100">
                          <a:solidFill>
                            <a:srgbClr val="000000"/>
                          </a:solidFill>
                          <a:effectLst/>
                          <a:latin typeface="Aptos" panose="020B0004020202020204" pitchFamily="34" charset="0"/>
                          <a:ea typeface="Aptos" panose="020B0004020202020204" pitchFamily="34" charset="0"/>
                          <a:cs typeface="+mj-cs"/>
                        </a:rPr>
                        <a:t>2</a:t>
                      </a:r>
                      <a:r>
                        <a:rPr lang="ar-SA" sz="1400" kern="100">
                          <a:solidFill>
                            <a:srgbClr val="000000"/>
                          </a:solidFill>
                          <a:effectLst/>
                          <a:latin typeface="Aptos" panose="020B0004020202020204" pitchFamily="34" charset="0"/>
                          <a:ea typeface="Aptos" panose="020B0004020202020204" pitchFamily="34" charset="0"/>
                          <a:cs typeface="+mj-cs"/>
                        </a:rPr>
                        <a:t>.</a:t>
                      </a:r>
                      <a:endParaRPr lang="en-GB" sz="1400" kern="100">
                        <a:effectLst/>
                        <a:latin typeface="Aptos" panose="020B0004020202020204" pitchFamily="34" charset="0"/>
                        <a:ea typeface="Aptos" panose="020B0004020202020204" pitchFamily="34" charset="0"/>
                        <a:cs typeface="+mj-cs"/>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r" rtl="1">
                        <a:lnSpc>
                          <a:spcPct val="115000"/>
                        </a:lnSpc>
                        <a:spcAft>
                          <a:spcPts val="800"/>
                        </a:spcAft>
                      </a:pPr>
                      <a:r>
                        <a:rPr lang="ar-SA" sz="1400" kern="100">
                          <a:solidFill>
                            <a:srgbClr val="000000"/>
                          </a:solidFill>
                          <a:effectLst/>
                          <a:latin typeface="Aptos" panose="020B0004020202020204" pitchFamily="34" charset="0"/>
                          <a:ea typeface="Aptos" panose="020B0004020202020204" pitchFamily="34" charset="0"/>
                          <a:cs typeface="+mj-cs"/>
                        </a:rPr>
                        <a:t>خلال </a:t>
                      </a:r>
                      <a:r>
                        <a:rPr lang="ar-SA" sz="1400" b="1" kern="100">
                          <a:solidFill>
                            <a:srgbClr val="000000"/>
                          </a:solidFill>
                          <a:effectLst/>
                          <a:latin typeface="Aptos" panose="020B0004020202020204" pitchFamily="34" charset="0"/>
                          <a:ea typeface="Aptos" panose="020B0004020202020204" pitchFamily="34" charset="0"/>
                          <a:cs typeface="+mj-cs"/>
                        </a:rPr>
                        <a:t>الأيام السبعة (7) الماضية</a:t>
                      </a:r>
                      <a:r>
                        <a:rPr lang="ar-SA" sz="1400" kern="100">
                          <a:solidFill>
                            <a:srgbClr val="000000"/>
                          </a:solidFill>
                          <a:effectLst/>
                          <a:latin typeface="Aptos" panose="020B0004020202020204" pitchFamily="34" charset="0"/>
                          <a:ea typeface="Aptos" panose="020B0004020202020204" pitchFamily="34" charset="0"/>
                          <a:cs typeface="+mj-cs"/>
                        </a:rPr>
                        <a:t> (هل كان يوجد أيام وإذا كانت)، كم عدد الأيام التي قامت فيها </a:t>
                      </a:r>
                      <a:r>
                        <a:rPr lang="ar-SA" sz="1400" b="1" kern="100">
                          <a:solidFill>
                            <a:srgbClr val="000000"/>
                          </a:solidFill>
                          <a:effectLst/>
                          <a:latin typeface="Aptos" panose="020B0004020202020204" pitchFamily="34" charset="0"/>
                          <a:ea typeface="Aptos" panose="020B0004020202020204" pitchFamily="34" charset="0"/>
                          <a:cs typeface="+mj-cs"/>
                        </a:rPr>
                        <a:t>أسرتك باستعارة الطعام أو الاعتماد على مساعدة من صديق أو قريب</a:t>
                      </a:r>
                      <a:r>
                        <a:rPr lang="ar-SA" sz="1400" kern="100">
                          <a:solidFill>
                            <a:srgbClr val="000000"/>
                          </a:solidFill>
                          <a:effectLst/>
                          <a:latin typeface="Aptos" panose="020B0004020202020204" pitchFamily="34" charset="0"/>
                          <a:ea typeface="Aptos" panose="020B0004020202020204" pitchFamily="34" charset="0"/>
                          <a:cs typeface="+mj-cs"/>
                        </a:rPr>
                        <a:t> بسبب نقص الطعام أو المال لشراء الطعام؟</a:t>
                      </a:r>
                      <a:endParaRPr lang="en-GB" sz="1400" kern="100">
                        <a:effectLst/>
                        <a:latin typeface="Aptos" panose="020B0004020202020204" pitchFamily="34" charset="0"/>
                        <a:ea typeface="Aptos" panose="020B0004020202020204" pitchFamily="34" charset="0"/>
                        <a:cs typeface="+mj-cs"/>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rtl="0">
                        <a:lnSpc>
                          <a:spcPct val="115000"/>
                        </a:lnSpc>
                        <a:spcAft>
                          <a:spcPts val="800"/>
                        </a:spcAft>
                      </a:pPr>
                      <a:r>
                        <a:rPr lang="en-GB" sz="1400" kern="100">
                          <a:effectLst/>
                          <a:latin typeface="Aptos" panose="020B0004020202020204" pitchFamily="34" charset="0"/>
                          <a:ea typeface="Aptos" panose="020B0004020202020204" pitchFamily="34" charset="0"/>
                          <a:cs typeface="+mj-cs"/>
                        </a:rPr>
                        <a:t>|____|</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09845942"/>
                  </a:ext>
                </a:extLst>
              </a:tr>
              <a:tr h="408305">
                <a:tc>
                  <a:txBody>
                    <a:bodyPr/>
                    <a:lstStyle/>
                    <a:p>
                      <a:pPr algn="r" rtl="1">
                        <a:lnSpc>
                          <a:spcPct val="115000"/>
                        </a:lnSpc>
                        <a:spcAft>
                          <a:spcPts val="800"/>
                        </a:spcAft>
                      </a:pPr>
                      <a:r>
                        <a:rPr lang="ar-SA" sz="1400" kern="100">
                          <a:solidFill>
                            <a:srgbClr val="000000"/>
                          </a:solidFill>
                          <a:effectLst/>
                          <a:latin typeface="Aptos" panose="020B0004020202020204" pitchFamily="34" charset="0"/>
                          <a:ea typeface="Aptos" panose="020B0004020202020204" pitchFamily="34" charset="0"/>
                          <a:cs typeface="+mj-cs"/>
                        </a:rPr>
                        <a:t>3.</a:t>
                      </a:r>
                      <a:endParaRPr lang="en-GB" sz="1400" kern="100">
                        <a:effectLst/>
                        <a:latin typeface="Aptos" panose="020B0004020202020204" pitchFamily="34" charset="0"/>
                        <a:ea typeface="Aptos" panose="020B0004020202020204" pitchFamily="34" charset="0"/>
                        <a:cs typeface="+mj-cs"/>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r" rtl="1">
                        <a:lnSpc>
                          <a:spcPct val="115000"/>
                        </a:lnSpc>
                        <a:spcAft>
                          <a:spcPts val="800"/>
                        </a:spcAft>
                      </a:pPr>
                      <a:r>
                        <a:rPr lang="ar-SA" sz="1400" kern="100">
                          <a:solidFill>
                            <a:srgbClr val="000000"/>
                          </a:solidFill>
                          <a:effectLst/>
                          <a:latin typeface="Aptos" panose="020B0004020202020204" pitchFamily="34" charset="0"/>
                          <a:ea typeface="Aptos" panose="020B0004020202020204" pitchFamily="34" charset="0"/>
                          <a:cs typeface="+mj-cs"/>
                        </a:rPr>
                        <a:t>خلال </a:t>
                      </a:r>
                      <a:r>
                        <a:rPr lang="ar-SA" sz="1400" b="1" kern="100">
                          <a:solidFill>
                            <a:srgbClr val="000000"/>
                          </a:solidFill>
                          <a:effectLst/>
                          <a:latin typeface="Aptos" panose="020B0004020202020204" pitchFamily="34" charset="0"/>
                          <a:ea typeface="Aptos" panose="020B0004020202020204" pitchFamily="34" charset="0"/>
                          <a:cs typeface="+mj-cs"/>
                        </a:rPr>
                        <a:t>الأيام السبعة (7) الماضية</a:t>
                      </a:r>
                      <a:r>
                        <a:rPr lang="ar-SA" sz="1400" kern="100">
                          <a:solidFill>
                            <a:srgbClr val="000000"/>
                          </a:solidFill>
                          <a:effectLst/>
                          <a:latin typeface="Aptos" panose="020B0004020202020204" pitchFamily="34" charset="0"/>
                          <a:ea typeface="Aptos" panose="020B0004020202020204" pitchFamily="34" charset="0"/>
                          <a:cs typeface="+mj-cs"/>
                        </a:rPr>
                        <a:t> (هل كان يوجد أيام وإذا كانت)، كم عدد الأيام التي </a:t>
                      </a:r>
                      <a:r>
                        <a:rPr lang="ar-YE" sz="1400" b="1" kern="100">
                          <a:solidFill>
                            <a:srgbClr val="000000"/>
                          </a:solidFill>
                          <a:effectLst/>
                          <a:latin typeface="Aptos" panose="020B0004020202020204" pitchFamily="34" charset="0"/>
                          <a:ea typeface="Aptos" panose="020B0004020202020204" pitchFamily="34" charset="0"/>
                          <a:cs typeface="+mj-cs"/>
                        </a:rPr>
                        <a:t>أنقصت </a:t>
                      </a:r>
                      <a:r>
                        <a:rPr lang="ar-SA" sz="1400" b="1" kern="100">
                          <a:solidFill>
                            <a:srgbClr val="000000"/>
                          </a:solidFill>
                          <a:effectLst/>
                          <a:latin typeface="Aptos" panose="020B0004020202020204" pitchFamily="34" charset="0"/>
                          <a:ea typeface="Aptos" panose="020B0004020202020204" pitchFamily="34" charset="0"/>
                          <a:cs typeface="+mj-cs"/>
                        </a:rPr>
                        <a:t>فيها أسرتك من حجم الوجبة </a:t>
                      </a:r>
                      <a:r>
                        <a:rPr lang="ar-SA" sz="1400" kern="100">
                          <a:solidFill>
                            <a:srgbClr val="000000"/>
                          </a:solidFill>
                          <a:effectLst/>
                          <a:latin typeface="Aptos" panose="020B0004020202020204" pitchFamily="34" charset="0"/>
                          <a:ea typeface="Aptos" panose="020B0004020202020204" pitchFamily="34" charset="0"/>
                          <a:cs typeface="+mj-cs"/>
                        </a:rPr>
                        <a:t>وقت الأكل بسبب نقص الطعام أو المال لشراء الطعام؟</a:t>
                      </a:r>
                      <a:endParaRPr lang="en-GB" sz="1400" kern="100">
                        <a:effectLst/>
                        <a:latin typeface="Aptos" panose="020B0004020202020204" pitchFamily="34" charset="0"/>
                        <a:ea typeface="Aptos" panose="020B0004020202020204" pitchFamily="34" charset="0"/>
                        <a:cs typeface="+mj-cs"/>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rtl="0">
                        <a:lnSpc>
                          <a:spcPct val="115000"/>
                        </a:lnSpc>
                        <a:spcAft>
                          <a:spcPts val="800"/>
                        </a:spcAft>
                      </a:pPr>
                      <a:r>
                        <a:rPr lang="en-GB" sz="1400" kern="100">
                          <a:effectLst/>
                          <a:latin typeface="Aptos" panose="020B0004020202020204" pitchFamily="34" charset="0"/>
                          <a:ea typeface="Aptos" panose="020B0004020202020204" pitchFamily="34" charset="0"/>
                          <a:cs typeface="+mj-cs"/>
                        </a:rPr>
                        <a:t>|____|</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0401218"/>
                  </a:ext>
                </a:extLst>
              </a:tr>
              <a:tr h="408305">
                <a:tc>
                  <a:txBody>
                    <a:bodyPr/>
                    <a:lstStyle/>
                    <a:p>
                      <a:pPr algn="r" rtl="1">
                        <a:lnSpc>
                          <a:spcPct val="115000"/>
                        </a:lnSpc>
                        <a:spcAft>
                          <a:spcPts val="800"/>
                        </a:spcAft>
                      </a:pPr>
                      <a:r>
                        <a:rPr lang="ar-SA" sz="1400" kern="100">
                          <a:solidFill>
                            <a:srgbClr val="000000"/>
                          </a:solidFill>
                          <a:effectLst/>
                          <a:latin typeface="Aptos" panose="020B0004020202020204" pitchFamily="34" charset="0"/>
                          <a:ea typeface="Aptos" panose="020B0004020202020204" pitchFamily="34" charset="0"/>
                          <a:cs typeface="+mj-cs"/>
                        </a:rPr>
                        <a:t>4.</a:t>
                      </a:r>
                      <a:endParaRPr lang="en-GB" sz="1400" kern="100">
                        <a:effectLst/>
                        <a:latin typeface="Aptos" panose="020B0004020202020204" pitchFamily="34" charset="0"/>
                        <a:ea typeface="Aptos" panose="020B0004020202020204" pitchFamily="34" charset="0"/>
                        <a:cs typeface="+mj-cs"/>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r" rtl="1">
                        <a:lnSpc>
                          <a:spcPct val="115000"/>
                        </a:lnSpc>
                        <a:spcAft>
                          <a:spcPts val="800"/>
                        </a:spcAft>
                      </a:pPr>
                      <a:r>
                        <a:rPr lang="ar-SA" sz="1400" kern="100">
                          <a:solidFill>
                            <a:srgbClr val="000000"/>
                          </a:solidFill>
                          <a:effectLst/>
                          <a:latin typeface="Aptos" panose="020B0004020202020204" pitchFamily="34" charset="0"/>
                          <a:ea typeface="Aptos" panose="020B0004020202020204" pitchFamily="34" charset="0"/>
                          <a:cs typeface="+mj-cs"/>
                        </a:rPr>
                        <a:t>خلال </a:t>
                      </a:r>
                      <a:r>
                        <a:rPr lang="ar-SA" sz="1400" b="1" kern="100">
                          <a:solidFill>
                            <a:srgbClr val="000000"/>
                          </a:solidFill>
                          <a:effectLst/>
                          <a:latin typeface="Aptos" panose="020B0004020202020204" pitchFamily="34" charset="0"/>
                          <a:ea typeface="Aptos" panose="020B0004020202020204" pitchFamily="34" charset="0"/>
                          <a:cs typeface="+mj-cs"/>
                        </a:rPr>
                        <a:t>الأيام السبعة (7) الماضية</a:t>
                      </a:r>
                      <a:r>
                        <a:rPr lang="ar-SA" sz="1400" kern="100">
                          <a:solidFill>
                            <a:srgbClr val="000000"/>
                          </a:solidFill>
                          <a:effectLst/>
                          <a:latin typeface="Aptos" panose="020B0004020202020204" pitchFamily="34" charset="0"/>
                          <a:ea typeface="Aptos" panose="020B0004020202020204" pitchFamily="34" charset="0"/>
                          <a:cs typeface="+mj-cs"/>
                        </a:rPr>
                        <a:t> (هل كان يوجد أيام وإذا كانت)، كم عدد الأيام التي قامت فيها أسرتك </a:t>
                      </a:r>
                      <a:r>
                        <a:rPr lang="ar-SA" sz="1400" b="1" kern="100">
                          <a:solidFill>
                            <a:srgbClr val="000000"/>
                          </a:solidFill>
                          <a:effectLst/>
                          <a:latin typeface="Aptos" panose="020B0004020202020204" pitchFamily="34" charset="0"/>
                          <a:ea typeface="Aptos" panose="020B0004020202020204" pitchFamily="34" charset="0"/>
                          <a:cs typeface="+mj-cs"/>
                        </a:rPr>
                        <a:t>بتقييد استهلاك البالغين حتى يتمكن الأطفال من تناول الطعام</a:t>
                      </a:r>
                      <a:r>
                        <a:rPr lang="ar-SA" sz="1400" kern="100">
                          <a:solidFill>
                            <a:srgbClr val="000000"/>
                          </a:solidFill>
                          <a:effectLst/>
                          <a:latin typeface="Aptos" panose="020B0004020202020204" pitchFamily="34" charset="0"/>
                          <a:ea typeface="Aptos" panose="020B0004020202020204" pitchFamily="34" charset="0"/>
                          <a:cs typeface="+mj-cs"/>
                        </a:rPr>
                        <a:t> بسبب نقص الطعام أو المال لشراء الطعام؟</a:t>
                      </a:r>
                      <a:endParaRPr lang="en-GB" sz="1400" kern="100">
                        <a:effectLst/>
                        <a:latin typeface="Aptos" panose="020B0004020202020204" pitchFamily="34" charset="0"/>
                        <a:ea typeface="Aptos" panose="020B0004020202020204" pitchFamily="34" charset="0"/>
                        <a:cs typeface="+mj-cs"/>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rtl="0">
                        <a:lnSpc>
                          <a:spcPct val="115000"/>
                        </a:lnSpc>
                        <a:spcAft>
                          <a:spcPts val="800"/>
                        </a:spcAft>
                      </a:pPr>
                      <a:r>
                        <a:rPr lang="en-GB" sz="1400" kern="100">
                          <a:effectLst/>
                          <a:latin typeface="Aptos" panose="020B0004020202020204" pitchFamily="34" charset="0"/>
                          <a:ea typeface="Aptos" panose="020B0004020202020204" pitchFamily="34" charset="0"/>
                          <a:cs typeface="+mj-cs"/>
                        </a:rPr>
                        <a:t>|____|</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41426272"/>
                  </a:ext>
                </a:extLst>
              </a:tr>
              <a:tr h="408305">
                <a:tc>
                  <a:txBody>
                    <a:bodyPr/>
                    <a:lstStyle/>
                    <a:p>
                      <a:pPr algn="r" rtl="1">
                        <a:lnSpc>
                          <a:spcPct val="115000"/>
                        </a:lnSpc>
                        <a:spcAft>
                          <a:spcPts val="800"/>
                        </a:spcAft>
                      </a:pPr>
                      <a:r>
                        <a:rPr lang="ar-SA" sz="1400" kern="100">
                          <a:solidFill>
                            <a:srgbClr val="000000"/>
                          </a:solidFill>
                          <a:effectLst/>
                          <a:latin typeface="Aptos" panose="020B0004020202020204" pitchFamily="34" charset="0"/>
                          <a:ea typeface="Aptos" panose="020B0004020202020204" pitchFamily="34" charset="0"/>
                          <a:cs typeface="+mj-cs"/>
                        </a:rPr>
                        <a:t>5.</a:t>
                      </a:r>
                      <a:endParaRPr lang="en-GB" sz="1400" kern="100">
                        <a:effectLst/>
                        <a:latin typeface="Aptos" panose="020B0004020202020204" pitchFamily="34" charset="0"/>
                        <a:ea typeface="Aptos" panose="020B0004020202020204" pitchFamily="34" charset="0"/>
                        <a:cs typeface="+mj-cs"/>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r" rtl="1">
                        <a:lnSpc>
                          <a:spcPct val="115000"/>
                        </a:lnSpc>
                        <a:spcAft>
                          <a:spcPts val="800"/>
                        </a:spcAft>
                      </a:pPr>
                      <a:r>
                        <a:rPr lang="ar-SA" sz="1400" kern="100">
                          <a:solidFill>
                            <a:srgbClr val="000000"/>
                          </a:solidFill>
                          <a:effectLst/>
                          <a:latin typeface="Aptos" panose="020B0004020202020204" pitchFamily="34" charset="0"/>
                          <a:ea typeface="Aptos" panose="020B0004020202020204" pitchFamily="34" charset="0"/>
                          <a:cs typeface="+mj-cs"/>
                        </a:rPr>
                        <a:t>خلال الأيام السبعة (7) الماضية (هل كان يوجد أيام وإذا كانت)، كم عدد الأيام التي </a:t>
                      </a:r>
                      <a:r>
                        <a:rPr lang="ar-SA" sz="1400" b="1" kern="100">
                          <a:solidFill>
                            <a:srgbClr val="000000"/>
                          </a:solidFill>
                          <a:effectLst/>
                          <a:latin typeface="Aptos" panose="020B0004020202020204" pitchFamily="34" charset="0"/>
                          <a:ea typeface="Aptos" panose="020B0004020202020204" pitchFamily="34" charset="0"/>
                          <a:cs typeface="+mj-cs"/>
                        </a:rPr>
                        <a:t>قللت فيها أسرتك من عدد الوجبات التي يتم تناولها في اليوم </a:t>
                      </a:r>
                      <a:r>
                        <a:rPr lang="ar-SA" sz="1400" kern="100">
                          <a:solidFill>
                            <a:srgbClr val="000000"/>
                          </a:solidFill>
                          <a:effectLst/>
                          <a:latin typeface="Aptos" panose="020B0004020202020204" pitchFamily="34" charset="0"/>
                          <a:ea typeface="Aptos" panose="020B0004020202020204" pitchFamily="34" charset="0"/>
                          <a:cs typeface="+mj-cs"/>
                        </a:rPr>
                        <a:t>بسبب نقص الطعام أو المال لشراء الطعام؟</a:t>
                      </a:r>
                      <a:endParaRPr lang="en-GB" sz="1400" kern="100">
                        <a:effectLst/>
                        <a:latin typeface="Aptos" panose="020B0004020202020204" pitchFamily="34" charset="0"/>
                        <a:ea typeface="Aptos" panose="020B0004020202020204" pitchFamily="34" charset="0"/>
                        <a:cs typeface="+mj-cs"/>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rtl="0">
                        <a:lnSpc>
                          <a:spcPct val="115000"/>
                        </a:lnSpc>
                        <a:spcAft>
                          <a:spcPts val="800"/>
                        </a:spcAft>
                      </a:pPr>
                      <a:r>
                        <a:rPr lang="en-GB" sz="1400" kern="100">
                          <a:effectLst/>
                          <a:latin typeface="Aptos" panose="020B0004020202020204" pitchFamily="34" charset="0"/>
                          <a:ea typeface="Aptos" panose="020B0004020202020204" pitchFamily="34" charset="0"/>
                          <a:cs typeface="+mj-cs"/>
                        </a:rPr>
                        <a:t>|____|</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64428434"/>
                  </a:ext>
                </a:extLst>
              </a:tr>
              <a:tr h="188595">
                <a:tc gridSpan="2">
                  <a:txBody>
                    <a:bodyPr/>
                    <a:lstStyle/>
                    <a:p>
                      <a:pPr rtl="1">
                        <a:lnSpc>
                          <a:spcPct val="115000"/>
                        </a:lnSpc>
                      </a:pPr>
                      <a:endParaRPr lang="en-GB" sz="1200" kern="100">
                        <a:effectLst/>
                        <a:latin typeface="Aptos" panose="020B0004020202020204" pitchFamily="34" charset="0"/>
                      </a:endParaRPr>
                    </a:p>
                  </a:txBody>
                  <a:tcPr marL="68580" marR="68580" marT="9525" marB="0" anchor="ctr">
                    <a:lnL>
                      <a:noFill/>
                    </a:lnL>
                    <a:lnR>
                      <a:noFill/>
                    </a:lnR>
                    <a:lnT w="12700" cap="flat" cmpd="sng" algn="ctr">
                      <a:solidFill>
                        <a:srgbClr val="000000"/>
                      </a:solidFill>
                      <a:prstDash val="solid"/>
                      <a:round/>
                      <a:headEnd type="none" w="med" len="med"/>
                      <a:tailEnd type="none" w="med" len="med"/>
                    </a:lnT>
                    <a:lnB>
                      <a:noFill/>
                    </a:lnB>
                    <a:noFill/>
                  </a:tcPr>
                </a:tc>
                <a:tc hMerge="1">
                  <a:txBody>
                    <a:bodyPr/>
                    <a:lstStyle/>
                    <a:p>
                      <a:endParaRPr lang="en-US"/>
                    </a:p>
                  </a:txBody>
                  <a:tcPr/>
                </a:tc>
                <a:tc>
                  <a:txBody>
                    <a:bodyPr/>
                    <a:lstStyle/>
                    <a:p>
                      <a:pPr rtl="1">
                        <a:lnSpc>
                          <a:spcPct val="115000"/>
                        </a:lnSpc>
                      </a:pPr>
                      <a:endParaRPr lang="en-GB" sz="1200" kern="100">
                        <a:effectLst/>
                        <a:latin typeface="Aptos" panose="020B0004020202020204" pitchFamily="34" charset="0"/>
                      </a:endParaRPr>
                    </a:p>
                  </a:txBody>
                  <a:tcPr marL="68580" marR="68580" marT="9525" marB="0">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4282605021"/>
                  </a:ext>
                </a:extLst>
              </a:tr>
            </a:tbl>
          </a:graphicData>
        </a:graphic>
      </p:graphicFrame>
      <p:cxnSp>
        <p:nvCxnSpPr>
          <p:cNvPr id="3" name="Straight Arrow Connector 2">
            <a:extLst>
              <a:ext uri="{FF2B5EF4-FFF2-40B4-BE49-F238E27FC236}">
                <a16:creationId xmlns:a16="http://schemas.microsoft.com/office/drawing/2014/main" id="{BE6521E3-51A4-7B3E-3F19-28088E55EDBD}"/>
              </a:ext>
            </a:extLst>
          </p:cNvPr>
          <p:cNvCxnSpPr>
            <a:cxnSpLocks/>
          </p:cNvCxnSpPr>
          <p:nvPr/>
        </p:nvCxnSpPr>
        <p:spPr>
          <a:xfrm>
            <a:off x="148590" y="4116278"/>
            <a:ext cx="742950" cy="0"/>
          </a:xfrm>
          <a:prstGeom prst="straightConnector1">
            <a:avLst/>
          </a:prstGeom>
          <a:ln w="762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10CDE137-A9CF-A256-3195-6E56BC6AFB54}"/>
              </a:ext>
            </a:extLst>
          </p:cNvPr>
          <p:cNvSpPr/>
          <p:nvPr/>
        </p:nvSpPr>
        <p:spPr>
          <a:xfrm>
            <a:off x="1007328" y="3851912"/>
            <a:ext cx="10667999" cy="480055"/>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0023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r" rtl="1"/>
            <a:r>
              <a:rPr lang="en-GB" sz="3600" kern="1400" spc="23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GB" sz="3600" kern="1400" spc="230" err="1">
                <a:solidFill>
                  <a:schemeClr val="tx1"/>
                </a:solidFill>
                <a:latin typeface="Open Sans" panose="020B0606030504020204" pitchFamily="34" charset="0"/>
                <a:ea typeface="Open Sans" panose="020B0606030504020204" pitchFamily="34" charset="0"/>
                <a:cs typeface="Open Sans" panose="020B0606030504020204" pitchFamily="34" charset="0"/>
              </a:rPr>
              <a:t>rCSI</a:t>
            </a:r>
            <a:r>
              <a:rPr lang="ar-SA" sz="3600" kern="1400" spc="230">
                <a:solidFill>
                  <a:schemeClr val="tx1"/>
                </a:solidFill>
                <a:latin typeface="Open Sans" panose="020B0606030504020204" pitchFamily="34" charset="0"/>
                <a:ea typeface="Open Sans" panose="020B0606030504020204" pitchFamily="34" charset="0"/>
              </a:rPr>
              <a:t>الاستراتيجية </a:t>
            </a:r>
            <a:r>
              <a:rPr lang="ar-YE" sz="3600" kern="1400" spc="230">
                <a:solidFill>
                  <a:schemeClr val="tx1"/>
                </a:solidFill>
                <a:latin typeface="Open Sans" panose="020B0606030504020204" pitchFamily="34" charset="0"/>
                <a:ea typeface="Open Sans" panose="020B0606030504020204" pitchFamily="34" charset="0"/>
              </a:rPr>
              <a:t>الثانية</a:t>
            </a:r>
            <a:r>
              <a:rPr lang="ar-SA" sz="3600" kern="1400" spc="230">
                <a:solidFill>
                  <a:schemeClr val="tx1"/>
                </a:solidFill>
                <a:latin typeface="Open Sans" panose="020B0606030504020204" pitchFamily="34" charset="0"/>
                <a:ea typeface="Open Sans" panose="020B0606030504020204" pitchFamily="34" charset="0"/>
              </a:rPr>
              <a:t> مثال على </a:t>
            </a:r>
            <a:r>
              <a:rPr lang="ar-YE" sz="3600" kern="1400" spc="230">
                <a:solidFill>
                  <a:schemeClr val="tx1"/>
                </a:solidFill>
                <a:latin typeface="Open Sans" panose="020B0606030504020204" pitchFamily="34" charset="0"/>
                <a:ea typeface="Open Sans" panose="020B0606030504020204" pitchFamily="34" charset="0"/>
              </a:rPr>
              <a:t>الاستقصاء</a:t>
            </a:r>
            <a:endParaRPr lang="en-GB" sz="3600" kern="1400" spc="23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6" name="Picture 2">
            <a:extLst>
              <a:ext uri="{FF2B5EF4-FFF2-40B4-BE49-F238E27FC236}">
                <a16:creationId xmlns:a16="http://schemas.microsoft.com/office/drawing/2014/main" id="{B3817F12-5B82-427B-9598-4D7BF1E3250E}"/>
              </a:ext>
            </a:extLst>
          </p:cNvPr>
          <p:cNvPicPr>
            <a:picLocks noChangeAspect="1" noChangeArrowheads="1"/>
          </p:cNvPicPr>
          <p:nvPr/>
        </p:nvPicPr>
        <p:blipFill>
          <a:blip r:embed="rId3"/>
          <a:srcRect t="19369" b="19369"/>
          <a:stretch/>
        </p:blipFill>
        <p:spPr bwMode="auto">
          <a:xfrm>
            <a:off x="607342" y="1648319"/>
            <a:ext cx="5165992" cy="3417951"/>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8CA14AC1-1EC4-4CCD-8371-D5D8436E3475}"/>
              </a:ext>
            </a:extLst>
          </p:cNvPr>
          <p:cNvSpPr txBox="1">
            <a:spLocks/>
          </p:cNvSpPr>
          <p:nvPr/>
        </p:nvSpPr>
        <p:spPr>
          <a:xfrm>
            <a:off x="5960125" y="1648318"/>
            <a:ext cx="5779546" cy="390722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r" rtl="1">
              <a:buNone/>
            </a:pPr>
            <a:r>
              <a:rPr lang="ar-SA" spc="60">
                <a:latin typeface="Open Sans"/>
                <a:ea typeface="Open Sans"/>
                <a:cs typeface="Open Sans"/>
              </a:rPr>
              <a:t>إذا أبلغت الأسرة عن اقتراض الطعام أو الاعتماد على مساعدة الأصدقاء أو الأقارب في الأيام السبعة الماضية ، فقم بالتحقيق:</a:t>
            </a:r>
            <a:endParaRPr lang="en-US" sz="1800" b="1" spc="60">
              <a:solidFill>
                <a:schemeClr val="accent2"/>
              </a:solidFill>
            </a:endParaRPr>
          </a:p>
          <a:p>
            <a:pPr marL="0" indent="0">
              <a:buFont typeface="Arial"/>
              <a:buNone/>
            </a:pPr>
            <a:endParaRPr lang="en-US" sz="1800" b="1" spc="60">
              <a:solidFill>
                <a:schemeClr val="accent2"/>
              </a:solidFill>
            </a:endParaRPr>
          </a:p>
          <a:p>
            <a:pPr marL="0" indent="0" algn="ctr">
              <a:buNone/>
            </a:pPr>
            <a:r>
              <a:rPr lang="ar-SA" b="1" spc="60">
                <a:solidFill>
                  <a:schemeClr val="accent2"/>
                </a:solidFill>
                <a:latin typeface="Open Sans"/>
                <a:ea typeface="Open Sans"/>
                <a:cs typeface="Open Sans"/>
              </a:rPr>
              <a:t>"ما هو السبب الرئيسي لذلك؟"</a:t>
            </a:r>
            <a:endParaRPr lang="ar-YE" b="1" spc="60">
              <a:solidFill>
                <a:schemeClr val="accent2"/>
              </a:solidFill>
              <a:latin typeface="Open Sans"/>
              <a:ea typeface="Open Sans"/>
              <a:cs typeface="Open Sans"/>
            </a:endParaRPr>
          </a:p>
          <a:p>
            <a:pPr marL="0" indent="0" algn="ctr">
              <a:buNone/>
            </a:pPr>
            <a:endParaRPr lang="en-US" b="1" spc="60">
              <a:solidFill>
                <a:schemeClr val="accent2"/>
              </a:solidFill>
            </a:endParaRPr>
          </a:p>
          <a:p>
            <a:pPr marL="0" indent="0" algn="ctr">
              <a:buNone/>
            </a:pPr>
            <a:r>
              <a:rPr lang="ar-SA" b="1" spc="60">
                <a:solidFill>
                  <a:schemeClr val="accent2"/>
                </a:solidFill>
              </a:rPr>
              <a:t>"هل هذا يحدث عادة </a:t>
            </a:r>
            <a:r>
              <a:rPr lang="ar-YE" b="1" spc="60">
                <a:solidFill>
                  <a:schemeClr val="accent2"/>
                </a:solidFill>
              </a:rPr>
              <a:t>في </a:t>
            </a:r>
            <a:r>
              <a:rPr lang="ar-SA" b="1" spc="60">
                <a:solidFill>
                  <a:schemeClr val="accent2"/>
                </a:solidFill>
              </a:rPr>
              <a:t>أسرتك؟"</a:t>
            </a:r>
            <a:endParaRPr lang="en-US"/>
          </a:p>
        </p:txBody>
      </p:sp>
    </p:spTree>
    <p:extLst>
      <p:ext uri="{BB962C8B-B14F-4D97-AF65-F5344CB8AC3E}">
        <p14:creationId xmlns:p14="http://schemas.microsoft.com/office/powerpoint/2010/main" val="17382466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r" rtl="1"/>
            <a:r>
              <a:rPr lang="en-US" sz="3600" kern="1400" spc="230" dirty="0">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rPr>
              <a:t> :</a:t>
            </a:r>
            <a:r>
              <a:rPr lang="en-US" sz="3600" kern="1400" spc="230" dirty="0" err="1">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rPr>
              <a:t>rCSI</a:t>
            </a:r>
            <a:r>
              <a:rPr lang="ar-YE" sz="3600" kern="1400" spc="230" dirty="0">
                <a:solidFill>
                  <a:schemeClr val="tx1"/>
                </a:solidFill>
                <a:latin typeface="Open Sans ExtraBold" panose="020B0906030804020204" pitchFamily="34" charset="0"/>
              </a:rPr>
              <a:t>الاستراتيجية الثانية (متابعه)</a:t>
            </a:r>
            <a:endParaRPr lang="en-GB" sz="3600" kern="1400" spc="230" dirty="0">
              <a:solidFill>
                <a:schemeClr val="tx1"/>
              </a:solidFill>
              <a:latin typeface="Open Sans ExtraBold" panose="020B0906030804020204" pitchFamily="34" charset="0"/>
            </a:endParaRPr>
          </a:p>
        </p:txBody>
      </p:sp>
      <p:sp>
        <p:nvSpPr>
          <p:cNvPr id="7" name="Content Placeholder 2">
            <a:extLst>
              <a:ext uri="{FF2B5EF4-FFF2-40B4-BE49-F238E27FC236}">
                <a16:creationId xmlns:a16="http://schemas.microsoft.com/office/drawing/2014/main" id="{35A1684A-13C6-4B69-A1AD-2DFC13191A1F}"/>
              </a:ext>
            </a:extLst>
          </p:cNvPr>
          <p:cNvSpPr txBox="1">
            <a:spLocks/>
          </p:cNvSpPr>
          <p:nvPr/>
        </p:nvSpPr>
        <p:spPr>
          <a:xfrm>
            <a:off x="738202" y="1648318"/>
            <a:ext cx="10937125" cy="390722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r" rtl="1">
              <a:buFont typeface="Wingdings" panose="05000000000000000000" pitchFamily="2" charset="2"/>
              <a:buChar char="v"/>
            </a:pPr>
            <a:r>
              <a:rPr lang="ar-SA" sz="2200" spc="60">
                <a:latin typeface="Open Sans"/>
                <a:ea typeface="Open Sans"/>
                <a:cs typeface="Open Sans"/>
              </a:rPr>
              <a:t>إذا أبلغت الأسرة عن اضطرارها إلى الاعتماد على هذه الاستراتيجية في آخر 7 أيام بسبب عدم قدرتها على الحصول على الطعام خلال هذا الوقت ، فقد اعتمدت هذه الأسرة على هذه الاستراتيجية.</a:t>
            </a:r>
            <a:endParaRPr lang="ar-YE" sz="2200" spc="60">
              <a:latin typeface="Open Sans"/>
              <a:ea typeface="Open Sans"/>
              <a:cs typeface="Open Sans"/>
            </a:endParaRPr>
          </a:p>
          <a:p>
            <a:pPr algn="r" rtl="1">
              <a:buFont typeface="Wingdings" panose="05000000000000000000" pitchFamily="2" charset="2"/>
              <a:buChar char="v"/>
            </a:pPr>
            <a:endParaRPr lang="en-US" sz="2200" spc="60"/>
          </a:p>
          <a:p>
            <a:pPr algn="r" rtl="1">
              <a:buFont typeface="Wingdings" panose="05000000000000000000" pitchFamily="2" charset="2"/>
              <a:buChar char="v"/>
            </a:pPr>
            <a:r>
              <a:rPr lang="ar-SA" sz="2200" spc="60">
                <a:latin typeface="Open Sans"/>
                <a:ea typeface="Open Sans"/>
                <a:cs typeface="Open Sans"/>
              </a:rPr>
              <a:t>ومع ذلك ، إذا اضطرت الأسرة إلى اقتراض بعض الخضروات من جار أو صديق لأنهم نسوا شرائها من السوق ، فهذا </a:t>
            </a:r>
            <a:r>
              <a:rPr lang="ar-SA" sz="2400" b="1" spc="60">
                <a:latin typeface="Open Sans"/>
                <a:ea typeface="Open Sans"/>
                <a:cs typeface="Open Sans"/>
              </a:rPr>
              <a:t>لا</a:t>
            </a:r>
            <a:r>
              <a:rPr lang="ar-SA" sz="2200" spc="60">
                <a:latin typeface="Open Sans"/>
                <a:ea typeface="Open Sans"/>
                <a:cs typeface="Open Sans"/>
              </a:rPr>
              <a:t> يعتبر استراتيجية (لأنه لم يكن بسبب نقص المال لشرائها).</a:t>
            </a:r>
            <a:endParaRPr lang="en-GB" sz="1800">
              <a:latin typeface="Open Sans" panose="020B0606030504020204" pitchFamily="34" charset="0"/>
              <a:ea typeface="Calibri" panose="020F0502020204030204" pitchFamily="34" charset="0"/>
            </a:endParaRPr>
          </a:p>
        </p:txBody>
      </p:sp>
      <p:sp>
        <p:nvSpPr>
          <p:cNvPr id="2" name="TextBox 1">
            <a:extLst>
              <a:ext uri="{FF2B5EF4-FFF2-40B4-BE49-F238E27FC236}">
                <a16:creationId xmlns:a16="http://schemas.microsoft.com/office/drawing/2014/main" id="{F92DAB5B-7A72-476C-AA59-5E2C82CBEE62}"/>
              </a:ext>
            </a:extLst>
          </p:cNvPr>
          <p:cNvSpPr txBox="1"/>
          <p:nvPr/>
        </p:nvSpPr>
        <p:spPr>
          <a:xfrm>
            <a:off x="953766" y="720171"/>
            <a:ext cx="2721112" cy="366969"/>
          </a:xfrm>
          <a:prstGeom prst="rect">
            <a:avLst/>
          </a:prstGeom>
          <a:noFill/>
          <a:ln w="57150">
            <a:solidFill>
              <a:schemeClr val="bg1">
                <a:lumMod val="50000"/>
              </a:schemeClr>
            </a:solidFill>
          </a:ln>
        </p:spPr>
        <p:txBody>
          <a:bodyPr wrap="square" rtlCol="0">
            <a:spAutoFit/>
          </a:bodyPr>
          <a:lstStyle/>
          <a:p>
            <a:pPr algn="ctr"/>
            <a:r>
              <a:rPr lang="ar-SA" b="1"/>
              <a:t>تغيير النظام الغذائي</a:t>
            </a:r>
            <a:endParaRPr lang="en-US" b="1"/>
          </a:p>
        </p:txBody>
      </p:sp>
    </p:spTree>
    <p:extLst>
      <p:ext uri="{BB962C8B-B14F-4D97-AF65-F5344CB8AC3E}">
        <p14:creationId xmlns:p14="http://schemas.microsoft.com/office/powerpoint/2010/main" val="22719347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r" rtl="1"/>
            <a:r>
              <a:rPr lang="en-US" sz="3600" kern="1400" spc="230" dirty="0">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rPr>
              <a:t> :</a:t>
            </a:r>
            <a:r>
              <a:rPr lang="en-US" sz="3600" kern="1400" spc="230" dirty="0" err="1">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rPr>
              <a:t>rCSI</a:t>
            </a:r>
            <a:r>
              <a:rPr lang="ar-YE" sz="3600" kern="1400" spc="230" dirty="0">
                <a:solidFill>
                  <a:schemeClr val="tx1"/>
                </a:solidFill>
                <a:latin typeface="Open Sans ExtraBold" panose="020B0906030804020204" pitchFamily="34" charset="0"/>
              </a:rPr>
              <a:t>الاستراتيجية الثالثة</a:t>
            </a:r>
            <a:endParaRPr lang="en-GB" sz="3600" kern="1400" spc="230" dirty="0">
              <a:solidFill>
                <a:schemeClr val="tx1"/>
              </a:solidFill>
              <a:latin typeface="Open Sans ExtraBold" panose="020B0906030804020204" pitchFamily="34" charset="0"/>
            </a:endParaRPr>
          </a:p>
        </p:txBody>
      </p:sp>
      <p:sp>
        <p:nvSpPr>
          <p:cNvPr id="7" name="Content Placeholder 2">
            <a:extLst>
              <a:ext uri="{FF2B5EF4-FFF2-40B4-BE49-F238E27FC236}">
                <a16:creationId xmlns:a16="http://schemas.microsoft.com/office/drawing/2014/main" id="{35A1684A-13C6-4B69-A1AD-2DFC13191A1F}"/>
              </a:ext>
            </a:extLst>
          </p:cNvPr>
          <p:cNvSpPr txBox="1">
            <a:spLocks/>
          </p:cNvSpPr>
          <p:nvPr/>
        </p:nvSpPr>
        <p:spPr>
          <a:xfrm>
            <a:off x="738203" y="1648318"/>
            <a:ext cx="10958146" cy="390722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r" rtl="1">
              <a:buNone/>
            </a:pPr>
            <a:r>
              <a:rPr lang="ar-YE">
                <a:latin typeface="Open Sans"/>
                <a:ea typeface="Open Sans"/>
                <a:cs typeface="Open Sans"/>
              </a:rPr>
              <a:t>ثالثا</a:t>
            </a:r>
            <a:r>
              <a:rPr lang="ar-SA">
                <a:latin typeface="Open Sans"/>
                <a:ea typeface="Open Sans"/>
                <a:cs typeface="Open Sans"/>
              </a:rPr>
              <a:t>، يمكن للأسر أن تحاول إدارة النقص</a:t>
            </a:r>
            <a:r>
              <a:rPr lang="ar-YE">
                <a:latin typeface="Open Sans"/>
                <a:ea typeface="Open Sans"/>
                <a:cs typeface="Open Sans"/>
              </a:rPr>
              <a:t> في الغذاء او المال لشراء الغذاء</a:t>
            </a:r>
            <a:r>
              <a:rPr lang="ar-SA">
                <a:latin typeface="Open Sans"/>
                <a:ea typeface="Open Sans"/>
                <a:cs typeface="Open Sans"/>
              </a:rPr>
              <a:t> عن طريق تقنين الغذاء المتاح لها عن طريق تقليص حجم الوجبات. هذا يسمح لهم بتمديد</a:t>
            </a:r>
            <a:r>
              <a:rPr lang="ar-YE">
                <a:latin typeface="Open Sans"/>
                <a:ea typeface="Open Sans"/>
                <a:cs typeface="Open Sans"/>
              </a:rPr>
              <a:t> استخدام</a:t>
            </a:r>
            <a:r>
              <a:rPr lang="ar-SA">
                <a:latin typeface="Open Sans"/>
                <a:ea typeface="Open Sans"/>
                <a:cs typeface="Open Sans"/>
              </a:rPr>
              <a:t> الطعام المتاح.</a:t>
            </a:r>
            <a:endParaRPr lang="en-GB">
              <a:latin typeface="Open Sans" panose="020B0606030504020204" pitchFamily="34" charset="0"/>
              <a:ea typeface="Calibri" panose="020F0502020204030204" pitchFamily="34" charset="0"/>
            </a:endParaRPr>
          </a:p>
        </p:txBody>
      </p:sp>
      <p:sp>
        <p:nvSpPr>
          <p:cNvPr id="11" name="TextBox 10">
            <a:extLst>
              <a:ext uri="{FF2B5EF4-FFF2-40B4-BE49-F238E27FC236}">
                <a16:creationId xmlns:a16="http://schemas.microsoft.com/office/drawing/2014/main" id="{5CF1207B-AC1B-4814-913C-077DF68BEDFC}"/>
              </a:ext>
            </a:extLst>
          </p:cNvPr>
          <p:cNvSpPr txBox="1"/>
          <p:nvPr/>
        </p:nvSpPr>
        <p:spPr>
          <a:xfrm>
            <a:off x="1468628" y="843641"/>
            <a:ext cx="2721112" cy="369332"/>
          </a:xfrm>
          <a:prstGeom prst="rect">
            <a:avLst/>
          </a:prstGeom>
          <a:noFill/>
          <a:ln w="57150">
            <a:solidFill>
              <a:schemeClr val="bg1">
                <a:lumMod val="50000"/>
              </a:schemeClr>
            </a:solidFill>
          </a:ln>
        </p:spPr>
        <p:txBody>
          <a:bodyPr wrap="square" rtlCol="0">
            <a:spAutoFit/>
          </a:bodyPr>
          <a:lstStyle/>
          <a:p>
            <a:pPr algn="ctr"/>
            <a:r>
              <a:rPr lang="ar-SA" b="1"/>
              <a:t>إدارة الطعام المتاح</a:t>
            </a:r>
            <a:endParaRPr lang="en-US" b="1"/>
          </a:p>
        </p:txBody>
      </p:sp>
      <p:graphicFrame>
        <p:nvGraphicFramePr>
          <p:cNvPr id="2" name="Table 1">
            <a:extLst>
              <a:ext uri="{FF2B5EF4-FFF2-40B4-BE49-F238E27FC236}">
                <a16:creationId xmlns:a16="http://schemas.microsoft.com/office/drawing/2014/main" id="{CEC2B2A1-2816-115C-9B9D-62B18DA15F78}"/>
              </a:ext>
            </a:extLst>
          </p:cNvPr>
          <p:cNvGraphicFramePr>
            <a:graphicFrameLocks noGrp="1"/>
          </p:cNvGraphicFramePr>
          <p:nvPr>
            <p:extLst>
              <p:ext uri="{D42A27DB-BD31-4B8C-83A1-F6EECF244321}">
                <p14:modId xmlns:p14="http://schemas.microsoft.com/office/powerpoint/2010/main" val="888089604"/>
              </p:ext>
            </p:extLst>
          </p:nvPr>
        </p:nvGraphicFramePr>
        <p:xfrm>
          <a:off x="1028348" y="2343343"/>
          <a:ext cx="10668000" cy="3713419"/>
        </p:xfrm>
        <a:graphic>
          <a:graphicData uri="http://schemas.openxmlformats.org/drawingml/2006/table">
            <a:tbl>
              <a:tblPr rtl="1" firstRow="1" firstCol="1" bandRow="1"/>
              <a:tblGrid>
                <a:gridCol w="480060">
                  <a:extLst>
                    <a:ext uri="{9D8B030D-6E8A-4147-A177-3AD203B41FA5}">
                      <a16:colId xmlns:a16="http://schemas.microsoft.com/office/drawing/2014/main" val="2561528083"/>
                    </a:ext>
                  </a:extLst>
                </a:gridCol>
                <a:gridCol w="7890053">
                  <a:extLst>
                    <a:ext uri="{9D8B030D-6E8A-4147-A177-3AD203B41FA5}">
                      <a16:colId xmlns:a16="http://schemas.microsoft.com/office/drawing/2014/main" val="2219784648"/>
                    </a:ext>
                  </a:extLst>
                </a:gridCol>
                <a:gridCol w="2297887">
                  <a:extLst>
                    <a:ext uri="{9D8B030D-6E8A-4147-A177-3AD203B41FA5}">
                      <a16:colId xmlns:a16="http://schemas.microsoft.com/office/drawing/2014/main" val="3334867269"/>
                    </a:ext>
                  </a:extLst>
                </a:gridCol>
              </a:tblGrid>
              <a:tr h="978535">
                <a:tc gridSpan="2">
                  <a:txBody>
                    <a:bodyPr/>
                    <a:lstStyle/>
                    <a:p>
                      <a:pPr marL="0" marR="0" lvl="0" indent="0" algn="r" defTabSz="914400" rtl="0" eaLnBrk="1" fontAlgn="auto" latinLnBrk="0" hangingPunct="1">
                        <a:lnSpc>
                          <a:spcPct val="115000"/>
                        </a:lnSpc>
                        <a:spcBef>
                          <a:spcPts val="0"/>
                        </a:spcBef>
                        <a:spcAft>
                          <a:spcPts val="800"/>
                        </a:spcAft>
                        <a:buClrTx/>
                        <a:buSzTx/>
                        <a:buFontTx/>
                        <a:buNone/>
                        <a:tabLst/>
                        <a:defRPr/>
                      </a:pPr>
                      <a:r>
                        <a:rPr lang="ar-SA" sz="1600" b="1" kern="100">
                          <a:solidFill>
                            <a:srgbClr val="000000"/>
                          </a:solidFill>
                          <a:effectLst/>
                          <a:latin typeface="Aptos" panose="020B0004020202020204" pitchFamily="34" charset="0"/>
                          <a:ea typeface="Aptos" panose="020B0004020202020204" pitchFamily="34" charset="0"/>
                          <a:cs typeface="+mj-cs"/>
                        </a:rPr>
                        <a:t>خلال الأيام السبعة الماضية، هل كانت هناك أي أيام (وإذا كان الأمر كذلك، فكم عددها) عندما اضطرت أسرتك إلى استخدام إحدى الاستراتيجيات التالية </a:t>
                      </a:r>
                      <a:r>
                        <a:rPr lang="ar-YE" sz="1600" b="1" kern="100">
                          <a:solidFill>
                            <a:srgbClr val="000000"/>
                          </a:solidFill>
                          <a:effectLst/>
                          <a:latin typeface="Aptos" panose="020B0004020202020204" pitchFamily="34" charset="0"/>
                          <a:ea typeface="Aptos" panose="020B0004020202020204" pitchFamily="34" charset="0"/>
                          <a:cs typeface="+mj-cs"/>
                        </a:rPr>
                        <a:t>لل</a:t>
                      </a:r>
                      <a:r>
                        <a:rPr lang="ar-SA" sz="1600" b="1" kern="100">
                          <a:solidFill>
                            <a:srgbClr val="000000"/>
                          </a:solidFill>
                          <a:effectLst/>
                          <a:latin typeface="Aptos" panose="020B0004020202020204" pitchFamily="34" charset="0"/>
                          <a:ea typeface="Aptos" panose="020B0004020202020204" pitchFamily="34" charset="0"/>
                          <a:cs typeface="+mj-cs"/>
                        </a:rPr>
                        <a:t>تعامل مع نقص الغذاء أو المال لشراء الغذاء</a:t>
                      </a:r>
                      <a:br>
                        <a:rPr lang="en-US" sz="1600" b="1" kern="100">
                          <a:solidFill>
                            <a:srgbClr val="000000"/>
                          </a:solidFill>
                          <a:effectLst/>
                          <a:latin typeface="Aptos" panose="020B0004020202020204" pitchFamily="34" charset="0"/>
                          <a:ea typeface="Aptos" panose="020B0004020202020204" pitchFamily="34" charset="0"/>
                          <a:cs typeface="+mj-cs"/>
                        </a:rPr>
                      </a:br>
                      <a:r>
                        <a:rPr lang="ar-YE" sz="1600" i="1" kern="100">
                          <a:solidFill>
                            <a:srgbClr val="000000"/>
                          </a:solidFill>
                          <a:effectLst/>
                          <a:latin typeface="Aptos" panose="020B0004020202020204" pitchFamily="34" charset="0"/>
                          <a:ea typeface="Aptos" panose="020B0004020202020204" pitchFamily="34" charset="0"/>
                          <a:cs typeface="+mn-cs"/>
                        </a:rPr>
                        <a:t>ملاحظة للباحثين: اقرأ جميع الاستراتيجيات</a:t>
                      </a:r>
                      <a:endParaRPr lang="en-GB" sz="1600" kern="100">
                        <a:solidFill>
                          <a:schemeClr val="tx1"/>
                        </a:solidFill>
                        <a:effectLst/>
                        <a:latin typeface="Aptos" panose="020B0004020202020204" pitchFamily="34" charset="0"/>
                        <a:ea typeface="Aptos" panose="020B0004020202020204" pitchFamily="34" charset="0"/>
                        <a:cs typeface="+mn-cs"/>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a:txBody>
                    <a:bodyPr/>
                    <a:lstStyle/>
                    <a:p>
                      <a:pPr algn="ctr" rtl="0">
                        <a:lnSpc>
                          <a:spcPct val="115000"/>
                        </a:lnSpc>
                        <a:spcAft>
                          <a:spcPts val="800"/>
                        </a:spcAft>
                      </a:pPr>
                      <a:r>
                        <a:rPr lang="ar-SA" sz="1600" b="1" kern="100">
                          <a:solidFill>
                            <a:srgbClr val="000000"/>
                          </a:solidFill>
                          <a:effectLst/>
                          <a:latin typeface="Raavi" panose="020B0502040204020203" pitchFamily="34" charset="0"/>
                          <a:ea typeface="Aptos" panose="020B0004020202020204" pitchFamily="34" charset="0"/>
                          <a:cs typeface="+mj-cs"/>
                        </a:rPr>
                        <a:t>التكرار</a:t>
                      </a:r>
                      <a:endParaRPr lang="en-GB" sz="1600" b="1" kern="100">
                        <a:effectLst/>
                        <a:latin typeface="Raavi" panose="020B0502040204020203" pitchFamily="34" charset="0"/>
                        <a:ea typeface="Aptos" panose="020B0004020202020204" pitchFamily="34" charset="0"/>
                        <a:cs typeface="+mj-cs"/>
                      </a:endParaRPr>
                    </a:p>
                    <a:p>
                      <a:pPr algn="ctr" rtl="0">
                        <a:lnSpc>
                          <a:spcPct val="115000"/>
                        </a:lnSpc>
                        <a:spcAft>
                          <a:spcPts val="800"/>
                        </a:spcAft>
                      </a:pPr>
                      <a:r>
                        <a:rPr lang="en-GB" sz="1600" b="0" kern="100">
                          <a:effectLst/>
                          <a:latin typeface="Aptos" panose="020B0004020202020204" pitchFamily="34" charset="0"/>
                          <a:ea typeface="Aptos" panose="020B0004020202020204" pitchFamily="34" charset="0"/>
                          <a:cs typeface="+mj-cs"/>
                        </a:rPr>
                        <a:t> </a:t>
                      </a:r>
                    </a:p>
                    <a:p>
                      <a:pPr algn="ctr" rtl="0">
                        <a:lnSpc>
                          <a:spcPct val="115000"/>
                        </a:lnSpc>
                        <a:spcAft>
                          <a:spcPts val="800"/>
                        </a:spcAft>
                      </a:pPr>
                      <a:r>
                        <a:rPr lang="en-GB" sz="1600" b="0" i="1" kern="100">
                          <a:solidFill>
                            <a:srgbClr val="000000"/>
                          </a:solidFill>
                          <a:effectLst/>
                          <a:latin typeface="Aptos" panose="020B0004020202020204" pitchFamily="34" charset="0"/>
                          <a:ea typeface="Aptos" panose="020B0004020202020204" pitchFamily="34" charset="0"/>
                          <a:cs typeface="+mj-cs"/>
                        </a:rPr>
                        <a:t>(</a:t>
                      </a:r>
                      <a:r>
                        <a:rPr lang="ar-SA" sz="1600" b="0" i="1" kern="100">
                          <a:solidFill>
                            <a:srgbClr val="000000"/>
                          </a:solidFill>
                          <a:effectLst/>
                          <a:latin typeface="Aptos" panose="020B0004020202020204" pitchFamily="34" charset="0"/>
                          <a:ea typeface="Aptos" panose="020B0004020202020204" pitchFamily="34" charset="0"/>
                          <a:cs typeface="+mj-cs"/>
                        </a:rPr>
                        <a:t>عدد الايام</a:t>
                      </a:r>
                      <a:r>
                        <a:rPr lang="en-GB" sz="1600" b="0" i="1" kern="100">
                          <a:solidFill>
                            <a:srgbClr val="000000"/>
                          </a:solidFill>
                          <a:effectLst/>
                          <a:latin typeface="Aptos" panose="020B0004020202020204" pitchFamily="34" charset="0"/>
                          <a:ea typeface="Aptos" panose="020B0004020202020204" pitchFamily="34" charset="0"/>
                          <a:cs typeface="+mj-cs"/>
                        </a:rPr>
                        <a:t>)</a:t>
                      </a:r>
                      <a:endParaRPr lang="en-GB" sz="1600" b="0" kern="100">
                        <a:effectLst/>
                        <a:latin typeface="Aptos" panose="020B0004020202020204" pitchFamily="34" charset="0"/>
                        <a:ea typeface="Aptos" panose="020B0004020202020204" pitchFamily="34" charset="0"/>
                        <a:cs typeface="+mj-cs"/>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640901688"/>
                  </a:ext>
                </a:extLst>
              </a:tr>
              <a:tr h="408305">
                <a:tc>
                  <a:txBody>
                    <a:bodyPr/>
                    <a:lstStyle/>
                    <a:p>
                      <a:pPr algn="r" rtl="1">
                        <a:lnSpc>
                          <a:spcPct val="115000"/>
                        </a:lnSpc>
                        <a:spcAft>
                          <a:spcPts val="800"/>
                        </a:spcAft>
                      </a:pPr>
                      <a:r>
                        <a:rPr lang="en-GB" sz="1400" kern="100">
                          <a:solidFill>
                            <a:srgbClr val="000000"/>
                          </a:solidFill>
                          <a:effectLst/>
                          <a:latin typeface="Aptos" panose="020B0004020202020204" pitchFamily="34" charset="0"/>
                          <a:ea typeface="Aptos" panose="020B0004020202020204" pitchFamily="34" charset="0"/>
                          <a:cs typeface="+mj-cs"/>
                        </a:rPr>
                        <a:t>.1</a:t>
                      </a:r>
                      <a:endParaRPr lang="en-GB" sz="1400" kern="100">
                        <a:effectLst/>
                        <a:latin typeface="Aptos" panose="020B0004020202020204" pitchFamily="34" charset="0"/>
                        <a:ea typeface="Aptos" panose="020B0004020202020204" pitchFamily="34" charset="0"/>
                        <a:cs typeface="+mj-cs"/>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r" rtl="0">
                        <a:lnSpc>
                          <a:spcPct val="115000"/>
                        </a:lnSpc>
                        <a:spcAft>
                          <a:spcPts val="800"/>
                        </a:spcAft>
                      </a:pPr>
                      <a:r>
                        <a:rPr lang="ar-SA" sz="1400" kern="100">
                          <a:solidFill>
                            <a:srgbClr val="000000"/>
                          </a:solidFill>
                          <a:effectLst/>
                          <a:latin typeface="Aptos" panose="020B0004020202020204" pitchFamily="34" charset="0"/>
                          <a:ea typeface="Aptos" panose="020B0004020202020204" pitchFamily="34" charset="0"/>
                          <a:cs typeface="+mj-cs"/>
                        </a:rPr>
                        <a:t>خلال </a:t>
                      </a:r>
                      <a:r>
                        <a:rPr lang="ar-SA" sz="1400" b="1" kern="100">
                          <a:solidFill>
                            <a:srgbClr val="000000"/>
                          </a:solidFill>
                          <a:effectLst/>
                          <a:latin typeface="Aptos" panose="020B0004020202020204" pitchFamily="34" charset="0"/>
                          <a:ea typeface="Aptos" panose="020B0004020202020204" pitchFamily="34" charset="0"/>
                          <a:cs typeface="+mj-cs"/>
                        </a:rPr>
                        <a:t>الأيام السبعة (7) الماضية</a:t>
                      </a:r>
                      <a:r>
                        <a:rPr lang="ar-SA" sz="1400" kern="100">
                          <a:solidFill>
                            <a:srgbClr val="000000"/>
                          </a:solidFill>
                          <a:effectLst/>
                          <a:latin typeface="Aptos" panose="020B0004020202020204" pitchFamily="34" charset="0"/>
                          <a:ea typeface="Aptos" panose="020B0004020202020204" pitchFamily="34" charset="0"/>
                          <a:cs typeface="+mj-cs"/>
                        </a:rPr>
                        <a:t> (هل كان يوجد أيام وإذا كانت)، كم عدد الأيام التي اعتمدت فيها أسرتك على </a:t>
                      </a:r>
                      <a:r>
                        <a:rPr lang="ar-SA" sz="1400" b="1" kern="100">
                          <a:solidFill>
                            <a:srgbClr val="000000"/>
                          </a:solidFill>
                          <a:effectLst/>
                          <a:latin typeface="Aptos" panose="020B0004020202020204" pitchFamily="34" charset="0"/>
                          <a:ea typeface="Aptos" panose="020B0004020202020204" pitchFamily="34" charset="0"/>
                          <a:cs typeface="+mj-cs"/>
                        </a:rPr>
                        <a:t>طعام أقل تفضيلًا و/أو أقل تكلفة بسبب</a:t>
                      </a:r>
                      <a:r>
                        <a:rPr lang="ar-SA" sz="1400" kern="100">
                          <a:solidFill>
                            <a:srgbClr val="000000"/>
                          </a:solidFill>
                          <a:effectLst/>
                          <a:latin typeface="Aptos" panose="020B0004020202020204" pitchFamily="34" charset="0"/>
                          <a:ea typeface="Aptos" panose="020B0004020202020204" pitchFamily="34" charset="0"/>
                          <a:cs typeface="+mj-cs"/>
                        </a:rPr>
                        <a:t> نقص الطعام أو المال لشراء الطعام؟</a:t>
                      </a:r>
                      <a:endParaRPr lang="en-GB" sz="1400" kern="100">
                        <a:effectLst/>
                        <a:latin typeface="Aptos" panose="020B0004020202020204" pitchFamily="34" charset="0"/>
                        <a:ea typeface="Aptos" panose="020B0004020202020204" pitchFamily="34" charset="0"/>
                        <a:cs typeface="+mj-cs"/>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rtl="0">
                        <a:lnSpc>
                          <a:spcPct val="115000"/>
                        </a:lnSpc>
                        <a:spcAft>
                          <a:spcPts val="800"/>
                        </a:spcAft>
                      </a:pPr>
                      <a:r>
                        <a:rPr lang="en-GB" sz="1400" kern="100">
                          <a:effectLst/>
                          <a:latin typeface="Aptos" panose="020B0004020202020204" pitchFamily="34" charset="0"/>
                          <a:ea typeface="Aptos" panose="020B0004020202020204" pitchFamily="34" charset="0"/>
                          <a:cs typeface="+mj-cs"/>
                        </a:rPr>
                        <a:t>|____|</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12301396"/>
                  </a:ext>
                </a:extLst>
              </a:tr>
              <a:tr h="408305">
                <a:tc>
                  <a:txBody>
                    <a:bodyPr/>
                    <a:lstStyle/>
                    <a:p>
                      <a:pPr algn="r" rtl="1">
                        <a:lnSpc>
                          <a:spcPct val="115000"/>
                        </a:lnSpc>
                        <a:spcAft>
                          <a:spcPts val="800"/>
                        </a:spcAft>
                      </a:pPr>
                      <a:r>
                        <a:rPr lang="en-GB" sz="1400" kern="100">
                          <a:solidFill>
                            <a:srgbClr val="000000"/>
                          </a:solidFill>
                          <a:effectLst/>
                          <a:latin typeface="Aptos" panose="020B0004020202020204" pitchFamily="34" charset="0"/>
                          <a:ea typeface="Aptos" panose="020B0004020202020204" pitchFamily="34" charset="0"/>
                          <a:cs typeface="+mj-cs"/>
                        </a:rPr>
                        <a:t>2</a:t>
                      </a:r>
                      <a:r>
                        <a:rPr lang="ar-SA" sz="1400" kern="100">
                          <a:solidFill>
                            <a:srgbClr val="000000"/>
                          </a:solidFill>
                          <a:effectLst/>
                          <a:latin typeface="Aptos" panose="020B0004020202020204" pitchFamily="34" charset="0"/>
                          <a:ea typeface="Aptos" panose="020B0004020202020204" pitchFamily="34" charset="0"/>
                          <a:cs typeface="+mj-cs"/>
                        </a:rPr>
                        <a:t>.</a:t>
                      </a:r>
                      <a:endParaRPr lang="en-GB" sz="1400" kern="100">
                        <a:effectLst/>
                        <a:latin typeface="Aptos" panose="020B0004020202020204" pitchFamily="34" charset="0"/>
                        <a:ea typeface="Aptos" panose="020B0004020202020204" pitchFamily="34" charset="0"/>
                        <a:cs typeface="+mj-cs"/>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r" rtl="1">
                        <a:lnSpc>
                          <a:spcPct val="115000"/>
                        </a:lnSpc>
                        <a:spcAft>
                          <a:spcPts val="800"/>
                        </a:spcAft>
                      </a:pPr>
                      <a:r>
                        <a:rPr lang="ar-SA" sz="1400" kern="100">
                          <a:solidFill>
                            <a:srgbClr val="000000"/>
                          </a:solidFill>
                          <a:effectLst/>
                          <a:latin typeface="Aptos" panose="020B0004020202020204" pitchFamily="34" charset="0"/>
                          <a:ea typeface="Aptos" panose="020B0004020202020204" pitchFamily="34" charset="0"/>
                          <a:cs typeface="+mj-cs"/>
                        </a:rPr>
                        <a:t>خلال </a:t>
                      </a:r>
                      <a:r>
                        <a:rPr lang="ar-SA" sz="1400" b="1" kern="100">
                          <a:solidFill>
                            <a:srgbClr val="000000"/>
                          </a:solidFill>
                          <a:effectLst/>
                          <a:latin typeface="Aptos" panose="020B0004020202020204" pitchFamily="34" charset="0"/>
                          <a:ea typeface="Aptos" panose="020B0004020202020204" pitchFamily="34" charset="0"/>
                          <a:cs typeface="+mj-cs"/>
                        </a:rPr>
                        <a:t>الأيام السبعة (7) الماضية</a:t>
                      </a:r>
                      <a:r>
                        <a:rPr lang="ar-SA" sz="1400" kern="100">
                          <a:solidFill>
                            <a:srgbClr val="000000"/>
                          </a:solidFill>
                          <a:effectLst/>
                          <a:latin typeface="Aptos" panose="020B0004020202020204" pitchFamily="34" charset="0"/>
                          <a:ea typeface="Aptos" panose="020B0004020202020204" pitchFamily="34" charset="0"/>
                          <a:cs typeface="+mj-cs"/>
                        </a:rPr>
                        <a:t> (هل كان يوجد أيام وإذا كانت)، كم عدد الأيام التي قامت فيها </a:t>
                      </a:r>
                      <a:r>
                        <a:rPr lang="ar-SA" sz="1400" b="1" kern="100">
                          <a:solidFill>
                            <a:srgbClr val="000000"/>
                          </a:solidFill>
                          <a:effectLst/>
                          <a:latin typeface="Aptos" panose="020B0004020202020204" pitchFamily="34" charset="0"/>
                          <a:ea typeface="Aptos" panose="020B0004020202020204" pitchFamily="34" charset="0"/>
                          <a:cs typeface="+mj-cs"/>
                        </a:rPr>
                        <a:t>أسرتك باستعارة الطعام أو الاعتماد على مساعدة من صديق أو قريب</a:t>
                      </a:r>
                      <a:r>
                        <a:rPr lang="ar-SA" sz="1400" kern="100">
                          <a:solidFill>
                            <a:srgbClr val="000000"/>
                          </a:solidFill>
                          <a:effectLst/>
                          <a:latin typeface="Aptos" panose="020B0004020202020204" pitchFamily="34" charset="0"/>
                          <a:ea typeface="Aptos" panose="020B0004020202020204" pitchFamily="34" charset="0"/>
                          <a:cs typeface="+mj-cs"/>
                        </a:rPr>
                        <a:t> بسبب نقص الطعام أو المال لشراء الطعام؟</a:t>
                      </a:r>
                      <a:endParaRPr lang="en-GB" sz="1400" kern="100">
                        <a:effectLst/>
                        <a:latin typeface="Aptos" panose="020B0004020202020204" pitchFamily="34" charset="0"/>
                        <a:ea typeface="Aptos" panose="020B0004020202020204" pitchFamily="34" charset="0"/>
                        <a:cs typeface="+mj-cs"/>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rtl="0">
                        <a:lnSpc>
                          <a:spcPct val="115000"/>
                        </a:lnSpc>
                        <a:spcAft>
                          <a:spcPts val="800"/>
                        </a:spcAft>
                      </a:pPr>
                      <a:r>
                        <a:rPr lang="en-GB" sz="1400" kern="100">
                          <a:effectLst/>
                          <a:latin typeface="Aptos" panose="020B0004020202020204" pitchFamily="34" charset="0"/>
                          <a:ea typeface="Aptos" panose="020B0004020202020204" pitchFamily="34" charset="0"/>
                          <a:cs typeface="+mj-cs"/>
                        </a:rPr>
                        <a:t>|____|</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09845942"/>
                  </a:ext>
                </a:extLst>
              </a:tr>
              <a:tr h="408305">
                <a:tc>
                  <a:txBody>
                    <a:bodyPr/>
                    <a:lstStyle/>
                    <a:p>
                      <a:pPr algn="r" rtl="1">
                        <a:lnSpc>
                          <a:spcPct val="115000"/>
                        </a:lnSpc>
                        <a:spcAft>
                          <a:spcPts val="800"/>
                        </a:spcAft>
                      </a:pPr>
                      <a:r>
                        <a:rPr lang="ar-SA" sz="1400" kern="100">
                          <a:solidFill>
                            <a:srgbClr val="000000"/>
                          </a:solidFill>
                          <a:effectLst/>
                          <a:latin typeface="Aptos" panose="020B0004020202020204" pitchFamily="34" charset="0"/>
                          <a:ea typeface="Aptos" panose="020B0004020202020204" pitchFamily="34" charset="0"/>
                          <a:cs typeface="+mj-cs"/>
                        </a:rPr>
                        <a:t>3.</a:t>
                      </a:r>
                      <a:endParaRPr lang="en-GB" sz="1400" kern="100">
                        <a:effectLst/>
                        <a:latin typeface="Aptos" panose="020B0004020202020204" pitchFamily="34" charset="0"/>
                        <a:ea typeface="Aptos" panose="020B0004020202020204" pitchFamily="34" charset="0"/>
                        <a:cs typeface="+mj-cs"/>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r" rtl="1">
                        <a:lnSpc>
                          <a:spcPct val="115000"/>
                        </a:lnSpc>
                        <a:spcAft>
                          <a:spcPts val="800"/>
                        </a:spcAft>
                      </a:pPr>
                      <a:r>
                        <a:rPr lang="ar-SA" sz="1400" kern="100">
                          <a:solidFill>
                            <a:srgbClr val="000000"/>
                          </a:solidFill>
                          <a:effectLst/>
                          <a:latin typeface="Aptos" panose="020B0004020202020204" pitchFamily="34" charset="0"/>
                          <a:ea typeface="Aptos" panose="020B0004020202020204" pitchFamily="34" charset="0"/>
                          <a:cs typeface="+mj-cs"/>
                        </a:rPr>
                        <a:t>خلال </a:t>
                      </a:r>
                      <a:r>
                        <a:rPr lang="ar-SA" sz="1400" b="1" kern="100">
                          <a:solidFill>
                            <a:srgbClr val="000000"/>
                          </a:solidFill>
                          <a:effectLst/>
                          <a:latin typeface="Aptos" panose="020B0004020202020204" pitchFamily="34" charset="0"/>
                          <a:ea typeface="Aptos" panose="020B0004020202020204" pitchFamily="34" charset="0"/>
                          <a:cs typeface="+mj-cs"/>
                        </a:rPr>
                        <a:t>الأيام السبعة (7) الماضية</a:t>
                      </a:r>
                      <a:r>
                        <a:rPr lang="ar-SA" sz="1400" kern="100">
                          <a:solidFill>
                            <a:srgbClr val="000000"/>
                          </a:solidFill>
                          <a:effectLst/>
                          <a:latin typeface="Aptos" panose="020B0004020202020204" pitchFamily="34" charset="0"/>
                          <a:ea typeface="Aptos" panose="020B0004020202020204" pitchFamily="34" charset="0"/>
                          <a:cs typeface="+mj-cs"/>
                        </a:rPr>
                        <a:t> (هل كان يوجد أيام وإذا كانت)، كم عدد الأيام التي </a:t>
                      </a:r>
                      <a:r>
                        <a:rPr lang="ar-YE" sz="1400" b="1" kern="100">
                          <a:solidFill>
                            <a:srgbClr val="000000"/>
                          </a:solidFill>
                          <a:effectLst/>
                          <a:latin typeface="Aptos" panose="020B0004020202020204" pitchFamily="34" charset="0"/>
                          <a:ea typeface="Aptos" panose="020B0004020202020204" pitchFamily="34" charset="0"/>
                          <a:cs typeface="+mj-cs"/>
                        </a:rPr>
                        <a:t>أنقصت </a:t>
                      </a:r>
                      <a:r>
                        <a:rPr lang="ar-SA" sz="1400" b="1" kern="100">
                          <a:solidFill>
                            <a:srgbClr val="000000"/>
                          </a:solidFill>
                          <a:effectLst/>
                          <a:latin typeface="Aptos" panose="020B0004020202020204" pitchFamily="34" charset="0"/>
                          <a:ea typeface="Aptos" panose="020B0004020202020204" pitchFamily="34" charset="0"/>
                          <a:cs typeface="+mj-cs"/>
                        </a:rPr>
                        <a:t>فيها أسرتك من حجم الوجبة </a:t>
                      </a:r>
                      <a:r>
                        <a:rPr lang="ar-SA" sz="1400" kern="100">
                          <a:solidFill>
                            <a:srgbClr val="000000"/>
                          </a:solidFill>
                          <a:effectLst/>
                          <a:latin typeface="Aptos" panose="020B0004020202020204" pitchFamily="34" charset="0"/>
                          <a:ea typeface="Aptos" panose="020B0004020202020204" pitchFamily="34" charset="0"/>
                          <a:cs typeface="+mj-cs"/>
                        </a:rPr>
                        <a:t>وقت الأكل بسبب نقص الطعام أو المال لشراء الطعام؟</a:t>
                      </a:r>
                      <a:endParaRPr lang="en-GB" sz="1400" kern="100">
                        <a:effectLst/>
                        <a:latin typeface="Aptos" panose="020B0004020202020204" pitchFamily="34" charset="0"/>
                        <a:ea typeface="Aptos" panose="020B0004020202020204" pitchFamily="34" charset="0"/>
                        <a:cs typeface="+mj-cs"/>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rtl="0">
                        <a:lnSpc>
                          <a:spcPct val="115000"/>
                        </a:lnSpc>
                        <a:spcAft>
                          <a:spcPts val="800"/>
                        </a:spcAft>
                      </a:pPr>
                      <a:r>
                        <a:rPr lang="en-GB" sz="1400" kern="100">
                          <a:effectLst/>
                          <a:latin typeface="Aptos" panose="020B0004020202020204" pitchFamily="34" charset="0"/>
                          <a:ea typeface="Aptos" panose="020B0004020202020204" pitchFamily="34" charset="0"/>
                          <a:cs typeface="+mj-cs"/>
                        </a:rPr>
                        <a:t>|____|</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0401218"/>
                  </a:ext>
                </a:extLst>
              </a:tr>
              <a:tr h="408305">
                <a:tc>
                  <a:txBody>
                    <a:bodyPr/>
                    <a:lstStyle/>
                    <a:p>
                      <a:pPr algn="r" rtl="1">
                        <a:lnSpc>
                          <a:spcPct val="115000"/>
                        </a:lnSpc>
                        <a:spcAft>
                          <a:spcPts val="800"/>
                        </a:spcAft>
                      </a:pPr>
                      <a:r>
                        <a:rPr lang="ar-SA" sz="1400" kern="100">
                          <a:solidFill>
                            <a:srgbClr val="000000"/>
                          </a:solidFill>
                          <a:effectLst/>
                          <a:latin typeface="Aptos" panose="020B0004020202020204" pitchFamily="34" charset="0"/>
                          <a:ea typeface="Aptos" panose="020B0004020202020204" pitchFamily="34" charset="0"/>
                          <a:cs typeface="+mj-cs"/>
                        </a:rPr>
                        <a:t>4.</a:t>
                      </a:r>
                      <a:endParaRPr lang="en-GB" sz="1400" kern="100">
                        <a:effectLst/>
                        <a:latin typeface="Aptos" panose="020B0004020202020204" pitchFamily="34" charset="0"/>
                        <a:ea typeface="Aptos" panose="020B0004020202020204" pitchFamily="34" charset="0"/>
                        <a:cs typeface="+mj-cs"/>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r" rtl="1">
                        <a:lnSpc>
                          <a:spcPct val="115000"/>
                        </a:lnSpc>
                        <a:spcAft>
                          <a:spcPts val="800"/>
                        </a:spcAft>
                      </a:pPr>
                      <a:r>
                        <a:rPr lang="ar-SA" sz="1400" kern="100">
                          <a:solidFill>
                            <a:srgbClr val="000000"/>
                          </a:solidFill>
                          <a:effectLst/>
                          <a:latin typeface="Aptos" panose="020B0004020202020204" pitchFamily="34" charset="0"/>
                          <a:ea typeface="Aptos" panose="020B0004020202020204" pitchFamily="34" charset="0"/>
                          <a:cs typeface="+mj-cs"/>
                        </a:rPr>
                        <a:t>خلال </a:t>
                      </a:r>
                      <a:r>
                        <a:rPr lang="ar-SA" sz="1400" b="1" kern="100">
                          <a:solidFill>
                            <a:srgbClr val="000000"/>
                          </a:solidFill>
                          <a:effectLst/>
                          <a:latin typeface="Aptos" panose="020B0004020202020204" pitchFamily="34" charset="0"/>
                          <a:ea typeface="Aptos" panose="020B0004020202020204" pitchFamily="34" charset="0"/>
                          <a:cs typeface="+mj-cs"/>
                        </a:rPr>
                        <a:t>الأيام السبعة (7) الماضية</a:t>
                      </a:r>
                      <a:r>
                        <a:rPr lang="ar-SA" sz="1400" kern="100">
                          <a:solidFill>
                            <a:srgbClr val="000000"/>
                          </a:solidFill>
                          <a:effectLst/>
                          <a:latin typeface="Aptos" panose="020B0004020202020204" pitchFamily="34" charset="0"/>
                          <a:ea typeface="Aptos" panose="020B0004020202020204" pitchFamily="34" charset="0"/>
                          <a:cs typeface="+mj-cs"/>
                        </a:rPr>
                        <a:t> (هل كان يوجد أيام وإذا كانت)، كم عدد الأيام التي قامت فيها أسرتك </a:t>
                      </a:r>
                      <a:r>
                        <a:rPr lang="ar-SA" sz="1400" b="1" kern="100">
                          <a:solidFill>
                            <a:srgbClr val="000000"/>
                          </a:solidFill>
                          <a:effectLst/>
                          <a:latin typeface="Aptos" panose="020B0004020202020204" pitchFamily="34" charset="0"/>
                          <a:ea typeface="Aptos" panose="020B0004020202020204" pitchFamily="34" charset="0"/>
                          <a:cs typeface="+mj-cs"/>
                        </a:rPr>
                        <a:t>بتقييد استهلاك البالغين حتى يتمكن الأطفال من تناول الطعام</a:t>
                      </a:r>
                      <a:r>
                        <a:rPr lang="ar-SA" sz="1400" kern="100">
                          <a:solidFill>
                            <a:srgbClr val="000000"/>
                          </a:solidFill>
                          <a:effectLst/>
                          <a:latin typeface="Aptos" panose="020B0004020202020204" pitchFamily="34" charset="0"/>
                          <a:ea typeface="Aptos" panose="020B0004020202020204" pitchFamily="34" charset="0"/>
                          <a:cs typeface="+mj-cs"/>
                        </a:rPr>
                        <a:t> بسبب نقص الطعام أو المال لشراء الطعام؟</a:t>
                      </a:r>
                      <a:endParaRPr lang="en-GB" sz="1400" kern="100">
                        <a:effectLst/>
                        <a:latin typeface="Aptos" panose="020B0004020202020204" pitchFamily="34" charset="0"/>
                        <a:ea typeface="Aptos" panose="020B0004020202020204" pitchFamily="34" charset="0"/>
                        <a:cs typeface="+mj-cs"/>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rtl="0">
                        <a:lnSpc>
                          <a:spcPct val="115000"/>
                        </a:lnSpc>
                        <a:spcAft>
                          <a:spcPts val="800"/>
                        </a:spcAft>
                      </a:pPr>
                      <a:r>
                        <a:rPr lang="en-GB" sz="1400" kern="100">
                          <a:effectLst/>
                          <a:latin typeface="Aptos" panose="020B0004020202020204" pitchFamily="34" charset="0"/>
                          <a:ea typeface="Aptos" panose="020B0004020202020204" pitchFamily="34" charset="0"/>
                          <a:cs typeface="+mj-cs"/>
                        </a:rPr>
                        <a:t>|____|</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41426272"/>
                  </a:ext>
                </a:extLst>
              </a:tr>
              <a:tr h="408305">
                <a:tc>
                  <a:txBody>
                    <a:bodyPr/>
                    <a:lstStyle/>
                    <a:p>
                      <a:pPr algn="r" rtl="1">
                        <a:lnSpc>
                          <a:spcPct val="115000"/>
                        </a:lnSpc>
                        <a:spcAft>
                          <a:spcPts val="800"/>
                        </a:spcAft>
                      </a:pPr>
                      <a:r>
                        <a:rPr lang="ar-SA" sz="1400" kern="100">
                          <a:solidFill>
                            <a:srgbClr val="000000"/>
                          </a:solidFill>
                          <a:effectLst/>
                          <a:latin typeface="Aptos" panose="020B0004020202020204" pitchFamily="34" charset="0"/>
                          <a:ea typeface="Aptos" panose="020B0004020202020204" pitchFamily="34" charset="0"/>
                          <a:cs typeface="+mj-cs"/>
                        </a:rPr>
                        <a:t>5.</a:t>
                      </a:r>
                      <a:endParaRPr lang="en-GB" sz="1400" kern="100">
                        <a:effectLst/>
                        <a:latin typeface="Aptos" panose="020B0004020202020204" pitchFamily="34" charset="0"/>
                        <a:ea typeface="Aptos" panose="020B0004020202020204" pitchFamily="34" charset="0"/>
                        <a:cs typeface="+mj-cs"/>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r" rtl="1">
                        <a:lnSpc>
                          <a:spcPct val="115000"/>
                        </a:lnSpc>
                        <a:spcAft>
                          <a:spcPts val="800"/>
                        </a:spcAft>
                      </a:pPr>
                      <a:r>
                        <a:rPr lang="ar-SA" sz="1400" kern="100">
                          <a:solidFill>
                            <a:srgbClr val="000000"/>
                          </a:solidFill>
                          <a:effectLst/>
                          <a:latin typeface="Aptos" panose="020B0004020202020204" pitchFamily="34" charset="0"/>
                          <a:ea typeface="Aptos" panose="020B0004020202020204" pitchFamily="34" charset="0"/>
                          <a:cs typeface="+mj-cs"/>
                        </a:rPr>
                        <a:t>خلال الأيام السبعة (7) الماضية (هل كان يوجد أيام وإذا كانت)، كم عدد الأيام التي </a:t>
                      </a:r>
                      <a:r>
                        <a:rPr lang="ar-SA" sz="1400" b="1" kern="100">
                          <a:solidFill>
                            <a:srgbClr val="000000"/>
                          </a:solidFill>
                          <a:effectLst/>
                          <a:latin typeface="Aptos" panose="020B0004020202020204" pitchFamily="34" charset="0"/>
                          <a:ea typeface="Aptos" panose="020B0004020202020204" pitchFamily="34" charset="0"/>
                          <a:cs typeface="+mj-cs"/>
                        </a:rPr>
                        <a:t>قللت فيها أسرتك من عدد الوجبات التي يتم تناولها في اليوم </a:t>
                      </a:r>
                      <a:r>
                        <a:rPr lang="ar-SA" sz="1400" kern="100">
                          <a:solidFill>
                            <a:srgbClr val="000000"/>
                          </a:solidFill>
                          <a:effectLst/>
                          <a:latin typeface="Aptos" panose="020B0004020202020204" pitchFamily="34" charset="0"/>
                          <a:ea typeface="Aptos" panose="020B0004020202020204" pitchFamily="34" charset="0"/>
                          <a:cs typeface="+mj-cs"/>
                        </a:rPr>
                        <a:t>بسبب نقص الطعام أو المال لشراء الطعام؟</a:t>
                      </a:r>
                      <a:endParaRPr lang="en-GB" sz="1400" kern="100">
                        <a:effectLst/>
                        <a:latin typeface="Aptos" panose="020B0004020202020204" pitchFamily="34" charset="0"/>
                        <a:ea typeface="Aptos" panose="020B0004020202020204" pitchFamily="34" charset="0"/>
                        <a:cs typeface="+mj-cs"/>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rtl="0">
                        <a:lnSpc>
                          <a:spcPct val="115000"/>
                        </a:lnSpc>
                        <a:spcAft>
                          <a:spcPts val="800"/>
                        </a:spcAft>
                      </a:pPr>
                      <a:r>
                        <a:rPr lang="en-GB" sz="1400" kern="100">
                          <a:effectLst/>
                          <a:latin typeface="Aptos" panose="020B0004020202020204" pitchFamily="34" charset="0"/>
                          <a:ea typeface="Aptos" panose="020B0004020202020204" pitchFamily="34" charset="0"/>
                          <a:cs typeface="+mj-cs"/>
                        </a:rPr>
                        <a:t>|____|</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64428434"/>
                  </a:ext>
                </a:extLst>
              </a:tr>
              <a:tr h="188595">
                <a:tc gridSpan="2">
                  <a:txBody>
                    <a:bodyPr/>
                    <a:lstStyle/>
                    <a:p>
                      <a:pPr rtl="1">
                        <a:lnSpc>
                          <a:spcPct val="115000"/>
                        </a:lnSpc>
                      </a:pPr>
                      <a:endParaRPr lang="en-GB" sz="1400" kern="100">
                        <a:effectLst/>
                        <a:latin typeface="Aptos" panose="020B0004020202020204" pitchFamily="34" charset="0"/>
                      </a:endParaRPr>
                    </a:p>
                  </a:txBody>
                  <a:tcPr marL="68580" marR="68580" marT="9525" marB="0" anchor="ctr">
                    <a:lnL>
                      <a:noFill/>
                    </a:lnL>
                    <a:lnR>
                      <a:noFill/>
                    </a:lnR>
                    <a:lnT w="12700" cap="flat" cmpd="sng" algn="ctr">
                      <a:solidFill>
                        <a:srgbClr val="000000"/>
                      </a:solidFill>
                      <a:prstDash val="solid"/>
                      <a:round/>
                      <a:headEnd type="none" w="med" len="med"/>
                      <a:tailEnd type="none" w="med" len="med"/>
                    </a:lnT>
                    <a:lnB>
                      <a:noFill/>
                    </a:lnB>
                    <a:noFill/>
                  </a:tcPr>
                </a:tc>
                <a:tc hMerge="1">
                  <a:txBody>
                    <a:bodyPr/>
                    <a:lstStyle/>
                    <a:p>
                      <a:endParaRPr lang="en-US"/>
                    </a:p>
                  </a:txBody>
                  <a:tcPr/>
                </a:tc>
                <a:tc>
                  <a:txBody>
                    <a:bodyPr/>
                    <a:lstStyle/>
                    <a:p>
                      <a:pPr rtl="1">
                        <a:lnSpc>
                          <a:spcPct val="115000"/>
                        </a:lnSpc>
                      </a:pPr>
                      <a:endParaRPr lang="en-GB" sz="1400" kern="100">
                        <a:effectLst/>
                        <a:latin typeface="Aptos" panose="020B0004020202020204" pitchFamily="34" charset="0"/>
                      </a:endParaRPr>
                    </a:p>
                  </a:txBody>
                  <a:tcPr marL="68580" marR="68580" marT="9525" marB="0">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4282605021"/>
                  </a:ext>
                </a:extLst>
              </a:tr>
            </a:tbl>
          </a:graphicData>
        </a:graphic>
      </p:graphicFrame>
      <p:cxnSp>
        <p:nvCxnSpPr>
          <p:cNvPr id="6" name="Straight Arrow Connector 5">
            <a:extLst>
              <a:ext uri="{FF2B5EF4-FFF2-40B4-BE49-F238E27FC236}">
                <a16:creationId xmlns:a16="http://schemas.microsoft.com/office/drawing/2014/main" id="{320043EF-7A76-05A6-FF46-C488BE4FC72F}"/>
              </a:ext>
            </a:extLst>
          </p:cNvPr>
          <p:cNvCxnSpPr>
            <a:cxnSpLocks/>
          </p:cNvCxnSpPr>
          <p:nvPr/>
        </p:nvCxnSpPr>
        <p:spPr>
          <a:xfrm>
            <a:off x="148590" y="4550618"/>
            <a:ext cx="742950" cy="0"/>
          </a:xfrm>
          <a:prstGeom prst="straightConnector1">
            <a:avLst/>
          </a:prstGeom>
          <a:ln w="762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67B9D88A-5F51-91AD-BC05-34FDA546237B}"/>
              </a:ext>
            </a:extLst>
          </p:cNvPr>
          <p:cNvSpPr/>
          <p:nvPr/>
        </p:nvSpPr>
        <p:spPr>
          <a:xfrm>
            <a:off x="1028349" y="4327734"/>
            <a:ext cx="10667999" cy="507156"/>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3603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r" rtl="1"/>
            <a:r>
              <a:rPr lang="en-GB" sz="3600" kern="1400" spc="23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GB" sz="3600" kern="1400" spc="230" err="1">
                <a:solidFill>
                  <a:schemeClr val="tx1"/>
                </a:solidFill>
                <a:latin typeface="Open Sans" panose="020B0606030504020204" pitchFamily="34" charset="0"/>
                <a:ea typeface="Open Sans" panose="020B0606030504020204" pitchFamily="34" charset="0"/>
                <a:cs typeface="Open Sans" panose="020B0606030504020204" pitchFamily="34" charset="0"/>
              </a:rPr>
              <a:t>rCSI</a:t>
            </a:r>
            <a:r>
              <a:rPr lang="ar-SA" sz="3600" kern="1400" spc="230">
                <a:solidFill>
                  <a:schemeClr val="tx1"/>
                </a:solidFill>
                <a:latin typeface="Open Sans" panose="020B0606030504020204" pitchFamily="34" charset="0"/>
                <a:ea typeface="Open Sans" panose="020B0606030504020204" pitchFamily="34" charset="0"/>
              </a:rPr>
              <a:t>الاستراتيجية </a:t>
            </a:r>
            <a:r>
              <a:rPr lang="ar-YE" sz="3600" kern="1400" spc="230">
                <a:solidFill>
                  <a:schemeClr val="tx1"/>
                </a:solidFill>
                <a:latin typeface="Open Sans" panose="020B0606030504020204" pitchFamily="34" charset="0"/>
                <a:ea typeface="Open Sans" panose="020B0606030504020204" pitchFamily="34" charset="0"/>
              </a:rPr>
              <a:t>الثالثة</a:t>
            </a:r>
            <a:r>
              <a:rPr lang="ar-SA" sz="3600" kern="1400" spc="230">
                <a:solidFill>
                  <a:schemeClr val="tx1"/>
                </a:solidFill>
                <a:latin typeface="Open Sans" panose="020B0606030504020204" pitchFamily="34" charset="0"/>
                <a:ea typeface="Open Sans" panose="020B0606030504020204" pitchFamily="34" charset="0"/>
              </a:rPr>
              <a:t> مثال على </a:t>
            </a:r>
            <a:r>
              <a:rPr lang="ar-YE" sz="3600" kern="1400" spc="230">
                <a:solidFill>
                  <a:schemeClr val="tx1"/>
                </a:solidFill>
                <a:latin typeface="Open Sans" panose="020B0606030504020204" pitchFamily="34" charset="0"/>
                <a:ea typeface="Open Sans" panose="020B0606030504020204" pitchFamily="34" charset="0"/>
              </a:rPr>
              <a:t>الاستقصاء</a:t>
            </a:r>
            <a:endParaRPr lang="en-GB" sz="3600" kern="1400" spc="23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6" name="Picture 2">
            <a:extLst>
              <a:ext uri="{FF2B5EF4-FFF2-40B4-BE49-F238E27FC236}">
                <a16:creationId xmlns:a16="http://schemas.microsoft.com/office/drawing/2014/main" id="{B3817F12-5B82-427B-9598-4D7BF1E3250E}"/>
              </a:ext>
            </a:extLst>
          </p:cNvPr>
          <p:cNvPicPr>
            <a:picLocks noChangeAspect="1" noChangeArrowheads="1"/>
          </p:cNvPicPr>
          <p:nvPr/>
        </p:nvPicPr>
        <p:blipFill>
          <a:blip r:embed="rId3"/>
          <a:srcRect t="19369" b="19369"/>
          <a:stretch/>
        </p:blipFill>
        <p:spPr bwMode="auto">
          <a:xfrm>
            <a:off x="341591" y="1527134"/>
            <a:ext cx="5165992" cy="3417951"/>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8CA14AC1-1EC4-4CCD-8371-D5D8436E3475}"/>
              </a:ext>
            </a:extLst>
          </p:cNvPr>
          <p:cNvSpPr txBox="1">
            <a:spLocks/>
          </p:cNvSpPr>
          <p:nvPr/>
        </p:nvSpPr>
        <p:spPr>
          <a:xfrm>
            <a:off x="6000520" y="1780522"/>
            <a:ext cx="5596499" cy="390722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r" rtl="1">
              <a:buNone/>
            </a:pPr>
            <a:r>
              <a:rPr lang="ar-SA" spc="60">
                <a:latin typeface="Open Sans"/>
                <a:ea typeface="Open Sans"/>
                <a:cs typeface="Open Sans"/>
              </a:rPr>
              <a:t>على سبيل المثال ، إذا أبلغت الأسرة عن تقليل حجم الوجبات خلال آخر 7 أيام ، فقم </a:t>
            </a:r>
            <a:r>
              <a:rPr lang="ar-YE" spc="60">
                <a:latin typeface="Open Sans"/>
                <a:ea typeface="Open Sans"/>
                <a:cs typeface="Open Sans"/>
              </a:rPr>
              <a:t>بالاستقصاء</a:t>
            </a:r>
            <a:r>
              <a:rPr lang="ar-SA" spc="60">
                <a:latin typeface="Open Sans"/>
                <a:ea typeface="Open Sans"/>
                <a:cs typeface="Open Sans"/>
              </a:rPr>
              <a:t>:</a:t>
            </a:r>
            <a:endParaRPr lang="ar-YE" spc="60">
              <a:latin typeface="Open Sans"/>
              <a:ea typeface="Open Sans"/>
              <a:cs typeface="Open Sans"/>
            </a:endParaRPr>
          </a:p>
          <a:p>
            <a:pPr marL="0" indent="0" algn="r" rtl="1">
              <a:buNone/>
            </a:pPr>
            <a:endParaRPr lang="en-US" sz="1800" spc="60"/>
          </a:p>
          <a:p>
            <a:pPr marL="0" indent="0" algn="ctr">
              <a:buNone/>
            </a:pPr>
            <a:r>
              <a:rPr lang="ar-SA" b="1" spc="60">
                <a:solidFill>
                  <a:schemeClr val="accent2"/>
                </a:solidFill>
                <a:latin typeface="Open Sans"/>
                <a:ea typeface="Open Sans"/>
                <a:cs typeface="Open Sans"/>
              </a:rPr>
              <a:t>"هل هذا هو ال</a:t>
            </a:r>
            <a:r>
              <a:rPr lang="ar-YE" b="1" spc="60">
                <a:solidFill>
                  <a:schemeClr val="accent2"/>
                </a:solidFill>
                <a:latin typeface="Open Sans"/>
                <a:ea typeface="Open Sans"/>
                <a:cs typeface="Open Sans"/>
              </a:rPr>
              <a:t>حجم</a:t>
            </a:r>
            <a:r>
              <a:rPr lang="ar-SA" b="1" spc="60">
                <a:solidFill>
                  <a:schemeClr val="accent2"/>
                </a:solidFill>
                <a:latin typeface="Open Sans"/>
                <a:ea typeface="Open Sans"/>
                <a:cs typeface="Open Sans"/>
              </a:rPr>
              <a:t> المعتاد من الطعام الذي اعتادت الأسرة تناوله؟"</a:t>
            </a:r>
            <a:endParaRPr lang="ar-YE" b="1" spc="60">
              <a:solidFill>
                <a:schemeClr val="accent2"/>
              </a:solidFill>
              <a:latin typeface="Open Sans"/>
              <a:ea typeface="Open Sans"/>
              <a:cs typeface="Open Sans"/>
            </a:endParaRPr>
          </a:p>
          <a:p>
            <a:pPr marL="0" indent="0" algn="ctr">
              <a:buNone/>
            </a:pPr>
            <a:endParaRPr lang="en-US" b="1" spc="60">
              <a:solidFill>
                <a:schemeClr val="accent2"/>
              </a:solidFill>
            </a:endParaRPr>
          </a:p>
          <a:p>
            <a:pPr marL="0" indent="0" algn="ctr">
              <a:buNone/>
            </a:pPr>
            <a:r>
              <a:rPr lang="ar-SA" b="1" spc="60">
                <a:solidFill>
                  <a:schemeClr val="accent2"/>
                </a:solidFill>
                <a:latin typeface="Open Sans"/>
                <a:ea typeface="Open Sans"/>
                <a:cs typeface="Open Sans"/>
              </a:rPr>
              <a:t>"لماذا قللت من حصة الطعام (هل كان ذلك بسبب نقص الطعام أو المال؟)"</a:t>
            </a:r>
            <a:endParaRPr lang="en-US" b="1" spc="60">
              <a:solidFill>
                <a:schemeClr val="accent2"/>
              </a:solidFill>
              <a:latin typeface="Open Sans"/>
              <a:ea typeface="Open Sans"/>
              <a:cs typeface="Open Sans"/>
            </a:endParaRPr>
          </a:p>
        </p:txBody>
      </p:sp>
    </p:spTree>
    <p:extLst>
      <p:ext uri="{BB962C8B-B14F-4D97-AF65-F5344CB8AC3E}">
        <p14:creationId xmlns:p14="http://schemas.microsoft.com/office/powerpoint/2010/main" val="23695175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r" rtl="1"/>
            <a:r>
              <a:rPr lang="en-GB" sz="3600" kern="1400" spc="23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GB" sz="3600" kern="1400" spc="230" err="1">
                <a:solidFill>
                  <a:schemeClr val="tx1"/>
                </a:solidFill>
                <a:latin typeface="Open Sans" panose="020B0606030504020204" pitchFamily="34" charset="0"/>
                <a:ea typeface="Open Sans" panose="020B0606030504020204" pitchFamily="34" charset="0"/>
                <a:cs typeface="Open Sans" panose="020B0606030504020204" pitchFamily="34" charset="0"/>
              </a:rPr>
              <a:t>rCSI</a:t>
            </a:r>
            <a:r>
              <a:rPr lang="ar-SA" sz="3600" kern="1400" spc="230">
                <a:solidFill>
                  <a:schemeClr val="tx1"/>
                </a:solidFill>
                <a:latin typeface="Open Sans" panose="020B0606030504020204" pitchFamily="34" charset="0"/>
                <a:ea typeface="Open Sans" panose="020B0606030504020204" pitchFamily="34" charset="0"/>
              </a:rPr>
              <a:t>الاستراتيجية </a:t>
            </a:r>
            <a:r>
              <a:rPr lang="ar-YE" sz="3600" kern="1400" spc="230">
                <a:solidFill>
                  <a:schemeClr val="tx1"/>
                </a:solidFill>
                <a:latin typeface="Open Sans" panose="020B0606030504020204" pitchFamily="34" charset="0"/>
                <a:ea typeface="Open Sans" panose="020B0606030504020204" pitchFamily="34" charset="0"/>
              </a:rPr>
              <a:t>الثالثة</a:t>
            </a:r>
            <a:r>
              <a:rPr lang="ar-SA" sz="3600" kern="1400" spc="230">
                <a:solidFill>
                  <a:schemeClr val="tx1"/>
                </a:solidFill>
                <a:latin typeface="Open Sans" panose="020B0606030504020204" pitchFamily="34" charset="0"/>
                <a:ea typeface="Open Sans" panose="020B0606030504020204" pitchFamily="34" charset="0"/>
              </a:rPr>
              <a:t> مثال على </a:t>
            </a:r>
            <a:r>
              <a:rPr lang="ar-YE" sz="3600" kern="1400" spc="230">
                <a:solidFill>
                  <a:schemeClr val="tx1"/>
                </a:solidFill>
                <a:latin typeface="Open Sans" panose="020B0606030504020204" pitchFamily="34" charset="0"/>
                <a:ea typeface="Open Sans" panose="020B0606030504020204" pitchFamily="34" charset="0"/>
              </a:rPr>
              <a:t>الاستقصاء</a:t>
            </a:r>
            <a:endParaRPr lang="en-GB" sz="3600" kern="1400" spc="23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Content Placeholder 2">
            <a:extLst>
              <a:ext uri="{FF2B5EF4-FFF2-40B4-BE49-F238E27FC236}">
                <a16:creationId xmlns:a16="http://schemas.microsoft.com/office/drawing/2014/main" id="{35A1684A-13C6-4B69-A1AD-2DFC13191A1F}"/>
              </a:ext>
            </a:extLst>
          </p:cNvPr>
          <p:cNvSpPr txBox="1">
            <a:spLocks/>
          </p:cNvSpPr>
          <p:nvPr/>
        </p:nvSpPr>
        <p:spPr>
          <a:xfrm>
            <a:off x="774619" y="1876918"/>
            <a:ext cx="10937125" cy="390722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r" rtl="1">
              <a:buFont typeface="Wingdings" panose="05000000000000000000" pitchFamily="2" charset="2"/>
              <a:buChar char="v"/>
            </a:pPr>
            <a:r>
              <a:rPr lang="ar-SA" sz="2200" spc="60">
                <a:latin typeface="Open Sans"/>
                <a:ea typeface="Open Sans"/>
                <a:cs typeface="Open Sans"/>
              </a:rPr>
              <a:t>إذا اعتادت الأسرة على طهي وتناول 5 أكواب من الأرز ، ولكن بسبب نقص الطعام أو المال ، كان عليها طهي 3 أكواب من الأرز ، فقد طبقت الأسرة استراتيجية </a:t>
            </a:r>
            <a:r>
              <a:rPr lang="ar-YE" sz="2200" spc="60">
                <a:latin typeface="Open Sans"/>
                <a:ea typeface="Open Sans"/>
                <a:cs typeface="Open Sans"/>
              </a:rPr>
              <a:t>التكيف</a:t>
            </a:r>
            <a:r>
              <a:rPr lang="ar-SA" sz="2200" spc="60">
                <a:latin typeface="Open Sans"/>
                <a:ea typeface="Open Sans"/>
                <a:cs typeface="Open Sans"/>
              </a:rPr>
              <a:t> هذه.</a:t>
            </a:r>
            <a:endParaRPr lang="ar-YE" sz="2200" spc="60">
              <a:latin typeface="Open Sans"/>
              <a:ea typeface="Open Sans"/>
              <a:cs typeface="Open Sans"/>
            </a:endParaRPr>
          </a:p>
          <a:p>
            <a:pPr algn="r" rtl="1">
              <a:buFont typeface="Wingdings" panose="05000000000000000000" pitchFamily="2" charset="2"/>
              <a:buChar char="v"/>
            </a:pPr>
            <a:endParaRPr lang="en-US" sz="2200" spc="60"/>
          </a:p>
          <a:p>
            <a:pPr algn="r" rtl="1">
              <a:buFont typeface="Wingdings" panose="05000000000000000000" pitchFamily="2" charset="2"/>
              <a:buChar char="v"/>
            </a:pPr>
            <a:r>
              <a:rPr lang="ar-SA" sz="2200" spc="60">
                <a:latin typeface="Open Sans"/>
                <a:ea typeface="Open Sans"/>
                <a:cs typeface="Open Sans"/>
              </a:rPr>
              <a:t>إذا خفضت الأسرة جزء من المواد الغذائية الأساسية (أو أي مجموعة غذائية أخرى) في أسرتها ، لأسباب صحية ، أو لأنهم يتبعون نظاما غذائيا ، فإن الاستراتيجية </a:t>
            </a:r>
            <a:r>
              <a:rPr lang="ar-SA" sz="2400" b="1" spc="60">
                <a:latin typeface="Open Sans"/>
                <a:ea typeface="Open Sans"/>
                <a:cs typeface="Open Sans"/>
              </a:rPr>
              <a:t>لا</a:t>
            </a:r>
            <a:r>
              <a:rPr lang="ar-SA" sz="2200" spc="60">
                <a:latin typeface="Open Sans"/>
                <a:ea typeface="Open Sans"/>
                <a:cs typeface="Open Sans"/>
              </a:rPr>
              <a:t> تعتبر </a:t>
            </a:r>
            <a:r>
              <a:rPr lang="ar-YE" sz="2200" spc="60">
                <a:latin typeface="Open Sans"/>
                <a:ea typeface="Open Sans"/>
                <a:cs typeface="Open Sans"/>
              </a:rPr>
              <a:t>الاستراتيجية </a:t>
            </a:r>
            <a:r>
              <a:rPr lang="ar-SA" sz="2200" spc="60">
                <a:latin typeface="Open Sans"/>
                <a:ea typeface="Open Sans"/>
                <a:cs typeface="Open Sans"/>
              </a:rPr>
              <a:t>مستخدمة.</a:t>
            </a:r>
            <a:endParaRPr lang="en-GB" sz="1800">
              <a:latin typeface="Open Sans" panose="020B0606030504020204" pitchFamily="34" charset="0"/>
              <a:ea typeface="Calibri" panose="020F0502020204030204" pitchFamily="34" charset="0"/>
            </a:endParaRPr>
          </a:p>
        </p:txBody>
      </p:sp>
      <p:sp>
        <p:nvSpPr>
          <p:cNvPr id="5" name="TextBox 4">
            <a:extLst>
              <a:ext uri="{FF2B5EF4-FFF2-40B4-BE49-F238E27FC236}">
                <a16:creationId xmlns:a16="http://schemas.microsoft.com/office/drawing/2014/main" id="{1F6CEF7D-31D3-4093-86BA-34D26754D11C}"/>
              </a:ext>
            </a:extLst>
          </p:cNvPr>
          <p:cNvSpPr txBox="1"/>
          <p:nvPr/>
        </p:nvSpPr>
        <p:spPr>
          <a:xfrm>
            <a:off x="357501" y="716415"/>
            <a:ext cx="2396585" cy="369332"/>
          </a:xfrm>
          <a:prstGeom prst="rect">
            <a:avLst/>
          </a:prstGeom>
          <a:noFill/>
          <a:ln w="57150">
            <a:solidFill>
              <a:schemeClr val="bg1">
                <a:lumMod val="50000"/>
              </a:schemeClr>
            </a:solidFill>
          </a:ln>
        </p:spPr>
        <p:txBody>
          <a:bodyPr wrap="square" rtlCol="0">
            <a:spAutoFit/>
          </a:bodyPr>
          <a:lstStyle/>
          <a:p>
            <a:pPr algn="ctr"/>
            <a:r>
              <a:rPr lang="ar-SA" b="1"/>
              <a:t>إدارة الطعام المتاح</a:t>
            </a:r>
            <a:endParaRPr lang="en-US" b="1"/>
          </a:p>
        </p:txBody>
      </p:sp>
    </p:spTree>
    <p:extLst>
      <p:ext uri="{BB962C8B-B14F-4D97-AF65-F5344CB8AC3E}">
        <p14:creationId xmlns:p14="http://schemas.microsoft.com/office/powerpoint/2010/main" val="11087563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r" rtl="1"/>
            <a:r>
              <a:rPr lang="en-US" sz="3600" kern="1400" spc="23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3600" kern="1400" spc="230" err="1">
                <a:solidFill>
                  <a:schemeClr val="tx1"/>
                </a:solidFill>
                <a:latin typeface="Open Sans" panose="020B0606030504020204" pitchFamily="34" charset="0"/>
                <a:ea typeface="Open Sans" panose="020B0606030504020204" pitchFamily="34" charset="0"/>
                <a:cs typeface="Open Sans" panose="020B0606030504020204" pitchFamily="34" charset="0"/>
              </a:rPr>
              <a:t>rCSI</a:t>
            </a:r>
            <a:r>
              <a:rPr lang="ar-YE" sz="3600" kern="1400" spc="230">
                <a:solidFill>
                  <a:schemeClr val="tx1"/>
                </a:solidFill>
                <a:latin typeface="Open Sans" panose="020B0606030504020204" pitchFamily="34" charset="0"/>
                <a:ea typeface="Open Sans" panose="020B0606030504020204" pitchFamily="34" charset="0"/>
              </a:rPr>
              <a:t>الاستراتيجية الرابعة</a:t>
            </a:r>
            <a:endParaRPr lang="en-GB" sz="3600" kern="1400" spc="23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Content Placeholder 2">
            <a:extLst>
              <a:ext uri="{FF2B5EF4-FFF2-40B4-BE49-F238E27FC236}">
                <a16:creationId xmlns:a16="http://schemas.microsoft.com/office/drawing/2014/main" id="{35A1684A-13C6-4B69-A1AD-2DFC13191A1F}"/>
              </a:ext>
            </a:extLst>
          </p:cNvPr>
          <p:cNvSpPr txBox="1">
            <a:spLocks/>
          </p:cNvSpPr>
          <p:nvPr/>
        </p:nvSpPr>
        <p:spPr>
          <a:xfrm>
            <a:off x="738202" y="1648318"/>
            <a:ext cx="10944299" cy="390722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r">
              <a:buNone/>
            </a:pPr>
            <a:r>
              <a:rPr lang="ar-YE">
                <a:latin typeface="Open Sans"/>
                <a:ea typeface="Open Sans"/>
                <a:cs typeface="Open Sans"/>
              </a:rPr>
              <a:t>رابعا</a:t>
            </a:r>
            <a:r>
              <a:rPr lang="ar-SA">
                <a:latin typeface="Open Sans"/>
                <a:ea typeface="Open Sans"/>
                <a:cs typeface="Open Sans"/>
              </a:rPr>
              <a:t>، وأكثرها خطورة </a:t>
            </a:r>
            <a:r>
              <a:rPr lang="ar-YE">
                <a:latin typeface="Open Sans"/>
                <a:ea typeface="Open Sans"/>
                <a:cs typeface="Open Sans"/>
              </a:rPr>
              <a:t>في </a:t>
            </a:r>
            <a:r>
              <a:rPr lang="ar-SA">
                <a:latin typeface="Open Sans"/>
                <a:ea typeface="Open Sans"/>
                <a:cs typeface="Open Sans"/>
              </a:rPr>
              <a:t>استراتيجيات تكيف خاصة باستهلاك الغذاءهي تقليل الكميات التي يستهلكها البالغون (غالبا الأمهات) لترك ما يكفي من الغذاء للأطفال في الأسرة.</a:t>
            </a:r>
            <a:endParaRPr lang="en-GB">
              <a:latin typeface="Open Sans" panose="020B0606030504020204" pitchFamily="34" charset="0"/>
              <a:ea typeface="Calibri" panose="020F0502020204030204" pitchFamily="34" charset="0"/>
            </a:endParaRPr>
          </a:p>
        </p:txBody>
      </p:sp>
      <p:sp>
        <p:nvSpPr>
          <p:cNvPr id="11" name="TextBox 10">
            <a:extLst>
              <a:ext uri="{FF2B5EF4-FFF2-40B4-BE49-F238E27FC236}">
                <a16:creationId xmlns:a16="http://schemas.microsoft.com/office/drawing/2014/main" id="{693F6217-2952-4B7F-88A7-5381859E92BA}"/>
              </a:ext>
            </a:extLst>
          </p:cNvPr>
          <p:cNvSpPr txBox="1"/>
          <p:nvPr/>
        </p:nvSpPr>
        <p:spPr>
          <a:xfrm>
            <a:off x="758923" y="716415"/>
            <a:ext cx="2721112" cy="369332"/>
          </a:xfrm>
          <a:prstGeom prst="rect">
            <a:avLst/>
          </a:prstGeom>
          <a:noFill/>
          <a:ln w="57150">
            <a:solidFill>
              <a:schemeClr val="bg1">
                <a:lumMod val="50000"/>
              </a:schemeClr>
            </a:solidFill>
          </a:ln>
        </p:spPr>
        <p:txBody>
          <a:bodyPr wrap="square" rtlCol="0">
            <a:spAutoFit/>
          </a:bodyPr>
          <a:lstStyle/>
          <a:p>
            <a:pPr algn="ctr"/>
            <a:r>
              <a:rPr lang="ar-SA" b="1"/>
              <a:t>إدارة الطعام المتاح</a:t>
            </a:r>
            <a:endParaRPr lang="en-US" b="1"/>
          </a:p>
        </p:txBody>
      </p:sp>
      <p:graphicFrame>
        <p:nvGraphicFramePr>
          <p:cNvPr id="2" name="Table 1">
            <a:extLst>
              <a:ext uri="{FF2B5EF4-FFF2-40B4-BE49-F238E27FC236}">
                <a16:creationId xmlns:a16="http://schemas.microsoft.com/office/drawing/2014/main" id="{E4D511BE-3EB8-36B1-F9A1-CA4C4B78BEFE}"/>
              </a:ext>
            </a:extLst>
          </p:cNvPr>
          <p:cNvGraphicFramePr>
            <a:graphicFrameLocks noGrp="1"/>
          </p:cNvGraphicFramePr>
          <p:nvPr>
            <p:extLst>
              <p:ext uri="{D42A27DB-BD31-4B8C-83A1-F6EECF244321}">
                <p14:modId xmlns:p14="http://schemas.microsoft.com/office/powerpoint/2010/main" val="2165781054"/>
              </p:ext>
            </p:extLst>
          </p:nvPr>
        </p:nvGraphicFramePr>
        <p:xfrm>
          <a:off x="1028348" y="2343343"/>
          <a:ext cx="10668000" cy="3713419"/>
        </p:xfrm>
        <a:graphic>
          <a:graphicData uri="http://schemas.openxmlformats.org/drawingml/2006/table">
            <a:tbl>
              <a:tblPr rtl="1" firstRow="1" firstCol="1" bandRow="1"/>
              <a:tblGrid>
                <a:gridCol w="480060">
                  <a:extLst>
                    <a:ext uri="{9D8B030D-6E8A-4147-A177-3AD203B41FA5}">
                      <a16:colId xmlns:a16="http://schemas.microsoft.com/office/drawing/2014/main" val="2561528083"/>
                    </a:ext>
                  </a:extLst>
                </a:gridCol>
                <a:gridCol w="7890053">
                  <a:extLst>
                    <a:ext uri="{9D8B030D-6E8A-4147-A177-3AD203B41FA5}">
                      <a16:colId xmlns:a16="http://schemas.microsoft.com/office/drawing/2014/main" val="2219784648"/>
                    </a:ext>
                  </a:extLst>
                </a:gridCol>
                <a:gridCol w="2297887">
                  <a:extLst>
                    <a:ext uri="{9D8B030D-6E8A-4147-A177-3AD203B41FA5}">
                      <a16:colId xmlns:a16="http://schemas.microsoft.com/office/drawing/2014/main" val="3334867269"/>
                    </a:ext>
                  </a:extLst>
                </a:gridCol>
              </a:tblGrid>
              <a:tr h="978535">
                <a:tc gridSpan="2">
                  <a:txBody>
                    <a:bodyPr/>
                    <a:lstStyle/>
                    <a:p>
                      <a:pPr marL="0" marR="0" lvl="0" indent="0" algn="r" defTabSz="914400" rtl="0" eaLnBrk="1" fontAlgn="auto" latinLnBrk="0" hangingPunct="1">
                        <a:lnSpc>
                          <a:spcPct val="115000"/>
                        </a:lnSpc>
                        <a:spcBef>
                          <a:spcPts val="0"/>
                        </a:spcBef>
                        <a:spcAft>
                          <a:spcPts val="800"/>
                        </a:spcAft>
                        <a:buClrTx/>
                        <a:buSzTx/>
                        <a:buFontTx/>
                        <a:buNone/>
                        <a:tabLst/>
                        <a:defRPr/>
                      </a:pPr>
                      <a:r>
                        <a:rPr lang="ar-SA" sz="1600" b="1" kern="100">
                          <a:solidFill>
                            <a:srgbClr val="000000"/>
                          </a:solidFill>
                          <a:effectLst/>
                          <a:latin typeface="Aptos" panose="020B0004020202020204" pitchFamily="34" charset="0"/>
                          <a:ea typeface="Aptos" panose="020B0004020202020204" pitchFamily="34" charset="0"/>
                          <a:cs typeface="+mj-cs"/>
                        </a:rPr>
                        <a:t>خلال الأيام السبعة الماضية، هل كانت هناك أي أيام (وإذا كان الأمر كذلك، فكم عددها) عندما اضطرت أسرتك إلى استخدام إحدى الاستراتيجيات التالية </a:t>
                      </a:r>
                      <a:r>
                        <a:rPr lang="ar-YE" sz="1600" b="1" kern="100">
                          <a:solidFill>
                            <a:srgbClr val="000000"/>
                          </a:solidFill>
                          <a:effectLst/>
                          <a:latin typeface="Aptos" panose="020B0004020202020204" pitchFamily="34" charset="0"/>
                          <a:ea typeface="Aptos" panose="020B0004020202020204" pitchFamily="34" charset="0"/>
                          <a:cs typeface="+mj-cs"/>
                        </a:rPr>
                        <a:t>لل</a:t>
                      </a:r>
                      <a:r>
                        <a:rPr lang="ar-SA" sz="1600" b="1" kern="100">
                          <a:solidFill>
                            <a:srgbClr val="000000"/>
                          </a:solidFill>
                          <a:effectLst/>
                          <a:latin typeface="Aptos" panose="020B0004020202020204" pitchFamily="34" charset="0"/>
                          <a:ea typeface="Aptos" panose="020B0004020202020204" pitchFamily="34" charset="0"/>
                          <a:cs typeface="+mj-cs"/>
                        </a:rPr>
                        <a:t>تعامل مع نقص الغذاء أو المال لشراء الغذاء</a:t>
                      </a:r>
                      <a:br>
                        <a:rPr lang="en-US" sz="1600" b="1" kern="100">
                          <a:solidFill>
                            <a:srgbClr val="000000"/>
                          </a:solidFill>
                          <a:effectLst/>
                          <a:latin typeface="Aptos" panose="020B0004020202020204" pitchFamily="34" charset="0"/>
                          <a:ea typeface="Aptos" panose="020B0004020202020204" pitchFamily="34" charset="0"/>
                          <a:cs typeface="+mj-cs"/>
                        </a:rPr>
                      </a:br>
                      <a:r>
                        <a:rPr lang="ar-YE" sz="1600" i="1" kern="100">
                          <a:solidFill>
                            <a:srgbClr val="000000"/>
                          </a:solidFill>
                          <a:effectLst/>
                          <a:latin typeface="Aptos" panose="020B0004020202020204" pitchFamily="34" charset="0"/>
                          <a:ea typeface="Aptos" panose="020B0004020202020204" pitchFamily="34" charset="0"/>
                          <a:cs typeface="+mn-cs"/>
                        </a:rPr>
                        <a:t>ملاحظة للباحثين: اقرأ جميع الاستراتيجيات</a:t>
                      </a:r>
                      <a:endParaRPr lang="en-GB" sz="1600" kern="100">
                        <a:solidFill>
                          <a:schemeClr val="tx1"/>
                        </a:solidFill>
                        <a:effectLst/>
                        <a:latin typeface="Aptos" panose="020B0004020202020204" pitchFamily="34" charset="0"/>
                        <a:ea typeface="Aptos" panose="020B0004020202020204" pitchFamily="34" charset="0"/>
                        <a:cs typeface="+mn-cs"/>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a:txBody>
                    <a:bodyPr/>
                    <a:lstStyle/>
                    <a:p>
                      <a:pPr algn="ctr" rtl="0">
                        <a:lnSpc>
                          <a:spcPct val="115000"/>
                        </a:lnSpc>
                        <a:spcAft>
                          <a:spcPts val="800"/>
                        </a:spcAft>
                      </a:pPr>
                      <a:r>
                        <a:rPr lang="ar-SA" sz="1600" b="1" kern="100">
                          <a:solidFill>
                            <a:srgbClr val="000000"/>
                          </a:solidFill>
                          <a:effectLst/>
                          <a:latin typeface="Raavi" panose="020B0502040204020203" pitchFamily="34" charset="0"/>
                          <a:ea typeface="Aptos" panose="020B0004020202020204" pitchFamily="34" charset="0"/>
                          <a:cs typeface="+mj-cs"/>
                        </a:rPr>
                        <a:t>التكرار</a:t>
                      </a:r>
                      <a:endParaRPr lang="en-GB" sz="1600" b="1" kern="100">
                        <a:effectLst/>
                        <a:latin typeface="Raavi" panose="020B0502040204020203" pitchFamily="34" charset="0"/>
                        <a:ea typeface="Aptos" panose="020B0004020202020204" pitchFamily="34" charset="0"/>
                        <a:cs typeface="+mj-cs"/>
                      </a:endParaRPr>
                    </a:p>
                    <a:p>
                      <a:pPr algn="ctr" rtl="0">
                        <a:lnSpc>
                          <a:spcPct val="115000"/>
                        </a:lnSpc>
                        <a:spcAft>
                          <a:spcPts val="800"/>
                        </a:spcAft>
                      </a:pPr>
                      <a:r>
                        <a:rPr lang="en-GB" sz="1600" b="0" kern="100">
                          <a:effectLst/>
                          <a:latin typeface="Aptos" panose="020B0004020202020204" pitchFamily="34" charset="0"/>
                          <a:ea typeface="Aptos" panose="020B0004020202020204" pitchFamily="34" charset="0"/>
                          <a:cs typeface="+mj-cs"/>
                        </a:rPr>
                        <a:t> </a:t>
                      </a:r>
                    </a:p>
                    <a:p>
                      <a:pPr algn="ctr" rtl="0">
                        <a:lnSpc>
                          <a:spcPct val="115000"/>
                        </a:lnSpc>
                        <a:spcAft>
                          <a:spcPts val="800"/>
                        </a:spcAft>
                      </a:pPr>
                      <a:r>
                        <a:rPr lang="en-GB" sz="1600" b="0" i="1" kern="100">
                          <a:solidFill>
                            <a:srgbClr val="000000"/>
                          </a:solidFill>
                          <a:effectLst/>
                          <a:latin typeface="Aptos" panose="020B0004020202020204" pitchFamily="34" charset="0"/>
                          <a:ea typeface="Aptos" panose="020B0004020202020204" pitchFamily="34" charset="0"/>
                          <a:cs typeface="+mj-cs"/>
                        </a:rPr>
                        <a:t>(</a:t>
                      </a:r>
                      <a:r>
                        <a:rPr lang="ar-SA" sz="1600" b="0" i="1" kern="100">
                          <a:solidFill>
                            <a:srgbClr val="000000"/>
                          </a:solidFill>
                          <a:effectLst/>
                          <a:latin typeface="Aptos" panose="020B0004020202020204" pitchFamily="34" charset="0"/>
                          <a:ea typeface="Aptos" panose="020B0004020202020204" pitchFamily="34" charset="0"/>
                          <a:cs typeface="+mj-cs"/>
                        </a:rPr>
                        <a:t>عدد الايام</a:t>
                      </a:r>
                      <a:r>
                        <a:rPr lang="en-GB" sz="1600" b="0" i="1" kern="100">
                          <a:solidFill>
                            <a:srgbClr val="000000"/>
                          </a:solidFill>
                          <a:effectLst/>
                          <a:latin typeface="Aptos" panose="020B0004020202020204" pitchFamily="34" charset="0"/>
                          <a:ea typeface="Aptos" panose="020B0004020202020204" pitchFamily="34" charset="0"/>
                          <a:cs typeface="+mj-cs"/>
                        </a:rPr>
                        <a:t>)</a:t>
                      </a:r>
                      <a:endParaRPr lang="en-GB" sz="1600" b="0" kern="100">
                        <a:effectLst/>
                        <a:latin typeface="Aptos" panose="020B0004020202020204" pitchFamily="34" charset="0"/>
                        <a:ea typeface="Aptos" panose="020B0004020202020204" pitchFamily="34" charset="0"/>
                        <a:cs typeface="+mj-cs"/>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640901688"/>
                  </a:ext>
                </a:extLst>
              </a:tr>
              <a:tr h="408305">
                <a:tc>
                  <a:txBody>
                    <a:bodyPr/>
                    <a:lstStyle/>
                    <a:p>
                      <a:pPr algn="r" rtl="1">
                        <a:lnSpc>
                          <a:spcPct val="115000"/>
                        </a:lnSpc>
                        <a:spcAft>
                          <a:spcPts val="800"/>
                        </a:spcAft>
                      </a:pPr>
                      <a:r>
                        <a:rPr lang="en-GB" sz="1400" kern="100">
                          <a:solidFill>
                            <a:srgbClr val="000000"/>
                          </a:solidFill>
                          <a:effectLst/>
                          <a:latin typeface="Aptos" panose="020B0004020202020204" pitchFamily="34" charset="0"/>
                          <a:ea typeface="Aptos" panose="020B0004020202020204" pitchFamily="34" charset="0"/>
                          <a:cs typeface="+mj-cs"/>
                        </a:rPr>
                        <a:t>.1</a:t>
                      </a:r>
                      <a:endParaRPr lang="en-GB" sz="1400" kern="100">
                        <a:effectLst/>
                        <a:latin typeface="Aptos" panose="020B0004020202020204" pitchFamily="34" charset="0"/>
                        <a:ea typeface="Aptos" panose="020B0004020202020204" pitchFamily="34" charset="0"/>
                        <a:cs typeface="+mj-cs"/>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r" rtl="0">
                        <a:lnSpc>
                          <a:spcPct val="115000"/>
                        </a:lnSpc>
                        <a:spcAft>
                          <a:spcPts val="800"/>
                        </a:spcAft>
                      </a:pPr>
                      <a:r>
                        <a:rPr lang="ar-SA" sz="1400" kern="100">
                          <a:solidFill>
                            <a:srgbClr val="000000"/>
                          </a:solidFill>
                          <a:effectLst/>
                          <a:latin typeface="Aptos" panose="020B0004020202020204" pitchFamily="34" charset="0"/>
                          <a:ea typeface="Aptos" panose="020B0004020202020204" pitchFamily="34" charset="0"/>
                          <a:cs typeface="+mj-cs"/>
                        </a:rPr>
                        <a:t>خلال </a:t>
                      </a:r>
                      <a:r>
                        <a:rPr lang="ar-SA" sz="1400" b="1" kern="100">
                          <a:solidFill>
                            <a:srgbClr val="000000"/>
                          </a:solidFill>
                          <a:effectLst/>
                          <a:latin typeface="Aptos" panose="020B0004020202020204" pitchFamily="34" charset="0"/>
                          <a:ea typeface="Aptos" panose="020B0004020202020204" pitchFamily="34" charset="0"/>
                          <a:cs typeface="+mj-cs"/>
                        </a:rPr>
                        <a:t>الأيام السبعة (7) الماضية</a:t>
                      </a:r>
                      <a:r>
                        <a:rPr lang="ar-SA" sz="1400" kern="100">
                          <a:solidFill>
                            <a:srgbClr val="000000"/>
                          </a:solidFill>
                          <a:effectLst/>
                          <a:latin typeface="Aptos" panose="020B0004020202020204" pitchFamily="34" charset="0"/>
                          <a:ea typeface="Aptos" panose="020B0004020202020204" pitchFamily="34" charset="0"/>
                          <a:cs typeface="+mj-cs"/>
                        </a:rPr>
                        <a:t> (هل كان يوجد أيام وإذا كانت)، كم عدد الأيام التي اعتمدت فيها أسرتك على </a:t>
                      </a:r>
                      <a:r>
                        <a:rPr lang="ar-SA" sz="1400" b="1" kern="100">
                          <a:solidFill>
                            <a:srgbClr val="000000"/>
                          </a:solidFill>
                          <a:effectLst/>
                          <a:latin typeface="Aptos" panose="020B0004020202020204" pitchFamily="34" charset="0"/>
                          <a:ea typeface="Aptos" panose="020B0004020202020204" pitchFamily="34" charset="0"/>
                          <a:cs typeface="+mj-cs"/>
                        </a:rPr>
                        <a:t>طعام أقل تفضيلًا و/أو أقل تكلفة بسبب</a:t>
                      </a:r>
                      <a:r>
                        <a:rPr lang="ar-SA" sz="1400" kern="100">
                          <a:solidFill>
                            <a:srgbClr val="000000"/>
                          </a:solidFill>
                          <a:effectLst/>
                          <a:latin typeface="Aptos" panose="020B0004020202020204" pitchFamily="34" charset="0"/>
                          <a:ea typeface="Aptos" panose="020B0004020202020204" pitchFamily="34" charset="0"/>
                          <a:cs typeface="+mj-cs"/>
                        </a:rPr>
                        <a:t> نقص الطعام أو المال لشراء الطعام؟</a:t>
                      </a:r>
                      <a:endParaRPr lang="en-GB" sz="1400" kern="100">
                        <a:effectLst/>
                        <a:latin typeface="Aptos" panose="020B0004020202020204" pitchFamily="34" charset="0"/>
                        <a:ea typeface="Aptos" panose="020B0004020202020204" pitchFamily="34" charset="0"/>
                        <a:cs typeface="+mj-cs"/>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rtl="0">
                        <a:lnSpc>
                          <a:spcPct val="115000"/>
                        </a:lnSpc>
                        <a:spcAft>
                          <a:spcPts val="800"/>
                        </a:spcAft>
                      </a:pPr>
                      <a:r>
                        <a:rPr lang="en-GB" sz="1400" kern="100">
                          <a:effectLst/>
                          <a:latin typeface="Aptos" panose="020B0004020202020204" pitchFamily="34" charset="0"/>
                          <a:ea typeface="Aptos" panose="020B0004020202020204" pitchFamily="34" charset="0"/>
                          <a:cs typeface="+mj-cs"/>
                        </a:rPr>
                        <a:t>|____|</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12301396"/>
                  </a:ext>
                </a:extLst>
              </a:tr>
              <a:tr h="408305">
                <a:tc>
                  <a:txBody>
                    <a:bodyPr/>
                    <a:lstStyle/>
                    <a:p>
                      <a:pPr algn="r" rtl="1">
                        <a:lnSpc>
                          <a:spcPct val="115000"/>
                        </a:lnSpc>
                        <a:spcAft>
                          <a:spcPts val="800"/>
                        </a:spcAft>
                      </a:pPr>
                      <a:r>
                        <a:rPr lang="en-GB" sz="1400" kern="100">
                          <a:solidFill>
                            <a:srgbClr val="000000"/>
                          </a:solidFill>
                          <a:effectLst/>
                          <a:latin typeface="Aptos" panose="020B0004020202020204" pitchFamily="34" charset="0"/>
                          <a:ea typeface="Aptos" panose="020B0004020202020204" pitchFamily="34" charset="0"/>
                          <a:cs typeface="+mj-cs"/>
                        </a:rPr>
                        <a:t>2</a:t>
                      </a:r>
                      <a:r>
                        <a:rPr lang="ar-SA" sz="1400" kern="100">
                          <a:solidFill>
                            <a:srgbClr val="000000"/>
                          </a:solidFill>
                          <a:effectLst/>
                          <a:latin typeface="Aptos" panose="020B0004020202020204" pitchFamily="34" charset="0"/>
                          <a:ea typeface="Aptos" panose="020B0004020202020204" pitchFamily="34" charset="0"/>
                          <a:cs typeface="+mj-cs"/>
                        </a:rPr>
                        <a:t>.</a:t>
                      </a:r>
                      <a:endParaRPr lang="en-GB" sz="1400" kern="100">
                        <a:effectLst/>
                        <a:latin typeface="Aptos" panose="020B0004020202020204" pitchFamily="34" charset="0"/>
                        <a:ea typeface="Aptos" panose="020B0004020202020204" pitchFamily="34" charset="0"/>
                        <a:cs typeface="+mj-cs"/>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r" rtl="1">
                        <a:lnSpc>
                          <a:spcPct val="115000"/>
                        </a:lnSpc>
                        <a:spcAft>
                          <a:spcPts val="800"/>
                        </a:spcAft>
                      </a:pPr>
                      <a:r>
                        <a:rPr lang="ar-SA" sz="1400" kern="100">
                          <a:solidFill>
                            <a:srgbClr val="000000"/>
                          </a:solidFill>
                          <a:effectLst/>
                          <a:latin typeface="Aptos" panose="020B0004020202020204" pitchFamily="34" charset="0"/>
                          <a:ea typeface="Aptos" panose="020B0004020202020204" pitchFamily="34" charset="0"/>
                          <a:cs typeface="+mj-cs"/>
                        </a:rPr>
                        <a:t>خلال </a:t>
                      </a:r>
                      <a:r>
                        <a:rPr lang="ar-SA" sz="1400" b="1" kern="100">
                          <a:solidFill>
                            <a:srgbClr val="000000"/>
                          </a:solidFill>
                          <a:effectLst/>
                          <a:latin typeface="Aptos" panose="020B0004020202020204" pitchFamily="34" charset="0"/>
                          <a:ea typeface="Aptos" panose="020B0004020202020204" pitchFamily="34" charset="0"/>
                          <a:cs typeface="+mj-cs"/>
                        </a:rPr>
                        <a:t>الأيام السبعة (7) الماضية</a:t>
                      </a:r>
                      <a:r>
                        <a:rPr lang="ar-SA" sz="1400" kern="100">
                          <a:solidFill>
                            <a:srgbClr val="000000"/>
                          </a:solidFill>
                          <a:effectLst/>
                          <a:latin typeface="Aptos" panose="020B0004020202020204" pitchFamily="34" charset="0"/>
                          <a:ea typeface="Aptos" panose="020B0004020202020204" pitchFamily="34" charset="0"/>
                          <a:cs typeface="+mj-cs"/>
                        </a:rPr>
                        <a:t> (هل كان يوجد أيام وإذا كانت)، كم عدد الأيام التي قامت فيها </a:t>
                      </a:r>
                      <a:r>
                        <a:rPr lang="ar-SA" sz="1400" b="1" kern="100">
                          <a:solidFill>
                            <a:srgbClr val="000000"/>
                          </a:solidFill>
                          <a:effectLst/>
                          <a:latin typeface="Aptos" panose="020B0004020202020204" pitchFamily="34" charset="0"/>
                          <a:ea typeface="Aptos" panose="020B0004020202020204" pitchFamily="34" charset="0"/>
                          <a:cs typeface="+mj-cs"/>
                        </a:rPr>
                        <a:t>أسرتك باستعارة الطعام أو الاعتماد على مساعدة من صديق أو قريب</a:t>
                      </a:r>
                      <a:r>
                        <a:rPr lang="ar-SA" sz="1400" kern="100">
                          <a:solidFill>
                            <a:srgbClr val="000000"/>
                          </a:solidFill>
                          <a:effectLst/>
                          <a:latin typeface="Aptos" panose="020B0004020202020204" pitchFamily="34" charset="0"/>
                          <a:ea typeface="Aptos" panose="020B0004020202020204" pitchFamily="34" charset="0"/>
                          <a:cs typeface="+mj-cs"/>
                        </a:rPr>
                        <a:t> بسبب نقص الطعام أو المال لشراء الطعام؟</a:t>
                      </a:r>
                      <a:endParaRPr lang="en-GB" sz="1400" kern="100">
                        <a:effectLst/>
                        <a:latin typeface="Aptos" panose="020B0004020202020204" pitchFamily="34" charset="0"/>
                        <a:ea typeface="Aptos" panose="020B0004020202020204" pitchFamily="34" charset="0"/>
                        <a:cs typeface="+mj-cs"/>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rtl="0">
                        <a:lnSpc>
                          <a:spcPct val="115000"/>
                        </a:lnSpc>
                        <a:spcAft>
                          <a:spcPts val="800"/>
                        </a:spcAft>
                      </a:pPr>
                      <a:r>
                        <a:rPr lang="en-GB" sz="1400" kern="100">
                          <a:effectLst/>
                          <a:latin typeface="Aptos" panose="020B0004020202020204" pitchFamily="34" charset="0"/>
                          <a:ea typeface="Aptos" panose="020B0004020202020204" pitchFamily="34" charset="0"/>
                          <a:cs typeface="+mj-cs"/>
                        </a:rPr>
                        <a:t>|____|</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09845942"/>
                  </a:ext>
                </a:extLst>
              </a:tr>
              <a:tr h="408305">
                <a:tc>
                  <a:txBody>
                    <a:bodyPr/>
                    <a:lstStyle/>
                    <a:p>
                      <a:pPr algn="r" rtl="1">
                        <a:lnSpc>
                          <a:spcPct val="115000"/>
                        </a:lnSpc>
                        <a:spcAft>
                          <a:spcPts val="800"/>
                        </a:spcAft>
                      </a:pPr>
                      <a:r>
                        <a:rPr lang="ar-SA" sz="1400" kern="100">
                          <a:solidFill>
                            <a:srgbClr val="000000"/>
                          </a:solidFill>
                          <a:effectLst/>
                          <a:latin typeface="Aptos" panose="020B0004020202020204" pitchFamily="34" charset="0"/>
                          <a:ea typeface="Aptos" panose="020B0004020202020204" pitchFamily="34" charset="0"/>
                          <a:cs typeface="+mj-cs"/>
                        </a:rPr>
                        <a:t>3.</a:t>
                      </a:r>
                      <a:endParaRPr lang="en-GB" sz="1400" kern="100">
                        <a:effectLst/>
                        <a:latin typeface="Aptos" panose="020B0004020202020204" pitchFamily="34" charset="0"/>
                        <a:ea typeface="Aptos" panose="020B0004020202020204" pitchFamily="34" charset="0"/>
                        <a:cs typeface="+mj-cs"/>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r" rtl="1">
                        <a:lnSpc>
                          <a:spcPct val="115000"/>
                        </a:lnSpc>
                        <a:spcAft>
                          <a:spcPts val="800"/>
                        </a:spcAft>
                      </a:pPr>
                      <a:r>
                        <a:rPr lang="ar-SA" sz="1400" kern="100">
                          <a:solidFill>
                            <a:srgbClr val="000000"/>
                          </a:solidFill>
                          <a:effectLst/>
                          <a:latin typeface="Aptos" panose="020B0004020202020204" pitchFamily="34" charset="0"/>
                          <a:ea typeface="Aptos" panose="020B0004020202020204" pitchFamily="34" charset="0"/>
                          <a:cs typeface="+mj-cs"/>
                        </a:rPr>
                        <a:t>خلال </a:t>
                      </a:r>
                      <a:r>
                        <a:rPr lang="ar-SA" sz="1400" b="1" kern="100">
                          <a:solidFill>
                            <a:srgbClr val="000000"/>
                          </a:solidFill>
                          <a:effectLst/>
                          <a:latin typeface="Aptos" panose="020B0004020202020204" pitchFamily="34" charset="0"/>
                          <a:ea typeface="Aptos" panose="020B0004020202020204" pitchFamily="34" charset="0"/>
                          <a:cs typeface="+mj-cs"/>
                        </a:rPr>
                        <a:t>الأيام السبعة (7) الماضية</a:t>
                      </a:r>
                      <a:r>
                        <a:rPr lang="ar-SA" sz="1400" kern="100">
                          <a:solidFill>
                            <a:srgbClr val="000000"/>
                          </a:solidFill>
                          <a:effectLst/>
                          <a:latin typeface="Aptos" panose="020B0004020202020204" pitchFamily="34" charset="0"/>
                          <a:ea typeface="Aptos" panose="020B0004020202020204" pitchFamily="34" charset="0"/>
                          <a:cs typeface="+mj-cs"/>
                        </a:rPr>
                        <a:t> (هل كان يوجد أيام وإذا كانت)، كم عدد الأيام التي </a:t>
                      </a:r>
                      <a:r>
                        <a:rPr lang="ar-YE" sz="1400" b="1" kern="100">
                          <a:solidFill>
                            <a:srgbClr val="000000"/>
                          </a:solidFill>
                          <a:effectLst/>
                          <a:latin typeface="Aptos" panose="020B0004020202020204" pitchFamily="34" charset="0"/>
                          <a:ea typeface="Aptos" panose="020B0004020202020204" pitchFamily="34" charset="0"/>
                          <a:cs typeface="+mj-cs"/>
                        </a:rPr>
                        <a:t>أنقصت </a:t>
                      </a:r>
                      <a:r>
                        <a:rPr lang="ar-SA" sz="1400" b="1" kern="100">
                          <a:solidFill>
                            <a:srgbClr val="000000"/>
                          </a:solidFill>
                          <a:effectLst/>
                          <a:latin typeface="Aptos" panose="020B0004020202020204" pitchFamily="34" charset="0"/>
                          <a:ea typeface="Aptos" panose="020B0004020202020204" pitchFamily="34" charset="0"/>
                          <a:cs typeface="+mj-cs"/>
                        </a:rPr>
                        <a:t>فيها أسرتك من حجم الوجبة </a:t>
                      </a:r>
                      <a:r>
                        <a:rPr lang="ar-SA" sz="1400" kern="100">
                          <a:solidFill>
                            <a:srgbClr val="000000"/>
                          </a:solidFill>
                          <a:effectLst/>
                          <a:latin typeface="Aptos" panose="020B0004020202020204" pitchFamily="34" charset="0"/>
                          <a:ea typeface="Aptos" panose="020B0004020202020204" pitchFamily="34" charset="0"/>
                          <a:cs typeface="+mj-cs"/>
                        </a:rPr>
                        <a:t>وقت الأكل بسبب نقص الطعام أو المال لشراء الطعام؟</a:t>
                      </a:r>
                      <a:endParaRPr lang="en-GB" sz="1400" kern="100">
                        <a:effectLst/>
                        <a:latin typeface="Aptos" panose="020B0004020202020204" pitchFamily="34" charset="0"/>
                        <a:ea typeface="Aptos" panose="020B0004020202020204" pitchFamily="34" charset="0"/>
                        <a:cs typeface="+mj-cs"/>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rtl="0">
                        <a:lnSpc>
                          <a:spcPct val="115000"/>
                        </a:lnSpc>
                        <a:spcAft>
                          <a:spcPts val="800"/>
                        </a:spcAft>
                      </a:pPr>
                      <a:r>
                        <a:rPr lang="en-GB" sz="1400" kern="100">
                          <a:effectLst/>
                          <a:latin typeface="Aptos" panose="020B0004020202020204" pitchFamily="34" charset="0"/>
                          <a:ea typeface="Aptos" panose="020B0004020202020204" pitchFamily="34" charset="0"/>
                          <a:cs typeface="+mj-cs"/>
                        </a:rPr>
                        <a:t>|____|</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0401218"/>
                  </a:ext>
                </a:extLst>
              </a:tr>
              <a:tr h="408305">
                <a:tc>
                  <a:txBody>
                    <a:bodyPr/>
                    <a:lstStyle/>
                    <a:p>
                      <a:pPr algn="r" rtl="1">
                        <a:lnSpc>
                          <a:spcPct val="115000"/>
                        </a:lnSpc>
                        <a:spcAft>
                          <a:spcPts val="800"/>
                        </a:spcAft>
                      </a:pPr>
                      <a:r>
                        <a:rPr lang="ar-SA" sz="1400" kern="100">
                          <a:solidFill>
                            <a:srgbClr val="000000"/>
                          </a:solidFill>
                          <a:effectLst/>
                          <a:latin typeface="Aptos" panose="020B0004020202020204" pitchFamily="34" charset="0"/>
                          <a:ea typeface="Aptos" panose="020B0004020202020204" pitchFamily="34" charset="0"/>
                          <a:cs typeface="+mj-cs"/>
                        </a:rPr>
                        <a:t>4.</a:t>
                      </a:r>
                      <a:endParaRPr lang="en-GB" sz="1400" kern="100">
                        <a:effectLst/>
                        <a:latin typeface="Aptos" panose="020B0004020202020204" pitchFamily="34" charset="0"/>
                        <a:ea typeface="Aptos" panose="020B0004020202020204" pitchFamily="34" charset="0"/>
                        <a:cs typeface="+mj-cs"/>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r" rtl="1">
                        <a:lnSpc>
                          <a:spcPct val="115000"/>
                        </a:lnSpc>
                        <a:spcAft>
                          <a:spcPts val="800"/>
                        </a:spcAft>
                      </a:pPr>
                      <a:r>
                        <a:rPr lang="ar-SA" sz="1400" kern="100">
                          <a:solidFill>
                            <a:srgbClr val="000000"/>
                          </a:solidFill>
                          <a:effectLst/>
                          <a:latin typeface="Aptos" panose="020B0004020202020204" pitchFamily="34" charset="0"/>
                          <a:ea typeface="Aptos" panose="020B0004020202020204" pitchFamily="34" charset="0"/>
                          <a:cs typeface="+mj-cs"/>
                        </a:rPr>
                        <a:t>خلال </a:t>
                      </a:r>
                      <a:r>
                        <a:rPr lang="ar-SA" sz="1400" b="1" kern="100">
                          <a:solidFill>
                            <a:srgbClr val="000000"/>
                          </a:solidFill>
                          <a:effectLst/>
                          <a:latin typeface="Aptos" panose="020B0004020202020204" pitchFamily="34" charset="0"/>
                          <a:ea typeface="Aptos" panose="020B0004020202020204" pitchFamily="34" charset="0"/>
                          <a:cs typeface="+mj-cs"/>
                        </a:rPr>
                        <a:t>الأيام السبعة (7) الماضية</a:t>
                      </a:r>
                      <a:r>
                        <a:rPr lang="ar-SA" sz="1400" kern="100">
                          <a:solidFill>
                            <a:srgbClr val="000000"/>
                          </a:solidFill>
                          <a:effectLst/>
                          <a:latin typeface="Aptos" panose="020B0004020202020204" pitchFamily="34" charset="0"/>
                          <a:ea typeface="Aptos" panose="020B0004020202020204" pitchFamily="34" charset="0"/>
                          <a:cs typeface="+mj-cs"/>
                        </a:rPr>
                        <a:t> (هل كان يوجد أيام وإذا كانت)، كم عدد الأيام التي قامت فيها أسرتك </a:t>
                      </a:r>
                      <a:r>
                        <a:rPr lang="ar-SA" sz="1400" b="1" kern="100">
                          <a:solidFill>
                            <a:srgbClr val="000000"/>
                          </a:solidFill>
                          <a:effectLst/>
                          <a:latin typeface="Aptos" panose="020B0004020202020204" pitchFamily="34" charset="0"/>
                          <a:ea typeface="Aptos" panose="020B0004020202020204" pitchFamily="34" charset="0"/>
                          <a:cs typeface="+mj-cs"/>
                        </a:rPr>
                        <a:t>بتقييد استهلاك البالغين حتى يتمكن الأطفال من تناول الطعام</a:t>
                      </a:r>
                      <a:r>
                        <a:rPr lang="ar-SA" sz="1400" kern="100">
                          <a:solidFill>
                            <a:srgbClr val="000000"/>
                          </a:solidFill>
                          <a:effectLst/>
                          <a:latin typeface="Aptos" panose="020B0004020202020204" pitchFamily="34" charset="0"/>
                          <a:ea typeface="Aptos" panose="020B0004020202020204" pitchFamily="34" charset="0"/>
                          <a:cs typeface="+mj-cs"/>
                        </a:rPr>
                        <a:t> بسبب نقص الطعام أو المال لشراء الطعام؟</a:t>
                      </a:r>
                      <a:endParaRPr lang="en-GB" sz="1400" kern="100">
                        <a:effectLst/>
                        <a:latin typeface="Aptos" panose="020B0004020202020204" pitchFamily="34" charset="0"/>
                        <a:ea typeface="Aptos" panose="020B0004020202020204" pitchFamily="34" charset="0"/>
                        <a:cs typeface="+mj-cs"/>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rtl="0">
                        <a:lnSpc>
                          <a:spcPct val="115000"/>
                        </a:lnSpc>
                        <a:spcAft>
                          <a:spcPts val="800"/>
                        </a:spcAft>
                      </a:pPr>
                      <a:r>
                        <a:rPr lang="en-GB" sz="1400" kern="100">
                          <a:effectLst/>
                          <a:latin typeface="Aptos" panose="020B0004020202020204" pitchFamily="34" charset="0"/>
                          <a:ea typeface="Aptos" panose="020B0004020202020204" pitchFamily="34" charset="0"/>
                          <a:cs typeface="+mj-cs"/>
                        </a:rPr>
                        <a:t>|____|</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41426272"/>
                  </a:ext>
                </a:extLst>
              </a:tr>
              <a:tr h="408305">
                <a:tc>
                  <a:txBody>
                    <a:bodyPr/>
                    <a:lstStyle/>
                    <a:p>
                      <a:pPr algn="r" rtl="1">
                        <a:lnSpc>
                          <a:spcPct val="115000"/>
                        </a:lnSpc>
                        <a:spcAft>
                          <a:spcPts val="800"/>
                        </a:spcAft>
                      </a:pPr>
                      <a:r>
                        <a:rPr lang="ar-SA" sz="1400" kern="100">
                          <a:solidFill>
                            <a:srgbClr val="000000"/>
                          </a:solidFill>
                          <a:effectLst/>
                          <a:latin typeface="Aptos" panose="020B0004020202020204" pitchFamily="34" charset="0"/>
                          <a:ea typeface="Aptos" panose="020B0004020202020204" pitchFamily="34" charset="0"/>
                          <a:cs typeface="+mj-cs"/>
                        </a:rPr>
                        <a:t>5.</a:t>
                      </a:r>
                      <a:endParaRPr lang="en-GB" sz="1400" kern="100">
                        <a:effectLst/>
                        <a:latin typeface="Aptos" panose="020B0004020202020204" pitchFamily="34" charset="0"/>
                        <a:ea typeface="Aptos" panose="020B0004020202020204" pitchFamily="34" charset="0"/>
                        <a:cs typeface="+mj-cs"/>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r" rtl="1">
                        <a:lnSpc>
                          <a:spcPct val="115000"/>
                        </a:lnSpc>
                        <a:spcAft>
                          <a:spcPts val="800"/>
                        </a:spcAft>
                      </a:pPr>
                      <a:r>
                        <a:rPr lang="ar-SA" sz="1400" kern="100">
                          <a:solidFill>
                            <a:srgbClr val="000000"/>
                          </a:solidFill>
                          <a:effectLst/>
                          <a:latin typeface="Aptos" panose="020B0004020202020204" pitchFamily="34" charset="0"/>
                          <a:ea typeface="Aptos" panose="020B0004020202020204" pitchFamily="34" charset="0"/>
                          <a:cs typeface="+mj-cs"/>
                        </a:rPr>
                        <a:t>خلال الأيام السبعة (7) الماضية (هل كان يوجد أيام وإذا كانت)، كم عدد الأيام التي </a:t>
                      </a:r>
                      <a:r>
                        <a:rPr lang="ar-SA" sz="1400" b="1" kern="100">
                          <a:solidFill>
                            <a:srgbClr val="000000"/>
                          </a:solidFill>
                          <a:effectLst/>
                          <a:latin typeface="Aptos" panose="020B0004020202020204" pitchFamily="34" charset="0"/>
                          <a:ea typeface="Aptos" panose="020B0004020202020204" pitchFamily="34" charset="0"/>
                          <a:cs typeface="+mj-cs"/>
                        </a:rPr>
                        <a:t>قللت فيها أسرتك من عدد الوجبات التي يتم تناولها في اليوم </a:t>
                      </a:r>
                      <a:r>
                        <a:rPr lang="ar-SA" sz="1400" kern="100">
                          <a:solidFill>
                            <a:srgbClr val="000000"/>
                          </a:solidFill>
                          <a:effectLst/>
                          <a:latin typeface="Aptos" panose="020B0004020202020204" pitchFamily="34" charset="0"/>
                          <a:ea typeface="Aptos" panose="020B0004020202020204" pitchFamily="34" charset="0"/>
                          <a:cs typeface="+mj-cs"/>
                        </a:rPr>
                        <a:t>بسبب نقص الطعام أو المال لشراء الطعام؟</a:t>
                      </a:r>
                      <a:endParaRPr lang="en-GB" sz="1400" kern="100">
                        <a:effectLst/>
                        <a:latin typeface="Aptos" panose="020B0004020202020204" pitchFamily="34" charset="0"/>
                        <a:ea typeface="Aptos" panose="020B0004020202020204" pitchFamily="34" charset="0"/>
                        <a:cs typeface="+mj-cs"/>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rtl="0">
                        <a:lnSpc>
                          <a:spcPct val="115000"/>
                        </a:lnSpc>
                        <a:spcAft>
                          <a:spcPts val="800"/>
                        </a:spcAft>
                      </a:pPr>
                      <a:r>
                        <a:rPr lang="en-GB" sz="1400" kern="100">
                          <a:effectLst/>
                          <a:latin typeface="Aptos" panose="020B0004020202020204" pitchFamily="34" charset="0"/>
                          <a:ea typeface="Aptos" panose="020B0004020202020204" pitchFamily="34" charset="0"/>
                          <a:cs typeface="+mj-cs"/>
                        </a:rPr>
                        <a:t>|____|</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64428434"/>
                  </a:ext>
                </a:extLst>
              </a:tr>
              <a:tr h="188595">
                <a:tc gridSpan="2">
                  <a:txBody>
                    <a:bodyPr/>
                    <a:lstStyle/>
                    <a:p>
                      <a:pPr rtl="1">
                        <a:lnSpc>
                          <a:spcPct val="115000"/>
                        </a:lnSpc>
                      </a:pPr>
                      <a:endParaRPr lang="en-GB" sz="1400" kern="100">
                        <a:effectLst/>
                        <a:latin typeface="Aptos" panose="020B0004020202020204" pitchFamily="34" charset="0"/>
                        <a:cs typeface="+mj-cs"/>
                      </a:endParaRPr>
                    </a:p>
                  </a:txBody>
                  <a:tcPr marL="68580" marR="68580" marT="9525" marB="0" anchor="ctr">
                    <a:lnL>
                      <a:noFill/>
                    </a:lnL>
                    <a:lnR>
                      <a:noFill/>
                    </a:lnR>
                    <a:lnT w="12700" cap="flat" cmpd="sng" algn="ctr">
                      <a:solidFill>
                        <a:srgbClr val="000000"/>
                      </a:solidFill>
                      <a:prstDash val="solid"/>
                      <a:round/>
                      <a:headEnd type="none" w="med" len="med"/>
                      <a:tailEnd type="none" w="med" len="med"/>
                    </a:lnT>
                    <a:lnB>
                      <a:noFill/>
                    </a:lnB>
                    <a:noFill/>
                  </a:tcPr>
                </a:tc>
                <a:tc hMerge="1">
                  <a:txBody>
                    <a:bodyPr/>
                    <a:lstStyle/>
                    <a:p>
                      <a:endParaRPr lang="en-US"/>
                    </a:p>
                  </a:txBody>
                  <a:tcPr/>
                </a:tc>
                <a:tc>
                  <a:txBody>
                    <a:bodyPr/>
                    <a:lstStyle/>
                    <a:p>
                      <a:pPr rtl="1">
                        <a:lnSpc>
                          <a:spcPct val="115000"/>
                        </a:lnSpc>
                      </a:pPr>
                      <a:endParaRPr lang="en-GB" sz="1400" kern="100">
                        <a:effectLst/>
                        <a:latin typeface="Aptos" panose="020B0004020202020204" pitchFamily="34" charset="0"/>
                        <a:cs typeface="+mj-cs"/>
                      </a:endParaRPr>
                    </a:p>
                  </a:txBody>
                  <a:tcPr marL="68580" marR="68580" marT="9525" marB="0">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4282605021"/>
                  </a:ext>
                </a:extLst>
              </a:tr>
            </a:tbl>
          </a:graphicData>
        </a:graphic>
      </p:graphicFrame>
      <p:cxnSp>
        <p:nvCxnSpPr>
          <p:cNvPr id="6" name="Straight Arrow Connector 5">
            <a:extLst>
              <a:ext uri="{FF2B5EF4-FFF2-40B4-BE49-F238E27FC236}">
                <a16:creationId xmlns:a16="http://schemas.microsoft.com/office/drawing/2014/main" id="{779660C4-948B-C59E-E2B4-D5397994D688}"/>
              </a:ext>
            </a:extLst>
          </p:cNvPr>
          <p:cNvCxnSpPr>
            <a:cxnSpLocks/>
          </p:cNvCxnSpPr>
          <p:nvPr/>
        </p:nvCxnSpPr>
        <p:spPr>
          <a:xfrm>
            <a:off x="155764" y="5133548"/>
            <a:ext cx="742950" cy="0"/>
          </a:xfrm>
          <a:prstGeom prst="straightConnector1">
            <a:avLst/>
          </a:prstGeom>
          <a:ln w="762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C264247F-5F8E-B8CB-132E-0EDD930638A5}"/>
              </a:ext>
            </a:extLst>
          </p:cNvPr>
          <p:cNvSpPr/>
          <p:nvPr/>
        </p:nvSpPr>
        <p:spPr>
          <a:xfrm>
            <a:off x="1014502" y="4834892"/>
            <a:ext cx="10667999" cy="480059"/>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7123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6809" y="1378973"/>
            <a:ext cx="11052000" cy="4100053"/>
          </a:xfrm>
        </p:spPr>
        <p:txBody>
          <a:bodyPr/>
          <a:lstStyle/>
          <a:p>
            <a:pPr marL="0" indent="0">
              <a:lnSpc>
                <a:spcPts val="2700"/>
              </a:lnSpc>
              <a:buNone/>
            </a:pPr>
            <a:endParaRPr lang="en-US" sz="1800">
              <a:solidFill>
                <a:srgbClr val="000000"/>
              </a:solidFill>
              <a:latin typeface="Open Sans" panose="020B0606030504020204" pitchFamily="34" charset="0"/>
            </a:endParaRPr>
          </a:p>
          <a:p>
            <a:pPr marL="0" indent="0">
              <a:lnSpc>
                <a:spcPts val="2700"/>
              </a:lnSpc>
              <a:buNone/>
            </a:pPr>
            <a:endParaRPr lang="en-US" sz="1800" b="0" i="0">
              <a:solidFill>
                <a:srgbClr val="000000"/>
              </a:solidFill>
              <a:effectLst/>
              <a:latin typeface="Open Sans" panose="020B0606030504020204" pitchFamily="34" charset="0"/>
            </a:endParaRPr>
          </a:p>
          <a:p>
            <a:pPr marL="0" indent="0" algn="r" rtl="1">
              <a:lnSpc>
                <a:spcPts val="2700"/>
              </a:lnSpc>
              <a:buNone/>
            </a:pPr>
            <a:r>
              <a:rPr lang="ar-AE" sz="2400" spc="60">
                <a:latin typeface="Open Sans"/>
                <a:ea typeface="Open Sans"/>
                <a:cs typeface="Open Sans"/>
              </a:rPr>
              <a:t>يمكن أن </a:t>
            </a:r>
            <a:r>
              <a:rPr lang="ar-LB" sz="2400" spc="60">
                <a:latin typeface="Open Sans"/>
                <a:ea typeface="Open Sans"/>
                <a:cs typeface="Open Sans"/>
              </a:rPr>
              <a:t>يتراوح</a:t>
            </a:r>
            <a:r>
              <a:rPr lang="ar-AE" sz="2400" spc="60">
                <a:latin typeface="Open Sans"/>
                <a:ea typeface="Open Sans"/>
                <a:cs typeface="Open Sans"/>
              </a:rPr>
              <a:t> </a:t>
            </a:r>
            <a:r>
              <a:rPr lang="ar-LB" sz="2400" spc="60">
                <a:latin typeface="Open Sans"/>
                <a:ea typeface="Open Sans"/>
                <a:cs typeface="Open Sans"/>
              </a:rPr>
              <a:t>حضور</a:t>
            </a:r>
            <a:r>
              <a:rPr lang="ar-AE" sz="2400" spc="60">
                <a:latin typeface="Open Sans"/>
                <a:ea typeface="Open Sans"/>
                <a:cs typeface="Open Sans"/>
              </a:rPr>
              <a:t> هذا العرض التقديمي </a:t>
            </a:r>
            <a:r>
              <a:rPr lang="ar-LB" sz="2400" spc="60">
                <a:latin typeface="Open Sans"/>
                <a:ea typeface="Open Sans"/>
                <a:cs typeface="Open Sans"/>
              </a:rPr>
              <a:t>من جامعي البيانات الى</a:t>
            </a:r>
            <a:r>
              <a:rPr lang="ar-AE" sz="2400" spc="60">
                <a:latin typeface="Open Sans"/>
                <a:ea typeface="Open Sans"/>
                <a:cs typeface="Open Sans"/>
              </a:rPr>
              <a:t> العاملين في وحدات تحليل الأمن الغذائي، وتحليل الهشاشة، والتغذية، بالإضافة إلى أفراد فريق البرامج في المكاتب الإقليمية والقطرية. كما يمكن استخدامه لتدريب الشركاء</a:t>
            </a:r>
            <a:r>
              <a:rPr lang="ar-LB" sz="2400" spc="60">
                <a:latin typeface="Open Sans"/>
                <a:ea typeface="Open Sans"/>
                <a:cs typeface="Open Sans"/>
              </a:rPr>
              <a:t> أو مقدمي الخدمات</a:t>
            </a:r>
            <a:r>
              <a:rPr lang="ar-AE" sz="2400" spc="60">
                <a:latin typeface="Open Sans"/>
                <a:ea typeface="Open Sans"/>
                <a:cs typeface="Open Sans"/>
              </a:rPr>
              <a:t>.</a:t>
            </a:r>
            <a:endParaRPr lang="en-US" sz="2400" spc="60"/>
          </a:p>
          <a:p>
            <a:pPr marL="0" indent="0">
              <a:lnSpc>
                <a:spcPts val="2700"/>
              </a:lnSpc>
              <a:buNone/>
            </a:pPr>
            <a:endParaRPr lang="en-US" sz="2400" spc="60"/>
          </a:p>
          <a:p>
            <a:pPr marL="0" indent="0" algn="r" rtl="1">
              <a:lnSpc>
                <a:spcPts val="2700"/>
              </a:lnSpc>
              <a:buNone/>
            </a:pPr>
            <a:r>
              <a:rPr lang="ar-SA" sz="2400" spc="60"/>
              <a:t>تم إدراج أقسام الشرائح للمساعدة في اختيار المواد.</a:t>
            </a:r>
            <a:endParaRPr lang="en-US" sz="2400" spc="60"/>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ctr"/>
            <a:r>
              <a:rPr lang="ar-SA" sz="3600" kern="1400" spc="230" dirty="0">
                <a:solidFill>
                  <a:schemeClr val="tx1"/>
                </a:solidFill>
                <a:latin typeface="Open Sans ExtraBold" panose="020B0906030804020204" pitchFamily="34" charset="0"/>
              </a:rPr>
              <a:t>الجمهور</a:t>
            </a:r>
            <a:r>
              <a:rPr lang="en-GB" sz="3600" kern="1400" spc="230" dirty="0">
                <a:solidFill>
                  <a:schemeClr val="tx1"/>
                </a:solidFill>
                <a:latin typeface="Open Sans ExtraBold" panose="020B0906030804020204" pitchFamily="34" charset="0"/>
              </a:rPr>
              <a:t>  </a:t>
            </a:r>
          </a:p>
        </p:txBody>
      </p:sp>
      <p:pic>
        <p:nvPicPr>
          <p:cNvPr id="4" name="Picture 3">
            <a:extLst>
              <a:ext uri="{FF2B5EF4-FFF2-40B4-BE49-F238E27FC236}">
                <a16:creationId xmlns:a16="http://schemas.microsoft.com/office/drawing/2014/main" id="{96F6D793-2DCB-450E-AD60-167FC01744C9}"/>
              </a:ext>
            </a:extLst>
          </p:cNvPr>
          <p:cNvPicPr>
            <a:picLocks noChangeAspect="1"/>
          </p:cNvPicPr>
          <p:nvPr/>
        </p:nvPicPr>
        <p:blipFill>
          <a:blip r:embed="rId3"/>
          <a:stretch>
            <a:fillRect/>
          </a:stretch>
        </p:blipFill>
        <p:spPr>
          <a:xfrm>
            <a:off x="419100" y="5732009"/>
            <a:ext cx="2209800" cy="819150"/>
          </a:xfrm>
          <a:prstGeom prst="rect">
            <a:avLst/>
          </a:prstGeom>
        </p:spPr>
      </p:pic>
      <p:sp>
        <p:nvSpPr>
          <p:cNvPr id="9" name="Freeform: Shape 8">
            <a:extLst>
              <a:ext uri="{FF2B5EF4-FFF2-40B4-BE49-F238E27FC236}">
                <a16:creationId xmlns:a16="http://schemas.microsoft.com/office/drawing/2014/main" id="{E68965B7-67CF-493A-86E5-0E0A91FC6230}"/>
              </a:ext>
            </a:extLst>
          </p:cNvPr>
          <p:cNvSpPr/>
          <p:nvPr/>
        </p:nvSpPr>
        <p:spPr>
          <a:xfrm>
            <a:off x="9800203" y="5286403"/>
            <a:ext cx="916236" cy="916186"/>
          </a:xfrm>
          <a:custGeom>
            <a:avLst/>
            <a:gdLst>
              <a:gd name="connsiteX0" fmla="*/ 734002 w 916236"/>
              <a:gd name="connsiteY0" fmla="*/ 614878 h 916186"/>
              <a:gd name="connsiteX1" fmla="*/ 633933 w 916236"/>
              <a:gd name="connsiteY1" fmla="*/ 613048 h 916186"/>
              <a:gd name="connsiteX2" fmla="*/ 589566 w 916236"/>
              <a:gd name="connsiteY2" fmla="*/ 568696 h 916186"/>
              <a:gd name="connsiteX3" fmla="*/ 568696 w 916236"/>
              <a:gd name="connsiteY3" fmla="*/ 89196 h 916186"/>
              <a:gd name="connsiteX4" fmla="*/ 89196 w 916236"/>
              <a:gd name="connsiteY4" fmla="*/ 110065 h 916186"/>
              <a:gd name="connsiteX5" fmla="*/ 110065 w 916236"/>
              <a:gd name="connsiteY5" fmla="*/ 589566 h 916186"/>
              <a:gd name="connsiteX6" fmla="*/ 568696 w 916236"/>
              <a:gd name="connsiteY6" fmla="*/ 589566 h 916186"/>
              <a:gd name="connsiteX7" fmla="*/ 612974 w 916236"/>
              <a:gd name="connsiteY7" fmla="*/ 633844 h 916186"/>
              <a:gd name="connsiteX8" fmla="*/ 595750 w 916236"/>
              <a:gd name="connsiteY8" fmla="*/ 678359 h 916186"/>
              <a:gd name="connsiteX9" fmla="*/ 614834 w 916236"/>
              <a:gd name="connsiteY9" fmla="*/ 733662 h 916186"/>
              <a:gd name="connsiteX10" fmla="*/ 777601 w 916236"/>
              <a:gd name="connsiteY10" fmla="*/ 896695 h 916186"/>
              <a:gd name="connsiteX11" fmla="*/ 826263 w 916236"/>
              <a:gd name="connsiteY11" fmla="*/ 916178 h 916186"/>
              <a:gd name="connsiteX12" fmla="*/ 915824 w 916236"/>
              <a:gd name="connsiteY12" fmla="*/ 833274 h 916186"/>
              <a:gd name="connsiteX13" fmla="*/ 896740 w 916236"/>
              <a:gd name="connsiteY13" fmla="*/ 777956 h 916186"/>
              <a:gd name="connsiteX14" fmla="*/ 121249 w 916236"/>
              <a:gd name="connsiteY14" fmla="*/ 558792 h 916186"/>
              <a:gd name="connsiteX15" fmla="*/ 121253 w 916236"/>
              <a:gd name="connsiteY15" fmla="*/ 121253 h 916186"/>
              <a:gd name="connsiteX16" fmla="*/ 558792 w 916236"/>
              <a:gd name="connsiteY16" fmla="*/ 121256 h 916186"/>
              <a:gd name="connsiteX17" fmla="*/ 558792 w 916236"/>
              <a:gd name="connsiteY17" fmla="*/ 558792 h 916186"/>
              <a:gd name="connsiteX18" fmla="*/ 124205 w 916236"/>
              <a:gd name="connsiteY18" fmla="*/ 561734 h 916186"/>
              <a:gd name="connsiteX19" fmla="*/ 121249 w 916236"/>
              <a:gd name="connsiteY19" fmla="*/ 558778 h 916186"/>
              <a:gd name="connsiteX20" fmla="*/ 868077 w 916236"/>
              <a:gd name="connsiteY20" fmla="*/ 868239 h 916186"/>
              <a:gd name="connsiteX21" fmla="*/ 798501 w 916236"/>
              <a:gd name="connsiteY21" fmla="*/ 875855 h 916186"/>
              <a:gd name="connsiteX22" fmla="*/ 635763 w 916236"/>
              <a:gd name="connsiteY22" fmla="*/ 712822 h 916186"/>
              <a:gd name="connsiteX23" fmla="*/ 625195 w 916236"/>
              <a:gd name="connsiteY23" fmla="*/ 680912 h 916186"/>
              <a:gd name="connsiteX24" fmla="*/ 643541 w 916236"/>
              <a:gd name="connsiteY24" fmla="*/ 643335 h 916186"/>
              <a:gd name="connsiteX25" fmla="*/ 685296 w 916236"/>
              <a:gd name="connsiteY25" fmla="*/ 624871 h 916186"/>
              <a:gd name="connsiteX26" fmla="*/ 713102 w 916236"/>
              <a:gd name="connsiteY26" fmla="*/ 635748 h 916186"/>
              <a:gd name="connsiteX27" fmla="*/ 875840 w 916236"/>
              <a:gd name="connsiteY27" fmla="*/ 798737 h 916186"/>
              <a:gd name="connsiteX28" fmla="*/ 886408 w 916236"/>
              <a:gd name="connsiteY28" fmla="*/ 830662 h 916186"/>
              <a:gd name="connsiteX29" fmla="*/ 868062 w 916236"/>
              <a:gd name="connsiteY29" fmla="*/ 868224 h 91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6236" h="916186">
                <a:moveTo>
                  <a:pt x="734002" y="614878"/>
                </a:moveTo>
                <a:cubicBezTo>
                  <a:pt x="705637" y="589736"/>
                  <a:pt x="663198" y="588959"/>
                  <a:pt x="633933" y="613048"/>
                </a:cubicBezTo>
                <a:lnTo>
                  <a:pt x="589566" y="568696"/>
                </a:lnTo>
                <a:cubicBezTo>
                  <a:pt x="716214" y="430523"/>
                  <a:pt x="706870" y="215843"/>
                  <a:pt x="568696" y="89196"/>
                </a:cubicBezTo>
                <a:cubicBezTo>
                  <a:pt x="430523" y="-37451"/>
                  <a:pt x="215843" y="-28108"/>
                  <a:pt x="89196" y="110065"/>
                </a:cubicBezTo>
                <a:cubicBezTo>
                  <a:pt x="-37451" y="248239"/>
                  <a:pt x="-28108" y="462918"/>
                  <a:pt x="110065" y="589566"/>
                </a:cubicBezTo>
                <a:cubicBezTo>
                  <a:pt x="239814" y="708492"/>
                  <a:pt x="438947" y="708492"/>
                  <a:pt x="568696" y="589566"/>
                </a:cubicBezTo>
                <a:lnTo>
                  <a:pt x="612974" y="633844"/>
                </a:lnTo>
                <a:cubicBezTo>
                  <a:pt x="603255" y="646819"/>
                  <a:pt x="597295" y="662221"/>
                  <a:pt x="595750" y="678359"/>
                </a:cubicBezTo>
                <a:cubicBezTo>
                  <a:pt x="593499" y="698722"/>
                  <a:pt x="600504" y="719021"/>
                  <a:pt x="614834" y="733662"/>
                </a:cubicBezTo>
                <a:lnTo>
                  <a:pt x="777601" y="896695"/>
                </a:lnTo>
                <a:cubicBezTo>
                  <a:pt x="790554" y="909450"/>
                  <a:pt x="808087" y="916470"/>
                  <a:pt x="826263" y="916178"/>
                </a:cubicBezTo>
                <a:cubicBezTo>
                  <a:pt x="872612" y="914742"/>
                  <a:pt x="910819" y="879375"/>
                  <a:pt x="915824" y="833274"/>
                </a:cubicBezTo>
                <a:cubicBezTo>
                  <a:pt x="918070" y="812907"/>
                  <a:pt x="911067" y="792606"/>
                  <a:pt x="896740" y="777956"/>
                </a:cubicBezTo>
                <a:close/>
                <a:moveTo>
                  <a:pt x="121249" y="558792"/>
                </a:moveTo>
                <a:cubicBezTo>
                  <a:pt x="426" y="437969"/>
                  <a:pt x="428" y="242075"/>
                  <a:pt x="121253" y="121253"/>
                </a:cubicBezTo>
                <a:cubicBezTo>
                  <a:pt x="242077" y="431"/>
                  <a:pt x="437970" y="432"/>
                  <a:pt x="558792" y="121256"/>
                </a:cubicBezTo>
                <a:cubicBezTo>
                  <a:pt x="679613" y="242080"/>
                  <a:pt x="679613" y="437970"/>
                  <a:pt x="558792" y="558792"/>
                </a:cubicBezTo>
                <a:cubicBezTo>
                  <a:pt x="439597" y="679613"/>
                  <a:pt x="245026" y="680930"/>
                  <a:pt x="124205" y="561734"/>
                </a:cubicBezTo>
                <a:cubicBezTo>
                  <a:pt x="123213" y="560755"/>
                  <a:pt x="122227" y="559770"/>
                  <a:pt x="121249" y="558778"/>
                </a:cubicBezTo>
                <a:close/>
                <a:moveTo>
                  <a:pt x="868077" y="868239"/>
                </a:moveTo>
                <a:cubicBezTo>
                  <a:pt x="846749" y="889507"/>
                  <a:pt x="815533" y="892932"/>
                  <a:pt x="798501" y="875855"/>
                </a:cubicBezTo>
                <a:lnTo>
                  <a:pt x="635763" y="712822"/>
                </a:lnTo>
                <a:cubicBezTo>
                  <a:pt x="627648" y="704300"/>
                  <a:pt x="623771" y="692594"/>
                  <a:pt x="625195" y="680912"/>
                </a:cubicBezTo>
                <a:cubicBezTo>
                  <a:pt x="626707" y="666621"/>
                  <a:pt x="633202" y="653316"/>
                  <a:pt x="643541" y="643335"/>
                </a:cubicBezTo>
                <a:cubicBezTo>
                  <a:pt x="654515" y="631964"/>
                  <a:pt x="669500" y="625337"/>
                  <a:pt x="685296" y="624871"/>
                </a:cubicBezTo>
                <a:cubicBezTo>
                  <a:pt x="695649" y="624611"/>
                  <a:pt x="705673" y="628531"/>
                  <a:pt x="713102" y="635748"/>
                </a:cubicBezTo>
                <a:lnTo>
                  <a:pt x="875840" y="798737"/>
                </a:lnTo>
                <a:cubicBezTo>
                  <a:pt x="883962" y="807262"/>
                  <a:pt x="887840" y="818975"/>
                  <a:pt x="886408" y="830662"/>
                </a:cubicBezTo>
                <a:cubicBezTo>
                  <a:pt x="884902" y="844952"/>
                  <a:pt x="878407" y="858251"/>
                  <a:pt x="868062" y="868224"/>
                </a:cubicBezTo>
                <a:close/>
              </a:path>
            </a:pathLst>
          </a:custGeom>
          <a:solidFill>
            <a:schemeClr val="accent2">
              <a:lumMod val="75000"/>
            </a:schemeClr>
          </a:solidFill>
          <a:ln w="14684"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8DF09439-060A-4E51-880B-67F80F4D50BB}"/>
              </a:ext>
            </a:extLst>
          </p:cNvPr>
          <p:cNvSpPr/>
          <p:nvPr/>
        </p:nvSpPr>
        <p:spPr>
          <a:xfrm>
            <a:off x="9993183" y="5420330"/>
            <a:ext cx="295188" cy="295188"/>
          </a:xfrm>
          <a:custGeom>
            <a:avLst/>
            <a:gdLst>
              <a:gd name="connsiteX0" fmla="*/ 147594 w 295188"/>
              <a:gd name="connsiteY0" fmla="*/ 295189 h 295188"/>
              <a:gd name="connsiteX1" fmla="*/ 295189 w 295188"/>
              <a:gd name="connsiteY1" fmla="*/ 147594 h 295188"/>
              <a:gd name="connsiteX2" fmla="*/ 147594 w 295188"/>
              <a:gd name="connsiteY2" fmla="*/ 0 h 295188"/>
              <a:gd name="connsiteX3" fmla="*/ 0 w 295188"/>
              <a:gd name="connsiteY3" fmla="*/ 147594 h 295188"/>
              <a:gd name="connsiteX4" fmla="*/ 147594 w 295188"/>
              <a:gd name="connsiteY4" fmla="*/ 295189 h 295188"/>
              <a:gd name="connsiteX5" fmla="*/ 147594 w 295188"/>
              <a:gd name="connsiteY5" fmla="*/ 29519 h 295188"/>
              <a:gd name="connsiteX6" fmla="*/ 265670 w 295188"/>
              <a:gd name="connsiteY6" fmla="*/ 147594 h 295188"/>
              <a:gd name="connsiteX7" fmla="*/ 147594 w 295188"/>
              <a:gd name="connsiteY7" fmla="*/ 265670 h 295188"/>
              <a:gd name="connsiteX8" fmla="*/ 29519 w 295188"/>
              <a:gd name="connsiteY8" fmla="*/ 147594 h 295188"/>
              <a:gd name="connsiteX9" fmla="*/ 147594 w 295188"/>
              <a:gd name="connsiteY9" fmla="*/ 29519 h 295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188" h="295188">
                <a:moveTo>
                  <a:pt x="147594" y="295189"/>
                </a:moveTo>
                <a:cubicBezTo>
                  <a:pt x="229108" y="295189"/>
                  <a:pt x="295189" y="229108"/>
                  <a:pt x="295189" y="147594"/>
                </a:cubicBezTo>
                <a:cubicBezTo>
                  <a:pt x="295189" y="66081"/>
                  <a:pt x="229108" y="0"/>
                  <a:pt x="147594" y="0"/>
                </a:cubicBezTo>
                <a:cubicBezTo>
                  <a:pt x="66081" y="0"/>
                  <a:pt x="0" y="66081"/>
                  <a:pt x="0" y="147594"/>
                </a:cubicBezTo>
                <a:cubicBezTo>
                  <a:pt x="0" y="229108"/>
                  <a:pt x="66081" y="295189"/>
                  <a:pt x="147594" y="295189"/>
                </a:cubicBezTo>
                <a:close/>
                <a:moveTo>
                  <a:pt x="147594" y="29519"/>
                </a:moveTo>
                <a:cubicBezTo>
                  <a:pt x="212806" y="29519"/>
                  <a:pt x="265670" y="82383"/>
                  <a:pt x="265670" y="147594"/>
                </a:cubicBezTo>
                <a:cubicBezTo>
                  <a:pt x="265670" y="212806"/>
                  <a:pt x="212806" y="265670"/>
                  <a:pt x="147594" y="265670"/>
                </a:cubicBezTo>
                <a:cubicBezTo>
                  <a:pt x="82383" y="265670"/>
                  <a:pt x="29519" y="212806"/>
                  <a:pt x="29519" y="147594"/>
                </a:cubicBezTo>
                <a:cubicBezTo>
                  <a:pt x="29576" y="82406"/>
                  <a:pt x="82406" y="29576"/>
                  <a:pt x="147594" y="29519"/>
                </a:cubicBezTo>
                <a:close/>
              </a:path>
            </a:pathLst>
          </a:custGeom>
          <a:solidFill>
            <a:srgbClr val="000000"/>
          </a:solidFill>
          <a:ln w="14684"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A711A333-FB7A-48ED-BFC4-6DAF691EEDC7}"/>
              </a:ext>
            </a:extLst>
          </p:cNvPr>
          <p:cNvSpPr/>
          <p:nvPr/>
        </p:nvSpPr>
        <p:spPr>
          <a:xfrm>
            <a:off x="9920861" y="5745037"/>
            <a:ext cx="439831" cy="77900"/>
          </a:xfrm>
          <a:custGeom>
            <a:avLst/>
            <a:gdLst>
              <a:gd name="connsiteX0" fmla="*/ 352013 w 439831"/>
              <a:gd name="connsiteY0" fmla="*/ 19999 h 77900"/>
              <a:gd name="connsiteX1" fmla="*/ 219916 w 439831"/>
              <a:gd name="connsiteY1" fmla="*/ 0 h 77900"/>
              <a:gd name="connsiteX2" fmla="*/ 0 w 439831"/>
              <a:gd name="connsiteY2" fmla="*/ 54935 h 77900"/>
              <a:gd name="connsiteX3" fmla="*/ 20206 w 439831"/>
              <a:gd name="connsiteY3" fmla="*/ 77900 h 77900"/>
              <a:gd name="connsiteX4" fmla="*/ 219916 w 439831"/>
              <a:gd name="connsiteY4" fmla="*/ 29519 h 77900"/>
              <a:gd name="connsiteX5" fmla="*/ 343718 w 439831"/>
              <a:gd name="connsiteY5" fmla="*/ 48322 h 77900"/>
              <a:gd name="connsiteX6" fmla="*/ 419700 w 439831"/>
              <a:gd name="connsiteY6" fmla="*/ 76572 h 77900"/>
              <a:gd name="connsiteX7" fmla="*/ 439832 w 439831"/>
              <a:gd name="connsiteY7" fmla="*/ 53488 h 77900"/>
              <a:gd name="connsiteX8" fmla="*/ 352013 w 439831"/>
              <a:gd name="connsiteY8" fmla="*/ 19999 h 77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9831" h="77900">
                <a:moveTo>
                  <a:pt x="352013" y="19999"/>
                </a:moveTo>
                <a:cubicBezTo>
                  <a:pt x="309210" y="6845"/>
                  <a:pt x="264695" y="106"/>
                  <a:pt x="219916" y="0"/>
                </a:cubicBezTo>
                <a:cubicBezTo>
                  <a:pt x="143376" y="1272"/>
                  <a:pt x="68147" y="20065"/>
                  <a:pt x="0" y="54935"/>
                </a:cubicBezTo>
                <a:cubicBezTo>
                  <a:pt x="6319" y="62946"/>
                  <a:pt x="13064" y="70612"/>
                  <a:pt x="20206" y="77900"/>
                </a:cubicBezTo>
                <a:cubicBezTo>
                  <a:pt x="82387" y="47226"/>
                  <a:pt x="150591" y="30703"/>
                  <a:pt x="219916" y="29519"/>
                </a:cubicBezTo>
                <a:cubicBezTo>
                  <a:pt x="261886" y="29640"/>
                  <a:pt x="303605" y="35978"/>
                  <a:pt x="343718" y="48322"/>
                </a:cubicBezTo>
                <a:cubicBezTo>
                  <a:pt x="369755" y="55705"/>
                  <a:pt x="395164" y="65151"/>
                  <a:pt x="419700" y="76572"/>
                </a:cubicBezTo>
                <a:cubicBezTo>
                  <a:pt x="426824" y="69248"/>
                  <a:pt x="433544" y="61542"/>
                  <a:pt x="439832" y="53488"/>
                </a:cubicBezTo>
                <a:cubicBezTo>
                  <a:pt x="411613" y="39735"/>
                  <a:pt x="382224" y="28529"/>
                  <a:pt x="352013" y="19999"/>
                </a:cubicBezTo>
                <a:close/>
              </a:path>
            </a:pathLst>
          </a:custGeom>
          <a:solidFill>
            <a:srgbClr val="000000"/>
          </a:solidFill>
          <a:ln w="14684"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F9991D15-9EBC-476C-BB05-5E4B8F7C59C5}"/>
              </a:ext>
            </a:extLst>
          </p:cNvPr>
          <p:cNvSpPr/>
          <p:nvPr/>
        </p:nvSpPr>
        <p:spPr>
          <a:xfrm>
            <a:off x="10416779" y="5335257"/>
            <a:ext cx="211813" cy="263012"/>
          </a:xfrm>
          <a:custGeom>
            <a:avLst/>
            <a:gdLst>
              <a:gd name="connsiteX0" fmla="*/ 78225 w 211813"/>
              <a:gd name="connsiteY0" fmla="*/ 29681 h 263012"/>
              <a:gd name="connsiteX1" fmla="*/ 181125 w 211813"/>
              <a:gd name="connsiteY1" fmla="*/ 133410 h 263012"/>
              <a:gd name="connsiteX2" fmla="*/ 102327 w 211813"/>
              <a:gd name="connsiteY2" fmla="*/ 233361 h 263012"/>
              <a:gd name="connsiteX3" fmla="*/ 105515 w 211813"/>
              <a:gd name="connsiteY3" fmla="*/ 263013 h 263012"/>
              <a:gd name="connsiteX4" fmla="*/ 209105 w 211813"/>
              <a:gd name="connsiteY4" fmla="*/ 106297 h 263012"/>
              <a:gd name="connsiteX5" fmla="*/ 52389 w 211813"/>
              <a:gd name="connsiteY5" fmla="*/ 2709 h 263012"/>
              <a:gd name="connsiteX6" fmla="*/ 0 w 211813"/>
              <a:gd name="connsiteY6" fmla="*/ 26035 h 263012"/>
              <a:gd name="connsiteX7" fmla="*/ 19689 w 211813"/>
              <a:gd name="connsiteY7" fmla="*/ 48027 h 263012"/>
              <a:gd name="connsiteX8" fmla="*/ 78225 w 211813"/>
              <a:gd name="connsiteY8" fmla="*/ 29681 h 26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813" h="263012">
                <a:moveTo>
                  <a:pt x="78225" y="29681"/>
                </a:moveTo>
                <a:cubicBezTo>
                  <a:pt x="135285" y="29910"/>
                  <a:pt x="181355" y="76352"/>
                  <a:pt x="181125" y="133410"/>
                </a:cubicBezTo>
                <a:cubicBezTo>
                  <a:pt x="180935" y="180872"/>
                  <a:pt x="148433" y="222098"/>
                  <a:pt x="102327" y="233361"/>
                </a:cubicBezTo>
                <a:cubicBezTo>
                  <a:pt x="103803" y="243147"/>
                  <a:pt x="104792" y="253050"/>
                  <a:pt x="105515" y="263013"/>
                </a:cubicBezTo>
                <a:cubicBezTo>
                  <a:pt x="177397" y="248342"/>
                  <a:pt x="223774" y="178179"/>
                  <a:pt x="209105" y="106297"/>
                </a:cubicBezTo>
                <a:cubicBezTo>
                  <a:pt x="194434" y="34417"/>
                  <a:pt x="124270" y="-11962"/>
                  <a:pt x="52389" y="2709"/>
                </a:cubicBezTo>
                <a:cubicBezTo>
                  <a:pt x="33436" y="6578"/>
                  <a:pt x="15556" y="14538"/>
                  <a:pt x="0" y="26035"/>
                </a:cubicBezTo>
                <a:cubicBezTo>
                  <a:pt x="6848" y="33164"/>
                  <a:pt x="13461" y="40470"/>
                  <a:pt x="19689" y="48027"/>
                </a:cubicBezTo>
                <a:cubicBezTo>
                  <a:pt x="36866" y="36070"/>
                  <a:pt x="57296" y="29667"/>
                  <a:pt x="78225" y="29681"/>
                </a:cubicBezTo>
                <a:close/>
              </a:path>
            </a:pathLst>
          </a:custGeom>
          <a:solidFill>
            <a:srgbClr val="000000"/>
          </a:solidFill>
          <a:ln w="14684"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0115F23A-02E3-4A00-9367-0A05E916AD56}"/>
              </a:ext>
            </a:extLst>
          </p:cNvPr>
          <p:cNvSpPr/>
          <p:nvPr/>
        </p:nvSpPr>
        <p:spPr>
          <a:xfrm>
            <a:off x="10520626" y="5642858"/>
            <a:ext cx="240047" cy="264533"/>
          </a:xfrm>
          <a:custGeom>
            <a:avLst/>
            <a:gdLst>
              <a:gd name="connsiteX0" fmla="*/ 209540 w 240047"/>
              <a:gd name="connsiteY0" fmla="*/ 77487 h 264533"/>
              <a:gd name="connsiteX1" fmla="*/ 82122 w 240047"/>
              <a:gd name="connsiteY1" fmla="*/ 15173 h 264533"/>
              <a:gd name="connsiteX2" fmla="*/ 2421 w 240047"/>
              <a:gd name="connsiteY2" fmla="*/ 0 h 264533"/>
              <a:gd name="connsiteX3" fmla="*/ 0 w 240047"/>
              <a:gd name="connsiteY3" fmla="*/ 29416 h 264533"/>
              <a:gd name="connsiteX4" fmla="*/ 73797 w 240047"/>
              <a:gd name="connsiteY4" fmla="*/ 43496 h 264533"/>
              <a:gd name="connsiteX5" fmla="*/ 190943 w 240047"/>
              <a:gd name="connsiteY5" fmla="*/ 100438 h 264533"/>
              <a:gd name="connsiteX6" fmla="*/ 210529 w 240047"/>
              <a:gd name="connsiteY6" fmla="*/ 139078 h 264533"/>
              <a:gd name="connsiteX7" fmla="*/ 210529 w 240047"/>
              <a:gd name="connsiteY7" fmla="*/ 264534 h 264533"/>
              <a:gd name="connsiteX8" fmla="*/ 240048 w 240047"/>
              <a:gd name="connsiteY8" fmla="*/ 264534 h 264533"/>
              <a:gd name="connsiteX9" fmla="*/ 240048 w 240047"/>
              <a:gd name="connsiteY9" fmla="*/ 139078 h 264533"/>
              <a:gd name="connsiteX10" fmla="*/ 209540 w 240047"/>
              <a:gd name="connsiteY10" fmla="*/ 77487 h 264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0047" h="264533">
                <a:moveTo>
                  <a:pt x="209540" y="77487"/>
                </a:moveTo>
                <a:cubicBezTo>
                  <a:pt x="171711" y="48324"/>
                  <a:pt x="128366" y="27126"/>
                  <a:pt x="82122" y="15173"/>
                </a:cubicBezTo>
                <a:cubicBezTo>
                  <a:pt x="56176" y="7270"/>
                  <a:pt x="29455" y="2184"/>
                  <a:pt x="2421" y="0"/>
                </a:cubicBezTo>
                <a:cubicBezTo>
                  <a:pt x="2007" y="9889"/>
                  <a:pt x="1166" y="19689"/>
                  <a:pt x="0" y="29416"/>
                </a:cubicBezTo>
                <a:cubicBezTo>
                  <a:pt x="25032" y="31454"/>
                  <a:pt x="49773" y="36174"/>
                  <a:pt x="73797" y="43496"/>
                </a:cubicBezTo>
                <a:cubicBezTo>
                  <a:pt x="116287" y="54381"/>
                  <a:pt x="156134" y="73750"/>
                  <a:pt x="190943" y="100438"/>
                </a:cubicBezTo>
                <a:cubicBezTo>
                  <a:pt x="202944" y="109722"/>
                  <a:pt x="210136" y="123910"/>
                  <a:pt x="210529" y="139078"/>
                </a:cubicBezTo>
                <a:lnTo>
                  <a:pt x="210529" y="264534"/>
                </a:lnTo>
                <a:lnTo>
                  <a:pt x="240048" y="264534"/>
                </a:lnTo>
                <a:lnTo>
                  <a:pt x="240048" y="139078"/>
                </a:lnTo>
                <a:cubicBezTo>
                  <a:pt x="239640" y="115009"/>
                  <a:pt x="228441" y="92396"/>
                  <a:pt x="209540" y="77487"/>
                </a:cubicBezTo>
                <a:close/>
              </a:path>
            </a:pathLst>
          </a:custGeom>
          <a:solidFill>
            <a:srgbClr val="000000"/>
          </a:solidFill>
          <a:ln w="14684"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D12A5063-502D-470D-9B82-20F1AC365101}"/>
              </a:ext>
            </a:extLst>
          </p:cNvPr>
          <p:cNvSpPr/>
          <p:nvPr/>
        </p:nvSpPr>
        <p:spPr>
          <a:xfrm>
            <a:off x="9653737" y="5335667"/>
            <a:ext cx="210433" cy="262365"/>
          </a:xfrm>
          <a:custGeom>
            <a:avLst/>
            <a:gdLst>
              <a:gd name="connsiteX0" fmla="*/ 132814 w 210433"/>
              <a:gd name="connsiteY0" fmla="*/ 29270 h 262365"/>
              <a:gd name="connsiteX1" fmla="*/ 190671 w 210433"/>
              <a:gd name="connsiteY1" fmla="*/ 47158 h 262365"/>
              <a:gd name="connsiteX2" fmla="*/ 210434 w 210433"/>
              <a:gd name="connsiteY2" fmla="*/ 25152 h 262365"/>
              <a:gd name="connsiteX3" fmla="*/ 25151 w 210433"/>
              <a:gd name="connsiteY3" fmla="*/ 54990 h 262365"/>
              <a:gd name="connsiteX4" fmla="*/ 54990 w 210433"/>
              <a:gd name="connsiteY4" fmla="*/ 240272 h 262365"/>
              <a:gd name="connsiteX5" fmla="*/ 104431 w 210433"/>
              <a:gd name="connsiteY5" fmla="*/ 262366 h 262365"/>
              <a:gd name="connsiteX6" fmla="*/ 107649 w 210433"/>
              <a:gd name="connsiteY6" fmla="*/ 232729 h 262365"/>
              <a:gd name="connsiteX7" fmla="*/ 32914 w 210433"/>
              <a:gd name="connsiteY7" fmla="*/ 107178 h 262365"/>
              <a:gd name="connsiteX8" fmla="*/ 132814 w 210433"/>
              <a:gd name="connsiteY8" fmla="*/ 29270 h 262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433" h="262365">
                <a:moveTo>
                  <a:pt x="132814" y="29270"/>
                </a:moveTo>
                <a:cubicBezTo>
                  <a:pt x="153461" y="29267"/>
                  <a:pt x="173628" y="35503"/>
                  <a:pt x="190671" y="47158"/>
                </a:cubicBezTo>
                <a:cubicBezTo>
                  <a:pt x="196914" y="39587"/>
                  <a:pt x="203556" y="32281"/>
                  <a:pt x="210434" y="25152"/>
                </a:cubicBezTo>
                <a:cubicBezTo>
                  <a:pt x="151030" y="-17773"/>
                  <a:pt x="68076" y="-4414"/>
                  <a:pt x="25151" y="54990"/>
                </a:cubicBezTo>
                <a:cubicBezTo>
                  <a:pt x="-17772" y="114394"/>
                  <a:pt x="-4414" y="197348"/>
                  <a:pt x="54990" y="240272"/>
                </a:cubicBezTo>
                <a:cubicBezTo>
                  <a:pt x="69776" y="250957"/>
                  <a:pt x="86608" y="258478"/>
                  <a:pt x="104431" y="262366"/>
                </a:cubicBezTo>
                <a:cubicBezTo>
                  <a:pt x="105155" y="252418"/>
                  <a:pt x="106173" y="242529"/>
                  <a:pt x="107649" y="232729"/>
                </a:cubicBezTo>
                <a:cubicBezTo>
                  <a:pt x="52341" y="218697"/>
                  <a:pt x="18881" y="162486"/>
                  <a:pt x="32914" y="107178"/>
                </a:cubicBezTo>
                <a:cubicBezTo>
                  <a:pt x="44517" y="61444"/>
                  <a:pt x="85631" y="29381"/>
                  <a:pt x="132814" y="29270"/>
                </a:cubicBezTo>
                <a:close/>
              </a:path>
            </a:pathLst>
          </a:custGeom>
          <a:solidFill>
            <a:srgbClr val="000000"/>
          </a:solidFill>
          <a:ln w="14684"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1A37B81B-BB43-4045-9EAD-C37C67C33E79}"/>
              </a:ext>
            </a:extLst>
          </p:cNvPr>
          <p:cNvSpPr/>
          <p:nvPr/>
        </p:nvSpPr>
        <p:spPr>
          <a:xfrm>
            <a:off x="9520880" y="5643227"/>
            <a:ext cx="238999" cy="264164"/>
          </a:xfrm>
          <a:custGeom>
            <a:avLst/>
            <a:gdLst>
              <a:gd name="connsiteX0" fmla="*/ 158103 w 238999"/>
              <a:gd name="connsiteY0" fmla="*/ 14730 h 264164"/>
              <a:gd name="connsiteX1" fmla="*/ 30641 w 238999"/>
              <a:gd name="connsiteY1" fmla="*/ 77015 h 264164"/>
              <a:gd name="connsiteX2" fmla="*/ 0 w 238999"/>
              <a:gd name="connsiteY2" fmla="*/ 138709 h 264164"/>
              <a:gd name="connsiteX3" fmla="*/ 0 w 238999"/>
              <a:gd name="connsiteY3" fmla="*/ 264165 h 264164"/>
              <a:gd name="connsiteX4" fmla="*/ 29519 w 238999"/>
              <a:gd name="connsiteY4" fmla="*/ 264165 h 264164"/>
              <a:gd name="connsiteX5" fmla="*/ 29519 w 238999"/>
              <a:gd name="connsiteY5" fmla="*/ 138709 h 264164"/>
              <a:gd name="connsiteX6" fmla="*/ 48544 w 238999"/>
              <a:gd name="connsiteY6" fmla="*/ 100482 h 264164"/>
              <a:gd name="connsiteX7" fmla="*/ 166044 w 238999"/>
              <a:gd name="connsiteY7" fmla="*/ 43186 h 264164"/>
              <a:gd name="connsiteX8" fmla="*/ 239000 w 238999"/>
              <a:gd name="connsiteY8" fmla="*/ 29401 h 264164"/>
              <a:gd name="connsiteX9" fmla="*/ 236550 w 238999"/>
              <a:gd name="connsiteY9" fmla="*/ 0 h 264164"/>
              <a:gd name="connsiteX10" fmla="*/ 158103 w 238999"/>
              <a:gd name="connsiteY10" fmla="*/ 14730 h 264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8999" h="264164">
                <a:moveTo>
                  <a:pt x="158103" y="14730"/>
                </a:moveTo>
                <a:cubicBezTo>
                  <a:pt x="112405" y="28148"/>
                  <a:pt x="69307" y="49207"/>
                  <a:pt x="30641" y="77015"/>
                </a:cubicBezTo>
                <a:cubicBezTo>
                  <a:pt x="11671" y="91928"/>
                  <a:pt x="419" y="114583"/>
                  <a:pt x="0" y="138709"/>
                </a:cubicBezTo>
                <a:lnTo>
                  <a:pt x="0" y="264165"/>
                </a:lnTo>
                <a:lnTo>
                  <a:pt x="29519" y="264165"/>
                </a:lnTo>
                <a:lnTo>
                  <a:pt x="29519" y="138709"/>
                </a:lnTo>
                <a:cubicBezTo>
                  <a:pt x="29853" y="123770"/>
                  <a:pt x="36827" y="109757"/>
                  <a:pt x="48544" y="100482"/>
                </a:cubicBezTo>
                <a:cubicBezTo>
                  <a:pt x="84210" y="74913"/>
                  <a:pt x="123934" y="55541"/>
                  <a:pt x="166044" y="43186"/>
                </a:cubicBezTo>
                <a:cubicBezTo>
                  <a:pt x="189914" y="36476"/>
                  <a:pt x="214326" y="31864"/>
                  <a:pt x="239000" y="29401"/>
                </a:cubicBezTo>
                <a:cubicBezTo>
                  <a:pt x="237834" y="19674"/>
                  <a:pt x="236978" y="9874"/>
                  <a:pt x="236550" y="0"/>
                </a:cubicBezTo>
                <a:cubicBezTo>
                  <a:pt x="210020" y="2605"/>
                  <a:pt x="183771" y="7535"/>
                  <a:pt x="158103" y="14730"/>
                </a:cubicBezTo>
                <a:close/>
              </a:path>
            </a:pathLst>
          </a:custGeom>
          <a:solidFill>
            <a:srgbClr val="000000"/>
          </a:solidFill>
          <a:ln w="14684"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DC8150CF-0D87-4666-884B-1162613858E8}"/>
              </a:ext>
            </a:extLst>
          </p:cNvPr>
          <p:cNvSpPr/>
          <p:nvPr/>
        </p:nvSpPr>
        <p:spPr>
          <a:xfrm>
            <a:off x="9875107" y="5926534"/>
            <a:ext cx="51495" cy="154354"/>
          </a:xfrm>
          <a:custGeom>
            <a:avLst/>
            <a:gdLst>
              <a:gd name="connsiteX0" fmla="*/ 0 w 51495"/>
              <a:gd name="connsiteY0" fmla="*/ 58418 h 154354"/>
              <a:gd name="connsiteX1" fmla="*/ 0 w 51495"/>
              <a:gd name="connsiteY1" fmla="*/ 154354 h 154354"/>
              <a:gd name="connsiteX2" fmla="*/ 29519 w 51495"/>
              <a:gd name="connsiteY2" fmla="*/ 154354 h 154354"/>
              <a:gd name="connsiteX3" fmla="*/ 29519 w 51495"/>
              <a:gd name="connsiteY3" fmla="*/ 58418 h 154354"/>
              <a:gd name="connsiteX4" fmla="*/ 48544 w 51495"/>
              <a:gd name="connsiteY4" fmla="*/ 20161 h 154354"/>
              <a:gd name="connsiteX5" fmla="*/ 51496 w 51495"/>
              <a:gd name="connsiteY5" fmla="*/ 18139 h 154354"/>
              <a:gd name="connsiteX6" fmla="*/ 26877 w 51495"/>
              <a:gd name="connsiteY6" fmla="*/ 0 h 154354"/>
              <a:gd name="connsiteX7" fmla="*/ 0 w 51495"/>
              <a:gd name="connsiteY7" fmla="*/ 58418 h 154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495" h="154354">
                <a:moveTo>
                  <a:pt x="0" y="58418"/>
                </a:moveTo>
                <a:lnTo>
                  <a:pt x="0" y="154354"/>
                </a:lnTo>
                <a:lnTo>
                  <a:pt x="29519" y="154354"/>
                </a:lnTo>
                <a:lnTo>
                  <a:pt x="29519" y="58418"/>
                </a:lnTo>
                <a:cubicBezTo>
                  <a:pt x="29844" y="43468"/>
                  <a:pt x="36819" y="29442"/>
                  <a:pt x="48544" y="20161"/>
                </a:cubicBezTo>
                <a:cubicBezTo>
                  <a:pt x="49503" y="19453"/>
                  <a:pt x="50595" y="18833"/>
                  <a:pt x="51496" y="18139"/>
                </a:cubicBezTo>
                <a:cubicBezTo>
                  <a:pt x="43068" y="12457"/>
                  <a:pt x="34877" y="6332"/>
                  <a:pt x="26877" y="0"/>
                </a:cubicBezTo>
                <a:cubicBezTo>
                  <a:pt x="10112" y="14835"/>
                  <a:pt x="357" y="36035"/>
                  <a:pt x="0" y="58418"/>
                </a:cubicBezTo>
                <a:close/>
              </a:path>
            </a:pathLst>
          </a:custGeom>
          <a:solidFill>
            <a:srgbClr val="000000"/>
          </a:solidFill>
          <a:ln w="14684" cap="flat">
            <a:noFill/>
            <a:prstDash val="solid"/>
            <a:miter/>
          </a:ln>
        </p:spPr>
        <p:txBody>
          <a:bodyPr rtlCol="0" anchor="ctr"/>
          <a:lstStyle/>
          <a:p>
            <a:endParaRPr lang="en-US"/>
          </a:p>
        </p:txBody>
      </p:sp>
    </p:spTree>
    <p:extLst>
      <p:ext uri="{BB962C8B-B14F-4D97-AF65-F5344CB8AC3E}">
        <p14:creationId xmlns:p14="http://schemas.microsoft.com/office/powerpoint/2010/main" val="15038527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r" rtl="1"/>
            <a:r>
              <a:rPr lang="en-GB" sz="3600" kern="1400" spc="230" dirty="0">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rPr>
              <a:t> :</a:t>
            </a:r>
            <a:r>
              <a:rPr lang="en-GB" sz="3600" kern="1400" spc="230" dirty="0" err="1">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rPr>
              <a:t>rCSI</a:t>
            </a:r>
            <a:r>
              <a:rPr lang="ar-SA" sz="3600" kern="1400" spc="230" dirty="0">
                <a:solidFill>
                  <a:schemeClr val="tx1"/>
                </a:solidFill>
                <a:latin typeface="Open Sans ExtraBold" panose="020B0906030804020204" pitchFamily="34" charset="0"/>
              </a:rPr>
              <a:t>الاستراتيجية </a:t>
            </a:r>
            <a:r>
              <a:rPr lang="ar-YE" sz="3600" kern="1400" spc="230" dirty="0">
                <a:solidFill>
                  <a:schemeClr val="tx1"/>
                </a:solidFill>
                <a:latin typeface="Open Sans ExtraBold" panose="020B0906030804020204" pitchFamily="34" charset="0"/>
              </a:rPr>
              <a:t>الرابعة</a:t>
            </a:r>
            <a:r>
              <a:rPr lang="ar-SA" sz="3600" kern="1400" spc="230" dirty="0">
                <a:solidFill>
                  <a:schemeClr val="tx1"/>
                </a:solidFill>
                <a:latin typeface="Open Sans ExtraBold" panose="020B0906030804020204" pitchFamily="34" charset="0"/>
              </a:rPr>
              <a:t> مثال على </a:t>
            </a:r>
            <a:r>
              <a:rPr lang="ar-YE" sz="3600" kern="1400" spc="230" dirty="0">
                <a:solidFill>
                  <a:schemeClr val="tx1"/>
                </a:solidFill>
                <a:latin typeface="Open Sans ExtraBold" panose="020B0906030804020204" pitchFamily="34" charset="0"/>
              </a:rPr>
              <a:t>الاستقصاء</a:t>
            </a:r>
            <a:endParaRPr lang="en-GB" sz="3600" kern="1400" spc="230" dirty="0">
              <a:solidFill>
                <a:schemeClr val="tx1"/>
              </a:solidFill>
              <a:latin typeface="Open Sans ExtraBold" panose="020B0906030804020204" pitchFamily="34" charset="0"/>
            </a:endParaRPr>
          </a:p>
        </p:txBody>
      </p:sp>
      <p:pic>
        <p:nvPicPr>
          <p:cNvPr id="6" name="Picture 2">
            <a:extLst>
              <a:ext uri="{FF2B5EF4-FFF2-40B4-BE49-F238E27FC236}">
                <a16:creationId xmlns:a16="http://schemas.microsoft.com/office/drawing/2014/main" id="{B3817F12-5B82-427B-9598-4D7BF1E3250E}"/>
              </a:ext>
            </a:extLst>
          </p:cNvPr>
          <p:cNvPicPr>
            <a:picLocks noChangeAspect="1" noChangeArrowheads="1"/>
          </p:cNvPicPr>
          <p:nvPr/>
        </p:nvPicPr>
        <p:blipFill>
          <a:blip r:embed="rId3"/>
          <a:srcRect t="19369" b="19369"/>
          <a:stretch/>
        </p:blipFill>
        <p:spPr bwMode="auto">
          <a:xfrm>
            <a:off x="738200" y="1791731"/>
            <a:ext cx="5165992" cy="3417951"/>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8CA14AC1-1EC4-4CCD-8371-D5D8436E3475}"/>
              </a:ext>
            </a:extLst>
          </p:cNvPr>
          <p:cNvSpPr txBox="1">
            <a:spLocks/>
          </p:cNvSpPr>
          <p:nvPr/>
        </p:nvSpPr>
        <p:spPr>
          <a:xfrm>
            <a:off x="5553217" y="1967807"/>
            <a:ext cx="5772123" cy="390722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r" rtl="1">
              <a:buNone/>
            </a:pPr>
            <a:r>
              <a:rPr lang="ar-SA" spc="60">
                <a:latin typeface="Open Sans"/>
                <a:ea typeface="Open Sans"/>
                <a:cs typeface="Open Sans"/>
              </a:rPr>
              <a:t>على سبيل المثال، إذا أبلغت إحدى الأسر أن البالغين قيدوا استهلاكهم في الأيام السبعة الماضية للسماح للأطفال بتناول الطعام، فقم </a:t>
            </a:r>
            <a:r>
              <a:rPr lang="ar-YE" spc="60">
                <a:latin typeface="Open Sans"/>
                <a:ea typeface="Open Sans"/>
                <a:cs typeface="Open Sans"/>
              </a:rPr>
              <a:t>بالاستقصاء</a:t>
            </a:r>
            <a:r>
              <a:rPr lang="ar-SA" spc="60">
                <a:latin typeface="Open Sans"/>
                <a:ea typeface="Open Sans"/>
                <a:cs typeface="Open Sans"/>
              </a:rPr>
              <a:t>:</a:t>
            </a:r>
            <a:endParaRPr lang="ar-YE" spc="60">
              <a:latin typeface="Open Sans"/>
              <a:ea typeface="Open Sans"/>
              <a:cs typeface="Open Sans"/>
            </a:endParaRPr>
          </a:p>
          <a:p>
            <a:pPr marL="0" indent="0">
              <a:buNone/>
            </a:pPr>
            <a:endParaRPr lang="en-US" sz="1800" spc="60"/>
          </a:p>
          <a:p>
            <a:pPr marL="0" indent="0" algn="ctr">
              <a:buNone/>
            </a:pPr>
            <a:r>
              <a:rPr lang="ar-SA" b="1" spc="60">
                <a:solidFill>
                  <a:schemeClr val="accent2"/>
                </a:solidFill>
                <a:latin typeface="Open Sans"/>
                <a:ea typeface="Open Sans"/>
                <a:cs typeface="Open Sans"/>
              </a:rPr>
              <a:t>"هل لديك أطفال في منزلك؟"</a:t>
            </a:r>
            <a:endParaRPr lang="ar-YE" b="1" spc="60">
              <a:solidFill>
                <a:schemeClr val="accent2"/>
              </a:solidFill>
              <a:latin typeface="Open Sans"/>
              <a:ea typeface="Open Sans"/>
              <a:cs typeface="Open Sans"/>
            </a:endParaRPr>
          </a:p>
          <a:p>
            <a:pPr marL="0" indent="0" algn="ctr">
              <a:buNone/>
            </a:pPr>
            <a:endParaRPr lang="en-US" b="1" spc="60">
              <a:solidFill>
                <a:schemeClr val="accent2"/>
              </a:solidFill>
            </a:endParaRPr>
          </a:p>
          <a:p>
            <a:pPr marL="0" indent="0" algn="ctr">
              <a:buNone/>
            </a:pPr>
            <a:r>
              <a:rPr lang="ar-SA" b="1" spc="60">
                <a:solidFill>
                  <a:schemeClr val="accent2"/>
                </a:solidFill>
                <a:latin typeface="Open Sans"/>
                <a:ea typeface="Open Sans"/>
                <a:cs typeface="Open Sans"/>
              </a:rPr>
              <a:t>"لماذا أكل البالغون في المنزل أقل في الأيام السبعة الماضية؟"</a:t>
            </a:r>
            <a:endParaRPr lang="en-US" b="1" spc="60">
              <a:solidFill>
                <a:schemeClr val="accent2"/>
              </a:solidFill>
            </a:endParaRPr>
          </a:p>
        </p:txBody>
      </p:sp>
    </p:spTree>
    <p:extLst>
      <p:ext uri="{BB962C8B-B14F-4D97-AF65-F5344CB8AC3E}">
        <p14:creationId xmlns:p14="http://schemas.microsoft.com/office/powerpoint/2010/main" val="1795336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r" rtl="1"/>
            <a:r>
              <a:rPr lang="en-GB" sz="3600" kern="1400" spc="230" dirty="0">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rPr>
              <a:t> :</a:t>
            </a:r>
            <a:r>
              <a:rPr lang="en-GB" sz="3600" kern="1400" spc="230" dirty="0" err="1">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rPr>
              <a:t>rCSI</a:t>
            </a:r>
            <a:r>
              <a:rPr lang="ar-SA" sz="3600" kern="1400" spc="230" dirty="0">
                <a:solidFill>
                  <a:schemeClr val="tx1"/>
                </a:solidFill>
                <a:latin typeface="Open Sans ExtraBold" panose="020B0906030804020204" pitchFamily="34" charset="0"/>
              </a:rPr>
              <a:t>الاستراتيجية </a:t>
            </a:r>
            <a:r>
              <a:rPr lang="ar-YE" sz="3600" kern="1400" spc="230" dirty="0">
                <a:solidFill>
                  <a:schemeClr val="tx1"/>
                </a:solidFill>
                <a:latin typeface="Open Sans ExtraBold" panose="020B0906030804020204" pitchFamily="34" charset="0"/>
              </a:rPr>
              <a:t>الرابعة</a:t>
            </a:r>
            <a:r>
              <a:rPr lang="ar-SA" sz="3600" kern="1400" spc="230" dirty="0">
                <a:solidFill>
                  <a:schemeClr val="tx1"/>
                </a:solidFill>
                <a:latin typeface="Open Sans ExtraBold" panose="020B0906030804020204" pitchFamily="34" charset="0"/>
              </a:rPr>
              <a:t> مثال على </a:t>
            </a:r>
            <a:r>
              <a:rPr lang="ar-YE" sz="3600" kern="1400" spc="230" dirty="0">
                <a:solidFill>
                  <a:schemeClr val="tx1"/>
                </a:solidFill>
                <a:latin typeface="Open Sans ExtraBold" panose="020B0906030804020204" pitchFamily="34" charset="0"/>
              </a:rPr>
              <a:t>الاستقصاء</a:t>
            </a:r>
            <a:endParaRPr lang="en-GB" sz="3600" kern="1400" spc="230" dirty="0">
              <a:solidFill>
                <a:schemeClr val="tx1"/>
              </a:solidFill>
              <a:latin typeface="Open Sans ExtraBold" panose="020B0906030804020204" pitchFamily="34" charset="0"/>
            </a:endParaRPr>
          </a:p>
        </p:txBody>
      </p:sp>
      <p:sp>
        <p:nvSpPr>
          <p:cNvPr id="7" name="Content Placeholder 2">
            <a:extLst>
              <a:ext uri="{FF2B5EF4-FFF2-40B4-BE49-F238E27FC236}">
                <a16:creationId xmlns:a16="http://schemas.microsoft.com/office/drawing/2014/main" id="{35A1684A-13C6-4B69-A1AD-2DFC13191A1F}"/>
              </a:ext>
            </a:extLst>
          </p:cNvPr>
          <p:cNvSpPr txBox="1">
            <a:spLocks/>
          </p:cNvSpPr>
          <p:nvPr/>
        </p:nvSpPr>
        <p:spPr>
          <a:xfrm>
            <a:off x="774619" y="1876918"/>
            <a:ext cx="10937125" cy="390722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r" rtl="1">
              <a:buFont typeface="Wingdings" panose="05000000000000000000" pitchFamily="2" charset="2"/>
              <a:buChar char="v"/>
            </a:pPr>
            <a:r>
              <a:rPr lang="ar-SA" sz="2200" spc="60">
                <a:latin typeface="Open Sans"/>
                <a:ea typeface="Open Sans"/>
                <a:cs typeface="Open Sans"/>
              </a:rPr>
              <a:t>إذا لم يكن لدى الأسرة أطفال ، فيجب أن تكون الإجابة صفر.</a:t>
            </a:r>
            <a:endParaRPr lang="ar-YE" sz="2200" spc="60">
              <a:latin typeface="Open Sans"/>
              <a:ea typeface="Open Sans"/>
              <a:cs typeface="Open Sans"/>
            </a:endParaRPr>
          </a:p>
          <a:p>
            <a:pPr algn="r" rtl="1">
              <a:buFont typeface="Wingdings" panose="05000000000000000000" pitchFamily="2" charset="2"/>
              <a:buChar char="v"/>
            </a:pPr>
            <a:endParaRPr lang="en-US" sz="2200" spc="60"/>
          </a:p>
          <a:p>
            <a:pPr algn="r" rtl="1">
              <a:buFont typeface="Wingdings" panose="05000000000000000000" pitchFamily="2" charset="2"/>
              <a:buChar char="v"/>
            </a:pPr>
            <a:r>
              <a:rPr lang="ar-SA" sz="2200" spc="60">
                <a:latin typeface="Open Sans"/>
                <a:ea typeface="Open Sans"/>
                <a:cs typeface="Open Sans"/>
              </a:rPr>
              <a:t>إذا كان البالغون داخل الأسرة ، مثل الأمهات ، يفعلون ذلك كممارسة طبيعية ول</a:t>
            </a:r>
            <a:r>
              <a:rPr lang="ar-YE" sz="2200" spc="60">
                <a:latin typeface="Open Sans"/>
                <a:ea typeface="Open Sans"/>
                <a:cs typeface="Open Sans"/>
              </a:rPr>
              <a:t>يس</a:t>
            </a:r>
            <a:r>
              <a:rPr lang="ar-SA" sz="2200" spc="60">
                <a:latin typeface="Open Sans"/>
                <a:ea typeface="Open Sans"/>
                <a:cs typeface="Open Sans"/>
              </a:rPr>
              <a:t> </a:t>
            </a:r>
            <a:r>
              <a:rPr lang="ar-YE" sz="2200" spc="60">
                <a:latin typeface="Open Sans"/>
                <a:ea typeface="Open Sans"/>
                <a:cs typeface="Open Sans"/>
              </a:rPr>
              <a:t>بسبب نقص الطعام او المال لشراء الطعام</a:t>
            </a:r>
            <a:r>
              <a:rPr lang="ar-SA" sz="2200" spc="60">
                <a:latin typeface="Open Sans"/>
                <a:ea typeface="Open Sans"/>
                <a:cs typeface="Open Sans"/>
              </a:rPr>
              <a:t>، فإن الأسرة لم تطبق هذه الاستراتيجية.</a:t>
            </a:r>
            <a:endParaRPr lang="en-US" sz="2200" spc="60"/>
          </a:p>
          <a:p>
            <a:pPr marL="0" indent="0">
              <a:buNone/>
            </a:pPr>
            <a:endParaRPr lang="en-GB" sz="1800">
              <a:latin typeface="Open Sans" panose="020B0606030504020204" pitchFamily="34" charset="0"/>
              <a:ea typeface="Calibri" panose="020F0502020204030204" pitchFamily="34" charset="0"/>
            </a:endParaRPr>
          </a:p>
        </p:txBody>
      </p:sp>
      <p:sp>
        <p:nvSpPr>
          <p:cNvPr id="5" name="TextBox 4">
            <a:extLst>
              <a:ext uri="{FF2B5EF4-FFF2-40B4-BE49-F238E27FC236}">
                <a16:creationId xmlns:a16="http://schemas.microsoft.com/office/drawing/2014/main" id="{1F6CEF7D-31D3-4093-86BA-34D26754D11C}"/>
              </a:ext>
            </a:extLst>
          </p:cNvPr>
          <p:cNvSpPr txBox="1"/>
          <p:nvPr/>
        </p:nvSpPr>
        <p:spPr>
          <a:xfrm>
            <a:off x="171568" y="710924"/>
            <a:ext cx="2157975" cy="369332"/>
          </a:xfrm>
          <a:prstGeom prst="rect">
            <a:avLst/>
          </a:prstGeom>
          <a:noFill/>
          <a:ln w="57150">
            <a:solidFill>
              <a:schemeClr val="bg1">
                <a:lumMod val="50000"/>
              </a:schemeClr>
            </a:solidFill>
          </a:ln>
        </p:spPr>
        <p:txBody>
          <a:bodyPr wrap="square" rtlCol="0">
            <a:spAutoFit/>
          </a:bodyPr>
          <a:lstStyle/>
          <a:p>
            <a:pPr algn="ctr"/>
            <a:r>
              <a:rPr lang="ar-SA" b="1"/>
              <a:t>إدارة الطعام المتاح</a:t>
            </a:r>
            <a:endParaRPr lang="en-US" b="1"/>
          </a:p>
        </p:txBody>
      </p:sp>
    </p:spTree>
    <p:extLst>
      <p:ext uri="{BB962C8B-B14F-4D97-AF65-F5344CB8AC3E}">
        <p14:creationId xmlns:p14="http://schemas.microsoft.com/office/powerpoint/2010/main" val="12647725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r" rtl="1"/>
            <a:r>
              <a:rPr lang="en-US" sz="3600" kern="1400" spc="230" dirty="0">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rPr>
              <a:t> :</a:t>
            </a:r>
            <a:r>
              <a:rPr lang="en-US" sz="3600" kern="1400" spc="230" dirty="0" err="1">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rPr>
              <a:t>rCSI</a:t>
            </a:r>
            <a:r>
              <a:rPr lang="ar-YE" sz="3600" kern="1400" spc="230" dirty="0">
                <a:solidFill>
                  <a:schemeClr val="tx1"/>
                </a:solidFill>
                <a:latin typeface="Open Sans ExtraBold" panose="020B0906030804020204" pitchFamily="34" charset="0"/>
              </a:rPr>
              <a:t>الاستراتيجية الخامسة</a:t>
            </a:r>
            <a:endParaRPr lang="en-GB" sz="3600" kern="1400" spc="230" dirty="0">
              <a:solidFill>
                <a:schemeClr val="tx1"/>
              </a:solidFill>
              <a:latin typeface="Open Sans ExtraBold" panose="020B0906030804020204" pitchFamily="34" charset="0"/>
            </a:endParaRPr>
          </a:p>
        </p:txBody>
      </p:sp>
      <p:sp>
        <p:nvSpPr>
          <p:cNvPr id="7" name="Content Placeholder 2">
            <a:extLst>
              <a:ext uri="{FF2B5EF4-FFF2-40B4-BE49-F238E27FC236}">
                <a16:creationId xmlns:a16="http://schemas.microsoft.com/office/drawing/2014/main" id="{35A1684A-13C6-4B69-A1AD-2DFC13191A1F}"/>
              </a:ext>
            </a:extLst>
          </p:cNvPr>
          <p:cNvSpPr txBox="1">
            <a:spLocks/>
          </p:cNvSpPr>
          <p:nvPr/>
        </p:nvSpPr>
        <p:spPr>
          <a:xfrm>
            <a:off x="738202" y="1648318"/>
            <a:ext cx="10958145" cy="390722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r" rtl="1">
              <a:buNone/>
            </a:pPr>
            <a:r>
              <a:rPr lang="ar-YE">
                <a:latin typeface="Open Sans"/>
                <a:ea typeface="Open Sans"/>
                <a:cs typeface="Open Sans"/>
              </a:rPr>
              <a:t>خامسا</a:t>
            </a:r>
            <a:r>
              <a:rPr lang="ar-SA">
                <a:latin typeface="Open Sans"/>
                <a:ea typeface="Open Sans"/>
                <a:cs typeface="Open Sans"/>
              </a:rPr>
              <a:t>، إذا كان الغذاء المتاح لا يزال غير كاف لتلبية الاحتياجات، فيمكن للأسر أن تحاول تقليل عدد الوجبات التي يتم تناولها يوميا. على سبيل المثال ، تخطي وجبة الإفطار وتمديد الوقت حتى الغداء من أجل تناول وجبتين بدلا من ثلاث وجبات في اليوم.</a:t>
            </a:r>
            <a:endParaRPr lang="en-GB">
              <a:latin typeface="Open Sans" panose="020B0606030504020204" pitchFamily="34" charset="0"/>
              <a:ea typeface="Calibri" panose="020F0502020204030204" pitchFamily="34" charset="0"/>
            </a:endParaRPr>
          </a:p>
        </p:txBody>
      </p:sp>
      <p:sp>
        <p:nvSpPr>
          <p:cNvPr id="9" name="TextBox 8">
            <a:extLst>
              <a:ext uri="{FF2B5EF4-FFF2-40B4-BE49-F238E27FC236}">
                <a16:creationId xmlns:a16="http://schemas.microsoft.com/office/drawing/2014/main" id="{5B13D0A2-8DF9-42F3-A750-A259B74E0EBA}"/>
              </a:ext>
            </a:extLst>
          </p:cNvPr>
          <p:cNvSpPr txBox="1"/>
          <p:nvPr/>
        </p:nvSpPr>
        <p:spPr>
          <a:xfrm>
            <a:off x="1453276" y="716415"/>
            <a:ext cx="2721112" cy="369332"/>
          </a:xfrm>
          <a:prstGeom prst="rect">
            <a:avLst/>
          </a:prstGeom>
          <a:noFill/>
          <a:ln w="57150">
            <a:solidFill>
              <a:schemeClr val="bg1">
                <a:lumMod val="50000"/>
              </a:schemeClr>
            </a:solidFill>
          </a:ln>
        </p:spPr>
        <p:txBody>
          <a:bodyPr wrap="square" rtlCol="0">
            <a:spAutoFit/>
          </a:bodyPr>
          <a:lstStyle/>
          <a:p>
            <a:pPr algn="ctr"/>
            <a:r>
              <a:rPr lang="ar-SA" b="1"/>
              <a:t>إدارة الطعام المتاح</a:t>
            </a:r>
            <a:endParaRPr lang="en-US" b="1"/>
          </a:p>
        </p:txBody>
      </p:sp>
      <p:graphicFrame>
        <p:nvGraphicFramePr>
          <p:cNvPr id="2" name="Table 1">
            <a:extLst>
              <a:ext uri="{FF2B5EF4-FFF2-40B4-BE49-F238E27FC236}">
                <a16:creationId xmlns:a16="http://schemas.microsoft.com/office/drawing/2014/main" id="{0A3FE264-B0CE-CA5B-8D2B-1809352F836C}"/>
              </a:ext>
            </a:extLst>
          </p:cNvPr>
          <p:cNvGraphicFramePr>
            <a:graphicFrameLocks noGrp="1"/>
          </p:cNvGraphicFramePr>
          <p:nvPr>
            <p:extLst>
              <p:ext uri="{D42A27DB-BD31-4B8C-83A1-F6EECF244321}">
                <p14:modId xmlns:p14="http://schemas.microsoft.com/office/powerpoint/2010/main" val="2470759023"/>
              </p:ext>
            </p:extLst>
          </p:nvPr>
        </p:nvGraphicFramePr>
        <p:xfrm>
          <a:off x="1028348" y="2343343"/>
          <a:ext cx="10668000" cy="3713419"/>
        </p:xfrm>
        <a:graphic>
          <a:graphicData uri="http://schemas.openxmlformats.org/drawingml/2006/table">
            <a:tbl>
              <a:tblPr rtl="1" firstRow="1" firstCol="1" bandRow="1"/>
              <a:tblGrid>
                <a:gridCol w="480060">
                  <a:extLst>
                    <a:ext uri="{9D8B030D-6E8A-4147-A177-3AD203B41FA5}">
                      <a16:colId xmlns:a16="http://schemas.microsoft.com/office/drawing/2014/main" val="2561528083"/>
                    </a:ext>
                  </a:extLst>
                </a:gridCol>
                <a:gridCol w="7890053">
                  <a:extLst>
                    <a:ext uri="{9D8B030D-6E8A-4147-A177-3AD203B41FA5}">
                      <a16:colId xmlns:a16="http://schemas.microsoft.com/office/drawing/2014/main" val="2219784648"/>
                    </a:ext>
                  </a:extLst>
                </a:gridCol>
                <a:gridCol w="2297887">
                  <a:extLst>
                    <a:ext uri="{9D8B030D-6E8A-4147-A177-3AD203B41FA5}">
                      <a16:colId xmlns:a16="http://schemas.microsoft.com/office/drawing/2014/main" val="3334867269"/>
                    </a:ext>
                  </a:extLst>
                </a:gridCol>
              </a:tblGrid>
              <a:tr h="978535">
                <a:tc gridSpan="2">
                  <a:txBody>
                    <a:bodyPr/>
                    <a:lstStyle/>
                    <a:p>
                      <a:pPr marL="0" marR="0" lvl="0" indent="0" algn="r" defTabSz="914400" rtl="0" eaLnBrk="1" fontAlgn="auto" latinLnBrk="0" hangingPunct="1">
                        <a:lnSpc>
                          <a:spcPct val="115000"/>
                        </a:lnSpc>
                        <a:spcBef>
                          <a:spcPts val="0"/>
                        </a:spcBef>
                        <a:spcAft>
                          <a:spcPts val="800"/>
                        </a:spcAft>
                        <a:buClrTx/>
                        <a:buSzTx/>
                        <a:buFontTx/>
                        <a:buNone/>
                        <a:tabLst/>
                        <a:defRPr/>
                      </a:pPr>
                      <a:r>
                        <a:rPr lang="ar-SA" sz="1600" b="1" kern="100">
                          <a:solidFill>
                            <a:srgbClr val="000000"/>
                          </a:solidFill>
                          <a:effectLst/>
                          <a:latin typeface="Aptos" panose="020B0004020202020204" pitchFamily="34" charset="0"/>
                          <a:ea typeface="Aptos" panose="020B0004020202020204" pitchFamily="34" charset="0"/>
                          <a:cs typeface="+mj-cs"/>
                        </a:rPr>
                        <a:t>خلال الأيام السبعة الماضية، هل كانت هناك أي أيام (وإذا كان الأمر كذلك، فكم عددها) عندما اضطرت أسرتك إلى استخدام إحدى الاستراتيجيات التالية </a:t>
                      </a:r>
                      <a:r>
                        <a:rPr lang="ar-YE" sz="1600" b="1" kern="100">
                          <a:solidFill>
                            <a:srgbClr val="000000"/>
                          </a:solidFill>
                          <a:effectLst/>
                          <a:latin typeface="Aptos" panose="020B0004020202020204" pitchFamily="34" charset="0"/>
                          <a:ea typeface="Aptos" panose="020B0004020202020204" pitchFamily="34" charset="0"/>
                          <a:cs typeface="+mj-cs"/>
                        </a:rPr>
                        <a:t>لل</a:t>
                      </a:r>
                      <a:r>
                        <a:rPr lang="ar-SA" sz="1600" b="1" kern="100">
                          <a:solidFill>
                            <a:srgbClr val="000000"/>
                          </a:solidFill>
                          <a:effectLst/>
                          <a:latin typeface="Aptos" panose="020B0004020202020204" pitchFamily="34" charset="0"/>
                          <a:ea typeface="Aptos" panose="020B0004020202020204" pitchFamily="34" charset="0"/>
                          <a:cs typeface="+mj-cs"/>
                        </a:rPr>
                        <a:t>تعامل مع نقص الغذاء أو المال لشراء الغذاء</a:t>
                      </a:r>
                      <a:br>
                        <a:rPr lang="en-US" sz="1600" b="1" kern="100">
                          <a:solidFill>
                            <a:srgbClr val="000000"/>
                          </a:solidFill>
                          <a:effectLst/>
                          <a:latin typeface="Aptos" panose="020B0004020202020204" pitchFamily="34" charset="0"/>
                          <a:ea typeface="Aptos" panose="020B0004020202020204" pitchFamily="34" charset="0"/>
                          <a:cs typeface="+mj-cs"/>
                        </a:rPr>
                      </a:br>
                      <a:r>
                        <a:rPr lang="ar-YE" sz="1600" i="1" kern="100">
                          <a:solidFill>
                            <a:srgbClr val="000000"/>
                          </a:solidFill>
                          <a:effectLst/>
                          <a:latin typeface="Aptos" panose="020B0004020202020204" pitchFamily="34" charset="0"/>
                          <a:ea typeface="Aptos" panose="020B0004020202020204" pitchFamily="34" charset="0"/>
                          <a:cs typeface="+mn-cs"/>
                        </a:rPr>
                        <a:t>ملاحظة للباحثين: اقرأ جميع الاستراتيجيات</a:t>
                      </a:r>
                      <a:endParaRPr lang="en-GB" sz="1600" kern="100">
                        <a:solidFill>
                          <a:schemeClr val="tx1"/>
                        </a:solidFill>
                        <a:effectLst/>
                        <a:latin typeface="Aptos" panose="020B0004020202020204" pitchFamily="34" charset="0"/>
                        <a:ea typeface="Aptos" panose="020B0004020202020204" pitchFamily="34" charset="0"/>
                        <a:cs typeface="+mn-cs"/>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a:txBody>
                    <a:bodyPr/>
                    <a:lstStyle/>
                    <a:p>
                      <a:pPr algn="ctr" rtl="0">
                        <a:lnSpc>
                          <a:spcPct val="115000"/>
                        </a:lnSpc>
                        <a:spcAft>
                          <a:spcPts val="800"/>
                        </a:spcAft>
                      </a:pPr>
                      <a:r>
                        <a:rPr lang="ar-SA" sz="1600" b="1" kern="100">
                          <a:solidFill>
                            <a:srgbClr val="000000"/>
                          </a:solidFill>
                          <a:effectLst/>
                          <a:latin typeface="Raavi" panose="020B0502040204020203" pitchFamily="34" charset="0"/>
                          <a:ea typeface="Aptos" panose="020B0004020202020204" pitchFamily="34" charset="0"/>
                          <a:cs typeface="+mj-cs"/>
                        </a:rPr>
                        <a:t>التكرار</a:t>
                      </a:r>
                      <a:endParaRPr lang="en-GB" sz="1600" b="1" kern="100">
                        <a:effectLst/>
                        <a:latin typeface="Raavi" panose="020B0502040204020203" pitchFamily="34" charset="0"/>
                        <a:ea typeface="Aptos" panose="020B0004020202020204" pitchFamily="34" charset="0"/>
                        <a:cs typeface="+mj-cs"/>
                      </a:endParaRPr>
                    </a:p>
                    <a:p>
                      <a:pPr algn="ctr" rtl="0">
                        <a:lnSpc>
                          <a:spcPct val="115000"/>
                        </a:lnSpc>
                        <a:spcAft>
                          <a:spcPts val="800"/>
                        </a:spcAft>
                      </a:pPr>
                      <a:r>
                        <a:rPr lang="en-GB" sz="1600" b="0" kern="100">
                          <a:effectLst/>
                          <a:latin typeface="Aptos" panose="020B0004020202020204" pitchFamily="34" charset="0"/>
                          <a:ea typeface="Aptos" panose="020B0004020202020204" pitchFamily="34" charset="0"/>
                          <a:cs typeface="+mj-cs"/>
                        </a:rPr>
                        <a:t> </a:t>
                      </a:r>
                    </a:p>
                    <a:p>
                      <a:pPr algn="ctr" rtl="0">
                        <a:lnSpc>
                          <a:spcPct val="115000"/>
                        </a:lnSpc>
                        <a:spcAft>
                          <a:spcPts val="800"/>
                        </a:spcAft>
                      </a:pPr>
                      <a:r>
                        <a:rPr lang="en-GB" sz="1600" b="0" i="1" kern="100">
                          <a:solidFill>
                            <a:srgbClr val="000000"/>
                          </a:solidFill>
                          <a:effectLst/>
                          <a:latin typeface="Aptos" panose="020B0004020202020204" pitchFamily="34" charset="0"/>
                          <a:ea typeface="Aptos" panose="020B0004020202020204" pitchFamily="34" charset="0"/>
                          <a:cs typeface="+mj-cs"/>
                        </a:rPr>
                        <a:t>(</a:t>
                      </a:r>
                      <a:r>
                        <a:rPr lang="ar-SA" sz="1600" b="0" i="1" kern="100">
                          <a:solidFill>
                            <a:srgbClr val="000000"/>
                          </a:solidFill>
                          <a:effectLst/>
                          <a:latin typeface="Aptos" panose="020B0004020202020204" pitchFamily="34" charset="0"/>
                          <a:ea typeface="Aptos" panose="020B0004020202020204" pitchFamily="34" charset="0"/>
                          <a:cs typeface="+mj-cs"/>
                        </a:rPr>
                        <a:t>عدد الايام</a:t>
                      </a:r>
                      <a:r>
                        <a:rPr lang="en-GB" sz="1600" b="0" i="1" kern="100">
                          <a:solidFill>
                            <a:srgbClr val="000000"/>
                          </a:solidFill>
                          <a:effectLst/>
                          <a:latin typeface="Aptos" panose="020B0004020202020204" pitchFamily="34" charset="0"/>
                          <a:ea typeface="Aptos" panose="020B0004020202020204" pitchFamily="34" charset="0"/>
                          <a:cs typeface="+mj-cs"/>
                        </a:rPr>
                        <a:t>)</a:t>
                      </a:r>
                      <a:endParaRPr lang="en-GB" sz="1600" b="0" kern="100">
                        <a:effectLst/>
                        <a:latin typeface="Aptos" panose="020B0004020202020204" pitchFamily="34" charset="0"/>
                        <a:ea typeface="Aptos" panose="020B0004020202020204" pitchFamily="34" charset="0"/>
                        <a:cs typeface="+mj-cs"/>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640901688"/>
                  </a:ext>
                </a:extLst>
              </a:tr>
              <a:tr h="408305">
                <a:tc>
                  <a:txBody>
                    <a:bodyPr/>
                    <a:lstStyle/>
                    <a:p>
                      <a:pPr algn="r" rtl="1">
                        <a:lnSpc>
                          <a:spcPct val="115000"/>
                        </a:lnSpc>
                        <a:spcAft>
                          <a:spcPts val="800"/>
                        </a:spcAft>
                      </a:pPr>
                      <a:r>
                        <a:rPr lang="en-GB" sz="1400" kern="100">
                          <a:solidFill>
                            <a:srgbClr val="000000"/>
                          </a:solidFill>
                          <a:effectLst/>
                          <a:latin typeface="Aptos" panose="020B0004020202020204" pitchFamily="34" charset="0"/>
                          <a:ea typeface="Aptos" panose="020B0004020202020204" pitchFamily="34" charset="0"/>
                          <a:cs typeface="+mj-cs"/>
                        </a:rPr>
                        <a:t>.1</a:t>
                      </a:r>
                      <a:endParaRPr lang="en-GB" sz="1400" kern="100">
                        <a:effectLst/>
                        <a:latin typeface="Aptos" panose="020B0004020202020204" pitchFamily="34" charset="0"/>
                        <a:ea typeface="Aptos" panose="020B0004020202020204" pitchFamily="34" charset="0"/>
                        <a:cs typeface="+mj-cs"/>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r" rtl="0">
                        <a:lnSpc>
                          <a:spcPct val="115000"/>
                        </a:lnSpc>
                        <a:spcAft>
                          <a:spcPts val="800"/>
                        </a:spcAft>
                      </a:pPr>
                      <a:r>
                        <a:rPr lang="ar-SA" sz="1400" kern="100">
                          <a:solidFill>
                            <a:srgbClr val="000000"/>
                          </a:solidFill>
                          <a:effectLst/>
                          <a:latin typeface="Aptos" panose="020B0004020202020204" pitchFamily="34" charset="0"/>
                          <a:ea typeface="Aptos" panose="020B0004020202020204" pitchFamily="34" charset="0"/>
                          <a:cs typeface="+mj-cs"/>
                        </a:rPr>
                        <a:t>خلال </a:t>
                      </a:r>
                      <a:r>
                        <a:rPr lang="ar-SA" sz="1400" b="1" kern="100">
                          <a:solidFill>
                            <a:srgbClr val="000000"/>
                          </a:solidFill>
                          <a:effectLst/>
                          <a:latin typeface="Aptos" panose="020B0004020202020204" pitchFamily="34" charset="0"/>
                          <a:ea typeface="Aptos" panose="020B0004020202020204" pitchFamily="34" charset="0"/>
                          <a:cs typeface="+mj-cs"/>
                        </a:rPr>
                        <a:t>الأيام السبعة (7) الماضية</a:t>
                      </a:r>
                      <a:r>
                        <a:rPr lang="ar-SA" sz="1400" kern="100">
                          <a:solidFill>
                            <a:srgbClr val="000000"/>
                          </a:solidFill>
                          <a:effectLst/>
                          <a:latin typeface="Aptos" panose="020B0004020202020204" pitchFamily="34" charset="0"/>
                          <a:ea typeface="Aptos" panose="020B0004020202020204" pitchFamily="34" charset="0"/>
                          <a:cs typeface="+mj-cs"/>
                        </a:rPr>
                        <a:t> (هل كان يوجد أيام وإذا كانت)، كم عدد الأيام التي اعتمدت فيها أسرتك على </a:t>
                      </a:r>
                      <a:r>
                        <a:rPr lang="ar-SA" sz="1400" b="1" kern="100">
                          <a:solidFill>
                            <a:srgbClr val="000000"/>
                          </a:solidFill>
                          <a:effectLst/>
                          <a:latin typeface="Aptos" panose="020B0004020202020204" pitchFamily="34" charset="0"/>
                          <a:ea typeface="Aptos" panose="020B0004020202020204" pitchFamily="34" charset="0"/>
                          <a:cs typeface="+mj-cs"/>
                        </a:rPr>
                        <a:t>طعام أقل تفضيلًا و/أو أقل تكلفة بسبب</a:t>
                      </a:r>
                      <a:r>
                        <a:rPr lang="ar-SA" sz="1400" kern="100">
                          <a:solidFill>
                            <a:srgbClr val="000000"/>
                          </a:solidFill>
                          <a:effectLst/>
                          <a:latin typeface="Aptos" panose="020B0004020202020204" pitchFamily="34" charset="0"/>
                          <a:ea typeface="Aptos" panose="020B0004020202020204" pitchFamily="34" charset="0"/>
                          <a:cs typeface="+mj-cs"/>
                        </a:rPr>
                        <a:t> نقص الطعام أو المال لشراء الطعام؟</a:t>
                      </a:r>
                      <a:endParaRPr lang="en-GB" sz="1400" kern="100">
                        <a:effectLst/>
                        <a:latin typeface="Aptos" panose="020B0004020202020204" pitchFamily="34" charset="0"/>
                        <a:ea typeface="Aptos" panose="020B0004020202020204" pitchFamily="34" charset="0"/>
                        <a:cs typeface="+mj-cs"/>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rtl="0">
                        <a:lnSpc>
                          <a:spcPct val="115000"/>
                        </a:lnSpc>
                        <a:spcAft>
                          <a:spcPts val="800"/>
                        </a:spcAft>
                      </a:pPr>
                      <a:r>
                        <a:rPr lang="en-GB" sz="1400" kern="100">
                          <a:effectLst/>
                          <a:latin typeface="Aptos" panose="020B0004020202020204" pitchFamily="34" charset="0"/>
                          <a:ea typeface="Aptos" panose="020B0004020202020204" pitchFamily="34" charset="0"/>
                          <a:cs typeface="+mj-cs"/>
                        </a:rPr>
                        <a:t>|____|</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12301396"/>
                  </a:ext>
                </a:extLst>
              </a:tr>
              <a:tr h="408305">
                <a:tc>
                  <a:txBody>
                    <a:bodyPr/>
                    <a:lstStyle/>
                    <a:p>
                      <a:pPr algn="r" rtl="1">
                        <a:lnSpc>
                          <a:spcPct val="115000"/>
                        </a:lnSpc>
                        <a:spcAft>
                          <a:spcPts val="800"/>
                        </a:spcAft>
                      </a:pPr>
                      <a:r>
                        <a:rPr lang="en-GB" sz="1400" kern="100">
                          <a:solidFill>
                            <a:srgbClr val="000000"/>
                          </a:solidFill>
                          <a:effectLst/>
                          <a:latin typeface="Aptos" panose="020B0004020202020204" pitchFamily="34" charset="0"/>
                          <a:ea typeface="Aptos" panose="020B0004020202020204" pitchFamily="34" charset="0"/>
                          <a:cs typeface="+mj-cs"/>
                        </a:rPr>
                        <a:t>2</a:t>
                      </a:r>
                      <a:r>
                        <a:rPr lang="ar-SA" sz="1400" kern="100">
                          <a:solidFill>
                            <a:srgbClr val="000000"/>
                          </a:solidFill>
                          <a:effectLst/>
                          <a:latin typeface="Aptos" panose="020B0004020202020204" pitchFamily="34" charset="0"/>
                          <a:ea typeface="Aptos" panose="020B0004020202020204" pitchFamily="34" charset="0"/>
                          <a:cs typeface="+mj-cs"/>
                        </a:rPr>
                        <a:t>.</a:t>
                      </a:r>
                      <a:endParaRPr lang="en-GB" sz="1400" kern="100">
                        <a:effectLst/>
                        <a:latin typeface="Aptos" panose="020B0004020202020204" pitchFamily="34" charset="0"/>
                        <a:ea typeface="Aptos" panose="020B0004020202020204" pitchFamily="34" charset="0"/>
                        <a:cs typeface="+mj-cs"/>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r" rtl="1">
                        <a:lnSpc>
                          <a:spcPct val="115000"/>
                        </a:lnSpc>
                        <a:spcAft>
                          <a:spcPts val="800"/>
                        </a:spcAft>
                      </a:pPr>
                      <a:r>
                        <a:rPr lang="ar-SA" sz="1400" kern="100">
                          <a:solidFill>
                            <a:srgbClr val="000000"/>
                          </a:solidFill>
                          <a:effectLst/>
                          <a:latin typeface="Aptos" panose="020B0004020202020204" pitchFamily="34" charset="0"/>
                          <a:ea typeface="Aptos" panose="020B0004020202020204" pitchFamily="34" charset="0"/>
                          <a:cs typeface="+mj-cs"/>
                        </a:rPr>
                        <a:t>خلال </a:t>
                      </a:r>
                      <a:r>
                        <a:rPr lang="ar-SA" sz="1400" b="1" kern="100">
                          <a:solidFill>
                            <a:srgbClr val="000000"/>
                          </a:solidFill>
                          <a:effectLst/>
                          <a:latin typeface="Aptos" panose="020B0004020202020204" pitchFamily="34" charset="0"/>
                          <a:ea typeface="Aptos" panose="020B0004020202020204" pitchFamily="34" charset="0"/>
                          <a:cs typeface="+mj-cs"/>
                        </a:rPr>
                        <a:t>الأيام السبعة (7) الماضية</a:t>
                      </a:r>
                      <a:r>
                        <a:rPr lang="ar-SA" sz="1400" kern="100">
                          <a:solidFill>
                            <a:srgbClr val="000000"/>
                          </a:solidFill>
                          <a:effectLst/>
                          <a:latin typeface="Aptos" panose="020B0004020202020204" pitchFamily="34" charset="0"/>
                          <a:ea typeface="Aptos" panose="020B0004020202020204" pitchFamily="34" charset="0"/>
                          <a:cs typeface="+mj-cs"/>
                        </a:rPr>
                        <a:t> (هل كان يوجد أيام وإذا كانت)، كم عدد الأيام التي قامت فيها </a:t>
                      </a:r>
                      <a:r>
                        <a:rPr lang="ar-SA" sz="1400" b="1" kern="100">
                          <a:solidFill>
                            <a:srgbClr val="000000"/>
                          </a:solidFill>
                          <a:effectLst/>
                          <a:latin typeface="Aptos" panose="020B0004020202020204" pitchFamily="34" charset="0"/>
                          <a:ea typeface="Aptos" panose="020B0004020202020204" pitchFamily="34" charset="0"/>
                          <a:cs typeface="+mj-cs"/>
                        </a:rPr>
                        <a:t>أسرتك باستعارة الطعام أو الاعتماد على مساعدة من صديق أو قريب</a:t>
                      </a:r>
                      <a:r>
                        <a:rPr lang="ar-SA" sz="1400" kern="100">
                          <a:solidFill>
                            <a:srgbClr val="000000"/>
                          </a:solidFill>
                          <a:effectLst/>
                          <a:latin typeface="Aptos" panose="020B0004020202020204" pitchFamily="34" charset="0"/>
                          <a:ea typeface="Aptos" panose="020B0004020202020204" pitchFamily="34" charset="0"/>
                          <a:cs typeface="+mj-cs"/>
                        </a:rPr>
                        <a:t> بسبب نقص الطعام أو المال لشراء الطعام؟</a:t>
                      </a:r>
                      <a:endParaRPr lang="en-GB" sz="1400" kern="100">
                        <a:effectLst/>
                        <a:latin typeface="Aptos" panose="020B0004020202020204" pitchFamily="34" charset="0"/>
                        <a:ea typeface="Aptos" panose="020B0004020202020204" pitchFamily="34" charset="0"/>
                        <a:cs typeface="+mj-cs"/>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rtl="0">
                        <a:lnSpc>
                          <a:spcPct val="115000"/>
                        </a:lnSpc>
                        <a:spcAft>
                          <a:spcPts val="800"/>
                        </a:spcAft>
                      </a:pPr>
                      <a:r>
                        <a:rPr lang="en-GB" sz="1400" kern="100">
                          <a:effectLst/>
                          <a:latin typeface="Aptos" panose="020B0004020202020204" pitchFamily="34" charset="0"/>
                          <a:ea typeface="Aptos" panose="020B0004020202020204" pitchFamily="34" charset="0"/>
                          <a:cs typeface="+mj-cs"/>
                        </a:rPr>
                        <a:t>|____|</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09845942"/>
                  </a:ext>
                </a:extLst>
              </a:tr>
              <a:tr h="408305">
                <a:tc>
                  <a:txBody>
                    <a:bodyPr/>
                    <a:lstStyle/>
                    <a:p>
                      <a:pPr algn="r" rtl="1">
                        <a:lnSpc>
                          <a:spcPct val="115000"/>
                        </a:lnSpc>
                        <a:spcAft>
                          <a:spcPts val="800"/>
                        </a:spcAft>
                      </a:pPr>
                      <a:r>
                        <a:rPr lang="ar-SA" sz="1400" kern="100">
                          <a:solidFill>
                            <a:srgbClr val="000000"/>
                          </a:solidFill>
                          <a:effectLst/>
                          <a:latin typeface="Aptos" panose="020B0004020202020204" pitchFamily="34" charset="0"/>
                          <a:ea typeface="Aptos" panose="020B0004020202020204" pitchFamily="34" charset="0"/>
                          <a:cs typeface="+mj-cs"/>
                        </a:rPr>
                        <a:t>3.</a:t>
                      </a:r>
                      <a:endParaRPr lang="en-GB" sz="1400" kern="100">
                        <a:effectLst/>
                        <a:latin typeface="Aptos" panose="020B0004020202020204" pitchFamily="34" charset="0"/>
                        <a:ea typeface="Aptos" panose="020B0004020202020204" pitchFamily="34" charset="0"/>
                        <a:cs typeface="+mj-cs"/>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r" rtl="1">
                        <a:lnSpc>
                          <a:spcPct val="115000"/>
                        </a:lnSpc>
                        <a:spcAft>
                          <a:spcPts val="800"/>
                        </a:spcAft>
                      </a:pPr>
                      <a:r>
                        <a:rPr lang="ar-SA" sz="1400" kern="100">
                          <a:solidFill>
                            <a:srgbClr val="000000"/>
                          </a:solidFill>
                          <a:effectLst/>
                          <a:latin typeface="Aptos" panose="020B0004020202020204" pitchFamily="34" charset="0"/>
                          <a:ea typeface="Aptos" panose="020B0004020202020204" pitchFamily="34" charset="0"/>
                          <a:cs typeface="+mj-cs"/>
                        </a:rPr>
                        <a:t>خلال </a:t>
                      </a:r>
                      <a:r>
                        <a:rPr lang="ar-SA" sz="1400" b="1" kern="100">
                          <a:solidFill>
                            <a:srgbClr val="000000"/>
                          </a:solidFill>
                          <a:effectLst/>
                          <a:latin typeface="Aptos" panose="020B0004020202020204" pitchFamily="34" charset="0"/>
                          <a:ea typeface="Aptos" panose="020B0004020202020204" pitchFamily="34" charset="0"/>
                          <a:cs typeface="+mj-cs"/>
                        </a:rPr>
                        <a:t>الأيام السبعة (7) الماضية</a:t>
                      </a:r>
                      <a:r>
                        <a:rPr lang="ar-SA" sz="1400" kern="100">
                          <a:solidFill>
                            <a:srgbClr val="000000"/>
                          </a:solidFill>
                          <a:effectLst/>
                          <a:latin typeface="Aptos" panose="020B0004020202020204" pitchFamily="34" charset="0"/>
                          <a:ea typeface="Aptos" panose="020B0004020202020204" pitchFamily="34" charset="0"/>
                          <a:cs typeface="+mj-cs"/>
                        </a:rPr>
                        <a:t> (هل كان يوجد أيام وإذا كانت)، كم عدد الأيام التي </a:t>
                      </a:r>
                      <a:r>
                        <a:rPr lang="ar-YE" sz="1400" b="1" kern="100">
                          <a:solidFill>
                            <a:srgbClr val="000000"/>
                          </a:solidFill>
                          <a:effectLst/>
                          <a:latin typeface="Aptos" panose="020B0004020202020204" pitchFamily="34" charset="0"/>
                          <a:ea typeface="Aptos" panose="020B0004020202020204" pitchFamily="34" charset="0"/>
                          <a:cs typeface="+mj-cs"/>
                        </a:rPr>
                        <a:t>أنقصت </a:t>
                      </a:r>
                      <a:r>
                        <a:rPr lang="ar-SA" sz="1400" b="1" kern="100">
                          <a:solidFill>
                            <a:srgbClr val="000000"/>
                          </a:solidFill>
                          <a:effectLst/>
                          <a:latin typeface="Aptos" panose="020B0004020202020204" pitchFamily="34" charset="0"/>
                          <a:ea typeface="Aptos" panose="020B0004020202020204" pitchFamily="34" charset="0"/>
                          <a:cs typeface="+mj-cs"/>
                        </a:rPr>
                        <a:t>فيها أسرتك من حجم الوجبة </a:t>
                      </a:r>
                      <a:r>
                        <a:rPr lang="ar-SA" sz="1400" kern="100">
                          <a:solidFill>
                            <a:srgbClr val="000000"/>
                          </a:solidFill>
                          <a:effectLst/>
                          <a:latin typeface="Aptos" panose="020B0004020202020204" pitchFamily="34" charset="0"/>
                          <a:ea typeface="Aptos" panose="020B0004020202020204" pitchFamily="34" charset="0"/>
                          <a:cs typeface="+mj-cs"/>
                        </a:rPr>
                        <a:t>وقت الأكل بسبب نقص الطعام أو المال لشراء الطعام؟</a:t>
                      </a:r>
                      <a:endParaRPr lang="en-GB" sz="1400" kern="100">
                        <a:effectLst/>
                        <a:latin typeface="Aptos" panose="020B0004020202020204" pitchFamily="34" charset="0"/>
                        <a:ea typeface="Aptos" panose="020B0004020202020204" pitchFamily="34" charset="0"/>
                        <a:cs typeface="+mj-cs"/>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rtl="0">
                        <a:lnSpc>
                          <a:spcPct val="115000"/>
                        </a:lnSpc>
                        <a:spcAft>
                          <a:spcPts val="800"/>
                        </a:spcAft>
                      </a:pPr>
                      <a:r>
                        <a:rPr lang="en-GB" sz="1400" kern="100">
                          <a:effectLst/>
                          <a:latin typeface="Aptos" panose="020B0004020202020204" pitchFamily="34" charset="0"/>
                          <a:ea typeface="Aptos" panose="020B0004020202020204" pitchFamily="34" charset="0"/>
                          <a:cs typeface="+mj-cs"/>
                        </a:rPr>
                        <a:t>|____|</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0401218"/>
                  </a:ext>
                </a:extLst>
              </a:tr>
              <a:tr h="408305">
                <a:tc>
                  <a:txBody>
                    <a:bodyPr/>
                    <a:lstStyle/>
                    <a:p>
                      <a:pPr algn="r" rtl="1">
                        <a:lnSpc>
                          <a:spcPct val="115000"/>
                        </a:lnSpc>
                        <a:spcAft>
                          <a:spcPts val="800"/>
                        </a:spcAft>
                      </a:pPr>
                      <a:r>
                        <a:rPr lang="ar-SA" sz="1400" kern="100">
                          <a:solidFill>
                            <a:srgbClr val="000000"/>
                          </a:solidFill>
                          <a:effectLst/>
                          <a:latin typeface="Aptos" panose="020B0004020202020204" pitchFamily="34" charset="0"/>
                          <a:ea typeface="Aptos" panose="020B0004020202020204" pitchFamily="34" charset="0"/>
                          <a:cs typeface="+mj-cs"/>
                        </a:rPr>
                        <a:t>4.</a:t>
                      </a:r>
                      <a:endParaRPr lang="en-GB" sz="1400" kern="100">
                        <a:effectLst/>
                        <a:latin typeface="Aptos" panose="020B0004020202020204" pitchFamily="34" charset="0"/>
                        <a:ea typeface="Aptos" panose="020B0004020202020204" pitchFamily="34" charset="0"/>
                        <a:cs typeface="+mj-cs"/>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r" rtl="1">
                        <a:lnSpc>
                          <a:spcPct val="115000"/>
                        </a:lnSpc>
                        <a:spcAft>
                          <a:spcPts val="800"/>
                        </a:spcAft>
                      </a:pPr>
                      <a:r>
                        <a:rPr lang="ar-SA" sz="1400" kern="100">
                          <a:solidFill>
                            <a:srgbClr val="000000"/>
                          </a:solidFill>
                          <a:effectLst/>
                          <a:latin typeface="Aptos" panose="020B0004020202020204" pitchFamily="34" charset="0"/>
                          <a:ea typeface="Aptos" panose="020B0004020202020204" pitchFamily="34" charset="0"/>
                          <a:cs typeface="+mj-cs"/>
                        </a:rPr>
                        <a:t>خلال </a:t>
                      </a:r>
                      <a:r>
                        <a:rPr lang="ar-SA" sz="1400" b="1" kern="100">
                          <a:solidFill>
                            <a:srgbClr val="000000"/>
                          </a:solidFill>
                          <a:effectLst/>
                          <a:latin typeface="Aptos" panose="020B0004020202020204" pitchFamily="34" charset="0"/>
                          <a:ea typeface="Aptos" panose="020B0004020202020204" pitchFamily="34" charset="0"/>
                          <a:cs typeface="+mj-cs"/>
                        </a:rPr>
                        <a:t>الأيام السبعة (7) الماضية</a:t>
                      </a:r>
                      <a:r>
                        <a:rPr lang="ar-SA" sz="1400" kern="100">
                          <a:solidFill>
                            <a:srgbClr val="000000"/>
                          </a:solidFill>
                          <a:effectLst/>
                          <a:latin typeface="Aptos" panose="020B0004020202020204" pitchFamily="34" charset="0"/>
                          <a:ea typeface="Aptos" panose="020B0004020202020204" pitchFamily="34" charset="0"/>
                          <a:cs typeface="+mj-cs"/>
                        </a:rPr>
                        <a:t> (هل كان يوجد أيام وإذا كانت)، كم عدد الأيام التي قامت فيها أسرتك </a:t>
                      </a:r>
                      <a:r>
                        <a:rPr lang="ar-SA" sz="1400" b="1" kern="100">
                          <a:solidFill>
                            <a:srgbClr val="000000"/>
                          </a:solidFill>
                          <a:effectLst/>
                          <a:latin typeface="Aptos" panose="020B0004020202020204" pitchFamily="34" charset="0"/>
                          <a:ea typeface="Aptos" panose="020B0004020202020204" pitchFamily="34" charset="0"/>
                          <a:cs typeface="+mj-cs"/>
                        </a:rPr>
                        <a:t>بتقييد استهلاك البالغين حتى يتمكن الأطفال من تناول الطعام</a:t>
                      </a:r>
                      <a:r>
                        <a:rPr lang="ar-SA" sz="1400" kern="100">
                          <a:solidFill>
                            <a:srgbClr val="000000"/>
                          </a:solidFill>
                          <a:effectLst/>
                          <a:latin typeface="Aptos" panose="020B0004020202020204" pitchFamily="34" charset="0"/>
                          <a:ea typeface="Aptos" panose="020B0004020202020204" pitchFamily="34" charset="0"/>
                          <a:cs typeface="+mj-cs"/>
                        </a:rPr>
                        <a:t> بسبب نقص الطعام أو المال لشراء الطعام؟</a:t>
                      </a:r>
                      <a:endParaRPr lang="en-GB" sz="1400" kern="100">
                        <a:effectLst/>
                        <a:latin typeface="Aptos" panose="020B0004020202020204" pitchFamily="34" charset="0"/>
                        <a:ea typeface="Aptos" panose="020B0004020202020204" pitchFamily="34" charset="0"/>
                        <a:cs typeface="+mj-cs"/>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rtl="0">
                        <a:lnSpc>
                          <a:spcPct val="115000"/>
                        </a:lnSpc>
                        <a:spcAft>
                          <a:spcPts val="800"/>
                        </a:spcAft>
                      </a:pPr>
                      <a:r>
                        <a:rPr lang="en-GB" sz="1400" kern="100">
                          <a:effectLst/>
                          <a:latin typeface="Aptos" panose="020B0004020202020204" pitchFamily="34" charset="0"/>
                          <a:ea typeface="Aptos" panose="020B0004020202020204" pitchFamily="34" charset="0"/>
                          <a:cs typeface="+mj-cs"/>
                        </a:rPr>
                        <a:t>|____|</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41426272"/>
                  </a:ext>
                </a:extLst>
              </a:tr>
              <a:tr h="408305">
                <a:tc>
                  <a:txBody>
                    <a:bodyPr/>
                    <a:lstStyle/>
                    <a:p>
                      <a:pPr algn="r" rtl="1">
                        <a:lnSpc>
                          <a:spcPct val="115000"/>
                        </a:lnSpc>
                        <a:spcAft>
                          <a:spcPts val="800"/>
                        </a:spcAft>
                      </a:pPr>
                      <a:r>
                        <a:rPr lang="ar-SA" sz="1400" kern="100">
                          <a:solidFill>
                            <a:srgbClr val="000000"/>
                          </a:solidFill>
                          <a:effectLst/>
                          <a:latin typeface="Aptos" panose="020B0004020202020204" pitchFamily="34" charset="0"/>
                          <a:ea typeface="Aptos" panose="020B0004020202020204" pitchFamily="34" charset="0"/>
                          <a:cs typeface="+mj-cs"/>
                        </a:rPr>
                        <a:t>5.</a:t>
                      </a:r>
                      <a:endParaRPr lang="en-GB" sz="1400" kern="100">
                        <a:effectLst/>
                        <a:latin typeface="Aptos" panose="020B0004020202020204" pitchFamily="34" charset="0"/>
                        <a:ea typeface="Aptos" panose="020B0004020202020204" pitchFamily="34" charset="0"/>
                        <a:cs typeface="+mj-cs"/>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r" rtl="1">
                        <a:lnSpc>
                          <a:spcPct val="115000"/>
                        </a:lnSpc>
                        <a:spcAft>
                          <a:spcPts val="800"/>
                        </a:spcAft>
                      </a:pPr>
                      <a:r>
                        <a:rPr lang="ar-SA" sz="1400" kern="100">
                          <a:solidFill>
                            <a:srgbClr val="000000"/>
                          </a:solidFill>
                          <a:effectLst/>
                          <a:latin typeface="Aptos" panose="020B0004020202020204" pitchFamily="34" charset="0"/>
                          <a:ea typeface="Aptos" panose="020B0004020202020204" pitchFamily="34" charset="0"/>
                          <a:cs typeface="+mj-cs"/>
                        </a:rPr>
                        <a:t>خلال الأيام السبعة (7) الماضية (هل كان يوجد أيام وإذا كانت)، كم عدد الأيام التي </a:t>
                      </a:r>
                      <a:r>
                        <a:rPr lang="ar-SA" sz="1400" b="1" kern="100">
                          <a:solidFill>
                            <a:srgbClr val="000000"/>
                          </a:solidFill>
                          <a:effectLst/>
                          <a:latin typeface="Aptos" panose="020B0004020202020204" pitchFamily="34" charset="0"/>
                          <a:ea typeface="Aptos" panose="020B0004020202020204" pitchFamily="34" charset="0"/>
                          <a:cs typeface="+mj-cs"/>
                        </a:rPr>
                        <a:t>قللت فيها أسرتك من عدد الوجبات التي يتم تناولها في اليوم </a:t>
                      </a:r>
                      <a:r>
                        <a:rPr lang="ar-SA" sz="1400" kern="100">
                          <a:solidFill>
                            <a:srgbClr val="000000"/>
                          </a:solidFill>
                          <a:effectLst/>
                          <a:latin typeface="Aptos" panose="020B0004020202020204" pitchFamily="34" charset="0"/>
                          <a:ea typeface="Aptos" panose="020B0004020202020204" pitchFamily="34" charset="0"/>
                          <a:cs typeface="+mj-cs"/>
                        </a:rPr>
                        <a:t>بسبب نقص الطعام أو المال لشراء الطعام؟</a:t>
                      </a:r>
                      <a:endParaRPr lang="en-GB" sz="1400" kern="100">
                        <a:effectLst/>
                        <a:latin typeface="Aptos" panose="020B0004020202020204" pitchFamily="34" charset="0"/>
                        <a:ea typeface="Aptos" panose="020B0004020202020204" pitchFamily="34" charset="0"/>
                        <a:cs typeface="+mj-cs"/>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rtl="0">
                        <a:lnSpc>
                          <a:spcPct val="115000"/>
                        </a:lnSpc>
                        <a:spcAft>
                          <a:spcPts val="800"/>
                        </a:spcAft>
                      </a:pPr>
                      <a:r>
                        <a:rPr lang="en-GB" sz="1400" kern="100">
                          <a:effectLst/>
                          <a:latin typeface="Aptos" panose="020B0004020202020204" pitchFamily="34" charset="0"/>
                          <a:ea typeface="Aptos" panose="020B0004020202020204" pitchFamily="34" charset="0"/>
                          <a:cs typeface="+mj-cs"/>
                        </a:rPr>
                        <a:t>|____|</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64428434"/>
                  </a:ext>
                </a:extLst>
              </a:tr>
              <a:tr h="188595">
                <a:tc gridSpan="2">
                  <a:txBody>
                    <a:bodyPr/>
                    <a:lstStyle/>
                    <a:p>
                      <a:pPr rtl="1">
                        <a:lnSpc>
                          <a:spcPct val="115000"/>
                        </a:lnSpc>
                      </a:pPr>
                      <a:endParaRPr lang="en-GB" sz="1400" kern="100">
                        <a:effectLst/>
                        <a:latin typeface="Aptos" panose="020B0004020202020204" pitchFamily="34" charset="0"/>
                        <a:cs typeface="+mj-cs"/>
                      </a:endParaRPr>
                    </a:p>
                  </a:txBody>
                  <a:tcPr marL="68580" marR="68580" marT="9525" marB="0" anchor="ctr">
                    <a:lnL>
                      <a:noFill/>
                    </a:lnL>
                    <a:lnR>
                      <a:noFill/>
                    </a:lnR>
                    <a:lnT w="12700" cap="flat" cmpd="sng" algn="ctr">
                      <a:solidFill>
                        <a:srgbClr val="000000"/>
                      </a:solidFill>
                      <a:prstDash val="solid"/>
                      <a:round/>
                      <a:headEnd type="none" w="med" len="med"/>
                      <a:tailEnd type="none" w="med" len="med"/>
                    </a:lnT>
                    <a:lnB>
                      <a:noFill/>
                    </a:lnB>
                    <a:noFill/>
                  </a:tcPr>
                </a:tc>
                <a:tc hMerge="1">
                  <a:txBody>
                    <a:bodyPr/>
                    <a:lstStyle/>
                    <a:p>
                      <a:endParaRPr lang="en-US"/>
                    </a:p>
                  </a:txBody>
                  <a:tcPr/>
                </a:tc>
                <a:tc>
                  <a:txBody>
                    <a:bodyPr/>
                    <a:lstStyle/>
                    <a:p>
                      <a:pPr rtl="1">
                        <a:lnSpc>
                          <a:spcPct val="115000"/>
                        </a:lnSpc>
                      </a:pPr>
                      <a:endParaRPr lang="en-GB" sz="1400" kern="100">
                        <a:effectLst/>
                        <a:latin typeface="Aptos" panose="020B0004020202020204" pitchFamily="34" charset="0"/>
                        <a:cs typeface="+mj-cs"/>
                      </a:endParaRPr>
                    </a:p>
                  </a:txBody>
                  <a:tcPr marL="68580" marR="68580" marT="9525" marB="0">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4282605021"/>
                  </a:ext>
                </a:extLst>
              </a:tr>
            </a:tbl>
          </a:graphicData>
        </a:graphic>
      </p:graphicFrame>
      <p:cxnSp>
        <p:nvCxnSpPr>
          <p:cNvPr id="6" name="Straight Arrow Connector 5">
            <a:extLst>
              <a:ext uri="{FF2B5EF4-FFF2-40B4-BE49-F238E27FC236}">
                <a16:creationId xmlns:a16="http://schemas.microsoft.com/office/drawing/2014/main" id="{8DD453DE-35E7-0F56-7C27-D76DA3E20568}"/>
              </a:ext>
            </a:extLst>
          </p:cNvPr>
          <p:cNvCxnSpPr>
            <a:cxnSpLocks/>
          </p:cNvCxnSpPr>
          <p:nvPr/>
        </p:nvCxnSpPr>
        <p:spPr>
          <a:xfrm>
            <a:off x="169610" y="5631310"/>
            <a:ext cx="742950" cy="0"/>
          </a:xfrm>
          <a:prstGeom prst="straightConnector1">
            <a:avLst/>
          </a:prstGeom>
          <a:ln w="762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0576FA3F-F762-3FD4-81F6-E2A030E24D49}"/>
              </a:ext>
            </a:extLst>
          </p:cNvPr>
          <p:cNvSpPr/>
          <p:nvPr/>
        </p:nvSpPr>
        <p:spPr>
          <a:xfrm>
            <a:off x="1028348" y="5303520"/>
            <a:ext cx="10667999" cy="521364"/>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9892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r" rtl="1"/>
            <a:r>
              <a:rPr lang="en-GB" sz="3600" kern="1400" spc="230" dirty="0">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rPr>
              <a:t> :</a:t>
            </a:r>
            <a:r>
              <a:rPr lang="en-GB" sz="3600" kern="1400" spc="230" dirty="0" err="1">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rPr>
              <a:t>rCSI</a:t>
            </a:r>
            <a:r>
              <a:rPr lang="ar-SA" sz="3600" kern="1400" spc="230" dirty="0">
                <a:solidFill>
                  <a:schemeClr val="tx1"/>
                </a:solidFill>
                <a:latin typeface="Open Sans ExtraBold" panose="020B0906030804020204" pitchFamily="34" charset="0"/>
              </a:rPr>
              <a:t>الاستراتيجية </a:t>
            </a:r>
            <a:r>
              <a:rPr lang="ar-YE" sz="3600" kern="1400" spc="230" dirty="0">
                <a:solidFill>
                  <a:schemeClr val="tx1"/>
                </a:solidFill>
                <a:latin typeface="Open Sans ExtraBold" panose="020B0906030804020204" pitchFamily="34" charset="0"/>
              </a:rPr>
              <a:t>الخامسة</a:t>
            </a:r>
            <a:r>
              <a:rPr lang="ar-SA" sz="3600" kern="1400" spc="230" dirty="0">
                <a:solidFill>
                  <a:schemeClr val="tx1"/>
                </a:solidFill>
                <a:latin typeface="Open Sans ExtraBold" panose="020B0906030804020204" pitchFamily="34" charset="0"/>
              </a:rPr>
              <a:t> مثال على </a:t>
            </a:r>
            <a:r>
              <a:rPr lang="ar-YE" sz="3600" kern="1400" spc="230" dirty="0">
                <a:solidFill>
                  <a:schemeClr val="tx1"/>
                </a:solidFill>
                <a:latin typeface="Open Sans ExtraBold" panose="020B0906030804020204" pitchFamily="34" charset="0"/>
              </a:rPr>
              <a:t>الاستقصاء</a:t>
            </a:r>
            <a:endParaRPr lang="en-GB" sz="3600" kern="1400" spc="230" dirty="0">
              <a:solidFill>
                <a:schemeClr val="tx1"/>
              </a:solidFill>
              <a:latin typeface="Open Sans ExtraBold" panose="020B0906030804020204" pitchFamily="34" charset="0"/>
            </a:endParaRPr>
          </a:p>
        </p:txBody>
      </p:sp>
      <p:pic>
        <p:nvPicPr>
          <p:cNvPr id="6" name="Picture 2">
            <a:extLst>
              <a:ext uri="{FF2B5EF4-FFF2-40B4-BE49-F238E27FC236}">
                <a16:creationId xmlns:a16="http://schemas.microsoft.com/office/drawing/2014/main" id="{B3817F12-5B82-427B-9598-4D7BF1E3250E}"/>
              </a:ext>
            </a:extLst>
          </p:cNvPr>
          <p:cNvPicPr>
            <a:picLocks noChangeAspect="1" noChangeArrowheads="1"/>
          </p:cNvPicPr>
          <p:nvPr/>
        </p:nvPicPr>
        <p:blipFill>
          <a:blip r:embed="rId3"/>
          <a:srcRect t="19369" b="19369"/>
          <a:stretch/>
        </p:blipFill>
        <p:spPr bwMode="auto">
          <a:xfrm>
            <a:off x="44139" y="1579552"/>
            <a:ext cx="5165992" cy="3417951"/>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8CA14AC1-1EC4-4CCD-8371-D5D8436E3475}"/>
              </a:ext>
            </a:extLst>
          </p:cNvPr>
          <p:cNvSpPr txBox="1">
            <a:spLocks/>
          </p:cNvSpPr>
          <p:nvPr/>
        </p:nvSpPr>
        <p:spPr>
          <a:xfrm>
            <a:off x="5481301" y="1579552"/>
            <a:ext cx="5972498" cy="390722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r" rtl="1">
              <a:buNone/>
            </a:pPr>
            <a:r>
              <a:rPr lang="ar-SA" spc="60">
                <a:latin typeface="Open Sans"/>
                <a:ea typeface="Open Sans"/>
                <a:cs typeface="Open Sans"/>
              </a:rPr>
              <a:t>إذا أبلغت الأسرة عن تقليل عدد الوجبات في آخر 7 أيام ، </a:t>
            </a:r>
            <a:r>
              <a:rPr lang="ar-YE" spc="60">
                <a:latin typeface="Open Sans"/>
                <a:ea typeface="Open Sans"/>
                <a:cs typeface="Open Sans"/>
              </a:rPr>
              <a:t>فقم بالاستقصاء</a:t>
            </a:r>
            <a:endParaRPr lang="en-US" sz="1800" spc="60"/>
          </a:p>
          <a:p>
            <a:pPr marL="0" indent="0">
              <a:buFont typeface="Arial"/>
              <a:buNone/>
            </a:pPr>
            <a:endParaRPr lang="en-US" sz="1800" spc="60"/>
          </a:p>
          <a:p>
            <a:pPr marL="0" indent="0" algn="ctr">
              <a:buNone/>
            </a:pPr>
            <a:r>
              <a:rPr lang="ar-SA" b="1" spc="60">
                <a:solidFill>
                  <a:schemeClr val="accent2"/>
                </a:solidFill>
                <a:latin typeface="Open Sans"/>
                <a:ea typeface="Open Sans"/>
                <a:cs typeface="Open Sans"/>
              </a:rPr>
              <a:t>"كم عدد الوجبات التي تستهلكها أسرتك عادة؟"</a:t>
            </a:r>
            <a:endParaRPr lang="ar-YE" b="1" spc="60">
              <a:solidFill>
                <a:schemeClr val="accent2"/>
              </a:solidFill>
              <a:latin typeface="Open Sans"/>
              <a:ea typeface="Open Sans"/>
              <a:cs typeface="Open Sans"/>
            </a:endParaRPr>
          </a:p>
          <a:p>
            <a:pPr marL="0" indent="0" algn="ctr">
              <a:buNone/>
            </a:pPr>
            <a:endParaRPr lang="en-US" b="1" spc="60">
              <a:solidFill>
                <a:schemeClr val="accent2"/>
              </a:solidFill>
            </a:endParaRPr>
          </a:p>
          <a:p>
            <a:pPr marL="0" indent="0" algn="ctr">
              <a:buNone/>
            </a:pPr>
            <a:r>
              <a:rPr lang="ar-SA" b="1" spc="60">
                <a:solidFill>
                  <a:schemeClr val="accent2"/>
                </a:solidFill>
                <a:latin typeface="Open Sans"/>
                <a:ea typeface="Open Sans"/>
                <a:cs typeface="Open Sans"/>
              </a:rPr>
              <a:t>"لماذا تناولت الأسرة وجبات أقل هذا الأسبوع من المعتاد؟"</a:t>
            </a:r>
            <a:endParaRPr lang="en-US" b="1" spc="60">
              <a:solidFill>
                <a:schemeClr val="accent2"/>
              </a:solidFill>
            </a:endParaRPr>
          </a:p>
        </p:txBody>
      </p:sp>
    </p:spTree>
    <p:extLst>
      <p:ext uri="{BB962C8B-B14F-4D97-AF65-F5344CB8AC3E}">
        <p14:creationId xmlns:p14="http://schemas.microsoft.com/office/powerpoint/2010/main" val="27981880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r" rtl="1"/>
            <a:r>
              <a:rPr lang="en-US" sz="3600" kern="1400" spc="230" dirty="0">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rPr>
              <a:t> :</a:t>
            </a:r>
            <a:r>
              <a:rPr lang="en-US" sz="3600" kern="1400" spc="230" dirty="0" err="1">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rPr>
              <a:t>rCSI</a:t>
            </a:r>
            <a:r>
              <a:rPr lang="ar-YE" sz="3600" kern="1400" spc="230" dirty="0">
                <a:solidFill>
                  <a:schemeClr val="tx1"/>
                </a:solidFill>
                <a:latin typeface="Open Sans ExtraBold" panose="020B0906030804020204" pitchFamily="34" charset="0"/>
              </a:rPr>
              <a:t>الاستراتيجية الخامسة (متابعه)</a:t>
            </a:r>
            <a:endParaRPr lang="en-GB" sz="3600" kern="1400" spc="230" dirty="0">
              <a:solidFill>
                <a:schemeClr val="tx1"/>
              </a:solidFill>
              <a:latin typeface="Open Sans ExtraBold" panose="020B0906030804020204" pitchFamily="34" charset="0"/>
            </a:endParaRPr>
          </a:p>
        </p:txBody>
      </p:sp>
      <p:sp>
        <p:nvSpPr>
          <p:cNvPr id="7" name="Content Placeholder 2">
            <a:extLst>
              <a:ext uri="{FF2B5EF4-FFF2-40B4-BE49-F238E27FC236}">
                <a16:creationId xmlns:a16="http://schemas.microsoft.com/office/drawing/2014/main" id="{35A1684A-13C6-4B69-A1AD-2DFC13191A1F}"/>
              </a:ext>
            </a:extLst>
          </p:cNvPr>
          <p:cNvSpPr txBox="1">
            <a:spLocks/>
          </p:cNvSpPr>
          <p:nvPr/>
        </p:nvSpPr>
        <p:spPr>
          <a:xfrm>
            <a:off x="774619" y="1876918"/>
            <a:ext cx="10937125" cy="390722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r" rtl="1">
              <a:buFont typeface="Wingdings" panose="05000000000000000000" pitchFamily="2" charset="2"/>
              <a:buChar char="v"/>
            </a:pPr>
            <a:r>
              <a:rPr lang="ar-SA" sz="2200" spc="60">
                <a:latin typeface="Open Sans"/>
                <a:ea typeface="Open Sans"/>
                <a:cs typeface="Open Sans"/>
              </a:rPr>
              <a:t>إذا اعتادت الأسرة على تناول 3 وجبات يوميا في الآونة الأخيرة ، ولكن بسبب نقص الطعام أو المال ، كان عليهم تناول وجبة أو وجبتين في أي من الأيام خلال الأيام السبعة الماضية ، فقد تم تطبيق هذه الاستراتيجية.</a:t>
            </a:r>
            <a:endParaRPr lang="ar-YE" sz="2200" spc="60">
              <a:latin typeface="Open Sans"/>
              <a:ea typeface="Open Sans"/>
              <a:cs typeface="Open Sans"/>
            </a:endParaRPr>
          </a:p>
          <a:p>
            <a:pPr algn="r" rtl="1">
              <a:buFont typeface="Wingdings" panose="05000000000000000000" pitchFamily="2" charset="2"/>
              <a:buChar char="v"/>
            </a:pPr>
            <a:endParaRPr lang="en-US" sz="2200" spc="60"/>
          </a:p>
          <a:p>
            <a:pPr algn="r" rtl="1">
              <a:buFont typeface="Wingdings" panose="05000000000000000000" pitchFamily="2" charset="2"/>
              <a:buChar char="v"/>
            </a:pPr>
            <a:r>
              <a:rPr lang="ar-SA" sz="2200" spc="60">
                <a:latin typeface="Open Sans"/>
                <a:ea typeface="Open Sans"/>
                <a:cs typeface="Open Sans"/>
              </a:rPr>
              <a:t>إذا خفضت الأسرة عدد الوجبات بسبب مشاكل صحية أو اتباع نظام غذائي ، </a:t>
            </a:r>
            <a:r>
              <a:rPr lang="ar-SA" sz="2400" b="1" spc="60">
                <a:latin typeface="Open Sans"/>
                <a:ea typeface="Open Sans"/>
                <a:cs typeface="Open Sans"/>
              </a:rPr>
              <a:t>فلا</a:t>
            </a:r>
            <a:r>
              <a:rPr lang="ar-SA" sz="2200" spc="60">
                <a:latin typeface="Open Sans"/>
                <a:ea typeface="Open Sans"/>
                <a:cs typeface="Open Sans"/>
              </a:rPr>
              <a:t> تعتبر</a:t>
            </a:r>
            <a:r>
              <a:rPr lang="ar-YE" sz="2200" spc="60">
                <a:latin typeface="Open Sans"/>
                <a:ea typeface="Open Sans"/>
                <a:cs typeface="Open Sans"/>
              </a:rPr>
              <a:t> ان الاسره</a:t>
            </a:r>
            <a:r>
              <a:rPr lang="ar-SA" sz="2200" spc="60">
                <a:latin typeface="Open Sans"/>
                <a:ea typeface="Open Sans"/>
                <a:cs typeface="Open Sans"/>
              </a:rPr>
              <a:t> </a:t>
            </a:r>
            <a:r>
              <a:rPr lang="ar-YE" sz="2200" spc="60">
                <a:latin typeface="Open Sans"/>
                <a:ea typeface="Open Sans"/>
                <a:cs typeface="Open Sans"/>
              </a:rPr>
              <a:t>طبقت الاستراتيجية</a:t>
            </a:r>
            <a:endParaRPr lang="en-US" sz="2200" spc="60">
              <a:latin typeface="Open Sans"/>
              <a:ea typeface="Open Sans"/>
              <a:cs typeface="Open Sans"/>
            </a:endParaRPr>
          </a:p>
          <a:p>
            <a:pPr algn="r" rtl="1">
              <a:buFont typeface="Wingdings" panose="05000000000000000000" pitchFamily="2" charset="2"/>
              <a:buChar char="v"/>
            </a:pPr>
            <a:endParaRPr lang="en-US" sz="2200" spc="60"/>
          </a:p>
          <a:p>
            <a:pPr algn="r" rtl="1">
              <a:buFont typeface="Wingdings" panose="05000000000000000000" pitchFamily="2" charset="2"/>
              <a:buChar char="v"/>
            </a:pPr>
            <a:r>
              <a:rPr lang="ar-SA" sz="2200" spc="60">
                <a:latin typeface="Open Sans"/>
                <a:ea typeface="Open Sans"/>
                <a:cs typeface="Open Sans"/>
              </a:rPr>
              <a:t>إذا تناولت الأسرة وجبات أقل في الأيام السبعة الماضية خلال فترة الصيام ، وليس بسبب نقص الطعام أو المال لشراء الطعام ، </a:t>
            </a:r>
            <a:r>
              <a:rPr lang="ar-SA" sz="2400" b="1" spc="60">
                <a:latin typeface="Open Sans"/>
                <a:ea typeface="Open Sans"/>
                <a:cs typeface="Open Sans"/>
              </a:rPr>
              <a:t>فلا</a:t>
            </a:r>
            <a:r>
              <a:rPr lang="ar-SA" sz="2200" spc="60">
                <a:latin typeface="Open Sans"/>
                <a:ea typeface="Open Sans"/>
                <a:cs typeface="Open Sans"/>
              </a:rPr>
              <a:t> ينبغي احتساب ذلك.</a:t>
            </a:r>
            <a:endParaRPr lang="en-GB" sz="1800">
              <a:latin typeface="Open Sans" panose="020B0606030504020204" pitchFamily="34" charset="0"/>
              <a:ea typeface="Calibri" panose="020F0502020204030204" pitchFamily="34" charset="0"/>
            </a:endParaRPr>
          </a:p>
        </p:txBody>
      </p:sp>
      <p:sp>
        <p:nvSpPr>
          <p:cNvPr id="5" name="TextBox 4">
            <a:extLst>
              <a:ext uri="{FF2B5EF4-FFF2-40B4-BE49-F238E27FC236}">
                <a16:creationId xmlns:a16="http://schemas.microsoft.com/office/drawing/2014/main" id="{1F6CEF7D-31D3-4093-86BA-34D26754D11C}"/>
              </a:ext>
            </a:extLst>
          </p:cNvPr>
          <p:cNvSpPr txBox="1"/>
          <p:nvPr/>
        </p:nvSpPr>
        <p:spPr>
          <a:xfrm>
            <a:off x="1030884" y="716415"/>
            <a:ext cx="2721112" cy="369332"/>
          </a:xfrm>
          <a:prstGeom prst="rect">
            <a:avLst/>
          </a:prstGeom>
          <a:noFill/>
          <a:ln w="57150">
            <a:solidFill>
              <a:schemeClr val="bg1">
                <a:lumMod val="50000"/>
              </a:schemeClr>
            </a:solidFill>
          </a:ln>
        </p:spPr>
        <p:txBody>
          <a:bodyPr wrap="square" rtlCol="0">
            <a:spAutoFit/>
          </a:bodyPr>
          <a:lstStyle/>
          <a:p>
            <a:pPr algn="ctr"/>
            <a:r>
              <a:rPr lang="ar-SA" b="1"/>
              <a:t>إدارة الطعام المتاح</a:t>
            </a:r>
            <a:endParaRPr lang="en-US" b="1"/>
          </a:p>
        </p:txBody>
      </p:sp>
    </p:spTree>
    <p:extLst>
      <p:ext uri="{BB962C8B-B14F-4D97-AF65-F5344CB8AC3E}">
        <p14:creationId xmlns:p14="http://schemas.microsoft.com/office/powerpoint/2010/main" val="16583468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2173950" y="2242826"/>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gn="r" rtl="1">
              <a:lnSpc>
                <a:spcPts val="3920"/>
              </a:lnSpc>
            </a:pPr>
            <a:r>
              <a:rPr lang="ar-YE" kern="1400" spc="230" dirty="0">
                <a:solidFill>
                  <a:srgbClr val="FFFFFE"/>
                </a:solidFill>
                <a:latin typeface="Open Sans ExtraBold" panose="020B0906030804020204" pitchFamily="34" charset="0"/>
                <a:ea typeface="Open Sans Extrabold" panose="020B0606030504020204" pitchFamily="34" charset="0"/>
                <a:cs typeface="Open Sans Extrabold" panose="020B0606030504020204" pitchFamily="34" charset="0"/>
              </a:rPr>
              <a:t>اوزان الاستراتيجات على حسب شدتها</a:t>
            </a:r>
            <a:endParaRPr lang="en-GB" kern="1400" spc="230" dirty="0">
              <a:solidFill>
                <a:srgbClr val="FFFFFE"/>
              </a:solidFill>
              <a:latin typeface="Open Sans ExtraBold" panose="020B0906030804020204" pitchFamily="34"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34726677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r" rtl="1">
              <a:lnSpc>
                <a:spcPts val="3920"/>
              </a:lnSpc>
            </a:pPr>
            <a:r>
              <a:rPr lang="en-US" sz="3600" spc="60">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rPr>
              <a:t> :</a:t>
            </a:r>
            <a:r>
              <a:rPr lang="en-US" sz="3600" spc="60" err="1">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rPr>
              <a:t>rCSI</a:t>
            </a:r>
            <a:r>
              <a:rPr lang="ar-YE" sz="3600" spc="60">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rPr>
              <a:t>ا</a:t>
            </a:r>
            <a:r>
              <a:rPr lang="ar-YE" sz="3600" spc="60">
                <a:solidFill>
                  <a:schemeClr val="tx1"/>
                </a:solidFill>
                <a:latin typeface="Open Sans ExtraBold" panose="020B0906030804020204" pitchFamily="34" charset="0"/>
                <a:ea typeface="Open Sans ExtraBold" panose="020B0906030804020204" pitchFamily="34" charset="0"/>
              </a:rPr>
              <a:t>وزان الاستراتيجات على حسب شدتها</a:t>
            </a:r>
            <a:endParaRPr lang="en-GB" sz="3600" spc="60">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4" name="Content Placeholder 2">
            <a:extLst>
              <a:ext uri="{FF2B5EF4-FFF2-40B4-BE49-F238E27FC236}">
                <a16:creationId xmlns:a16="http://schemas.microsoft.com/office/drawing/2014/main" id="{8CA14AC1-1EC4-4CCD-8371-D5D8436E3475}"/>
              </a:ext>
            </a:extLst>
          </p:cNvPr>
          <p:cNvSpPr txBox="1">
            <a:spLocks/>
          </p:cNvSpPr>
          <p:nvPr/>
        </p:nvSpPr>
        <p:spPr>
          <a:xfrm>
            <a:off x="738201" y="951088"/>
            <a:ext cx="11030982" cy="390722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Font typeface="Wingdings" panose="05000000000000000000" pitchFamily="2" charset="2"/>
              <a:buChar char="v"/>
            </a:pPr>
            <a:endParaRPr lang="en-US" sz="2400" spc="60">
              <a:latin typeface="Open Sans"/>
              <a:ea typeface="Open Sans"/>
              <a:cs typeface="Open Sans"/>
            </a:endParaRPr>
          </a:p>
          <a:p>
            <a:pPr algn="r" rtl="1">
              <a:buFont typeface="Wingdings" panose="05000000000000000000" pitchFamily="2" charset="2"/>
              <a:buChar char="v"/>
            </a:pPr>
            <a:endParaRPr lang="ar-YE" sz="2400" spc="60">
              <a:latin typeface="Open Sans"/>
              <a:ea typeface="Open Sans"/>
              <a:cs typeface="Open Sans"/>
            </a:endParaRPr>
          </a:p>
          <a:p>
            <a:pPr algn="r" rtl="1">
              <a:buFont typeface="Wingdings" panose="05000000000000000000" pitchFamily="2" charset="2"/>
              <a:buChar char="v"/>
            </a:pPr>
            <a:r>
              <a:rPr lang="en-US" sz="2400" spc="60">
                <a:latin typeface="Open Sans"/>
                <a:ea typeface="Open Sans"/>
                <a:cs typeface="Open Sans"/>
              </a:rPr>
              <a:t> </a:t>
            </a:r>
            <a:r>
              <a:rPr lang="ar-SA" sz="2400" spc="60">
                <a:latin typeface="Open Sans"/>
                <a:ea typeface="Open Sans"/>
                <a:cs typeface="Open Sans"/>
              </a:rPr>
              <a:t>يتم ضرب </a:t>
            </a:r>
            <a:r>
              <a:rPr lang="ar-YE" sz="2400" spc="60">
                <a:latin typeface="Open Sans"/>
                <a:ea typeface="Open Sans"/>
                <a:cs typeface="Open Sans"/>
              </a:rPr>
              <a:t>عدد الايام التي استخدمت </a:t>
            </a:r>
            <a:r>
              <a:rPr lang="en-US" sz="2400" spc="60">
                <a:latin typeface="Open Sans"/>
                <a:ea typeface="Open Sans"/>
                <a:cs typeface="Open Sans"/>
              </a:rPr>
              <a:t> </a:t>
            </a:r>
            <a:r>
              <a:rPr lang="ar-YE" sz="2400" spc="60">
                <a:latin typeface="Open Sans"/>
                <a:ea typeface="Open Sans"/>
                <a:cs typeface="Open Sans"/>
              </a:rPr>
              <a:t>فيها كل استراتيجة</a:t>
            </a:r>
            <a:r>
              <a:rPr lang="ar-SA" sz="2400" spc="60">
                <a:latin typeface="Open Sans"/>
                <a:ea typeface="Open Sans"/>
                <a:cs typeface="Open Sans"/>
              </a:rPr>
              <a:t> في الأوزان القياسية (استنادًا إلى شدة كل سلوك)، ويتم </a:t>
            </a:r>
            <a:r>
              <a:rPr lang="ar-YE" sz="2400" spc="60">
                <a:latin typeface="Open Sans"/>
                <a:ea typeface="Open Sans"/>
                <a:cs typeface="Open Sans"/>
              </a:rPr>
              <a:t>جمع</a:t>
            </a:r>
            <a:r>
              <a:rPr lang="ar-SA" sz="2400" spc="60">
                <a:latin typeface="Open Sans"/>
                <a:ea typeface="Open Sans"/>
                <a:cs typeface="Open Sans"/>
              </a:rPr>
              <a:t> جميع</a:t>
            </a:r>
            <a:r>
              <a:rPr lang="ar-YE" sz="2400" spc="60">
                <a:latin typeface="Open Sans"/>
                <a:ea typeface="Open Sans"/>
                <a:cs typeface="Open Sans"/>
              </a:rPr>
              <a:t> النتائج</a:t>
            </a:r>
            <a:r>
              <a:rPr lang="ar-SA" sz="2400" spc="60">
                <a:latin typeface="Open Sans"/>
                <a:ea typeface="Open Sans"/>
                <a:cs typeface="Open Sans"/>
              </a:rPr>
              <a:t>.</a:t>
            </a:r>
            <a:endParaRPr lang="en-GB" sz="2400" spc="60"/>
          </a:p>
          <a:p>
            <a:pPr marL="0" indent="0">
              <a:buNone/>
            </a:pPr>
            <a:endParaRPr lang="en-GB" sz="2400" spc="60"/>
          </a:p>
        </p:txBody>
      </p:sp>
    </p:spTree>
    <p:extLst>
      <p:ext uri="{BB962C8B-B14F-4D97-AF65-F5344CB8AC3E}">
        <p14:creationId xmlns:p14="http://schemas.microsoft.com/office/powerpoint/2010/main" val="31354034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1611434" y="2369285"/>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b="0" kern="1400" spc="230" dirty="0">
              <a:solidFill>
                <a:srgbClr val="FFFFFE"/>
              </a:solidFill>
              <a:latin typeface="Open Sans ExtraBold" panose="020B0906030804020204" pitchFamily="34" charset="0"/>
              <a:ea typeface="Open Sans Extrabold" panose="020B0606030504020204" pitchFamily="34" charset="0"/>
              <a:cs typeface="Open Sans Extrabold" panose="020B0606030504020204" pitchFamily="34" charset="0"/>
            </a:endParaRPr>
          </a:p>
          <a:p>
            <a:pPr algn="r" rtl="1">
              <a:lnSpc>
                <a:spcPts val="3920"/>
              </a:lnSpc>
            </a:pPr>
            <a:r>
              <a:rPr lang="ar-SA" kern="1400" spc="230" dirty="0">
                <a:solidFill>
                  <a:srgbClr val="FFFFFE"/>
                </a:solidFill>
                <a:latin typeface="Open Sans ExtraBold" panose="020B0906030804020204" pitchFamily="34" charset="0"/>
                <a:ea typeface="Open Sans Extrabold" panose="020B0606030504020204" pitchFamily="34" charset="0"/>
                <a:cs typeface="Open Sans Extrabold" panose="020B0606030504020204" pitchFamily="34" charset="0"/>
              </a:rPr>
              <a:t>كيف ي</a:t>
            </a:r>
            <a:r>
              <a:rPr lang="ar-YE" kern="1400" spc="230" dirty="0">
                <a:solidFill>
                  <a:srgbClr val="FFFFFE"/>
                </a:solidFill>
                <a:latin typeface="Open Sans ExtraBold" panose="020B0906030804020204" pitchFamily="34" charset="0"/>
                <a:ea typeface="Open Sans Extrabold" panose="020B0606030504020204" pitchFamily="34" charset="0"/>
                <a:cs typeface="Open Sans Extrabold" panose="020B0606030504020204" pitchFamily="34" charset="0"/>
              </a:rPr>
              <a:t>تم جمعهم؟</a:t>
            </a:r>
            <a:endParaRPr lang="en-GB" kern="1400" spc="230" dirty="0">
              <a:solidFill>
                <a:srgbClr val="FFFFFE"/>
              </a:solidFill>
              <a:latin typeface="Open Sans ExtraBold" panose="020B0906030804020204" pitchFamily="34"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41797970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r" rtl="1"/>
            <a:r>
              <a:rPr lang="ar-YE" sz="3600" spc="60">
                <a:latin typeface="Open Sans"/>
                <a:ea typeface="Open Sans"/>
              </a:rPr>
              <a:t>حساب مؤشر </a:t>
            </a:r>
            <a:r>
              <a:rPr lang="ar-SA" sz="3600" spc="60">
                <a:latin typeface="Open Sans"/>
                <a:ea typeface="Open Sans"/>
              </a:rPr>
              <a:t>استراتيجيات </a:t>
            </a:r>
            <a:r>
              <a:rPr lang="ar-YE" sz="3600" spc="60">
                <a:latin typeface="Open Sans"/>
                <a:ea typeface="Open Sans"/>
              </a:rPr>
              <a:t>ال</a:t>
            </a:r>
            <a:r>
              <a:rPr lang="ar-SA" sz="3600" spc="60">
                <a:latin typeface="Open Sans"/>
                <a:ea typeface="Open Sans"/>
              </a:rPr>
              <a:t>تكيف </a:t>
            </a:r>
            <a:r>
              <a:rPr lang="ar-YE" sz="3600" spc="60">
                <a:latin typeface="Open Sans"/>
                <a:ea typeface="Open Sans"/>
              </a:rPr>
              <a:t>ال</a:t>
            </a:r>
            <a:r>
              <a:rPr lang="ar-SA" sz="3600" spc="60">
                <a:latin typeface="Open Sans"/>
                <a:ea typeface="Open Sans"/>
              </a:rPr>
              <a:t>خاصة باستهلاك الغذاء</a:t>
            </a:r>
            <a:r>
              <a:rPr lang="ar-YE" sz="3600" spc="60">
                <a:latin typeface="Open Sans"/>
                <a:ea typeface="Open Sans"/>
              </a:rPr>
              <a:t> (</a:t>
            </a:r>
            <a:r>
              <a:rPr lang="en-US" sz="3600" spc="60" err="1">
                <a:latin typeface="Open Sans"/>
                <a:ea typeface="Open Sans"/>
                <a:cs typeface="Open Sans"/>
              </a:rPr>
              <a:t>rCSI</a:t>
            </a:r>
            <a:r>
              <a:rPr lang="ar-YE" sz="3600" spc="60">
                <a:latin typeface="Open Sans"/>
                <a:ea typeface="Open Sans"/>
              </a:rPr>
              <a:t>) </a:t>
            </a:r>
            <a:endParaRPr lang="en-GB" sz="3600" spc="60">
              <a:latin typeface="Open Sans"/>
              <a:ea typeface="Open Sans"/>
              <a:cs typeface="Open Sans"/>
            </a:endParaRPr>
          </a:p>
        </p:txBody>
      </p:sp>
      <p:sp>
        <p:nvSpPr>
          <p:cNvPr id="22" name="TextBox 21">
            <a:extLst>
              <a:ext uri="{FF2B5EF4-FFF2-40B4-BE49-F238E27FC236}">
                <a16:creationId xmlns:a16="http://schemas.microsoft.com/office/drawing/2014/main" id="{845AE3E5-9674-445E-B4FF-AE4477728629}"/>
              </a:ext>
            </a:extLst>
          </p:cNvPr>
          <p:cNvSpPr txBox="1"/>
          <p:nvPr/>
        </p:nvSpPr>
        <p:spPr>
          <a:xfrm>
            <a:off x="815791" y="1540157"/>
            <a:ext cx="11052002" cy="646331"/>
          </a:xfrm>
          <a:prstGeom prst="rect">
            <a:avLst/>
          </a:prstGeom>
          <a:noFill/>
        </p:spPr>
        <p:txBody>
          <a:bodyPr wrap="square">
            <a:spAutoFit/>
          </a:bodyPr>
          <a:lstStyle/>
          <a:p>
            <a:pPr algn="r" rtl="1">
              <a:lnSpc>
                <a:spcPct val="90000"/>
              </a:lnSpc>
              <a:spcBef>
                <a:spcPts val="1000"/>
              </a:spcBef>
            </a:pPr>
            <a:r>
              <a:rPr lang="ar-SA" sz="2000" spc="60">
                <a:latin typeface="Open Sans ExtraBold" panose="020B0906030804020204" pitchFamily="34" charset="0"/>
                <a:ea typeface="Open Sans ExtraBold" panose="020B0906030804020204" pitchFamily="34" charset="0"/>
                <a:cs typeface="Open Sans" charset="0"/>
              </a:rPr>
              <a:t>اضرب القيمة التي تم الحصول عليها لكل استراتيجية في وزنها واجمع</a:t>
            </a:r>
            <a:r>
              <a:rPr lang="ar-YE" sz="2000" spc="60">
                <a:latin typeface="Open Sans ExtraBold" panose="020B0906030804020204" pitchFamily="34" charset="0"/>
                <a:ea typeface="Open Sans ExtraBold" panose="020B0906030804020204" pitchFamily="34" charset="0"/>
                <a:cs typeface="Open Sans" charset="0"/>
              </a:rPr>
              <a:t> جميع النتائج</a:t>
            </a:r>
            <a:r>
              <a:rPr lang="ar-SA" sz="2000" spc="60">
                <a:latin typeface="Open Sans ExtraBold" panose="020B0906030804020204" pitchFamily="34" charset="0"/>
                <a:ea typeface="Open Sans ExtraBold" panose="020B0906030804020204" pitchFamily="34" charset="0"/>
                <a:cs typeface="Open Sans" charset="0"/>
              </a:rPr>
              <a:t>، وبالتالي إنشاء </a:t>
            </a:r>
            <a:r>
              <a:rPr lang="ar-YE" sz="2000" spc="60">
                <a:latin typeface="Open Sans ExtraBold" panose="020B0906030804020204" pitchFamily="34" charset="0"/>
                <a:ea typeface="Open Sans ExtraBold" panose="020B0906030804020204" pitchFamily="34" charset="0"/>
                <a:cs typeface="Open Sans" charset="0"/>
              </a:rPr>
              <a:t>قيمة </a:t>
            </a:r>
            <a:r>
              <a:rPr lang="ar-SA" sz="2000" spc="60">
                <a:latin typeface="Open Sans ExtraBold" panose="020B0906030804020204" pitchFamily="34" charset="0"/>
                <a:ea typeface="Open Sans ExtraBold" panose="020B0906030804020204" pitchFamily="34" charset="0"/>
                <a:cs typeface="Open Sans" charset="0"/>
              </a:rPr>
              <a:t>مؤشر </a:t>
            </a:r>
            <a:r>
              <a:rPr lang="ar-SA" sz="2000">
                <a:latin typeface="Open Sans ExtraBold" panose="020B0906030804020204" pitchFamily="34" charset="0"/>
                <a:ea typeface="Open Sans ExtraBold" panose="020B0906030804020204" pitchFamily="34" charset="0"/>
              </a:rPr>
              <a:t>استخدام استراتيجيات تكيف خاصة باستهلاك الغذاء</a:t>
            </a:r>
            <a:r>
              <a:rPr lang="ar-SA" sz="2000" spc="60">
                <a:latin typeface="Open Sans ExtraBold" panose="020B0906030804020204" pitchFamily="34" charset="0"/>
                <a:ea typeface="Open Sans ExtraBold" panose="020B0906030804020204" pitchFamily="34" charset="0"/>
                <a:cs typeface="Open Sans" charset="0"/>
              </a:rPr>
              <a:t>.</a:t>
            </a:r>
            <a:endParaRPr lang="en-US" spc="60">
              <a:latin typeface="Open Sans ExtraBold" panose="020B0906030804020204" pitchFamily="34" charset="0"/>
              <a:ea typeface="Open Sans ExtraBold" panose="020B0906030804020204" pitchFamily="34" charset="0"/>
              <a:cs typeface="Open Sans ExtraBold" panose="020B0906030804020204" pitchFamily="34" charset="0"/>
            </a:endParaRPr>
          </a:p>
        </p:txBody>
      </p:sp>
      <p:graphicFrame>
        <p:nvGraphicFramePr>
          <p:cNvPr id="3" name="Table 2">
            <a:extLst>
              <a:ext uri="{FF2B5EF4-FFF2-40B4-BE49-F238E27FC236}">
                <a16:creationId xmlns:a16="http://schemas.microsoft.com/office/drawing/2014/main" id="{F120384E-2354-F42F-09B5-7B2304403DAF}"/>
              </a:ext>
            </a:extLst>
          </p:cNvPr>
          <p:cNvGraphicFramePr>
            <a:graphicFrameLocks noGrp="1"/>
          </p:cNvGraphicFramePr>
          <p:nvPr>
            <p:extLst>
              <p:ext uri="{D42A27DB-BD31-4B8C-83A1-F6EECF244321}">
                <p14:modId xmlns:p14="http://schemas.microsoft.com/office/powerpoint/2010/main" val="354431533"/>
              </p:ext>
            </p:extLst>
          </p:nvPr>
        </p:nvGraphicFramePr>
        <p:xfrm>
          <a:off x="1101183" y="2186488"/>
          <a:ext cx="10668000" cy="3946525"/>
        </p:xfrm>
        <a:graphic>
          <a:graphicData uri="http://schemas.openxmlformats.org/drawingml/2006/table">
            <a:tbl>
              <a:tblPr rtl="1" firstRow="1" firstCol="1" bandRow="1"/>
              <a:tblGrid>
                <a:gridCol w="337109">
                  <a:extLst>
                    <a:ext uri="{9D8B030D-6E8A-4147-A177-3AD203B41FA5}">
                      <a16:colId xmlns:a16="http://schemas.microsoft.com/office/drawing/2014/main" val="1024161067"/>
                    </a:ext>
                  </a:extLst>
                </a:gridCol>
                <a:gridCol w="5513222">
                  <a:extLst>
                    <a:ext uri="{9D8B030D-6E8A-4147-A177-3AD203B41FA5}">
                      <a16:colId xmlns:a16="http://schemas.microsoft.com/office/drawing/2014/main" val="246342061"/>
                    </a:ext>
                  </a:extLst>
                </a:gridCol>
                <a:gridCol w="1606601">
                  <a:extLst>
                    <a:ext uri="{9D8B030D-6E8A-4147-A177-3AD203B41FA5}">
                      <a16:colId xmlns:a16="http://schemas.microsoft.com/office/drawing/2014/main" val="82125608"/>
                    </a:ext>
                  </a:extLst>
                </a:gridCol>
                <a:gridCol w="1606601">
                  <a:extLst>
                    <a:ext uri="{9D8B030D-6E8A-4147-A177-3AD203B41FA5}">
                      <a16:colId xmlns:a16="http://schemas.microsoft.com/office/drawing/2014/main" val="1741460406"/>
                    </a:ext>
                  </a:extLst>
                </a:gridCol>
                <a:gridCol w="1604467">
                  <a:extLst>
                    <a:ext uri="{9D8B030D-6E8A-4147-A177-3AD203B41FA5}">
                      <a16:colId xmlns:a16="http://schemas.microsoft.com/office/drawing/2014/main" val="2669969671"/>
                    </a:ext>
                  </a:extLst>
                </a:gridCol>
              </a:tblGrid>
              <a:tr h="1044575">
                <a:tc gridSpan="2">
                  <a:txBody>
                    <a:bodyPr/>
                    <a:lstStyle/>
                    <a:p>
                      <a:pPr algn="r" rtl="1">
                        <a:lnSpc>
                          <a:spcPct val="115000"/>
                        </a:lnSpc>
                        <a:spcAft>
                          <a:spcPts val="800"/>
                        </a:spcAft>
                      </a:pPr>
                      <a:r>
                        <a:rPr lang="ar-SA" sz="1200" b="1" kern="100">
                          <a:solidFill>
                            <a:srgbClr val="000000"/>
                          </a:solidFill>
                          <a:effectLst/>
                          <a:latin typeface="Aptos" panose="020B0004020202020204" pitchFamily="34" charset="0"/>
                          <a:ea typeface="Aptos" panose="020B0004020202020204" pitchFamily="34" charset="0"/>
                          <a:cs typeface="+mj-cs"/>
                        </a:rPr>
                        <a:t>خلال الأيام السبعة الماضية، هل كانت هناك أي أيام (وإذا كان الأمر كذلك، فكم عددها) عندما اضطرت أسرتك إلى استخدام إحدى الاستراتيجيات التالية </a:t>
                      </a:r>
                      <a:r>
                        <a:rPr lang="ar-YE" sz="1200" b="1" kern="100">
                          <a:solidFill>
                            <a:srgbClr val="000000"/>
                          </a:solidFill>
                          <a:effectLst/>
                          <a:latin typeface="Aptos" panose="020B0004020202020204" pitchFamily="34" charset="0"/>
                          <a:ea typeface="Aptos" panose="020B0004020202020204" pitchFamily="34" charset="0"/>
                          <a:cs typeface="+mj-cs"/>
                        </a:rPr>
                        <a:t>لل</a:t>
                      </a:r>
                      <a:r>
                        <a:rPr lang="ar-SA" sz="1200" b="1" kern="100">
                          <a:solidFill>
                            <a:srgbClr val="000000"/>
                          </a:solidFill>
                          <a:effectLst/>
                          <a:latin typeface="Aptos" panose="020B0004020202020204" pitchFamily="34" charset="0"/>
                          <a:ea typeface="Aptos" panose="020B0004020202020204" pitchFamily="34" charset="0"/>
                          <a:cs typeface="+mj-cs"/>
                        </a:rPr>
                        <a:t>تعامل مع نقص الغذاء أو المال لشراء الغذاء</a:t>
                      </a:r>
                      <a:br>
                        <a:rPr lang="en-US" sz="1200" b="1" kern="100">
                          <a:solidFill>
                            <a:srgbClr val="000000"/>
                          </a:solidFill>
                          <a:effectLst/>
                          <a:latin typeface="Aptos" panose="020B0004020202020204" pitchFamily="34" charset="0"/>
                          <a:ea typeface="Aptos" panose="020B0004020202020204" pitchFamily="34" charset="0"/>
                          <a:cs typeface="+mj-cs"/>
                        </a:rPr>
                      </a:br>
                      <a:r>
                        <a:rPr lang="ar-YE" sz="1200" i="1" kern="100">
                          <a:solidFill>
                            <a:srgbClr val="000000"/>
                          </a:solidFill>
                          <a:effectLst/>
                          <a:latin typeface="Aptos" panose="020B0004020202020204" pitchFamily="34" charset="0"/>
                          <a:ea typeface="Aptos" panose="020B0004020202020204" pitchFamily="34" charset="0"/>
                          <a:cs typeface="+mj-cs"/>
                        </a:rPr>
                        <a:t>ملاحظة للباحثين: اقرأ جميع الاستراتيجيات</a:t>
                      </a:r>
                      <a:endParaRPr lang="en-GB" sz="1200" kern="100">
                        <a:effectLst/>
                        <a:latin typeface="Aptos" panose="020B0004020202020204" pitchFamily="34" charset="0"/>
                        <a:ea typeface="Aptos" panose="020B0004020202020204" pitchFamily="34" charset="0"/>
                        <a:cs typeface="+mj-cs"/>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a:txBody>
                    <a:bodyPr/>
                    <a:lstStyle/>
                    <a:p>
                      <a:pPr algn="ctr" rtl="1">
                        <a:lnSpc>
                          <a:spcPct val="115000"/>
                        </a:lnSpc>
                        <a:spcAft>
                          <a:spcPts val="800"/>
                        </a:spcAft>
                      </a:pPr>
                      <a:r>
                        <a:rPr lang="ar-YE" sz="1200" b="1" kern="100">
                          <a:solidFill>
                            <a:srgbClr val="000000"/>
                          </a:solidFill>
                          <a:effectLst/>
                          <a:latin typeface="Aptos" panose="020B0004020202020204" pitchFamily="34" charset="0"/>
                          <a:ea typeface="Aptos" panose="020B0004020202020204" pitchFamily="34" charset="0"/>
                          <a:cs typeface="+mj-cs"/>
                        </a:rPr>
                        <a:t>الوزن</a:t>
                      </a:r>
                      <a:endParaRPr lang="en-GB" sz="1200" kern="100">
                        <a:effectLst/>
                        <a:latin typeface="Aptos" panose="020B0004020202020204" pitchFamily="34" charset="0"/>
                        <a:ea typeface="Aptos" panose="020B0004020202020204" pitchFamily="34" charset="0"/>
                        <a:cs typeface="+mj-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1">
                        <a:lnSpc>
                          <a:spcPct val="115000"/>
                        </a:lnSpc>
                        <a:spcAft>
                          <a:spcPts val="800"/>
                        </a:spcAft>
                      </a:pPr>
                      <a:r>
                        <a:rPr lang="ar-SA" sz="1200" b="1" kern="100">
                          <a:solidFill>
                            <a:srgbClr val="000000"/>
                          </a:solidFill>
                          <a:effectLst/>
                          <a:latin typeface="Aptos" panose="020B0004020202020204" pitchFamily="34" charset="0"/>
                          <a:ea typeface="Aptos" panose="020B0004020202020204" pitchFamily="34" charset="0"/>
                          <a:cs typeface="+mj-cs"/>
                        </a:rPr>
                        <a:t>التكرار</a:t>
                      </a:r>
                      <a:endParaRPr lang="en-GB" sz="1200" kern="100">
                        <a:effectLst/>
                        <a:latin typeface="Aptos" panose="020B0004020202020204" pitchFamily="34" charset="0"/>
                        <a:ea typeface="Aptos" panose="020B0004020202020204" pitchFamily="34" charset="0"/>
                        <a:cs typeface="+mj-cs"/>
                      </a:endParaRPr>
                    </a:p>
                    <a:p>
                      <a:pPr algn="ctr" rtl="1">
                        <a:lnSpc>
                          <a:spcPct val="115000"/>
                        </a:lnSpc>
                        <a:spcAft>
                          <a:spcPts val="800"/>
                        </a:spcAft>
                      </a:pPr>
                      <a:r>
                        <a:rPr lang="en-GB" sz="1200" kern="100">
                          <a:effectLst/>
                          <a:latin typeface="Aptos" panose="020B0004020202020204" pitchFamily="34" charset="0"/>
                          <a:ea typeface="Aptos" panose="020B0004020202020204" pitchFamily="34" charset="0"/>
                          <a:cs typeface="+mj-cs"/>
                        </a:rPr>
                        <a:t> </a:t>
                      </a:r>
                    </a:p>
                    <a:p>
                      <a:pPr algn="ctr" rtl="1">
                        <a:lnSpc>
                          <a:spcPct val="115000"/>
                        </a:lnSpc>
                        <a:spcAft>
                          <a:spcPts val="800"/>
                        </a:spcAft>
                      </a:pPr>
                      <a:r>
                        <a:rPr lang="ar-SA" sz="1200" i="1" kern="100">
                          <a:solidFill>
                            <a:srgbClr val="000000"/>
                          </a:solidFill>
                          <a:effectLst/>
                          <a:latin typeface="Aptos" panose="020B0004020202020204" pitchFamily="34" charset="0"/>
                          <a:ea typeface="Aptos" panose="020B0004020202020204" pitchFamily="34" charset="0"/>
                          <a:cs typeface="+mj-cs"/>
                        </a:rPr>
                        <a:t>عدد الايام</a:t>
                      </a:r>
                      <a:endParaRPr lang="en-GB" sz="1200" kern="100">
                        <a:effectLst/>
                        <a:latin typeface="Aptos" panose="020B0004020202020204" pitchFamily="34" charset="0"/>
                        <a:ea typeface="Aptos" panose="020B0004020202020204" pitchFamily="34" charset="0"/>
                        <a:cs typeface="+mj-cs"/>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1">
                        <a:lnSpc>
                          <a:spcPct val="115000"/>
                        </a:lnSpc>
                        <a:spcAft>
                          <a:spcPts val="800"/>
                        </a:spcAft>
                      </a:pPr>
                      <a:r>
                        <a:rPr lang="ar-SA" sz="1200" b="1" kern="100">
                          <a:solidFill>
                            <a:srgbClr val="000000"/>
                          </a:solidFill>
                          <a:effectLst/>
                          <a:latin typeface="Aptos" panose="020B0004020202020204" pitchFamily="34" charset="0"/>
                          <a:ea typeface="Aptos" panose="020B0004020202020204" pitchFamily="34" charset="0"/>
                          <a:cs typeface="+mj-cs"/>
                        </a:rPr>
                        <a:t>التكرار </a:t>
                      </a:r>
                      <a:br>
                        <a:rPr lang="ar-SA" sz="1200" b="1" kern="100">
                          <a:solidFill>
                            <a:srgbClr val="000000"/>
                          </a:solidFill>
                          <a:effectLst/>
                          <a:latin typeface="Aptos" panose="020B0004020202020204" pitchFamily="34" charset="0"/>
                          <a:ea typeface="Aptos" panose="020B0004020202020204" pitchFamily="34" charset="0"/>
                          <a:cs typeface="+mj-cs"/>
                        </a:rPr>
                      </a:br>
                      <a:r>
                        <a:rPr lang="en-US" sz="1200" b="1" kern="100">
                          <a:solidFill>
                            <a:srgbClr val="000000"/>
                          </a:solidFill>
                          <a:effectLst/>
                          <a:latin typeface="Aptos" panose="020B0004020202020204" pitchFamily="34" charset="0"/>
                          <a:ea typeface="Aptos" panose="020B0004020202020204" pitchFamily="34" charset="0"/>
                          <a:cs typeface="+mj-cs"/>
                        </a:rPr>
                        <a:t>x</a:t>
                      </a:r>
                      <a:endParaRPr lang="en-GB" sz="1200" kern="100">
                        <a:effectLst/>
                        <a:latin typeface="Aptos" panose="020B0004020202020204" pitchFamily="34" charset="0"/>
                        <a:ea typeface="Aptos" panose="020B0004020202020204" pitchFamily="34" charset="0"/>
                        <a:cs typeface="+mj-cs"/>
                      </a:endParaRPr>
                    </a:p>
                    <a:p>
                      <a:pPr algn="ctr" rtl="1">
                        <a:lnSpc>
                          <a:spcPct val="115000"/>
                        </a:lnSpc>
                        <a:spcAft>
                          <a:spcPts val="800"/>
                        </a:spcAft>
                      </a:pPr>
                      <a:r>
                        <a:rPr lang="ar-YE" sz="1200" b="1" kern="100">
                          <a:solidFill>
                            <a:srgbClr val="000000"/>
                          </a:solidFill>
                          <a:effectLst/>
                          <a:latin typeface="Aptos" panose="020B0004020202020204" pitchFamily="34" charset="0"/>
                          <a:ea typeface="Aptos" panose="020B0004020202020204" pitchFamily="34" charset="0"/>
                          <a:cs typeface="+mj-cs"/>
                        </a:rPr>
                        <a:t>الوزن</a:t>
                      </a:r>
                      <a:endParaRPr lang="en-GB" sz="1200" kern="100">
                        <a:effectLst/>
                        <a:latin typeface="Aptos" panose="020B0004020202020204" pitchFamily="34" charset="0"/>
                        <a:ea typeface="Aptos" panose="020B0004020202020204" pitchFamily="34" charset="0"/>
                        <a:cs typeface="+mj-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111128328"/>
                  </a:ext>
                </a:extLst>
              </a:tr>
              <a:tr h="446405">
                <a:tc>
                  <a:txBody>
                    <a:bodyPr/>
                    <a:lstStyle/>
                    <a:p>
                      <a:pPr algn="r" rtl="1">
                        <a:lnSpc>
                          <a:spcPct val="115000"/>
                        </a:lnSpc>
                        <a:spcAft>
                          <a:spcPts val="800"/>
                        </a:spcAft>
                      </a:pPr>
                      <a:r>
                        <a:rPr lang="en-GB" sz="1200" kern="100">
                          <a:solidFill>
                            <a:srgbClr val="000000"/>
                          </a:solidFill>
                          <a:effectLst/>
                          <a:latin typeface="Aptos" panose="020B0004020202020204" pitchFamily="34" charset="0"/>
                          <a:ea typeface="Aptos" panose="020B0004020202020204" pitchFamily="34" charset="0"/>
                          <a:cs typeface="+mj-cs"/>
                        </a:rPr>
                        <a:t>.1</a:t>
                      </a:r>
                      <a:endParaRPr lang="en-GB" sz="1200" kern="100">
                        <a:effectLst/>
                        <a:latin typeface="Aptos" panose="020B0004020202020204" pitchFamily="34" charset="0"/>
                        <a:ea typeface="Aptos" panose="020B0004020202020204" pitchFamily="34" charset="0"/>
                        <a:cs typeface="+mj-cs"/>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r" rtl="1">
                        <a:lnSpc>
                          <a:spcPct val="115000"/>
                        </a:lnSpc>
                        <a:spcAft>
                          <a:spcPts val="800"/>
                        </a:spcAft>
                      </a:pPr>
                      <a:r>
                        <a:rPr lang="ar-SA" sz="1200" kern="100">
                          <a:solidFill>
                            <a:srgbClr val="000000"/>
                          </a:solidFill>
                          <a:effectLst/>
                          <a:latin typeface="Aptos" panose="020B0004020202020204" pitchFamily="34" charset="0"/>
                          <a:ea typeface="Aptos" panose="020B0004020202020204" pitchFamily="34" charset="0"/>
                          <a:cs typeface="+mj-cs"/>
                        </a:rPr>
                        <a:t>خلال </a:t>
                      </a:r>
                      <a:r>
                        <a:rPr lang="ar-SA" sz="1200" b="1" kern="100">
                          <a:solidFill>
                            <a:srgbClr val="000000"/>
                          </a:solidFill>
                          <a:effectLst/>
                          <a:latin typeface="Aptos" panose="020B0004020202020204" pitchFamily="34" charset="0"/>
                          <a:ea typeface="Aptos" panose="020B0004020202020204" pitchFamily="34" charset="0"/>
                          <a:cs typeface="+mj-cs"/>
                        </a:rPr>
                        <a:t>الأيام السبعة (7) الماضية</a:t>
                      </a:r>
                      <a:r>
                        <a:rPr lang="ar-SA" sz="1200" kern="100">
                          <a:solidFill>
                            <a:srgbClr val="000000"/>
                          </a:solidFill>
                          <a:effectLst/>
                          <a:latin typeface="Aptos" panose="020B0004020202020204" pitchFamily="34" charset="0"/>
                          <a:ea typeface="Aptos" panose="020B0004020202020204" pitchFamily="34" charset="0"/>
                          <a:cs typeface="+mj-cs"/>
                        </a:rPr>
                        <a:t> (هل كان يوجد أيام وإذا كانت)، كم عدد الأيام التي اعتمدت فيها أسرتك على </a:t>
                      </a:r>
                      <a:r>
                        <a:rPr lang="ar-SA" sz="1200" b="1" kern="100">
                          <a:solidFill>
                            <a:srgbClr val="000000"/>
                          </a:solidFill>
                          <a:effectLst/>
                          <a:latin typeface="Aptos" panose="020B0004020202020204" pitchFamily="34" charset="0"/>
                          <a:ea typeface="Aptos" panose="020B0004020202020204" pitchFamily="34" charset="0"/>
                          <a:cs typeface="+mj-cs"/>
                        </a:rPr>
                        <a:t>طعام أقل تفضيلًا و/أو أقل تكلفة بسبب</a:t>
                      </a:r>
                      <a:r>
                        <a:rPr lang="ar-SA" sz="1200" kern="100">
                          <a:solidFill>
                            <a:srgbClr val="000000"/>
                          </a:solidFill>
                          <a:effectLst/>
                          <a:latin typeface="Aptos" panose="020B0004020202020204" pitchFamily="34" charset="0"/>
                          <a:ea typeface="Aptos" panose="020B0004020202020204" pitchFamily="34" charset="0"/>
                          <a:cs typeface="+mj-cs"/>
                        </a:rPr>
                        <a:t> نقص الطعام أو المال لشراء الطعام؟</a:t>
                      </a:r>
                      <a:endParaRPr lang="en-GB" sz="1200" kern="100">
                        <a:effectLst/>
                        <a:latin typeface="Aptos" panose="020B0004020202020204" pitchFamily="34" charset="0"/>
                        <a:ea typeface="Aptos" panose="020B0004020202020204" pitchFamily="34" charset="0"/>
                        <a:cs typeface="+mj-cs"/>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rtl="1">
                        <a:lnSpc>
                          <a:spcPct val="115000"/>
                        </a:lnSpc>
                        <a:spcAft>
                          <a:spcPts val="800"/>
                        </a:spcAft>
                      </a:pPr>
                      <a:r>
                        <a:rPr lang="ar-SA" sz="1200" kern="100">
                          <a:effectLst/>
                          <a:latin typeface="Aptos" panose="020B0004020202020204" pitchFamily="34" charset="0"/>
                          <a:ea typeface="Aptos" panose="020B0004020202020204" pitchFamily="34" charset="0"/>
                          <a:cs typeface="+mj-cs"/>
                        </a:rPr>
                        <a:t>1</a:t>
                      </a:r>
                      <a:endParaRPr lang="en-GB" sz="1200" kern="100">
                        <a:effectLst/>
                        <a:latin typeface="Aptos" panose="020B0004020202020204" pitchFamily="34" charset="0"/>
                        <a:ea typeface="Aptos" panose="020B0004020202020204" pitchFamily="34" charset="0"/>
                        <a:cs typeface="+mj-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a:lnSpc>
                          <a:spcPct val="115000"/>
                        </a:lnSpc>
                        <a:spcAft>
                          <a:spcPts val="800"/>
                        </a:spcAft>
                      </a:pPr>
                      <a:r>
                        <a:rPr lang="en-GB" sz="1200" kern="100">
                          <a:effectLst/>
                          <a:latin typeface="Aptos" panose="020B0004020202020204" pitchFamily="34" charset="0"/>
                          <a:ea typeface="Aptos" panose="020B0004020202020204" pitchFamily="34" charset="0"/>
                          <a:cs typeface="+mj-cs"/>
                        </a:rPr>
                        <a:t>|__</a:t>
                      </a:r>
                      <a:r>
                        <a:rPr lang="ar-SA" sz="1200" kern="100">
                          <a:effectLst/>
                          <a:latin typeface="Aptos" panose="020B0004020202020204" pitchFamily="34" charset="0"/>
                          <a:ea typeface="Aptos" panose="020B0004020202020204" pitchFamily="34" charset="0"/>
                          <a:cs typeface="+mj-cs"/>
                        </a:rPr>
                        <a:t>5</a:t>
                      </a:r>
                      <a:r>
                        <a:rPr lang="en-GB" sz="1200" kern="100">
                          <a:effectLst/>
                          <a:latin typeface="Aptos" panose="020B0004020202020204" pitchFamily="34" charset="0"/>
                          <a:ea typeface="Aptos" panose="020B0004020202020204" pitchFamily="34" charset="0"/>
                          <a:cs typeface="+mj-cs"/>
                        </a:rPr>
                        <a:t>__|</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1">
                        <a:lnSpc>
                          <a:spcPct val="115000"/>
                        </a:lnSpc>
                        <a:spcAft>
                          <a:spcPts val="800"/>
                        </a:spcAft>
                      </a:pPr>
                      <a:r>
                        <a:rPr lang="ar-SA" sz="1200" kern="100">
                          <a:effectLst/>
                          <a:latin typeface="Aptos" panose="020B0004020202020204" pitchFamily="34" charset="0"/>
                          <a:ea typeface="Aptos" panose="020B0004020202020204" pitchFamily="34" charset="0"/>
                          <a:cs typeface="+mj-cs"/>
                        </a:rPr>
                        <a:t>5</a:t>
                      </a:r>
                      <a:endParaRPr lang="en-GB" sz="1200" kern="100">
                        <a:effectLst/>
                        <a:latin typeface="Aptos" panose="020B0004020202020204" pitchFamily="34" charset="0"/>
                        <a:ea typeface="Aptos" panose="020B0004020202020204" pitchFamily="34" charset="0"/>
                        <a:cs typeface="+mj-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82564188"/>
                  </a:ext>
                </a:extLst>
              </a:tr>
              <a:tr h="446405">
                <a:tc>
                  <a:txBody>
                    <a:bodyPr/>
                    <a:lstStyle/>
                    <a:p>
                      <a:pPr algn="r" rtl="1">
                        <a:lnSpc>
                          <a:spcPct val="115000"/>
                        </a:lnSpc>
                        <a:spcAft>
                          <a:spcPts val="800"/>
                        </a:spcAft>
                      </a:pPr>
                      <a:r>
                        <a:rPr lang="en-GB" sz="1200" kern="100">
                          <a:solidFill>
                            <a:srgbClr val="000000"/>
                          </a:solidFill>
                          <a:effectLst/>
                          <a:latin typeface="Aptos" panose="020B0004020202020204" pitchFamily="34" charset="0"/>
                          <a:ea typeface="Aptos" panose="020B0004020202020204" pitchFamily="34" charset="0"/>
                          <a:cs typeface="+mj-cs"/>
                        </a:rPr>
                        <a:t>2</a:t>
                      </a:r>
                      <a:r>
                        <a:rPr lang="ar-SA" sz="1200" kern="100">
                          <a:solidFill>
                            <a:srgbClr val="000000"/>
                          </a:solidFill>
                          <a:effectLst/>
                          <a:latin typeface="Aptos" panose="020B0004020202020204" pitchFamily="34" charset="0"/>
                          <a:ea typeface="Aptos" panose="020B0004020202020204" pitchFamily="34" charset="0"/>
                          <a:cs typeface="+mj-cs"/>
                        </a:rPr>
                        <a:t>.</a:t>
                      </a:r>
                      <a:endParaRPr lang="en-GB" sz="1200" kern="100">
                        <a:effectLst/>
                        <a:latin typeface="Aptos" panose="020B0004020202020204" pitchFamily="34" charset="0"/>
                        <a:ea typeface="Aptos" panose="020B0004020202020204" pitchFamily="34" charset="0"/>
                        <a:cs typeface="+mj-cs"/>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r" rtl="1">
                        <a:lnSpc>
                          <a:spcPct val="115000"/>
                        </a:lnSpc>
                        <a:spcAft>
                          <a:spcPts val="800"/>
                        </a:spcAft>
                      </a:pPr>
                      <a:r>
                        <a:rPr lang="ar-SA" sz="1200" kern="100">
                          <a:solidFill>
                            <a:srgbClr val="000000"/>
                          </a:solidFill>
                          <a:effectLst/>
                          <a:latin typeface="Aptos" panose="020B0004020202020204" pitchFamily="34" charset="0"/>
                          <a:ea typeface="Aptos" panose="020B0004020202020204" pitchFamily="34" charset="0"/>
                          <a:cs typeface="+mj-cs"/>
                        </a:rPr>
                        <a:t>خلال </a:t>
                      </a:r>
                      <a:r>
                        <a:rPr lang="ar-SA" sz="1200" b="1" kern="100">
                          <a:solidFill>
                            <a:srgbClr val="000000"/>
                          </a:solidFill>
                          <a:effectLst/>
                          <a:latin typeface="Aptos" panose="020B0004020202020204" pitchFamily="34" charset="0"/>
                          <a:ea typeface="Aptos" panose="020B0004020202020204" pitchFamily="34" charset="0"/>
                          <a:cs typeface="+mj-cs"/>
                        </a:rPr>
                        <a:t>الأيام السبعة (7) الماضية</a:t>
                      </a:r>
                      <a:r>
                        <a:rPr lang="ar-SA" sz="1200" kern="100">
                          <a:solidFill>
                            <a:srgbClr val="000000"/>
                          </a:solidFill>
                          <a:effectLst/>
                          <a:latin typeface="Aptos" panose="020B0004020202020204" pitchFamily="34" charset="0"/>
                          <a:ea typeface="Aptos" panose="020B0004020202020204" pitchFamily="34" charset="0"/>
                          <a:cs typeface="+mj-cs"/>
                        </a:rPr>
                        <a:t> (هل كان يوجد أيام وإذا كانت)، كم عدد الأيام التي قامت فيها </a:t>
                      </a:r>
                      <a:r>
                        <a:rPr lang="ar-SA" sz="1200" b="1" kern="100">
                          <a:solidFill>
                            <a:srgbClr val="000000"/>
                          </a:solidFill>
                          <a:effectLst/>
                          <a:latin typeface="Aptos" panose="020B0004020202020204" pitchFamily="34" charset="0"/>
                          <a:ea typeface="Aptos" panose="020B0004020202020204" pitchFamily="34" charset="0"/>
                          <a:cs typeface="+mj-cs"/>
                        </a:rPr>
                        <a:t>أسرتك باستعارة الطعام أو الاعتماد على مساعدة من صديق أو قريب</a:t>
                      </a:r>
                      <a:r>
                        <a:rPr lang="ar-SA" sz="1200" kern="100">
                          <a:solidFill>
                            <a:srgbClr val="000000"/>
                          </a:solidFill>
                          <a:effectLst/>
                          <a:latin typeface="Aptos" panose="020B0004020202020204" pitchFamily="34" charset="0"/>
                          <a:ea typeface="Aptos" panose="020B0004020202020204" pitchFamily="34" charset="0"/>
                          <a:cs typeface="+mj-cs"/>
                        </a:rPr>
                        <a:t> بسبب نقص الطعام أو المال لشراء الطعام؟</a:t>
                      </a:r>
                      <a:endParaRPr lang="en-GB" sz="1200" kern="100">
                        <a:effectLst/>
                        <a:latin typeface="Aptos" panose="020B0004020202020204" pitchFamily="34" charset="0"/>
                        <a:ea typeface="Aptos" panose="020B0004020202020204" pitchFamily="34" charset="0"/>
                        <a:cs typeface="+mj-cs"/>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rtl="1">
                        <a:lnSpc>
                          <a:spcPct val="115000"/>
                        </a:lnSpc>
                        <a:spcAft>
                          <a:spcPts val="800"/>
                        </a:spcAft>
                      </a:pPr>
                      <a:r>
                        <a:rPr lang="ar-SA" sz="1200" kern="100">
                          <a:effectLst/>
                          <a:latin typeface="Aptos" panose="020B0004020202020204" pitchFamily="34" charset="0"/>
                          <a:ea typeface="Aptos" panose="020B0004020202020204" pitchFamily="34" charset="0"/>
                          <a:cs typeface="+mj-cs"/>
                        </a:rPr>
                        <a:t>2</a:t>
                      </a:r>
                      <a:endParaRPr lang="en-GB" sz="1200" kern="100">
                        <a:effectLst/>
                        <a:latin typeface="Aptos" panose="020B0004020202020204" pitchFamily="34" charset="0"/>
                        <a:ea typeface="Aptos" panose="020B0004020202020204" pitchFamily="34" charset="0"/>
                        <a:cs typeface="+mj-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a:lnSpc>
                          <a:spcPct val="115000"/>
                        </a:lnSpc>
                        <a:spcAft>
                          <a:spcPts val="800"/>
                        </a:spcAft>
                      </a:pPr>
                      <a:r>
                        <a:rPr lang="en-GB" sz="1200" kern="100">
                          <a:effectLst/>
                          <a:latin typeface="Aptos" panose="020B0004020202020204" pitchFamily="34" charset="0"/>
                          <a:ea typeface="Aptos" panose="020B0004020202020204" pitchFamily="34" charset="0"/>
                          <a:cs typeface="+mj-cs"/>
                        </a:rPr>
                        <a:t>|__</a:t>
                      </a:r>
                      <a:r>
                        <a:rPr lang="ar-SA" sz="1200" kern="100">
                          <a:effectLst/>
                          <a:latin typeface="Aptos" panose="020B0004020202020204" pitchFamily="34" charset="0"/>
                          <a:ea typeface="Aptos" panose="020B0004020202020204" pitchFamily="34" charset="0"/>
                          <a:cs typeface="+mj-cs"/>
                        </a:rPr>
                        <a:t>2</a:t>
                      </a:r>
                      <a:r>
                        <a:rPr lang="en-GB" sz="1200" kern="100">
                          <a:effectLst/>
                          <a:latin typeface="Aptos" panose="020B0004020202020204" pitchFamily="34" charset="0"/>
                          <a:ea typeface="Aptos" panose="020B0004020202020204" pitchFamily="34" charset="0"/>
                          <a:cs typeface="+mj-cs"/>
                        </a:rPr>
                        <a:t>__|</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1">
                        <a:lnSpc>
                          <a:spcPct val="115000"/>
                        </a:lnSpc>
                        <a:spcAft>
                          <a:spcPts val="800"/>
                        </a:spcAft>
                      </a:pPr>
                      <a:r>
                        <a:rPr lang="ar-SA" sz="1200" kern="100">
                          <a:effectLst/>
                          <a:latin typeface="Aptos" panose="020B0004020202020204" pitchFamily="34" charset="0"/>
                          <a:ea typeface="Aptos" panose="020B0004020202020204" pitchFamily="34" charset="0"/>
                          <a:cs typeface="+mj-cs"/>
                        </a:rPr>
                        <a:t>4</a:t>
                      </a:r>
                      <a:endParaRPr lang="en-GB" sz="1200" kern="100">
                        <a:effectLst/>
                        <a:latin typeface="Aptos" panose="020B0004020202020204" pitchFamily="34" charset="0"/>
                        <a:ea typeface="Aptos" panose="020B0004020202020204" pitchFamily="34" charset="0"/>
                        <a:cs typeface="+mj-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15528106"/>
                  </a:ext>
                </a:extLst>
              </a:tr>
              <a:tr h="446405">
                <a:tc>
                  <a:txBody>
                    <a:bodyPr/>
                    <a:lstStyle/>
                    <a:p>
                      <a:pPr algn="r" rtl="1">
                        <a:lnSpc>
                          <a:spcPct val="115000"/>
                        </a:lnSpc>
                        <a:spcAft>
                          <a:spcPts val="800"/>
                        </a:spcAft>
                      </a:pPr>
                      <a:r>
                        <a:rPr lang="ar-SA" sz="1200" kern="100">
                          <a:solidFill>
                            <a:srgbClr val="000000"/>
                          </a:solidFill>
                          <a:effectLst/>
                          <a:latin typeface="Aptos" panose="020B0004020202020204" pitchFamily="34" charset="0"/>
                          <a:ea typeface="Aptos" panose="020B0004020202020204" pitchFamily="34" charset="0"/>
                          <a:cs typeface="+mj-cs"/>
                        </a:rPr>
                        <a:t>3.</a:t>
                      </a:r>
                      <a:endParaRPr lang="en-GB" sz="1200" kern="100">
                        <a:effectLst/>
                        <a:latin typeface="Aptos" panose="020B0004020202020204" pitchFamily="34" charset="0"/>
                        <a:ea typeface="Aptos" panose="020B0004020202020204" pitchFamily="34" charset="0"/>
                        <a:cs typeface="+mj-cs"/>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r" rtl="1">
                        <a:lnSpc>
                          <a:spcPct val="115000"/>
                        </a:lnSpc>
                        <a:spcAft>
                          <a:spcPts val="800"/>
                        </a:spcAft>
                      </a:pPr>
                      <a:r>
                        <a:rPr lang="ar-SA" sz="1200" kern="100">
                          <a:solidFill>
                            <a:srgbClr val="000000"/>
                          </a:solidFill>
                          <a:effectLst/>
                          <a:latin typeface="Aptos" panose="020B0004020202020204" pitchFamily="34" charset="0"/>
                          <a:ea typeface="Aptos" panose="020B0004020202020204" pitchFamily="34" charset="0"/>
                          <a:cs typeface="+mj-cs"/>
                        </a:rPr>
                        <a:t>خلال </a:t>
                      </a:r>
                      <a:r>
                        <a:rPr lang="ar-SA" sz="1200" b="1" kern="100">
                          <a:solidFill>
                            <a:srgbClr val="000000"/>
                          </a:solidFill>
                          <a:effectLst/>
                          <a:latin typeface="Aptos" panose="020B0004020202020204" pitchFamily="34" charset="0"/>
                          <a:ea typeface="Aptos" panose="020B0004020202020204" pitchFamily="34" charset="0"/>
                          <a:cs typeface="+mj-cs"/>
                        </a:rPr>
                        <a:t>الأيام السبعة (7) الماضية</a:t>
                      </a:r>
                      <a:r>
                        <a:rPr lang="ar-SA" sz="1200" kern="100">
                          <a:solidFill>
                            <a:srgbClr val="000000"/>
                          </a:solidFill>
                          <a:effectLst/>
                          <a:latin typeface="Aptos" panose="020B0004020202020204" pitchFamily="34" charset="0"/>
                          <a:ea typeface="Aptos" panose="020B0004020202020204" pitchFamily="34" charset="0"/>
                          <a:cs typeface="+mj-cs"/>
                        </a:rPr>
                        <a:t> (هل كان يوجد أيام وإذا كانت)، كم عدد الأيام التي </a:t>
                      </a:r>
                      <a:r>
                        <a:rPr lang="ar-YE" sz="1200" b="1" kern="100">
                          <a:solidFill>
                            <a:srgbClr val="000000"/>
                          </a:solidFill>
                          <a:effectLst/>
                          <a:latin typeface="Aptos" panose="020B0004020202020204" pitchFamily="34" charset="0"/>
                          <a:ea typeface="Aptos" panose="020B0004020202020204" pitchFamily="34" charset="0"/>
                          <a:cs typeface="+mj-cs"/>
                        </a:rPr>
                        <a:t>أنقصت </a:t>
                      </a:r>
                      <a:r>
                        <a:rPr lang="ar-SA" sz="1200" b="1" kern="100">
                          <a:solidFill>
                            <a:srgbClr val="000000"/>
                          </a:solidFill>
                          <a:effectLst/>
                          <a:latin typeface="Aptos" panose="020B0004020202020204" pitchFamily="34" charset="0"/>
                          <a:ea typeface="Aptos" panose="020B0004020202020204" pitchFamily="34" charset="0"/>
                          <a:cs typeface="+mj-cs"/>
                        </a:rPr>
                        <a:t>فيها أسرتك من حجم الوجبة </a:t>
                      </a:r>
                      <a:r>
                        <a:rPr lang="ar-SA" sz="1200" kern="100">
                          <a:solidFill>
                            <a:srgbClr val="000000"/>
                          </a:solidFill>
                          <a:effectLst/>
                          <a:latin typeface="Aptos" panose="020B0004020202020204" pitchFamily="34" charset="0"/>
                          <a:ea typeface="Aptos" panose="020B0004020202020204" pitchFamily="34" charset="0"/>
                          <a:cs typeface="+mj-cs"/>
                        </a:rPr>
                        <a:t>وقت الأكل بسبب نقص الطعام أو المال لشراء الطعام؟</a:t>
                      </a:r>
                      <a:endParaRPr lang="en-GB" sz="1200" kern="100">
                        <a:effectLst/>
                        <a:latin typeface="Aptos" panose="020B0004020202020204" pitchFamily="34" charset="0"/>
                        <a:ea typeface="Aptos" panose="020B0004020202020204" pitchFamily="34" charset="0"/>
                        <a:cs typeface="+mj-cs"/>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rtl="1">
                        <a:lnSpc>
                          <a:spcPct val="115000"/>
                        </a:lnSpc>
                        <a:spcAft>
                          <a:spcPts val="800"/>
                        </a:spcAft>
                      </a:pPr>
                      <a:r>
                        <a:rPr lang="ar-SA" sz="1200" kern="100">
                          <a:effectLst/>
                          <a:latin typeface="Aptos" panose="020B0004020202020204" pitchFamily="34" charset="0"/>
                          <a:ea typeface="Aptos" panose="020B0004020202020204" pitchFamily="34" charset="0"/>
                          <a:cs typeface="+mj-cs"/>
                        </a:rPr>
                        <a:t>1</a:t>
                      </a:r>
                      <a:endParaRPr lang="en-GB" sz="1200" kern="100">
                        <a:effectLst/>
                        <a:latin typeface="Aptos" panose="020B0004020202020204" pitchFamily="34" charset="0"/>
                        <a:ea typeface="Aptos" panose="020B0004020202020204" pitchFamily="34" charset="0"/>
                        <a:cs typeface="+mj-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a:lnSpc>
                          <a:spcPct val="115000"/>
                        </a:lnSpc>
                        <a:spcAft>
                          <a:spcPts val="800"/>
                        </a:spcAft>
                      </a:pPr>
                      <a:r>
                        <a:rPr lang="en-GB" sz="1200" kern="100">
                          <a:effectLst/>
                          <a:latin typeface="Aptos" panose="020B0004020202020204" pitchFamily="34" charset="0"/>
                          <a:ea typeface="Aptos" panose="020B0004020202020204" pitchFamily="34" charset="0"/>
                          <a:cs typeface="+mj-cs"/>
                        </a:rPr>
                        <a:t>|__</a:t>
                      </a:r>
                      <a:r>
                        <a:rPr lang="ar-SA" sz="1200" kern="100">
                          <a:effectLst/>
                          <a:latin typeface="Aptos" panose="020B0004020202020204" pitchFamily="34" charset="0"/>
                          <a:ea typeface="Aptos" panose="020B0004020202020204" pitchFamily="34" charset="0"/>
                          <a:cs typeface="+mj-cs"/>
                        </a:rPr>
                        <a:t>7</a:t>
                      </a:r>
                      <a:r>
                        <a:rPr lang="en-GB" sz="1200" kern="100">
                          <a:effectLst/>
                          <a:latin typeface="Aptos" panose="020B0004020202020204" pitchFamily="34" charset="0"/>
                          <a:ea typeface="Aptos" panose="020B0004020202020204" pitchFamily="34" charset="0"/>
                          <a:cs typeface="+mj-cs"/>
                        </a:rPr>
                        <a:t>__|</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1">
                        <a:lnSpc>
                          <a:spcPct val="115000"/>
                        </a:lnSpc>
                        <a:spcAft>
                          <a:spcPts val="800"/>
                        </a:spcAft>
                      </a:pPr>
                      <a:r>
                        <a:rPr lang="ar-SA" sz="1200" kern="100">
                          <a:effectLst/>
                          <a:latin typeface="Aptos" panose="020B0004020202020204" pitchFamily="34" charset="0"/>
                          <a:ea typeface="Aptos" panose="020B0004020202020204" pitchFamily="34" charset="0"/>
                          <a:cs typeface="+mj-cs"/>
                        </a:rPr>
                        <a:t>7</a:t>
                      </a:r>
                      <a:endParaRPr lang="en-GB" sz="1200" kern="100">
                        <a:effectLst/>
                        <a:latin typeface="Aptos" panose="020B0004020202020204" pitchFamily="34" charset="0"/>
                        <a:ea typeface="Aptos" panose="020B0004020202020204" pitchFamily="34" charset="0"/>
                        <a:cs typeface="+mj-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17072589"/>
                  </a:ext>
                </a:extLst>
              </a:tr>
              <a:tr h="446405">
                <a:tc>
                  <a:txBody>
                    <a:bodyPr/>
                    <a:lstStyle/>
                    <a:p>
                      <a:pPr algn="r" rtl="1">
                        <a:lnSpc>
                          <a:spcPct val="115000"/>
                        </a:lnSpc>
                        <a:spcAft>
                          <a:spcPts val="800"/>
                        </a:spcAft>
                      </a:pPr>
                      <a:r>
                        <a:rPr lang="ar-SA" sz="1200" kern="100">
                          <a:solidFill>
                            <a:srgbClr val="000000"/>
                          </a:solidFill>
                          <a:effectLst/>
                          <a:latin typeface="Aptos" panose="020B0004020202020204" pitchFamily="34" charset="0"/>
                          <a:ea typeface="Aptos" panose="020B0004020202020204" pitchFamily="34" charset="0"/>
                          <a:cs typeface="+mj-cs"/>
                        </a:rPr>
                        <a:t>4.</a:t>
                      </a:r>
                      <a:endParaRPr lang="en-GB" sz="1200" kern="100">
                        <a:effectLst/>
                        <a:latin typeface="Aptos" panose="020B0004020202020204" pitchFamily="34" charset="0"/>
                        <a:ea typeface="Aptos" panose="020B0004020202020204" pitchFamily="34" charset="0"/>
                        <a:cs typeface="+mj-cs"/>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r" rtl="1">
                        <a:lnSpc>
                          <a:spcPct val="115000"/>
                        </a:lnSpc>
                        <a:spcAft>
                          <a:spcPts val="800"/>
                        </a:spcAft>
                      </a:pPr>
                      <a:r>
                        <a:rPr lang="ar-SA" sz="1200" kern="100">
                          <a:solidFill>
                            <a:srgbClr val="000000"/>
                          </a:solidFill>
                          <a:effectLst/>
                          <a:latin typeface="Aptos" panose="020B0004020202020204" pitchFamily="34" charset="0"/>
                          <a:ea typeface="Aptos" panose="020B0004020202020204" pitchFamily="34" charset="0"/>
                          <a:cs typeface="+mj-cs"/>
                        </a:rPr>
                        <a:t>خلال </a:t>
                      </a:r>
                      <a:r>
                        <a:rPr lang="ar-SA" sz="1200" b="1" kern="100">
                          <a:solidFill>
                            <a:srgbClr val="000000"/>
                          </a:solidFill>
                          <a:effectLst/>
                          <a:latin typeface="Aptos" panose="020B0004020202020204" pitchFamily="34" charset="0"/>
                          <a:ea typeface="Aptos" panose="020B0004020202020204" pitchFamily="34" charset="0"/>
                          <a:cs typeface="+mj-cs"/>
                        </a:rPr>
                        <a:t>الأيام السبعة (7) الماضية</a:t>
                      </a:r>
                      <a:r>
                        <a:rPr lang="ar-SA" sz="1200" kern="100">
                          <a:solidFill>
                            <a:srgbClr val="000000"/>
                          </a:solidFill>
                          <a:effectLst/>
                          <a:latin typeface="Aptos" panose="020B0004020202020204" pitchFamily="34" charset="0"/>
                          <a:ea typeface="Aptos" panose="020B0004020202020204" pitchFamily="34" charset="0"/>
                          <a:cs typeface="+mj-cs"/>
                        </a:rPr>
                        <a:t> (هل كان يوجد أيام وإذا كانت)، كم عدد الأيام التي قامت فيها أسرتك </a:t>
                      </a:r>
                      <a:r>
                        <a:rPr lang="ar-SA" sz="1200" b="1" kern="100">
                          <a:solidFill>
                            <a:srgbClr val="000000"/>
                          </a:solidFill>
                          <a:effectLst/>
                          <a:latin typeface="Aptos" panose="020B0004020202020204" pitchFamily="34" charset="0"/>
                          <a:ea typeface="Aptos" panose="020B0004020202020204" pitchFamily="34" charset="0"/>
                          <a:cs typeface="+mj-cs"/>
                        </a:rPr>
                        <a:t>بتقييد استهلاك البالغين حتى يتمكن الأطفال من تناول الطعام</a:t>
                      </a:r>
                      <a:r>
                        <a:rPr lang="ar-SA" sz="1200" kern="100">
                          <a:solidFill>
                            <a:srgbClr val="000000"/>
                          </a:solidFill>
                          <a:effectLst/>
                          <a:latin typeface="Aptos" panose="020B0004020202020204" pitchFamily="34" charset="0"/>
                          <a:ea typeface="Aptos" panose="020B0004020202020204" pitchFamily="34" charset="0"/>
                          <a:cs typeface="+mj-cs"/>
                        </a:rPr>
                        <a:t> بسبب نقص الطعام أو المال لشراء الطعام؟</a:t>
                      </a:r>
                      <a:endParaRPr lang="en-GB" sz="1200" kern="100">
                        <a:effectLst/>
                        <a:latin typeface="Aptos" panose="020B0004020202020204" pitchFamily="34" charset="0"/>
                        <a:ea typeface="Aptos" panose="020B0004020202020204" pitchFamily="34" charset="0"/>
                        <a:cs typeface="+mj-cs"/>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rtl="1">
                        <a:lnSpc>
                          <a:spcPct val="115000"/>
                        </a:lnSpc>
                        <a:spcAft>
                          <a:spcPts val="800"/>
                        </a:spcAft>
                      </a:pPr>
                      <a:r>
                        <a:rPr lang="ar-SA" sz="1200" kern="100">
                          <a:effectLst/>
                          <a:latin typeface="Aptos" panose="020B0004020202020204" pitchFamily="34" charset="0"/>
                          <a:ea typeface="Aptos" panose="020B0004020202020204" pitchFamily="34" charset="0"/>
                          <a:cs typeface="+mj-cs"/>
                        </a:rPr>
                        <a:t>3</a:t>
                      </a:r>
                      <a:endParaRPr lang="en-GB" sz="1200" kern="100">
                        <a:effectLst/>
                        <a:latin typeface="Aptos" panose="020B0004020202020204" pitchFamily="34" charset="0"/>
                        <a:ea typeface="Aptos" panose="020B0004020202020204" pitchFamily="34" charset="0"/>
                        <a:cs typeface="+mj-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a:lnSpc>
                          <a:spcPct val="115000"/>
                        </a:lnSpc>
                        <a:spcAft>
                          <a:spcPts val="800"/>
                        </a:spcAft>
                      </a:pPr>
                      <a:r>
                        <a:rPr lang="en-GB" sz="1200" kern="100">
                          <a:effectLst/>
                          <a:latin typeface="Aptos" panose="020B0004020202020204" pitchFamily="34" charset="0"/>
                          <a:ea typeface="Aptos" panose="020B0004020202020204" pitchFamily="34" charset="0"/>
                          <a:cs typeface="+mj-cs"/>
                        </a:rPr>
                        <a:t>|__</a:t>
                      </a:r>
                      <a:r>
                        <a:rPr lang="ar-SA" sz="1200" kern="100">
                          <a:effectLst/>
                          <a:latin typeface="Aptos" panose="020B0004020202020204" pitchFamily="34" charset="0"/>
                          <a:ea typeface="Aptos" panose="020B0004020202020204" pitchFamily="34" charset="0"/>
                          <a:cs typeface="+mj-cs"/>
                        </a:rPr>
                        <a:t>2</a:t>
                      </a:r>
                      <a:r>
                        <a:rPr lang="en-GB" sz="1200" kern="100">
                          <a:effectLst/>
                          <a:latin typeface="Aptos" panose="020B0004020202020204" pitchFamily="34" charset="0"/>
                          <a:ea typeface="Aptos" panose="020B0004020202020204" pitchFamily="34" charset="0"/>
                          <a:cs typeface="+mj-cs"/>
                        </a:rPr>
                        <a:t>__|</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1">
                        <a:lnSpc>
                          <a:spcPct val="115000"/>
                        </a:lnSpc>
                        <a:spcAft>
                          <a:spcPts val="800"/>
                        </a:spcAft>
                      </a:pPr>
                      <a:r>
                        <a:rPr lang="ar-SA" sz="1200" kern="100">
                          <a:effectLst/>
                          <a:latin typeface="Aptos" panose="020B0004020202020204" pitchFamily="34" charset="0"/>
                          <a:ea typeface="Aptos" panose="020B0004020202020204" pitchFamily="34" charset="0"/>
                          <a:cs typeface="+mj-cs"/>
                        </a:rPr>
                        <a:t>6</a:t>
                      </a:r>
                      <a:endParaRPr lang="en-GB" sz="1200" kern="100">
                        <a:effectLst/>
                        <a:latin typeface="Aptos" panose="020B0004020202020204" pitchFamily="34" charset="0"/>
                        <a:ea typeface="Aptos" panose="020B0004020202020204" pitchFamily="34" charset="0"/>
                        <a:cs typeface="+mj-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0610389"/>
                  </a:ext>
                </a:extLst>
              </a:tr>
              <a:tr h="446405">
                <a:tc>
                  <a:txBody>
                    <a:bodyPr/>
                    <a:lstStyle/>
                    <a:p>
                      <a:pPr algn="r" rtl="1">
                        <a:lnSpc>
                          <a:spcPct val="115000"/>
                        </a:lnSpc>
                        <a:spcAft>
                          <a:spcPts val="800"/>
                        </a:spcAft>
                      </a:pPr>
                      <a:r>
                        <a:rPr lang="ar-SA" sz="1200" kern="100">
                          <a:solidFill>
                            <a:srgbClr val="000000"/>
                          </a:solidFill>
                          <a:effectLst/>
                          <a:latin typeface="Aptos" panose="020B0004020202020204" pitchFamily="34" charset="0"/>
                          <a:ea typeface="Aptos" panose="020B0004020202020204" pitchFamily="34" charset="0"/>
                          <a:cs typeface="+mj-cs"/>
                        </a:rPr>
                        <a:t>5.</a:t>
                      </a:r>
                      <a:endParaRPr lang="en-GB" sz="1200" kern="100">
                        <a:effectLst/>
                        <a:latin typeface="Aptos" panose="020B0004020202020204" pitchFamily="34" charset="0"/>
                        <a:ea typeface="Aptos" panose="020B0004020202020204" pitchFamily="34" charset="0"/>
                        <a:cs typeface="+mj-cs"/>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r" rtl="1">
                        <a:lnSpc>
                          <a:spcPct val="115000"/>
                        </a:lnSpc>
                        <a:spcAft>
                          <a:spcPts val="800"/>
                        </a:spcAft>
                      </a:pPr>
                      <a:r>
                        <a:rPr lang="ar-SA" sz="1200" kern="100">
                          <a:solidFill>
                            <a:srgbClr val="000000"/>
                          </a:solidFill>
                          <a:effectLst/>
                          <a:latin typeface="Aptos" panose="020B0004020202020204" pitchFamily="34" charset="0"/>
                          <a:ea typeface="Aptos" panose="020B0004020202020204" pitchFamily="34" charset="0"/>
                          <a:cs typeface="+mj-cs"/>
                        </a:rPr>
                        <a:t>خلال الأيام السبعة (7) الماضية (هل كان يوجد أيام وإذا كانت)، كم عدد الأيام التي </a:t>
                      </a:r>
                      <a:r>
                        <a:rPr lang="ar-SA" sz="1200" b="1" kern="100">
                          <a:solidFill>
                            <a:srgbClr val="000000"/>
                          </a:solidFill>
                          <a:effectLst/>
                          <a:latin typeface="Aptos" panose="020B0004020202020204" pitchFamily="34" charset="0"/>
                          <a:ea typeface="Aptos" panose="020B0004020202020204" pitchFamily="34" charset="0"/>
                          <a:cs typeface="+mj-cs"/>
                        </a:rPr>
                        <a:t>قللت فيها أسرتك من عدد الوجبات التي يتم تناولها في اليوم </a:t>
                      </a:r>
                      <a:r>
                        <a:rPr lang="ar-SA" sz="1200" kern="100">
                          <a:solidFill>
                            <a:srgbClr val="000000"/>
                          </a:solidFill>
                          <a:effectLst/>
                          <a:latin typeface="Aptos" panose="020B0004020202020204" pitchFamily="34" charset="0"/>
                          <a:ea typeface="Aptos" panose="020B0004020202020204" pitchFamily="34" charset="0"/>
                          <a:cs typeface="+mj-cs"/>
                        </a:rPr>
                        <a:t>بسبب نقص الطعام أو المال لشراء الطعام؟</a:t>
                      </a:r>
                      <a:endParaRPr lang="en-GB" sz="1200" kern="100">
                        <a:effectLst/>
                        <a:latin typeface="Aptos" panose="020B0004020202020204" pitchFamily="34" charset="0"/>
                        <a:ea typeface="Aptos" panose="020B0004020202020204" pitchFamily="34" charset="0"/>
                        <a:cs typeface="+mj-cs"/>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rtl="1">
                        <a:lnSpc>
                          <a:spcPct val="115000"/>
                        </a:lnSpc>
                        <a:spcAft>
                          <a:spcPts val="800"/>
                        </a:spcAft>
                      </a:pPr>
                      <a:r>
                        <a:rPr lang="ar-SA" sz="1200" kern="100">
                          <a:effectLst/>
                          <a:latin typeface="Aptos" panose="020B0004020202020204" pitchFamily="34" charset="0"/>
                          <a:ea typeface="Aptos" panose="020B0004020202020204" pitchFamily="34" charset="0"/>
                          <a:cs typeface="+mj-cs"/>
                        </a:rPr>
                        <a:t>1</a:t>
                      </a:r>
                      <a:endParaRPr lang="en-GB" sz="1200" kern="100">
                        <a:effectLst/>
                        <a:latin typeface="Aptos" panose="020B0004020202020204" pitchFamily="34" charset="0"/>
                        <a:ea typeface="Aptos" panose="020B0004020202020204" pitchFamily="34" charset="0"/>
                        <a:cs typeface="+mj-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a:lnSpc>
                          <a:spcPct val="115000"/>
                        </a:lnSpc>
                        <a:spcAft>
                          <a:spcPts val="800"/>
                        </a:spcAft>
                      </a:pPr>
                      <a:r>
                        <a:rPr lang="en-GB" sz="1200" kern="100">
                          <a:effectLst/>
                          <a:latin typeface="Aptos" panose="020B0004020202020204" pitchFamily="34" charset="0"/>
                          <a:ea typeface="Aptos" panose="020B0004020202020204" pitchFamily="34" charset="0"/>
                          <a:cs typeface="+mj-cs"/>
                        </a:rPr>
                        <a:t>|__</a:t>
                      </a:r>
                      <a:r>
                        <a:rPr lang="ar-SA" sz="1200" kern="100">
                          <a:effectLst/>
                          <a:latin typeface="Aptos" panose="020B0004020202020204" pitchFamily="34" charset="0"/>
                          <a:ea typeface="Aptos" panose="020B0004020202020204" pitchFamily="34" charset="0"/>
                          <a:cs typeface="+mj-cs"/>
                        </a:rPr>
                        <a:t>5</a:t>
                      </a:r>
                      <a:r>
                        <a:rPr lang="en-GB" sz="1200" kern="100">
                          <a:effectLst/>
                          <a:latin typeface="Aptos" panose="020B0004020202020204" pitchFamily="34" charset="0"/>
                          <a:ea typeface="Aptos" panose="020B0004020202020204" pitchFamily="34" charset="0"/>
                          <a:cs typeface="+mj-cs"/>
                        </a:rPr>
                        <a:t>__|</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1">
                        <a:lnSpc>
                          <a:spcPct val="115000"/>
                        </a:lnSpc>
                        <a:spcAft>
                          <a:spcPts val="800"/>
                        </a:spcAft>
                      </a:pPr>
                      <a:r>
                        <a:rPr lang="ar-SA" sz="1200" kern="100">
                          <a:effectLst/>
                          <a:latin typeface="Aptos" panose="020B0004020202020204" pitchFamily="34" charset="0"/>
                          <a:ea typeface="Aptos" panose="020B0004020202020204" pitchFamily="34" charset="0"/>
                          <a:cs typeface="+mj-cs"/>
                        </a:rPr>
                        <a:t>5</a:t>
                      </a:r>
                      <a:endParaRPr lang="en-GB" sz="1200" kern="100">
                        <a:effectLst/>
                        <a:latin typeface="Aptos" panose="020B0004020202020204" pitchFamily="34" charset="0"/>
                        <a:ea typeface="Aptos" panose="020B0004020202020204" pitchFamily="34" charset="0"/>
                        <a:cs typeface="+mj-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39941152"/>
                  </a:ext>
                </a:extLst>
              </a:tr>
              <a:tr h="446405">
                <a:tc gridSpan="4">
                  <a:txBody>
                    <a:bodyPr/>
                    <a:lstStyle/>
                    <a:p>
                      <a:pPr rtl="0">
                        <a:lnSpc>
                          <a:spcPct val="115000"/>
                        </a:lnSpc>
                        <a:spcAft>
                          <a:spcPts val="800"/>
                        </a:spcAft>
                      </a:pPr>
                      <a:r>
                        <a:rPr lang="en-US" sz="1200" kern="100">
                          <a:solidFill>
                            <a:srgbClr val="000000"/>
                          </a:solidFill>
                          <a:effectLst/>
                          <a:latin typeface="Aptos" panose="020B0004020202020204" pitchFamily="34" charset="0"/>
                          <a:ea typeface="Aptos" panose="020B0004020202020204" pitchFamily="34" charset="0"/>
                          <a:cs typeface="+mj-cs"/>
                        </a:rPr>
                        <a:t>rCSI</a:t>
                      </a:r>
                      <a:endParaRPr lang="en-GB" sz="1200" kern="100">
                        <a:effectLst/>
                        <a:latin typeface="Aptos" panose="020B0004020202020204" pitchFamily="34" charset="0"/>
                        <a:ea typeface="Aptos" panose="020B0004020202020204" pitchFamily="34" charset="0"/>
                        <a:cs typeface="+mj-cs"/>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rtl="1">
                        <a:lnSpc>
                          <a:spcPct val="115000"/>
                        </a:lnSpc>
                        <a:spcAft>
                          <a:spcPts val="800"/>
                        </a:spcAft>
                      </a:pPr>
                      <a:r>
                        <a:rPr lang="ar-SA" sz="1200" kern="100">
                          <a:effectLst/>
                          <a:latin typeface="Aptos" panose="020B0004020202020204" pitchFamily="34" charset="0"/>
                          <a:ea typeface="Aptos" panose="020B0004020202020204" pitchFamily="34" charset="0"/>
                          <a:cs typeface="+mj-cs"/>
                        </a:rPr>
                        <a:t>27</a:t>
                      </a:r>
                      <a:endParaRPr lang="en-GB" sz="1200" kern="100">
                        <a:effectLst/>
                        <a:latin typeface="Aptos" panose="020B0004020202020204" pitchFamily="34" charset="0"/>
                        <a:ea typeface="Aptos" panose="020B0004020202020204" pitchFamily="34" charset="0"/>
                        <a:cs typeface="+mj-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12417998"/>
                  </a:ext>
                </a:extLst>
              </a:tr>
              <a:tr h="223520">
                <a:tc gridSpan="2">
                  <a:txBody>
                    <a:bodyPr/>
                    <a:lstStyle/>
                    <a:p>
                      <a:pPr rtl="1">
                        <a:lnSpc>
                          <a:spcPct val="115000"/>
                        </a:lnSpc>
                      </a:pPr>
                      <a:endParaRPr lang="en-GB" sz="1200" kern="100">
                        <a:effectLst/>
                        <a:latin typeface="Aptos" panose="020B0004020202020204" pitchFamily="34" charset="0"/>
                        <a:cs typeface="+mj-cs"/>
                      </a:endParaRPr>
                    </a:p>
                  </a:txBody>
                  <a:tcPr marL="68580" marR="68580" marT="9525" marB="0" anchor="ctr">
                    <a:lnL>
                      <a:noFill/>
                    </a:lnL>
                    <a:lnR>
                      <a:noFill/>
                    </a:lnR>
                    <a:lnT w="12700" cap="flat" cmpd="sng" algn="ctr">
                      <a:solidFill>
                        <a:srgbClr val="000000"/>
                      </a:solidFill>
                      <a:prstDash val="solid"/>
                      <a:round/>
                      <a:headEnd type="none" w="med" len="med"/>
                      <a:tailEnd type="none" w="med" len="med"/>
                    </a:lnT>
                    <a:lnB>
                      <a:noFill/>
                    </a:lnB>
                    <a:noFill/>
                  </a:tcPr>
                </a:tc>
                <a:tc hMerge="1">
                  <a:txBody>
                    <a:bodyPr/>
                    <a:lstStyle/>
                    <a:p>
                      <a:endParaRPr lang="en-US"/>
                    </a:p>
                  </a:txBody>
                  <a:tcPr/>
                </a:tc>
                <a:tc>
                  <a:txBody>
                    <a:bodyPr/>
                    <a:lstStyle/>
                    <a:p>
                      <a:pPr algn="r" rtl="1">
                        <a:lnSpc>
                          <a:spcPct val="115000"/>
                        </a:lnSpc>
                        <a:spcAft>
                          <a:spcPts val="800"/>
                        </a:spcAft>
                      </a:pPr>
                      <a:r>
                        <a:rPr lang="en-GB" sz="1200" kern="100">
                          <a:effectLst/>
                          <a:latin typeface="Aptos" panose="020B0004020202020204" pitchFamily="34" charset="0"/>
                          <a:ea typeface="Aptos" panose="020B0004020202020204" pitchFamily="34" charset="0"/>
                          <a:cs typeface="+mj-cs"/>
                        </a:rPr>
                        <a:t> </a:t>
                      </a:r>
                    </a:p>
                  </a:txBody>
                  <a:tcPr marL="0" marR="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rtl="1">
                        <a:lnSpc>
                          <a:spcPct val="115000"/>
                        </a:lnSpc>
                      </a:pPr>
                      <a:endParaRPr lang="en-GB" sz="1200" kern="100">
                        <a:effectLst/>
                        <a:latin typeface="Aptos" panose="020B0004020202020204" pitchFamily="34" charset="0"/>
                        <a:cs typeface="+mj-cs"/>
                      </a:endParaRPr>
                    </a:p>
                  </a:txBody>
                  <a:tcPr marL="68580" marR="68580" marT="9525"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rtl="1">
                        <a:lnSpc>
                          <a:spcPct val="115000"/>
                        </a:lnSpc>
                        <a:spcAft>
                          <a:spcPts val="800"/>
                        </a:spcAft>
                      </a:pPr>
                      <a:r>
                        <a:rPr lang="en-GB" sz="1200" kern="100">
                          <a:effectLst/>
                          <a:latin typeface="Aptos" panose="020B0004020202020204" pitchFamily="34" charset="0"/>
                          <a:ea typeface="Aptos" panose="020B0004020202020204" pitchFamily="34" charset="0"/>
                          <a:cs typeface="+mj-cs"/>
                        </a:rPr>
                        <a:t> </a:t>
                      </a:r>
                    </a:p>
                  </a:txBody>
                  <a:tcPr marL="0" marR="0" marT="0" marB="0">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166252550"/>
                  </a:ext>
                </a:extLst>
              </a:tr>
            </a:tbl>
          </a:graphicData>
        </a:graphic>
      </p:graphicFrame>
    </p:spTree>
    <p:extLst>
      <p:ext uri="{BB962C8B-B14F-4D97-AF65-F5344CB8AC3E}">
        <p14:creationId xmlns:p14="http://schemas.microsoft.com/office/powerpoint/2010/main" val="5436684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1796143" y="2369285"/>
            <a:ext cx="9659166"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gn="r" rtl="1">
              <a:lnSpc>
                <a:spcPts val="3920"/>
              </a:lnSpc>
            </a:pPr>
            <a:r>
              <a:rPr lang="ar-SA" kern="1400" spc="230">
                <a:solidFill>
                  <a:srgbClr val="FFFFFE"/>
                </a:solidFill>
                <a:latin typeface="Open Sans ExtraBold" panose="020B0906030804020204" pitchFamily="34" charset="0"/>
                <a:ea typeface="Open Sans ExtraBold" panose="020B0906030804020204" pitchFamily="34" charset="0"/>
                <a:cs typeface="Open Sans Extrabold" panose="020B0606030504020204" pitchFamily="34" charset="0"/>
              </a:rPr>
              <a:t>فحوصات جودة</a:t>
            </a:r>
            <a:r>
              <a:rPr lang="ar-YE" kern="1400" spc="230">
                <a:solidFill>
                  <a:srgbClr val="FFFFFE"/>
                </a:solidFill>
                <a:latin typeface="Open Sans ExtraBold" panose="020B0906030804020204" pitchFamily="34" charset="0"/>
                <a:ea typeface="Open Sans ExtraBold" panose="020B0906030804020204" pitchFamily="34" charset="0"/>
                <a:cs typeface="Open Sans Extrabold" panose="020B0606030504020204" pitchFamily="34" charset="0"/>
              </a:rPr>
              <a:t> جمع البيانات</a:t>
            </a:r>
            <a:r>
              <a:rPr lang="ar-SA" kern="1400" spc="230">
                <a:solidFill>
                  <a:srgbClr val="FFFFFE"/>
                </a:solidFill>
                <a:latin typeface="Open Sans ExtraBold" panose="020B0906030804020204" pitchFamily="34" charset="0"/>
                <a:ea typeface="Open Sans ExtraBold" panose="020B0906030804020204" pitchFamily="34" charset="0"/>
                <a:cs typeface="Open Sans Extrabold" panose="020B0606030504020204" pitchFamily="34" charset="0"/>
              </a:rPr>
              <a:t> </a:t>
            </a:r>
            <a:r>
              <a:rPr lang="ar-YE" kern="1400" spc="230">
                <a:solidFill>
                  <a:srgbClr val="FFFFFE"/>
                </a:solidFill>
                <a:latin typeface="Open Sans ExtraBold" panose="020B0906030804020204" pitchFamily="34" charset="0"/>
                <a:ea typeface="Open Sans ExtraBold" panose="020B0906030804020204" pitchFamily="34" charset="0"/>
                <a:cs typeface="Open Sans Extrabold" panose="020B0606030504020204" pitchFamily="34" charset="0"/>
              </a:rPr>
              <a:t>للباحثين</a:t>
            </a:r>
            <a:r>
              <a:rPr lang="en-US" kern="1400" spc="230">
                <a:solidFill>
                  <a:srgbClr val="FFFFFE"/>
                </a:solidFill>
                <a:latin typeface="Open Sans ExtraBold" panose="020B0906030804020204" pitchFamily="34" charset="0"/>
                <a:ea typeface="Open Sans ExtraBold" panose="020B0906030804020204" pitchFamily="34" charset="0"/>
                <a:cs typeface="Open Sans ExtraBold" panose="020B0906030804020204" pitchFamily="34" charset="0"/>
              </a:rPr>
              <a:t>/ </a:t>
            </a:r>
            <a:r>
              <a:rPr lang="ar-YE" kern="1400" spc="230">
                <a:solidFill>
                  <a:srgbClr val="FFFFFE"/>
                </a:solidFill>
                <a:latin typeface="Open Sans ExtraBold" panose="020B0906030804020204" pitchFamily="34" charset="0"/>
                <a:ea typeface="Open Sans ExtraBold" panose="020B0906030804020204" pitchFamily="34" charset="0"/>
                <a:cs typeface="Open Sans Extrabold" panose="020B0606030504020204" pitchFamily="34" charset="0"/>
              </a:rPr>
              <a:t> الماسحين</a:t>
            </a:r>
            <a:endParaRPr lang="en-GB" kern="1400" spc="230">
              <a:solidFill>
                <a:srgbClr val="FFFFFE"/>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Tree>
    <p:extLst>
      <p:ext uri="{BB962C8B-B14F-4D97-AF65-F5344CB8AC3E}">
        <p14:creationId xmlns:p14="http://schemas.microsoft.com/office/powerpoint/2010/main" val="1783327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2377317" y="2253843"/>
            <a:ext cx="7437365"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gn="r" rtl="1">
              <a:lnSpc>
                <a:spcPts val="3920"/>
              </a:lnSpc>
            </a:pPr>
            <a:r>
              <a:rPr lang="ar-SA" kern="1400" spc="230" dirty="0">
                <a:solidFill>
                  <a:srgbClr val="FFFFFE"/>
                </a:solidFill>
                <a:latin typeface="Open Sans ExtraBold" panose="020B0906030804020204" pitchFamily="34" charset="0"/>
                <a:ea typeface="Open Sans Extrabold" panose="020B0606030504020204" pitchFamily="34" charset="0"/>
                <a:cs typeface="Open Sans Extrabold" panose="020B0606030504020204" pitchFamily="34" charset="0"/>
              </a:rPr>
              <a:t>مقدمة</a:t>
            </a:r>
            <a:endParaRPr lang="en-GB"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4235510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r" rtl="1"/>
            <a:r>
              <a:rPr lang="ar-SA" sz="3600" kern="1400" spc="230" dirty="0">
                <a:solidFill>
                  <a:schemeClr val="tx1"/>
                </a:solidFill>
                <a:latin typeface="Open Sans ExtraBold" panose="020B0906030804020204" pitchFamily="34" charset="0"/>
              </a:rPr>
              <a:t>ملاحظات </a:t>
            </a:r>
            <a:r>
              <a:rPr lang="ar-YE" sz="3600" kern="1400" spc="230" dirty="0">
                <a:solidFill>
                  <a:schemeClr val="tx1"/>
                </a:solidFill>
                <a:latin typeface="Open Sans ExtraBold" panose="020B0906030804020204" pitchFamily="34" charset="0"/>
              </a:rPr>
              <a:t>الباحثين</a:t>
            </a:r>
            <a:r>
              <a:rPr lang="en-US" sz="3600" kern="1400" spc="230" dirty="0">
                <a:solidFill>
                  <a:schemeClr val="tx1"/>
                </a:solidFill>
                <a:latin typeface="Open Sans ExtraBold" panose="020B0906030804020204" pitchFamily="34" charset="0"/>
              </a:rPr>
              <a:t>/</a:t>
            </a:r>
            <a:r>
              <a:rPr lang="ar-YE" sz="3600" kern="1400" spc="230" dirty="0">
                <a:solidFill>
                  <a:schemeClr val="tx1"/>
                </a:solidFill>
                <a:latin typeface="Open Sans ExtraBold" panose="020B0906030804020204" pitchFamily="34" charset="0"/>
              </a:rPr>
              <a:t> الماسحين</a:t>
            </a:r>
            <a:endParaRPr lang="en-GB" sz="3600" kern="1400" spc="230" dirty="0">
              <a:solidFill>
                <a:schemeClr val="tx1"/>
              </a:solidFill>
              <a:latin typeface="Open Sans ExtraBold" panose="020B0906030804020204" pitchFamily="34" charset="0"/>
            </a:endParaRPr>
          </a:p>
        </p:txBody>
      </p:sp>
      <p:sp>
        <p:nvSpPr>
          <p:cNvPr id="4" name="Content Placeholder 2">
            <a:extLst>
              <a:ext uri="{FF2B5EF4-FFF2-40B4-BE49-F238E27FC236}">
                <a16:creationId xmlns:a16="http://schemas.microsoft.com/office/drawing/2014/main" id="{8CA14AC1-1EC4-4CCD-8371-D5D8436E3475}"/>
              </a:ext>
            </a:extLst>
          </p:cNvPr>
          <p:cNvSpPr txBox="1">
            <a:spLocks/>
          </p:cNvSpPr>
          <p:nvPr/>
        </p:nvSpPr>
        <p:spPr>
          <a:xfrm>
            <a:off x="4216000" y="1648318"/>
            <a:ext cx="7553183" cy="390722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endParaRPr lang="en-US" spc="60">
              <a:latin typeface="Open Sans" panose="020B0606030504020204" pitchFamily="34" charset="0"/>
              <a:ea typeface="Open Sans" panose="020B0606030504020204" pitchFamily="34" charset="0"/>
              <a:cs typeface="Open Sans" panose="020B0606030504020204" pitchFamily="34" charset="0"/>
            </a:endParaRPr>
          </a:p>
          <a:p>
            <a:pPr marL="0" indent="0" algn="r" rtl="1">
              <a:buNone/>
            </a:pPr>
            <a:r>
              <a:rPr lang="ar-SA" sz="2200" spc="60">
                <a:latin typeface="Open Sans"/>
                <a:ea typeface="Open Sans"/>
                <a:cs typeface="Open Sans"/>
              </a:rPr>
              <a:t>يجب على ال</a:t>
            </a:r>
            <a:r>
              <a:rPr lang="ar-YE" sz="2200" spc="60">
                <a:latin typeface="Open Sans"/>
                <a:ea typeface="Open Sans"/>
                <a:cs typeface="Open Sans"/>
              </a:rPr>
              <a:t>باحثين</a:t>
            </a:r>
            <a:r>
              <a:rPr lang="en-US" sz="2200" spc="60">
                <a:latin typeface="Open Sans"/>
                <a:ea typeface="Open Sans"/>
                <a:cs typeface="Open Sans"/>
              </a:rPr>
              <a:t>/</a:t>
            </a:r>
            <a:r>
              <a:rPr lang="ar-YE" sz="2200" spc="60">
                <a:latin typeface="Open Sans"/>
                <a:ea typeface="Open Sans"/>
                <a:cs typeface="Open Sans"/>
              </a:rPr>
              <a:t> الماسحين</a:t>
            </a:r>
            <a:r>
              <a:rPr lang="ar-SA" sz="2200" spc="60">
                <a:latin typeface="Open Sans"/>
                <a:ea typeface="Open Sans"/>
                <a:cs typeface="Open Sans"/>
              </a:rPr>
              <a:t> والمشرفين الميدانيين تدوين ملاحظات حول أي أنماط تكيف غير منتظمة </a:t>
            </a:r>
            <a:r>
              <a:rPr lang="ar-YE" sz="2200" spc="60">
                <a:latin typeface="Open Sans"/>
                <a:ea typeface="Open Sans"/>
                <a:cs typeface="Open Sans"/>
              </a:rPr>
              <a:t>في</a:t>
            </a:r>
            <a:r>
              <a:rPr lang="ar-SA" sz="2200" spc="60">
                <a:latin typeface="Open Sans"/>
                <a:ea typeface="Open Sans"/>
                <a:cs typeface="Open Sans"/>
              </a:rPr>
              <a:t> الاستهلاك</a:t>
            </a:r>
            <a:r>
              <a:rPr lang="ar-YE" sz="2200" spc="60">
                <a:latin typeface="Open Sans"/>
                <a:ea typeface="Open Sans"/>
                <a:cs typeface="Open Sans"/>
              </a:rPr>
              <a:t> الغذائي</a:t>
            </a:r>
            <a:r>
              <a:rPr lang="ar-SA" sz="2200" spc="60">
                <a:latin typeface="Open Sans"/>
                <a:ea typeface="Open Sans"/>
                <a:cs typeface="Open Sans"/>
              </a:rPr>
              <a:t> قد تبرز خلال المراحل التجريبية أو الفعلية لجمع البيانات.</a:t>
            </a:r>
            <a:endParaRPr lang="en-US" sz="2200" spc="60">
              <a:latin typeface="Open Sans"/>
              <a:ea typeface="Open Sans"/>
              <a:cs typeface="Open Sans"/>
            </a:endParaRPr>
          </a:p>
          <a:p>
            <a:pPr marL="0" indent="0">
              <a:buNone/>
            </a:pPr>
            <a:endParaRPr lang="en-US" sz="2200" spc="60">
              <a:latin typeface="Open Sans" panose="020B0606030504020204" pitchFamily="34" charset="0"/>
              <a:ea typeface="Open Sans" panose="020B0606030504020204" pitchFamily="34" charset="0"/>
              <a:cs typeface="Open Sans" panose="020B0606030504020204" pitchFamily="34" charset="0"/>
            </a:endParaRPr>
          </a:p>
          <a:p>
            <a:pPr marL="0" indent="0" algn="r" rtl="1">
              <a:buNone/>
            </a:pPr>
            <a:r>
              <a:rPr lang="ar-SA" sz="2200" spc="60">
                <a:latin typeface="Open Sans" panose="020B0606030504020204" pitchFamily="34" charset="0"/>
                <a:ea typeface="Open Sans" panose="020B0606030504020204" pitchFamily="34" charset="0"/>
                <a:cs typeface="Open Sans" panose="020B0606030504020204" pitchFamily="34" charset="0"/>
              </a:rPr>
              <a:t>وينبغي تقديم ملاحظات </a:t>
            </a:r>
            <a:r>
              <a:rPr lang="ar-SA" sz="2200" spc="60">
                <a:latin typeface="Open Sans"/>
                <a:ea typeface="Open Sans"/>
                <a:cs typeface="Open Sans"/>
              </a:rPr>
              <a:t>ال</a:t>
            </a:r>
            <a:r>
              <a:rPr lang="ar-YE" sz="2200" spc="60">
                <a:latin typeface="Open Sans"/>
                <a:ea typeface="Open Sans"/>
                <a:cs typeface="Open Sans"/>
              </a:rPr>
              <a:t>باحثين</a:t>
            </a:r>
            <a:r>
              <a:rPr lang="en-US" sz="2200" spc="60">
                <a:latin typeface="Open Sans"/>
                <a:ea typeface="Open Sans"/>
                <a:cs typeface="Open Sans"/>
              </a:rPr>
              <a:t>/</a:t>
            </a:r>
            <a:r>
              <a:rPr lang="ar-YE" sz="2200" spc="60">
                <a:latin typeface="Open Sans"/>
                <a:ea typeface="Open Sans"/>
                <a:cs typeface="Open Sans"/>
              </a:rPr>
              <a:t> الماسحين</a:t>
            </a:r>
            <a:r>
              <a:rPr lang="ar-SA" sz="2200" spc="60">
                <a:latin typeface="Open Sans" panose="020B0606030504020204" pitchFamily="34" charset="0"/>
                <a:ea typeface="Open Sans" panose="020B0606030504020204" pitchFamily="34" charset="0"/>
                <a:cs typeface="Open Sans" panose="020B0606030504020204" pitchFamily="34" charset="0"/>
              </a:rPr>
              <a:t> ومناقشتها خلال </a:t>
            </a:r>
            <a:r>
              <a:rPr lang="ar-YE" sz="2200" spc="60">
                <a:latin typeface="Open Sans" panose="020B0606030504020204" pitchFamily="34" charset="0"/>
                <a:ea typeface="Open Sans" panose="020B0606030504020204" pitchFamily="34" charset="0"/>
                <a:cs typeface="Open Sans" panose="020B0606030504020204" pitchFamily="34" charset="0"/>
              </a:rPr>
              <a:t>جلسات الاحاطة</a:t>
            </a:r>
            <a:r>
              <a:rPr lang="ar-SA" sz="2200" spc="60">
                <a:latin typeface="Open Sans" panose="020B0606030504020204" pitchFamily="34" charset="0"/>
                <a:ea typeface="Open Sans" panose="020B0606030504020204" pitchFamily="34" charset="0"/>
                <a:cs typeface="Open Sans" panose="020B0606030504020204" pitchFamily="34" charset="0"/>
              </a:rPr>
              <a:t>، إلى جانب</a:t>
            </a:r>
            <a:r>
              <a:rPr lang="ar-YE" sz="2200" spc="60">
                <a:latin typeface="Open Sans" panose="020B0606030504020204" pitchFamily="34" charset="0"/>
                <a:ea typeface="Open Sans" panose="020B0606030504020204" pitchFamily="34" charset="0"/>
                <a:cs typeface="Open Sans" panose="020B0606030504020204" pitchFamily="34" charset="0"/>
              </a:rPr>
              <a:t> الملاحظات الميدانية.</a:t>
            </a:r>
            <a:endParaRPr lang="en-US" sz="2200" spc="60">
              <a:latin typeface="Open Sans" panose="020B0606030504020204" pitchFamily="34" charset="0"/>
              <a:ea typeface="Open Sans" panose="020B0606030504020204" pitchFamily="34" charset="0"/>
              <a:cs typeface="Open Sans" panose="020B0606030504020204" pitchFamily="34" charset="0"/>
            </a:endParaRPr>
          </a:p>
        </p:txBody>
      </p:sp>
      <p:pic>
        <p:nvPicPr>
          <p:cNvPr id="1026" name="Picture 2" descr="Note Icon Vector Art, Icons, and Graphics for Free Download">
            <a:extLst>
              <a:ext uri="{FF2B5EF4-FFF2-40B4-BE49-F238E27FC236}">
                <a16:creationId xmlns:a16="http://schemas.microsoft.com/office/drawing/2014/main" id="{71EA02EE-25AD-4608-9E29-BAA9EE000A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2964" y="1648318"/>
            <a:ext cx="2962212" cy="2962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0502678"/>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2184967" y="2369285"/>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gn="r" rtl="1">
              <a:lnSpc>
                <a:spcPts val="3920"/>
              </a:lnSpc>
            </a:pPr>
            <a:r>
              <a:rPr lang="ar-SA" kern="1400" spc="230" dirty="0">
                <a:solidFill>
                  <a:srgbClr val="FFFFFE"/>
                </a:solidFill>
                <a:latin typeface="Open Sans ExtraBold" panose="020B0906030804020204" pitchFamily="34" charset="0"/>
                <a:ea typeface="Open Sans Extrabold" panose="020B0606030504020204" pitchFamily="34" charset="0"/>
                <a:cs typeface="Open Sans Extrabold" panose="020B0606030504020204" pitchFamily="34" charset="0"/>
              </a:rPr>
              <a:t>تصميم الوحدة</a:t>
            </a:r>
            <a:endParaRPr lang="en-GB" kern="1400" spc="230" dirty="0">
              <a:solidFill>
                <a:srgbClr val="FFFFFE"/>
              </a:solidFill>
              <a:latin typeface="Open Sans ExtraBold" panose="020B0906030804020204" pitchFamily="34"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11580366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18E44A5-322C-D853-EC27-E9523926DAFE}"/>
              </a:ext>
            </a:extLst>
          </p:cNvPr>
          <p:cNvPicPr>
            <a:picLocks noChangeAspect="1"/>
          </p:cNvPicPr>
          <p:nvPr/>
        </p:nvPicPr>
        <p:blipFill>
          <a:blip r:embed="rId3"/>
          <a:stretch>
            <a:fillRect/>
          </a:stretch>
        </p:blipFill>
        <p:spPr>
          <a:xfrm>
            <a:off x="6243182" y="1697853"/>
            <a:ext cx="5707619" cy="3724540"/>
          </a:xfrm>
          <a:prstGeom prst="rect">
            <a:avLst/>
          </a:prstGeom>
        </p:spPr>
      </p:pic>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r" rtl="1"/>
            <a:r>
              <a:rPr lang="en-US" sz="3600" b="0" kern="1400" spc="230" dirty="0">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rPr>
              <a:t> :</a:t>
            </a:r>
            <a:r>
              <a:rPr lang="en-US" sz="3600" b="0" kern="1400" spc="230" dirty="0" err="1">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rPr>
              <a:t>rCSI</a:t>
            </a:r>
            <a:r>
              <a:rPr lang="ar-SA" sz="3600" kern="1400" spc="230" dirty="0">
                <a:solidFill>
                  <a:schemeClr val="tx1"/>
                </a:solidFill>
                <a:latin typeface="Open Sans ExtraBold" panose="020B0906030804020204" pitchFamily="34" charset="0"/>
              </a:rPr>
              <a:t>مصمم </a:t>
            </a:r>
            <a:r>
              <a:rPr lang="ar-YE" sz="3600" kern="1400" spc="230" dirty="0">
                <a:solidFill>
                  <a:schemeClr val="tx1"/>
                </a:solidFill>
                <a:latin typeface="Open Sans ExtraBold" panose="020B0906030804020204" pitchFamily="34" charset="0"/>
              </a:rPr>
              <a:t>الاستبيان (</a:t>
            </a:r>
            <a:r>
              <a:rPr lang="en-US" sz="3600" kern="1400" spc="230" dirty="0">
                <a:solidFill>
                  <a:schemeClr val="tx1"/>
                </a:solidFill>
                <a:latin typeface="Open Sans ExtraBold" panose="020B0906030804020204" pitchFamily="34" charset="0"/>
              </a:rPr>
              <a:t>Survey designer</a:t>
            </a:r>
            <a:r>
              <a:rPr lang="ar-YE" sz="3600" kern="1400" spc="230" dirty="0">
                <a:solidFill>
                  <a:schemeClr val="tx1"/>
                </a:solidFill>
                <a:latin typeface="Open Sans ExtraBold" panose="020B0906030804020204" pitchFamily="34" charset="0"/>
              </a:rPr>
              <a:t>)</a:t>
            </a:r>
            <a:endParaRPr lang="en-GB" sz="3600" kern="1400" spc="230" dirty="0">
              <a:solidFill>
                <a:schemeClr val="tx1"/>
              </a:solidFill>
              <a:latin typeface="Open Sans ExtraBold" panose="020B0906030804020204" pitchFamily="34" charset="0"/>
            </a:endParaRPr>
          </a:p>
        </p:txBody>
      </p:sp>
      <p:pic>
        <p:nvPicPr>
          <p:cNvPr id="3" name="Picture 2">
            <a:extLst>
              <a:ext uri="{FF2B5EF4-FFF2-40B4-BE49-F238E27FC236}">
                <a16:creationId xmlns:a16="http://schemas.microsoft.com/office/drawing/2014/main" id="{7C2B69C7-3FE7-5EC7-47B2-704E1EBB4A72}"/>
              </a:ext>
            </a:extLst>
          </p:cNvPr>
          <p:cNvPicPr>
            <a:picLocks noChangeAspect="1"/>
          </p:cNvPicPr>
          <p:nvPr/>
        </p:nvPicPr>
        <p:blipFill>
          <a:blip r:embed="rId4"/>
          <a:stretch>
            <a:fillRect/>
          </a:stretch>
        </p:blipFill>
        <p:spPr>
          <a:xfrm>
            <a:off x="717181" y="1685260"/>
            <a:ext cx="5422042" cy="3453668"/>
          </a:xfrm>
          <a:prstGeom prst="rect">
            <a:avLst/>
          </a:prstGeom>
        </p:spPr>
      </p:pic>
      <p:cxnSp>
        <p:nvCxnSpPr>
          <p:cNvPr id="7" name="Straight Arrow Connector 6">
            <a:extLst>
              <a:ext uri="{FF2B5EF4-FFF2-40B4-BE49-F238E27FC236}">
                <a16:creationId xmlns:a16="http://schemas.microsoft.com/office/drawing/2014/main" id="{D727484C-1861-252D-3ABD-BCA2C42DF8C9}"/>
              </a:ext>
            </a:extLst>
          </p:cNvPr>
          <p:cNvCxnSpPr/>
          <p:nvPr/>
        </p:nvCxnSpPr>
        <p:spPr>
          <a:xfrm flipH="1">
            <a:off x="8592927" y="3743344"/>
            <a:ext cx="1605418" cy="1266825"/>
          </a:xfrm>
          <a:prstGeom prst="straightConnector1">
            <a:avLst/>
          </a:prstGeom>
          <a:ln w="38100">
            <a:solidFill>
              <a:srgbClr val="C00000"/>
            </a:solidFill>
            <a:tailEnd type="triangle"/>
          </a:ln>
        </p:spPr>
        <p:style>
          <a:lnRef idx="1">
            <a:schemeClr val="accent2"/>
          </a:lnRef>
          <a:fillRef idx="0">
            <a:schemeClr val="accent2"/>
          </a:fillRef>
          <a:effectRef idx="0">
            <a:schemeClr val="accent2"/>
          </a:effectRef>
          <a:fontRef idx="minor">
            <a:schemeClr val="tx1"/>
          </a:fontRef>
        </p:style>
      </p:cxnSp>
      <p:sp>
        <p:nvSpPr>
          <p:cNvPr id="5" name="TextBox 4">
            <a:extLst>
              <a:ext uri="{FF2B5EF4-FFF2-40B4-BE49-F238E27FC236}">
                <a16:creationId xmlns:a16="http://schemas.microsoft.com/office/drawing/2014/main" id="{DB356818-63B8-3423-7870-9FB83BD029B6}"/>
              </a:ext>
            </a:extLst>
          </p:cNvPr>
          <p:cNvSpPr txBox="1"/>
          <p:nvPr/>
        </p:nvSpPr>
        <p:spPr>
          <a:xfrm>
            <a:off x="1885949" y="5875123"/>
            <a:ext cx="2346007" cy="369332"/>
          </a:xfrm>
          <a:prstGeom prst="rect">
            <a:avLst/>
          </a:prstGeom>
          <a:noFill/>
        </p:spPr>
        <p:txBody>
          <a:bodyPr wrap="square">
            <a:spAutoFit/>
          </a:bodyPr>
          <a:lstStyle/>
          <a:p>
            <a:pPr algn="ctr"/>
            <a:r>
              <a:rPr lang="en-GB" sz="1800">
                <a:solidFill>
                  <a:srgbClr val="0070BA"/>
                </a:solidFill>
                <a:latin typeface="Open Sans" panose="020B0606030504020204" pitchFamily="34" charset="0"/>
                <a:ea typeface="Open Sans" panose="020B0606030504020204" pitchFamily="34" charset="0"/>
                <a:cs typeface="Open Sans" panose="020B0606030504020204" pitchFamily="34" charset="0"/>
                <a:hlinkClick r:id="rId5">
                  <a:extLst>
                    <a:ext uri="{A12FA001-AC4F-418D-AE19-62706E023703}">
                      <ahyp:hlinkClr xmlns:ahyp="http://schemas.microsoft.com/office/drawing/2018/hyperlinkcolor" val="tx"/>
                    </a:ext>
                  </a:extLst>
                </a:hlinkClick>
              </a:rPr>
              <a:t>(Survey Designer)</a:t>
            </a:r>
            <a:endParaRPr lang="en-GB" sz="1800">
              <a:solidFill>
                <a:srgbClr val="0070BA"/>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TextBox 8">
            <a:extLst>
              <a:ext uri="{FF2B5EF4-FFF2-40B4-BE49-F238E27FC236}">
                <a16:creationId xmlns:a16="http://schemas.microsoft.com/office/drawing/2014/main" id="{0ABBB543-F72E-6472-025C-52593F94FD90}"/>
              </a:ext>
            </a:extLst>
          </p:cNvPr>
          <p:cNvSpPr txBox="1"/>
          <p:nvPr/>
        </p:nvSpPr>
        <p:spPr>
          <a:xfrm>
            <a:off x="3840480" y="5872699"/>
            <a:ext cx="7928703" cy="369332"/>
          </a:xfrm>
          <a:prstGeom prst="rect">
            <a:avLst/>
          </a:prstGeom>
          <a:noFill/>
        </p:spPr>
        <p:txBody>
          <a:bodyPr wrap="square">
            <a:spAutoFit/>
          </a:bodyPr>
          <a:lstStyle/>
          <a:p>
            <a:pPr algn="r" rtl="1"/>
            <a:r>
              <a:rPr lang="ar-LB" sz="18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لايجاد أحدث وحدة لمؤشرمؤشر استراتيجيات التكيف الخاصة باستهلاك الغذاء</a:t>
            </a:r>
            <a:r>
              <a:rPr lang="ar-YE">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 بصيغة</a:t>
            </a:r>
            <a:r>
              <a:rPr lang="en-US" sz="1800" err="1">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XLSform</a:t>
            </a:r>
            <a:r>
              <a:rPr lang="en-US" sz="18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 </a:t>
            </a:r>
            <a:endParaRPr lang="en-US"/>
          </a:p>
        </p:txBody>
      </p:sp>
    </p:spTree>
    <p:extLst>
      <p:ext uri="{BB962C8B-B14F-4D97-AF65-F5344CB8AC3E}">
        <p14:creationId xmlns:p14="http://schemas.microsoft.com/office/powerpoint/2010/main" val="1078383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r" rtl="1"/>
            <a:r>
              <a:rPr lang="en-US" sz="3600" b="0" kern="1400" spc="230" dirty="0">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rPr>
              <a:t> :</a:t>
            </a:r>
            <a:r>
              <a:rPr lang="en-US" sz="3600" b="0" kern="1400" spc="230" dirty="0" err="1">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rPr>
              <a:t>rCSI</a:t>
            </a:r>
            <a:r>
              <a:rPr lang="en-GB" sz="3600" b="0" kern="1400" spc="230" dirty="0">
                <a:solidFill>
                  <a:schemeClr val="tx1"/>
                </a:solidFill>
                <a:latin typeface="Open Sans ExtraBold" panose="020B0906030804020204" pitchFamily="34" charset="0"/>
              </a:rPr>
              <a:t> </a:t>
            </a:r>
            <a:r>
              <a:rPr lang="ar-SA" sz="3600" kern="1400" spc="230" dirty="0">
                <a:solidFill>
                  <a:schemeClr val="tx1"/>
                </a:solidFill>
                <a:latin typeface="Open Sans ExtraBold" panose="020B0906030804020204" pitchFamily="34" charset="0"/>
              </a:rPr>
              <a:t>مصمم </a:t>
            </a:r>
            <a:r>
              <a:rPr lang="ar-YE" sz="3600" kern="1400" spc="230" dirty="0">
                <a:solidFill>
                  <a:schemeClr val="tx1"/>
                </a:solidFill>
                <a:latin typeface="Open Sans ExtraBold" panose="020B0906030804020204" pitchFamily="34" charset="0"/>
              </a:rPr>
              <a:t>الاستبيان  (</a:t>
            </a:r>
            <a:r>
              <a:rPr lang="en-US" sz="3600" kern="1400" spc="230" dirty="0">
                <a:solidFill>
                  <a:schemeClr val="tx1"/>
                </a:solidFill>
                <a:latin typeface="Open Sans ExtraBold" panose="020B0906030804020204" pitchFamily="34" charset="0"/>
              </a:rPr>
              <a:t>Survey designer</a:t>
            </a:r>
            <a:r>
              <a:rPr lang="ar-YE" sz="3600" kern="1400" spc="230" dirty="0">
                <a:solidFill>
                  <a:schemeClr val="tx1"/>
                </a:solidFill>
                <a:latin typeface="Open Sans ExtraBold" panose="020B0906030804020204" pitchFamily="34" charset="0"/>
              </a:rPr>
              <a:t>)</a:t>
            </a:r>
            <a:endParaRPr lang="en-GB" sz="3600" kern="1400" spc="230" dirty="0">
              <a:solidFill>
                <a:schemeClr val="tx1"/>
              </a:solidFill>
              <a:latin typeface="Open Sans ExtraBold" panose="020B0906030804020204" pitchFamily="34" charset="0"/>
            </a:endParaRPr>
          </a:p>
        </p:txBody>
      </p:sp>
      <p:pic>
        <p:nvPicPr>
          <p:cNvPr id="3" name="Picture 2">
            <a:extLst>
              <a:ext uri="{FF2B5EF4-FFF2-40B4-BE49-F238E27FC236}">
                <a16:creationId xmlns:a16="http://schemas.microsoft.com/office/drawing/2014/main" id="{D546BAB8-DA8F-4BB3-B8FD-5B907C5A7E72}"/>
              </a:ext>
            </a:extLst>
          </p:cNvPr>
          <p:cNvPicPr>
            <a:picLocks noChangeAspect="1"/>
          </p:cNvPicPr>
          <p:nvPr/>
        </p:nvPicPr>
        <p:blipFill>
          <a:blip r:embed="rId3"/>
          <a:srcRect/>
          <a:stretch/>
        </p:blipFill>
        <p:spPr>
          <a:xfrm>
            <a:off x="911893" y="2139696"/>
            <a:ext cx="10616325" cy="2596896"/>
          </a:xfrm>
          <a:prstGeom prst="rect">
            <a:avLst/>
          </a:prstGeom>
        </p:spPr>
      </p:pic>
    </p:spTree>
    <p:extLst>
      <p:ext uri="{BB962C8B-B14F-4D97-AF65-F5344CB8AC3E}">
        <p14:creationId xmlns:p14="http://schemas.microsoft.com/office/powerpoint/2010/main" val="7739666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62882-FA6B-40D4-B72A-285E1CC5F710}"/>
              </a:ext>
            </a:extLst>
          </p:cNvPr>
          <p:cNvSpPr>
            <a:spLocks noGrp="1"/>
          </p:cNvSpPr>
          <p:nvPr>
            <p:ph type="title"/>
          </p:nvPr>
        </p:nvSpPr>
        <p:spPr>
          <a:xfrm>
            <a:off x="846311" y="203231"/>
            <a:ext cx="10542124" cy="1152000"/>
          </a:xfrm>
        </p:spPr>
        <p:txBody>
          <a:bodyPr/>
          <a:lstStyle/>
          <a:p>
            <a:pPr algn="r" rtl="1"/>
            <a:r>
              <a:rPr lang="ar-YE" sz="3600" kern="1400" spc="230" dirty="0">
                <a:solidFill>
                  <a:schemeClr val="tx1"/>
                </a:solidFill>
                <a:latin typeface="Open Sans ExtraBold" panose="020B0906030804020204" pitchFamily="34" charset="0"/>
              </a:rPr>
              <a:t>تصميم وحدة </a:t>
            </a:r>
            <a:r>
              <a:rPr lang="en-US" sz="3600" kern="1400" spc="230" dirty="0" err="1">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rPr>
              <a:t>rCSI</a:t>
            </a:r>
            <a:endParaRPr lang="en-US" sz="3600" kern="1400" spc="230" dirty="0">
              <a:solidFill>
                <a:schemeClr val="tx1"/>
              </a:solidFill>
              <a:latin typeface="Open Sans ExtraBold" panose="020B0906030804020204" pitchFamily="34" charset="0"/>
            </a:endParaRPr>
          </a:p>
        </p:txBody>
      </p:sp>
      <p:sp>
        <p:nvSpPr>
          <p:cNvPr id="3" name="Content Placeholder 2">
            <a:extLst>
              <a:ext uri="{FF2B5EF4-FFF2-40B4-BE49-F238E27FC236}">
                <a16:creationId xmlns:a16="http://schemas.microsoft.com/office/drawing/2014/main" id="{A58ED615-C330-45A0-8266-3D07719A059B}"/>
              </a:ext>
            </a:extLst>
          </p:cNvPr>
          <p:cNvSpPr>
            <a:spLocks noGrp="1"/>
          </p:cNvSpPr>
          <p:nvPr>
            <p:ph idx="1"/>
          </p:nvPr>
        </p:nvSpPr>
        <p:spPr>
          <a:xfrm>
            <a:off x="846311" y="1378973"/>
            <a:ext cx="10542124" cy="4100053"/>
          </a:xfrm>
        </p:spPr>
        <p:txBody>
          <a:bodyPr vert="horz" lIns="91440" tIns="45720" rIns="91440" bIns="45720" rtlCol="0" anchor="t">
            <a:noAutofit/>
          </a:bodyPr>
          <a:lstStyle/>
          <a:p>
            <a:pPr algn="r" rtl="1">
              <a:buFont typeface="Wingdings" panose="05000000000000000000" pitchFamily="2" charset="2"/>
              <a:buChar char="v"/>
            </a:pPr>
            <a:r>
              <a:rPr lang="ar-SA" sz="2200" spc="60">
                <a:latin typeface="Open Sans"/>
                <a:ea typeface="Open Sans"/>
                <a:cs typeface="Open Sans"/>
              </a:rPr>
              <a:t>عند تصميم الاستبيان الخاص بك ، بما في ذلك وحدة </a:t>
            </a:r>
            <a:r>
              <a:rPr lang="en-US" sz="2200" spc="60" err="1">
                <a:latin typeface="Open Sans"/>
                <a:ea typeface="Open Sans"/>
                <a:cs typeface="Open Sans"/>
              </a:rPr>
              <a:t>rCSI</a:t>
            </a:r>
            <a:r>
              <a:rPr lang="en-US" sz="2200" spc="60">
                <a:latin typeface="Open Sans"/>
                <a:ea typeface="Open Sans"/>
                <a:cs typeface="Open Sans"/>
              </a:rPr>
              <a:t> ، </a:t>
            </a:r>
            <a:r>
              <a:rPr lang="ar-SA" sz="2200" spc="60">
                <a:latin typeface="Open Sans"/>
                <a:ea typeface="Open Sans"/>
                <a:cs typeface="Open Sans"/>
              </a:rPr>
              <a:t>يرجى الرجوع إلى مصمم </a:t>
            </a:r>
            <a:r>
              <a:rPr lang="ar-YE" sz="2200" spc="60">
                <a:latin typeface="Open Sans"/>
                <a:ea typeface="Open Sans"/>
                <a:cs typeface="Open Sans"/>
              </a:rPr>
              <a:t>الاستبيان</a:t>
            </a:r>
            <a:r>
              <a:rPr lang="ar-SA" sz="2200" spc="60">
                <a:latin typeface="Open Sans"/>
                <a:ea typeface="Open Sans"/>
                <a:cs typeface="Open Sans"/>
              </a:rPr>
              <a:t> لأنه يقدم الوحدات القياسية لبرنامج الأغذية العالمي بتنسيقات</a:t>
            </a:r>
            <a:r>
              <a:rPr lang="en-US" sz="2200" spc="60" err="1">
                <a:latin typeface="Open Sans"/>
                <a:ea typeface="Open Sans"/>
                <a:cs typeface="Open Sans"/>
              </a:rPr>
              <a:t>XLSform</a:t>
            </a:r>
            <a:r>
              <a:rPr lang="en-US" sz="2200" spc="60">
                <a:latin typeface="Open Sans"/>
                <a:ea typeface="Open Sans"/>
                <a:cs typeface="Open Sans"/>
              </a:rPr>
              <a:t> </a:t>
            </a:r>
            <a:r>
              <a:rPr lang="ar-YE" sz="2200" spc="60">
                <a:latin typeface="Open Sans"/>
                <a:ea typeface="Open Sans"/>
                <a:cs typeface="Open Sans"/>
              </a:rPr>
              <a:t> </a:t>
            </a:r>
            <a:r>
              <a:rPr lang="ar-SA" sz="2200" spc="60">
                <a:latin typeface="Open Sans"/>
                <a:ea typeface="Open Sans"/>
                <a:cs typeface="Open Sans"/>
              </a:rPr>
              <a:t>و </a:t>
            </a:r>
            <a:r>
              <a:rPr lang="en-US" sz="2200" spc="60">
                <a:latin typeface="Open Sans"/>
                <a:ea typeface="Open Sans"/>
                <a:cs typeface="Open Sans"/>
              </a:rPr>
              <a:t>Word</a:t>
            </a:r>
            <a:r>
              <a:rPr lang="ar-YE" sz="2200" spc="60">
                <a:latin typeface="Open Sans"/>
                <a:ea typeface="Open Sans"/>
                <a:cs typeface="Open Sans"/>
              </a:rPr>
              <a:t>.</a:t>
            </a:r>
          </a:p>
          <a:p>
            <a:pPr algn="r" rtl="1">
              <a:buFont typeface="Wingdings" panose="05000000000000000000" pitchFamily="2" charset="2"/>
              <a:buChar char="v"/>
            </a:pPr>
            <a:endParaRPr lang="en-US" sz="1600" spc="60"/>
          </a:p>
          <a:p>
            <a:pPr algn="r" rtl="1">
              <a:buFont typeface="Wingdings" panose="05000000000000000000" pitchFamily="2" charset="2"/>
              <a:buChar char="v"/>
            </a:pPr>
            <a:r>
              <a:rPr lang="ar-SA" sz="2200" spc="60">
                <a:latin typeface="Open Sans"/>
                <a:ea typeface="Open Sans"/>
                <a:cs typeface="Open Sans"/>
              </a:rPr>
              <a:t>يمكن تضمين استراتيجيات تكيف إضافية قائمة على الاستهلاك اعتمادا على </a:t>
            </a:r>
            <a:r>
              <a:rPr lang="ar-YE" sz="2200" spc="60">
                <a:latin typeface="Open Sans"/>
                <a:ea typeface="Open Sans"/>
                <a:cs typeface="Open Sans"/>
              </a:rPr>
              <a:t>سياق</a:t>
            </a:r>
            <a:r>
              <a:rPr lang="ar-SA" sz="2200" spc="60">
                <a:latin typeface="Open Sans"/>
                <a:ea typeface="Open Sans"/>
                <a:cs typeface="Open Sans"/>
              </a:rPr>
              <a:t> </a:t>
            </a:r>
            <a:r>
              <a:rPr lang="ar-YE" sz="2200" spc="60">
                <a:latin typeface="Open Sans"/>
                <a:ea typeface="Open Sans"/>
                <a:cs typeface="Open Sans"/>
              </a:rPr>
              <a:t>البلد</a:t>
            </a:r>
            <a:r>
              <a:rPr lang="ar-SA" sz="2200" spc="60">
                <a:latin typeface="Open Sans"/>
                <a:ea typeface="Open Sans"/>
                <a:cs typeface="Open Sans"/>
              </a:rPr>
              <a:t>، ولكن يجب أن تعكس الوحدة الأساسية السؤال والاستراتيجيات الرئيسية القياسية.</a:t>
            </a:r>
            <a:endParaRPr lang="en-US" sz="2200" spc="60">
              <a:latin typeface="Open Sans"/>
              <a:ea typeface="Open Sans"/>
              <a:cs typeface="Open Sans"/>
            </a:endParaRPr>
          </a:p>
          <a:p>
            <a:pPr algn="r" rtl="1">
              <a:buFont typeface="Wingdings" panose="05000000000000000000" pitchFamily="2" charset="2"/>
              <a:buChar char="v"/>
            </a:pPr>
            <a:endParaRPr lang="en-US" sz="1800" spc="60"/>
          </a:p>
          <a:p>
            <a:pPr algn="r" rtl="1">
              <a:buFont typeface="Wingdings" panose="05000000000000000000" pitchFamily="2" charset="2"/>
              <a:buChar char="v"/>
            </a:pPr>
            <a:r>
              <a:rPr lang="ar-SA" sz="2200" spc="60">
                <a:latin typeface="Open Sans"/>
                <a:ea typeface="Open Sans"/>
                <a:cs typeface="Open Sans"/>
              </a:rPr>
              <a:t>إذا اضطررت الى الاعتماد على أدوات او أنظمة جمع البيانات التي لا تدعم </a:t>
            </a:r>
            <a:r>
              <a:rPr lang="en-GB" sz="2200" spc="60" err="1">
                <a:latin typeface="Open Sans"/>
                <a:ea typeface="Open Sans"/>
                <a:cs typeface="Open Sans"/>
              </a:rPr>
              <a:t>XLSforms</a:t>
            </a:r>
            <a:r>
              <a:rPr lang="en-GB" sz="2200" spc="60">
                <a:latin typeface="Open Sans"/>
                <a:ea typeface="Open Sans"/>
                <a:cs typeface="Open Sans"/>
              </a:rPr>
              <a:t>، </a:t>
            </a:r>
            <a:r>
              <a:rPr lang="ar-SA" sz="2200" spc="60">
                <a:latin typeface="Open Sans"/>
                <a:ea typeface="Open Sans"/>
                <a:cs typeface="Open Sans"/>
              </a:rPr>
              <a:t>فيجب عكس  الوحدة القياسية بشكل صحيح، بما في ذلك قيود الرؤية والتحقق من الصحة. </a:t>
            </a:r>
          </a:p>
          <a:p>
            <a:pPr>
              <a:buFont typeface="Wingdings" panose="05000000000000000000" pitchFamily="2" charset="2"/>
              <a:buChar char="v"/>
            </a:pPr>
            <a:endParaRPr lang="en-US" sz="2200" spc="60"/>
          </a:p>
        </p:txBody>
      </p:sp>
    </p:spTree>
    <p:extLst>
      <p:ext uri="{BB962C8B-B14F-4D97-AF65-F5344CB8AC3E}">
        <p14:creationId xmlns:p14="http://schemas.microsoft.com/office/powerpoint/2010/main" val="42546163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1898528" y="2286894"/>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gn="r" rtl="1">
              <a:lnSpc>
                <a:spcPts val="3920"/>
              </a:lnSpc>
            </a:pPr>
            <a:r>
              <a:rPr lang="ar-YE" kern="1400" spc="230">
                <a:solidFill>
                  <a:srgbClr val="FFFFFE"/>
                </a:solidFill>
                <a:latin typeface="Open Sans ExtraBold" panose="020B0906030804020204" pitchFamily="34" charset="0"/>
                <a:ea typeface="Open Sans ExtraBold" panose="020B0906030804020204" pitchFamily="34" charset="0"/>
                <a:cs typeface="Open Sans" panose="020B0606030504020204" pitchFamily="34" charset="0"/>
              </a:rPr>
              <a:t>التحليل</a:t>
            </a:r>
            <a:endParaRPr lang="en-GB">
              <a:solidFill>
                <a:srgbClr val="FFFFFE"/>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Tree>
    <p:extLst>
      <p:ext uri="{BB962C8B-B14F-4D97-AF65-F5344CB8AC3E}">
        <p14:creationId xmlns:p14="http://schemas.microsoft.com/office/powerpoint/2010/main" val="13562378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r" rtl="1"/>
            <a:r>
              <a:rPr lang="en-US" sz="3600" kern="1400" spc="230" dirty="0">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rPr>
              <a:t> :</a:t>
            </a:r>
            <a:r>
              <a:rPr lang="en-US" sz="3600" kern="1400" spc="230" dirty="0" err="1">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rPr>
              <a:t>rCSI</a:t>
            </a:r>
            <a:r>
              <a:rPr lang="en-GB" sz="3600" kern="1400" spc="230" dirty="0">
                <a:solidFill>
                  <a:schemeClr val="tx1"/>
                </a:solidFill>
                <a:latin typeface="Open Sans ExtraBold" panose="020B0906030804020204" pitchFamily="34" charset="0"/>
              </a:rPr>
              <a:t> </a:t>
            </a:r>
            <a:r>
              <a:rPr lang="ar-SA" sz="3600" kern="1400" spc="230" dirty="0">
                <a:solidFill>
                  <a:schemeClr val="tx1"/>
                </a:solidFill>
                <a:latin typeface="Open Sans ExtraBold" panose="020B0906030804020204" pitchFamily="34" charset="0"/>
              </a:rPr>
              <a:t>مصمم </a:t>
            </a:r>
            <a:r>
              <a:rPr lang="ar-YE" sz="3600" kern="1400" spc="230" dirty="0">
                <a:solidFill>
                  <a:schemeClr val="tx1"/>
                </a:solidFill>
                <a:latin typeface="Open Sans ExtraBold" panose="020B0906030804020204" pitchFamily="34" charset="0"/>
              </a:rPr>
              <a:t>الاستبيان</a:t>
            </a:r>
            <a:endParaRPr lang="en-GB" sz="3600" kern="1400" spc="230" dirty="0">
              <a:solidFill>
                <a:schemeClr val="tx1"/>
              </a:solidFill>
              <a:latin typeface="Open Sans ExtraBold" panose="020B0906030804020204" pitchFamily="34" charset="0"/>
            </a:endParaRPr>
          </a:p>
        </p:txBody>
      </p:sp>
      <p:pic>
        <p:nvPicPr>
          <p:cNvPr id="3" name="Picture 2">
            <a:extLst>
              <a:ext uri="{FF2B5EF4-FFF2-40B4-BE49-F238E27FC236}">
                <a16:creationId xmlns:a16="http://schemas.microsoft.com/office/drawing/2014/main" id="{D546BAB8-DA8F-4BB3-B8FD-5B907C5A7E72}"/>
              </a:ext>
            </a:extLst>
          </p:cNvPr>
          <p:cNvPicPr>
            <a:picLocks noChangeAspect="1"/>
          </p:cNvPicPr>
          <p:nvPr/>
        </p:nvPicPr>
        <p:blipFill>
          <a:blip r:embed="rId3"/>
          <a:srcRect/>
          <a:stretch/>
        </p:blipFill>
        <p:spPr>
          <a:xfrm>
            <a:off x="1070517" y="2376026"/>
            <a:ext cx="9618882" cy="2352089"/>
          </a:xfrm>
          <a:prstGeom prst="rect">
            <a:avLst/>
          </a:prstGeom>
        </p:spPr>
      </p:pic>
      <p:sp>
        <p:nvSpPr>
          <p:cNvPr id="4" name="Rectangle 3">
            <a:extLst>
              <a:ext uri="{FF2B5EF4-FFF2-40B4-BE49-F238E27FC236}">
                <a16:creationId xmlns:a16="http://schemas.microsoft.com/office/drawing/2014/main" id="{2A9B5B64-AB6D-4A15-8007-03B93B3556D1}"/>
              </a:ext>
            </a:extLst>
          </p:cNvPr>
          <p:cNvSpPr/>
          <p:nvPr/>
        </p:nvSpPr>
        <p:spPr>
          <a:xfrm>
            <a:off x="2603805" y="1828799"/>
            <a:ext cx="1700566" cy="3635299"/>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a:extLst>
              <a:ext uri="{FF2B5EF4-FFF2-40B4-BE49-F238E27FC236}">
                <a16:creationId xmlns:a16="http://schemas.microsoft.com/office/drawing/2014/main" id="{11FE6BE2-DA88-34D8-9E18-EF6514C37334}"/>
              </a:ext>
            </a:extLst>
          </p:cNvPr>
          <p:cNvCxnSpPr>
            <a:cxnSpLocks/>
          </p:cNvCxnSpPr>
          <p:nvPr/>
        </p:nvCxnSpPr>
        <p:spPr>
          <a:xfrm flipH="1">
            <a:off x="3454088" y="6496261"/>
            <a:ext cx="924603" cy="0"/>
          </a:xfrm>
          <a:prstGeom prst="straightConnector1">
            <a:avLst/>
          </a:prstGeom>
          <a:ln w="38100">
            <a:solidFill>
              <a:srgbClr val="C00000"/>
            </a:solidFill>
            <a:tailEnd type="triangle"/>
          </a:ln>
        </p:spPr>
        <p:style>
          <a:lnRef idx="1">
            <a:schemeClr val="accent2"/>
          </a:lnRef>
          <a:fillRef idx="0">
            <a:schemeClr val="accent2"/>
          </a:fillRef>
          <a:effectRef idx="0">
            <a:schemeClr val="accent2"/>
          </a:effectRef>
          <a:fontRef idx="minor">
            <a:schemeClr val="tx1"/>
          </a:fontRef>
        </p:style>
      </p:cxnSp>
      <p:sp>
        <p:nvSpPr>
          <p:cNvPr id="10" name="TextBox 9">
            <a:extLst>
              <a:ext uri="{FF2B5EF4-FFF2-40B4-BE49-F238E27FC236}">
                <a16:creationId xmlns:a16="http://schemas.microsoft.com/office/drawing/2014/main" id="{31333620-9C7C-AB3D-2575-6903A5495423}"/>
              </a:ext>
            </a:extLst>
          </p:cNvPr>
          <p:cNvSpPr txBox="1"/>
          <p:nvPr/>
        </p:nvSpPr>
        <p:spPr>
          <a:xfrm>
            <a:off x="1265873" y="6311595"/>
            <a:ext cx="2346007" cy="369332"/>
          </a:xfrm>
          <a:prstGeom prst="rect">
            <a:avLst/>
          </a:prstGeom>
          <a:noFill/>
        </p:spPr>
        <p:txBody>
          <a:bodyPr wrap="square">
            <a:spAutoFit/>
          </a:bodyPr>
          <a:lstStyle/>
          <a:p>
            <a:pPr algn="ctr"/>
            <a:r>
              <a:rPr lang="en-GB" sz="1800">
                <a:solidFill>
                  <a:srgbClr val="0070BA"/>
                </a:solidFill>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(Survey Designer)</a:t>
            </a:r>
            <a:endParaRPr lang="en-GB" sz="1800">
              <a:solidFill>
                <a:srgbClr val="0070BA"/>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TextBox 10">
            <a:extLst>
              <a:ext uri="{FF2B5EF4-FFF2-40B4-BE49-F238E27FC236}">
                <a16:creationId xmlns:a16="http://schemas.microsoft.com/office/drawing/2014/main" id="{7E90E1F5-349B-A94D-92F2-A906B034D952}"/>
              </a:ext>
            </a:extLst>
          </p:cNvPr>
          <p:cNvSpPr txBox="1"/>
          <p:nvPr/>
        </p:nvSpPr>
        <p:spPr>
          <a:xfrm>
            <a:off x="3840480" y="6295609"/>
            <a:ext cx="7928703" cy="369332"/>
          </a:xfrm>
          <a:prstGeom prst="rect">
            <a:avLst/>
          </a:prstGeom>
          <a:noFill/>
        </p:spPr>
        <p:txBody>
          <a:bodyPr wrap="square">
            <a:spAutoFit/>
          </a:bodyPr>
          <a:lstStyle/>
          <a:p>
            <a:pPr algn="r" rtl="1"/>
            <a:r>
              <a:rPr lang="ar-LB" sz="18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لايجاد أحدث وحدة لمؤشرمؤشر استراتيجيات التكيف الخاصة باستهلاك الغذاء</a:t>
            </a:r>
            <a:r>
              <a:rPr lang="ar-YE">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 بصيغة</a:t>
            </a:r>
            <a:r>
              <a:rPr lang="en-US" sz="1800" err="1">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XLSform</a:t>
            </a:r>
            <a:r>
              <a:rPr lang="en-US" sz="18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 </a:t>
            </a:r>
            <a:endParaRPr lang="en-US"/>
          </a:p>
        </p:txBody>
      </p:sp>
    </p:spTree>
    <p:extLst>
      <p:ext uri="{BB962C8B-B14F-4D97-AF65-F5344CB8AC3E}">
        <p14:creationId xmlns:p14="http://schemas.microsoft.com/office/powerpoint/2010/main" val="38156372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2170911-6E46-D57C-87EE-2CD33D00426E}"/>
              </a:ext>
            </a:extLst>
          </p:cNvPr>
          <p:cNvPicPr>
            <a:picLocks noChangeAspect="1"/>
          </p:cNvPicPr>
          <p:nvPr/>
        </p:nvPicPr>
        <p:blipFill>
          <a:blip r:embed="rId3"/>
          <a:stretch>
            <a:fillRect/>
          </a:stretch>
        </p:blipFill>
        <p:spPr>
          <a:xfrm>
            <a:off x="2399784" y="1370824"/>
            <a:ext cx="5101154" cy="4535819"/>
          </a:xfrm>
          <a:prstGeom prst="rect">
            <a:avLst/>
          </a:prstGeom>
        </p:spPr>
      </p:pic>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err="1">
                <a:solidFill>
                  <a:schemeClr val="tx1"/>
                </a:solidFill>
                <a:latin typeface="Open Sans ExtraBold" panose="020B0906030804020204" pitchFamily="34" charset="0"/>
              </a:rPr>
              <a:t>rCSi</a:t>
            </a:r>
            <a:r>
              <a:rPr lang="en-GB" sz="3600" b="0" kern="1400" spc="230" dirty="0">
                <a:solidFill>
                  <a:schemeClr val="tx1"/>
                </a:solidFill>
                <a:latin typeface="Open Sans ExtraBold" panose="020B0906030804020204" pitchFamily="34" charset="0"/>
              </a:rPr>
              <a:t>: GITHUB</a:t>
            </a:r>
          </a:p>
        </p:txBody>
      </p:sp>
      <p:sp>
        <p:nvSpPr>
          <p:cNvPr id="4" name="Rectangle 3">
            <a:extLst>
              <a:ext uri="{FF2B5EF4-FFF2-40B4-BE49-F238E27FC236}">
                <a16:creationId xmlns:a16="http://schemas.microsoft.com/office/drawing/2014/main" id="{2A9B5B64-AB6D-4A15-8007-03B93B3556D1}"/>
              </a:ext>
            </a:extLst>
          </p:cNvPr>
          <p:cNvSpPr/>
          <p:nvPr/>
        </p:nvSpPr>
        <p:spPr>
          <a:xfrm>
            <a:off x="2761437" y="2619300"/>
            <a:ext cx="1653118" cy="2038865"/>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0E579A3-D519-80D4-3FAD-CB184C0AE95B}"/>
              </a:ext>
            </a:extLst>
          </p:cNvPr>
          <p:cNvSpPr txBox="1"/>
          <p:nvPr/>
        </p:nvSpPr>
        <p:spPr>
          <a:xfrm>
            <a:off x="3067987" y="6141585"/>
            <a:ext cx="1957403" cy="338554"/>
          </a:xfrm>
          <a:prstGeom prst="rect">
            <a:avLst/>
          </a:prstGeom>
          <a:noFill/>
        </p:spPr>
        <p:txBody>
          <a:bodyPr wrap="square">
            <a:spAutoFit/>
          </a:bodyPr>
          <a:lstStyle/>
          <a:p>
            <a:r>
              <a:rPr lang="en-US" sz="1600" dirty="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GitHub WFP</a:t>
            </a:r>
            <a:r>
              <a:rPr lang="en-US" sz="1600" dirty="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 </a:t>
            </a:r>
          </a:p>
        </p:txBody>
      </p:sp>
      <p:cxnSp>
        <p:nvCxnSpPr>
          <p:cNvPr id="3" name="Straight Arrow Connector 2">
            <a:extLst>
              <a:ext uri="{FF2B5EF4-FFF2-40B4-BE49-F238E27FC236}">
                <a16:creationId xmlns:a16="http://schemas.microsoft.com/office/drawing/2014/main" id="{FB701F91-EC12-60BC-3369-C1DC2DDAD576}"/>
              </a:ext>
            </a:extLst>
          </p:cNvPr>
          <p:cNvCxnSpPr>
            <a:cxnSpLocks/>
          </p:cNvCxnSpPr>
          <p:nvPr/>
        </p:nvCxnSpPr>
        <p:spPr>
          <a:xfrm flipH="1">
            <a:off x="4846320" y="6308725"/>
            <a:ext cx="1321406" cy="0"/>
          </a:xfrm>
          <a:prstGeom prst="straightConnector1">
            <a:avLst/>
          </a:prstGeom>
          <a:ln w="38100">
            <a:solidFill>
              <a:srgbClr val="C00000"/>
            </a:solidFill>
            <a:tailEnd type="triangle"/>
          </a:ln>
        </p:spPr>
        <p:style>
          <a:lnRef idx="1">
            <a:schemeClr val="accent2"/>
          </a:lnRef>
          <a:fillRef idx="0">
            <a:schemeClr val="accent2"/>
          </a:fillRef>
          <a:effectRef idx="0">
            <a:schemeClr val="accent2"/>
          </a:effectRef>
          <a:fontRef idx="minor">
            <a:schemeClr val="tx1"/>
          </a:fontRef>
        </p:style>
      </p:cxnSp>
      <p:sp>
        <p:nvSpPr>
          <p:cNvPr id="6" name="TextBox 5">
            <a:extLst>
              <a:ext uri="{FF2B5EF4-FFF2-40B4-BE49-F238E27FC236}">
                <a16:creationId xmlns:a16="http://schemas.microsoft.com/office/drawing/2014/main" id="{3B33C5D2-8741-D453-B44E-9FBF08812CF3}"/>
              </a:ext>
            </a:extLst>
          </p:cNvPr>
          <p:cNvSpPr txBox="1"/>
          <p:nvPr/>
        </p:nvSpPr>
        <p:spPr>
          <a:xfrm>
            <a:off x="6345778" y="6141585"/>
            <a:ext cx="3685289" cy="338554"/>
          </a:xfrm>
          <a:prstGeom prst="rect">
            <a:avLst/>
          </a:prstGeom>
          <a:noFill/>
        </p:spPr>
        <p:txBody>
          <a:bodyPr wrap="square">
            <a:spAutoFit/>
          </a:bodyPr>
          <a:lstStyle/>
          <a:p>
            <a:pPr rtl="1"/>
            <a:r>
              <a:rPr lang="ar-YE" sz="1600" dirty="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لأيجاد النصوص البرمجية في </a:t>
            </a:r>
            <a:r>
              <a:rPr lang="en-US" sz="1600" dirty="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SPSS , STATA</a:t>
            </a:r>
            <a:r>
              <a:rPr lang="ar-YE" sz="1600" dirty="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 و </a:t>
            </a:r>
            <a:r>
              <a:rPr lang="en-US" sz="1600" dirty="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R </a:t>
            </a:r>
          </a:p>
        </p:txBody>
      </p:sp>
    </p:spTree>
    <p:extLst>
      <p:ext uri="{BB962C8B-B14F-4D97-AF65-F5344CB8AC3E}">
        <p14:creationId xmlns:p14="http://schemas.microsoft.com/office/powerpoint/2010/main" val="26522834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2008696" y="2369285"/>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gn="r" rtl="1">
              <a:lnSpc>
                <a:spcPts val="3920"/>
              </a:lnSpc>
            </a:pPr>
            <a:r>
              <a:rPr lang="ar-YE" kern="1400" spc="230">
                <a:solidFill>
                  <a:srgbClr val="FFFFFE"/>
                </a:solidFill>
                <a:latin typeface="Open Sans ExtraBold" panose="020B0906030804020204" pitchFamily="34" charset="0"/>
                <a:ea typeface="Open Sans ExtraBold" panose="020B0906030804020204" pitchFamily="34" charset="0"/>
                <a:cs typeface="Open Sans ExtraBold" panose="020B0906030804020204" pitchFamily="34" charset="0"/>
              </a:rPr>
              <a:t>الابلاغ</a:t>
            </a:r>
            <a:endParaRPr lang="en-GB">
              <a:solidFill>
                <a:srgbClr val="FFFFFE"/>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Tree>
    <p:extLst>
      <p:ext uri="{BB962C8B-B14F-4D97-AF65-F5344CB8AC3E}">
        <p14:creationId xmlns:p14="http://schemas.microsoft.com/office/powerpoint/2010/main" val="2106787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163286" y="716415"/>
            <a:ext cx="11605897" cy="662558"/>
          </a:xfrm>
        </p:spPr>
        <p:txBody>
          <a:bodyPr anchor="t" anchorCtr="0"/>
          <a:lstStyle/>
          <a:p>
            <a:pPr algn="ctr" rtl="1"/>
            <a:r>
              <a:rPr lang="ar-YE" sz="3600" kern="1400" spc="230">
                <a:solidFill>
                  <a:schemeClr val="tx1"/>
                </a:solidFill>
                <a:latin typeface="Open Sans ExtraBold" panose="020B0906030804020204" pitchFamily="34" charset="0"/>
                <a:ea typeface="Open Sans ExtraBold" panose="020B0906030804020204" pitchFamily="34" charset="0"/>
              </a:rPr>
              <a:t>مثال على الابلاغ</a:t>
            </a:r>
            <a:r>
              <a:rPr lang="en-US" sz="3600" kern="1400" spc="230">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rPr>
              <a:t> </a:t>
            </a:r>
            <a:r>
              <a:rPr lang="ar-SA" sz="3600" kern="1400" spc="230">
                <a:solidFill>
                  <a:schemeClr val="tx1"/>
                </a:solidFill>
                <a:latin typeface="Open Sans ExtraBold" panose="020B0906030804020204" pitchFamily="34" charset="0"/>
                <a:ea typeface="Open Sans ExtraBold" panose="020B0906030804020204" pitchFamily="34" charset="0"/>
              </a:rPr>
              <a:t>استراتيجيات التكيف </a:t>
            </a:r>
            <a:r>
              <a:rPr lang="ar-YE" sz="3600" kern="1400" spc="230">
                <a:solidFill>
                  <a:schemeClr val="tx1"/>
                </a:solidFill>
                <a:latin typeface="Open Sans ExtraBold" panose="020B0906030804020204" pitchFamily="34" charset="0"/>
                <a:ea typeface="Open Sans ExtraBold" panose="020B0906030804020204" pitchFamily="34" charset="0"/>
              </a:rPr>
              <a:t>الخاصة</a:t>
            </a:r>
            <a:r>
              <a:rPr lang="ar-SA" sz="3600" kern="1400" spc="230">
                <a:solidFill>
                  <a:schemeClr val="tx1"/>
                </a:solidFill>
                <a:latin typeface="Open Sans ExtraBold" panose="020B0906030804020204" pitchFamily="34" charset="0"/>
                <a:ea typeface="Open Sans ExtraBold" panose="020B0906030804020204" pitchFamily="34" charset="0"/>
              </a:rPr>
              <a:t> </a:t>
            </a:r>
            <a:r>
              <a:rPr lang="ar-YE" sz="3600" kern="1400" spc="230">
                <a:solidFill>
                  <a:schemeClr val="tx1"/>
                </a:solidFill>
                <a:latin typeface="Open Sans ExtraBold" panose="020B0906030804020204" pitchFamily="34" charset="0"/>
                <a:ea typeface="Open Sans ExtraBold" panose="020B0906030804020204" pitchFamily="34" charset="0"/>
              </a:rPr>
              <a:t>باستهلاك الغذاء (</a:t>
            </a:r>
            <a:r>
              <a:rPr lang="en-US" sz="3600" kern="1400" spc="230" err="1">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rPr>
              <a:t>rCSI</a:t>
            </a:r>
            <a:r>
              <a:rPr lang="ar-YE" sz="3600" kern="1400" spc="230">
                <a:solidFill>
                  <a:schemeClr val="tx1"/>
                </a:solidFill>
                <a:latin typeface="Open Sans ExtraBold" panose="020B0906030804020204" pitchFamily="34" charset="0"/>
                <a:ea typeface="Open Sans ExtraBold" panose="020B0906030804020204" pitchFamily="34" charset="0"/>
              </a:rPr>
              <a:t>)</a:t>
            </a:r>
            <a:r>
              <a:rPr lang="en-US" sz="3600" kern="1400" spc="230">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rPr>
              <a:t> </a:t>
            </a:r>
            <a:endParaRPr lang="en-GB" sz="3600" kern="1400" spc="230">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6" name="TextBox 5">
            <a:extLst>
              <a:ext uri="{FF2B5EF4-FFF2-40B4-BE49-F238E27FC236}">
                <a16:creationId xmlns:a16="http://schemas.microsoft.com/office/drawing/2014/main" id="{F537AF76-7659-9089-7670-D626DBBB7B29}"/>
              </a:ext>
            </a:extLst>
          </p:cNvPr>
          <p:cNvSpPr txBox="1"/>
          <p:nvPr/>
        </p:nvSpPr>
        <p:spPr>
          <a:xfrm>
            <a:off x="6770914" y="2258127"/>
            <a:ext cx="5196152" cy="3139321"/>
          </a:xfrm>
          <a:prstGeom prst="rect">
            <a:avLst/>
          </a:prstGeom>
          <a:solidFill>
            <a:schemeClr val="accent5"/>
          </a:solidFill>
        </p:spPr>
        <p:txBody>
          <a:bodyPr wrap="square" rtlCol="0">
            <a:spAutoFit/>
          </a:bodyPr>
          <a:lstStyle/>
          <a:p>
            <a:pPr algn="just" rtl="1"/>
            <a:r>
              <a:rPr lang="ar-YE">
                <a:solidFill>
                  <a:schemeClr val="accent1"/>
                </a:solidFill>
                <a:latin typeface="Open Sans" panose="020B0606030504020204" pitchFamily="34" charset="0"/>
                <a:ea typeface="Open Sans" panose="020B0606030504020204" pitchFamily="34" charset="0"/>
                <a:cs typeface="Open Sans" panose="020B0606030504020204" pitchFamily="34" charset="0"/>
              </a:rPr>
              <a:t>ارتفع</a:t>
            </a:r>
            <a:r>
              <a:rPr lang="ar-SA">
                <a:solidFill>
                  <a:schemeClr val="accent1"/>
                </a:solidFill>
                <a:latin typeface="Open Sans" panose="020B0606030504020204" pitchFamily="34" charset="0"/>
                <a:ea typeface="Open Sans" panose="020B0606030504020204" pitchFamily="34" charset="0"/>
                <a:cs typeface="Open Sans" panose="020B0606030504020204" pitchFamily="34" charset="0"/>
              </a:rPr>
              <a:t> استخدام استراتيجيات التكيف القائمة على الغذاء من حيث التكرار </a:t>
            </a:r>
            <a:r>
              <a:rPr lang="ar-YE">
                <a:solidFill>
                  <a:schemeClr val="accent1"/>
                </a:solidFill>
                <a:latin typeface="Open Sans" panose="020B0606030504020204" pitchFamily="34" charset="0"/>
                <a:ea typeface="Open Sans" panose="020B0606030504020204" pitchFamily="34" charset="0"/>
                <a:cs typeface="Open Sans" panose="020B0606030504020204" pitchFamily="34" charset="0"/>
              </a:rPr>
              <a:t>و</a:t>
            </a:r>
            <a:r>
              <a:rPr lang="ar-SA">
                <a:solidFill>
                  <a:schemeClr val="accent1"/>
                </a:solidFill>
                <a:latin typeface="Open Sans" panose="020B0606030504020204" pitchFamily="34" charset="0"/>
                <a:ea typeface="Open Sans" panose="020B0606030504020204" pitchFamily="34" charset="0"/>
                <a:cs typeface="Open Sans" panose="020B0606030504020204" pitchFamily="34" charset="0"/>
              </a:rPr>
              <a:t>الشدة من عام 2023 إلى عام 2024 ، مما انعكس في زيادة </a:t>
            </a:r>
            <a:r>
              <a:rPr lang="ar-YE">
                <a:solidFill>
                  <a:schemeClr val="accent1"/>
                </a:solidFill>
                <a:latin typeface="Open Sans" panose="020B0606030504020204" pitchFamily="34" charset="0"/>
                <a:ea typeface="Open Sans" panose="020B0606030504020204" pitchFamily="34" charset="0"/>
                <a:cs typeface="Open Sans" panose="020B0606030504020204" pitchFamily="34" charset="0"/>
              </a:rPr>
              <a:t>معدل</a:t>
            </a:r>
            <a:r>
              <a:rPr lang="en-GB" err="1">
                <a:solidFill>
                  <a:schemeClr val="accent1"/>
                </a:solidFill>
                <a:latin typeface="Open Sans" panose="020B0606030504020204" pitchFamily="34" charset="0"/>
                <a:ea typeface="Open Sans" panose="020B0606030504020204" pitchFamily="34" charset="0"/>
                <a:cs typeface="Open Sans" panose="020B0606030504020204" pitchFamily="34" charset="0"/>
              </a:rPr>
              <a:t>rCSI</a:t>
            </a:r>
            <a:r>
              <a:rPr lang="en-GB">
                <a:solidFill>
                  <a:schemeClr val="accent1"/>
                </a:solidFill>
                <a:latin typeface="Open Sans" panose="020B0606030504020204" pitchFamily="34" charset="0"/>
                <a:ea typeface="Open Sans" panose="020B0606030504020204" pitchFamily="34" charset="0"/>
                <a:cs typeface="Open Sans" panose="020B0606030504020204" pitchFamily="34" charset="0"/>
              </a:rPr>
              <a:t> </a:t>
            </a:r>
            <a:r>
              <a:rPr lang="ar-YE">
                <a:solidFill>
                  <a:schemeClr val="accent1"/>
                </a:solidFill>
                <a:latin typeface="Open Sans" panose="020B0606030504020204" pitchFamily="34" charset="0"/>
                <a:ea typeface="Open Sans" panose="020B0606030504020204" pitchFamily="34" charset="0"/>
                <a:cs typeface="Open Sans" panose="020B0606030504020204" pitchFamily="34" charset="0"/>
              </a:rPr>
              <a:t> </a:t>
            </a:r>
            <a:r>
              <a:rPr lang="ar-SA">
                <a:solidFill>
                  <a:schemeClr val="accent1"/>
                </a:solidFill>
                <a:latin typeface="Open Sans" panose="020B0606030504020204" pitchFamily="34" charset="0"/>
                <a:ea typeface="Open Sans" panose="020B0606030504020204" pitchFamily="34" charset="0"/>
                <a:cs typeface="Open Sans" panose="020B0606030504020204" pitchFamily="34" charset="0"/>
              </a:rPr>
              <a:t>من 12.1 في عام 2023 إلى 16.5 في عام 2024.</a:t>
            </a:r>
            <a:endParaRPr lang="en-US">
              <a:solidFill>
                <a:schemeClr val="accent1"/>
              </a:solidFill>
              <a:latin typeface="Open Sans" panose="020B0606030504020204" pitchFamily="34" charset="0"/>
              <a:ea typeface="Open Sans" panose="020B0606030504020204" pitchFamily="34" charset="0"/>
              <a:cs typeface="Open Sans" panose="020B0606030504020204" pitchFamily="34" charset="0"/>
            </a:endParaRPr>
          </a:p>
          <a:p>
            <a:pPr algn="just"/>
            <a:endParaRPr lang="en-GB">
              <a:solidFill>
                <a:schemeClr val="accent1"/>
              </a:solidFill>
              <a:latin typeface="Open Sans" panose="020B0606030504020204" pitchFamily="34" charset="0"/>
              <a:ea typeface="Open Sans" panose="020B0606030504020204" pitchFamily="34" charset="0"/>
              <a:cs typeface="Open Sans" panose="020B0606030504020204" pitchFamily="34" charset="0"/>
            </a:endParaRPr>
          </a:p>
          <a:p>
            <a:pPr algn="just" rtl="1"/>
            <a:r>
              <a:rPr lang="ar-SA">
                <a:solidFill>
                  <a:schemeClr val="accent1"/>
                </a:solidFill>
                <a:latin typeface="Open Sans" panose="020B0606030504020204" pitchFamily="34" charset="0"/>
                <a:ea typeface="Open Sans" panose="020B0606030504020204" pitchFamily="34" charset="0"/>
                <a:cs typeface="Open Sans" panose="020B0606030504020204" pitchFamily="34" charset="0"/>
              </a:rPr>
              <a:t>أظهرت الأسر المعيشية التي تعيلها نساء مستوى أعلى من التكيف مقارنة بالأسر التي يرأسها الذكور (18.9 مقابل 15.2).</a:t>
            </a:r>
            <a:endParaRPr lang="ar-YE">
              <a:solidFill>
                <a:schemeClr val="accent1"/>
              </a:solidFill>
              <a:latin typeface="Open Sans" panose="020B0606030504020204" pitchFamily="34" charset="0"/>
              <a:ea typeface="Open Sans" panose="020B0606030504020204" pitchFamily="34" charset="0"/>
              <a:cs typeface="Open Sans" panose="020B0606030504020204" pitchFamily="34" charset="0"/>
            </a:endParaRPr>
          </a:p>
          <a:p>
            <a:pPr algn="just" rtl="1"/>
            <a:endParaRPr lang="en-GB">
              <a:solidFill>
                <a:schemeClr val="accent1"/>
              </a:solidFill>
              <a:latin typeface="Open Sans" panose="020B0606030504020204" pitchFamily="34" charset="0"/>
              <a:ea typeface="Open Sans" panose="020B0606030504020204" pitchFamily="34" charset="0"/>
              <a:cs typeface="Open Sans" panose="020B0606030504020204" pitchFamily="34" charset="0"/>
            </a:endParaRPr>
          </a:p>
          <a:p>
            <a:pPr algn="just" rtl="1"/>
            <a:r>
              <a:rPr lang="ar-YE">
                <a:solidFill>
                  <a:schemeClr val="accent1"/>
                </a:solidFill>
                <a:latin typeface="Open Sans" panose="020B0606030504020204" pitchFamily="34" charset="0"/>
                <a:ea typeface="Open Sans" panose="020B0606030504020204" pitchFamily="34" charset="0"/>
                <a:cs typeface="Open Sans" panose="020B0606030504020204" pitchFamily="34" charset="0"/>
              </a:rPr>
              <a:t>قلصت </a:t>
            </a:r>
            <a:r>
              <a:rPr lang="ar-SA">
                <a:solidFill>
                  <a:schemeClr val="accent1"/>
                </a:solidFill>
                <a:latin typeface="Open Sans" panose="020B0606030504020204" pitchFamily="34" charset="0"/>
                <a:ea typeface="Open Sans" panose="020B0606030504020204" pitchFamily="34" charset="0"/>
                <a:cs typeface="Open Sans" panose="020B0606030504020204" pitchFamily="34" charset="0"/>
              </a:rPr>
              <a:t>غالبية الأسر من حجم حصتها من الوجبات. علاوة على ذلك، اضطر ما يقرب من ثلثي الأسر إلى تقييد استهلاك البالغين للأغذية للسماح للأطفال الصغار بتناول الطعام في الأسبوع السابق.</a:t>
            </a:r>
            <a:endParaRPr lang="en-GB">
              <a:solidFill>
                <a:schemeClr val="accent1"/>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9" name="Chart 8">
            <a:extLst>
              <a:ext uri="{FF2B5EF4-FFF2-40B4-BE49-F238E27FC236}">
                <a16:creationId xmlns:a16="http://schemas.microsoft.com/office/drawing/2014/main" id="{FD56EF67-8D28-D936-6A5F-5045A4FEF40E}"/>
              </a:ext>
            </a:extLst>
          </p:cNvPr>
          <p:cNvGraphicFramePr>
            <a:graphicFrameLocks/>
          </p:cNvGraphicFramePr>
          <p:nvPr>
            <p:extLst>
              <p:ext uri="{D42A27DB-BD31-4B8C-83A1-F6EECF244321}">
                <p14:modId xmlns:p14="http://schemas.microsoft.com/office/powerpoint/2010/main" val="1097985758"/>
              </p:ext>
            </p:extLst>
          </p:nvPr>
        </p:nvGraphicFramePr>
        <p:xfrm>
          <a:off x="845820" y="2258126"/>
          <a:ext cx="5250180" cy="313932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68627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6809" y="1378973"/>
            <a:ext cx="11052000" cy="4100053"/>
          </a:xfrm>
        </p:spPr>
        <p:txBody>
          <a:bodyPr/>
          <a:lstStyle/>
          <a:p>
            <a:pPr marL="0" indent="0">
              <a:lnSpc>
                <a:spcPts val="2700"/>
              </a:lnSpc>
              <a:buNone/>
            </a:pPr>
            <a:endParaRPr lang="en-US" spc="60"/>
          </a:p>
          <a:p>
            <a:pPr marL="0" indent="0">
              <a:lnSpc>
                <a:spcPts val="2700"/>
              </a:lnSpc>
              <a:buNone/>
            </a:pPr>
            <a:endParaRPr lang="en-US" spc="60"/>
          </a:p>
          <a:p>
            <a:pPr marL="0" indent="0" algn="r" rtl="1">
              <a:lnSpc>
                <a:spcPct val="90000"/>
              </a:lnSpc>
              <a:buNone/>
            </a:pPr>
            <a:r>
              <a:rPr lang="ar-YE" sz="2400" spc="60"/>
              <a:t>ناقش</a:t>
            </a:r>
            <a:r>
              <a:rPr lang="ar-SA" sz="2400" spc="60"/>
              <a:t> أهداف الوحدة، أي الحصول على معلومات حول استراتيجيات التكيف </a:t>
            </a:r>
            <a:r>
              <a:rPr lang="ar-YE" sz="2400" spc="60"/>
              <a:t>الغذائيه</a:t>
            </a:r>
            <a:r>
              <a:rPr lang="ar-SA" sz="2400" spc="60"/>
              <a:t> أو القائمة على استهلاك</a:t>
            </a:r>
            <a:r>
              <a:rPr lang="ar-YE" sz="2400" spc="60"/>
              <a:t> الغذاء</a:t>
            </a:r>
            <a:r>
              <a:rPr lang="ar-SA" sz="2400" spc="60"/>
              <a:t> التي تطبقها الأسر المعيشية. شرح دور هذا المؤشر في </a:t>
            </a:r>
            <a:r>
              <a:rPr lang="ar-YE" sz="2400" spc="60"/>
              <a:t>نتائج</a:t>
            </a:r>
            <a:r>
              <a:rPr lang="ar-SA" sz="2400" spc="60"/>
              <a:t> انعدام الأمن الغذائي واستخدام المعلومات داخليا وخارجيا. وهذا يعطي </a:t>
            </a:r>
            <a:r>
              <a:rPr lang="ar-YE" sz="2400" spc="60"/>
              <a:t>الباحثين</a:t>
            </a:r>
            <a:r>
              <a:rPr lang="en-US" sz="2400" spc="60"/>
              <a:t>/ </a:t>
            </a:r>
            <a:r>
              <a:rPr lang="ar-YE" sz="2400" spc="60"/>
              <a:t> الماسحين</a:t>
            </a:r>
            <a:r>
              <a:rPr lang="ar-SA" sz="2400" spc="60"/>
              <a:t> فهما واضحا لأهمية البيانات التي سيجمعونها قريبا.</a:t>
            </a:r>
            <a:endParaRPr lang="en-GB" sz="2400" spc="60"/>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r" rtl="1"/>
            <a:r>
              <a:rPr lang="en-US" sz="3600" kern="1400" spc="23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ar-YE" sz="3600" kern="1400" spc="230">
                <a:solidFill>
                  <a:schemeClr val="tx1"/>
                </a:solidFill>
                <a:latin typeface="Open Sans" panose="020B0606030504020204" pitchFamily="34" charset="0"/>
                <a:ea typeface="Open Sans" panose="020B0606030504020204" pitchFamily="34" charset="0"/>
              </a:rPr>
              <a:t>تعليمات التدريب 1</a:t>
            </a:r>
            <a:endParaRPr lang="en-GB" sz="3600" kern="1400" spc="23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0639353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ctr" rtl="1"/>
            <a:r>
              <a:rPr lang="ar-SA" sz="3600" kern="1400" spc="230" dirty="0">
                <a:solidFill>
                  <a:schemeClr val="tx1"/>
                </a:solidFill>
                <a:latin typeface="Open Sans ExtraBold"/>
                <a:ea typeface="Open Sans ExtraBold"/>
              </a:rPr>
              <a:t>مثال على تقرير مؤشر استراتيجيات التكيف الخاصة باستهلاك الغذاء </a:t>
            </a:r>
            <a:r>
              <a:rPr lang="en-US" sz="3600" b="0" kern="1400" spc="230" dirty="0">
                <a:solidFill>
                  <a:schemeClr val="tx1"/>
                </a:solidFill>
                <a:latin typeface="Open Sans ExtraBold"/>
                <a:ea typeface="Open Sans ExtraBold"/>
                <a:cs typeface="Open Sans ExtraBold"/>
              </a:rPr>
              <a:t>(</a:t>
            </a:r>
            <a:r>
              <a:rPr lang="en-GB" sz="3600" b="0" kern="1400" spc="230" dirty="0" err="1">
                <a:solidFill>
                  <a:schemeClr val="tx1"/>
                </a:solidFill>
                <a:latin typeface="Open Sans ExtraBold"/>
                <a:ea typeface="Open Sans ExtraBold"/>
                <a:cs typeface="Open Sans ExtraBold"/>
              </a:rPr>
              <a:t>rCSI</a:t>
            </a:r>
            <a:r>
              <a:rPr lang="en-GB" sz="3600" b="0" kern="1400" spc="230" dirty="0">
                <a:solidFill>
                  <a:schemeClr val="tx1"/>
                </a:solidFill>
                <a:latin typeface="Open Sans ExtraBold"/>
                <a:ea typeface="Open Sans ExtraBold"/>
                <a:cs typeface="Open Sans ExtraBold"/>
              </a:rPr>
              <a:t>)</a:t>
            </a:r>
          </a:p>
        </p:txBody>
      </p:sp>
      <p:graphicFrame>
        <p:nvGraphicFramePr>
          <p:cNvPr id="2" name="Chart 1">
            <a:extLst>
              <a:ext uri="{FF2B5EF4-FFF2-40B4-BE49-F238E27FC236}">
                <a16:creationId xmlns:a16="http://schemas.microsoft.com/office/drawing/2014/main" id="{983C6427-569F-9943-8481-780830A19CA6}"/>
              </a:ext>
            </a:extLst>
          </p:cNvPr>
          <p:cNvGraphicFramePr>
            <a:graphicFrameLocks/>
          </p:cNvGraphicFramePr>
          <p:nvPr>
            <p:extLst>
              <p:ext uri="{D42A27DB-BD31-4B8C-83A1-F6EECF244321}">
                <p14:modId xmlns:p14="http://schemas.microsoft.com/office/powerpoint/2010/main" val="1662667605"/>
              </p:ext>
            </p:extLst>
          </p:nvPr>
        </p:nvGraphicFramePr>
        <p:xfrm>
          <a:off x="2040466" y="2533271"/>
          <a:ext cx="7391400" cy="340307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714089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2003320" y="2369285"/>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gn="r" rtl="1">
              <a:lnSpc>
                <a:spcPts val="3920"/>
              </a:lnSpc>
            </a:pPr>
            <a:r>
              <a:rPr lang="ar-YE" kern="1400" spc="230" dirty="0">
                <a:solidFill>
                  <a:srgbClr val="FFFFFE"/>
                </a:solidFill>
                <a:latin typeface="Open Sans ExtraBold" panose="020B0906030804020204" pitchFamily="34" charset="0"/>
                <a:ea typeface="Open Sans Extrabold" panose="020B0606030504020204" pitchFamily="34" charset="0"/>
                <a:cs typeface="Open Sans Extrabold" panose="020B0606030504020204" pitchFamily="34" charset="0"/>
              </a:rPr>
              <a:t>المصادر المتوفرة</a:t>
            </a:r>
            <a:endParaRPr lang="en-GB" kern="1400" spc="230" dirty="0">
              <a:solidFill>
                <a:srgbClr val="FFFFFE"/>
              </a:solidFill>
              <a:latin typeface="Open Sans ExtraBold" panose="020B0906030804020204" pitchFamily="34"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2651256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A5A5A7-F818-0A64-48EC-3A821E4DEBB6}"/>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EAEF1278-0B47-7FD8-813D-B9BF86F9C9A5}"/>
              </a:ext>
            </a:extLst>
          </p:cNvPr>
          <p:cNvSpPr>
            <a:spLocks noGrp="1"/>
          </p:cNvSpPr>
          <p:nvPr>
            <p:ph type="title"/>
          </p:nvPr>
        </p:nvSpPr>
        <p:spPr>
          <a:xfrm>
            <a:off x="838200" y="365125"/>
            <a:ext cx="10515600" cy="1325563"/>
          </a:xfrm>
        </p:spPr>
        <p:txBody>
          <a:bodyPr anchor="ctr" anchorCtr="0">
            <a:normAutofit/>
          </a:bodyPr>
          <a:lstStyle/>
          <a:p>
            <a:pPr algn="r" rtl="1"/>
            <a:r>
              <a:rPr lang="ar-LB" sz="3200" kern="1400" spc="230" dirty="0">
                <a:solidFill>
                  <a:schemeClr val="tx1"/>
                </a:solidFill>
                <a:latin typeface="Open Sans ExtraBold" panose="020B0906030804020204" pitchFamily="34" charset="0"/>
              </a:rPr>
              <a:t>مركز الموارد الخاص ب </a:t>
            </a:r>
            <a:r>
              <a:rPr lang="en-US" sz="3200" kern="1400" spc="230" dirty="0">
                <a:solidFill>
                  <a:schemeClr val="tx1"/>
                </a:solidFill>
                <a:latin typeface="Open Sans ExtraBold" panose="020B0906030804020204" pitchFamily="34" charset="0"/>
              </a:rPr>
              <a:t>VAM</a:t>
            </a:r>
            <a:endParaRPr lang="en-GB" b="0" kern="1400" spc="230" dirty="0"/>
          </a:p>
        </p:txBody>
      </p:sp>
      <p:sp>
        <p:nvSpPr>
          <p:cNvPr id="6" name="TextBox 5">
            <a:extLst>
              <a:ext uri="{FF2B5EF4-FFF2-40B4-BE49-F238E27FC236}">
                <a16:creationId xmlns:a16="http://schemas.microsoft.com/office/drawing/2014/main" id="{61EE965D-AA75-497A-A9D0-5B567DE00C47}"/>
              </a:ext>
            </a:extLst>
          </p:cNvPr>
          <p:cNvSpPr txBox="1"/>
          <p:nvPr/>
        </p:nvSpPr>
        <p:spPr>
          <a:xfrm>
            <a:off x="6212624" y="1919941"/>
            <a:ext cx="5175812" cy="4100053"/>
          </a:xfrm>
          <a:prstGeom prst="rect">
            <a:avLst/>
          </a:prstGeom>
        </p:spPr>
        <p:txBody>
          <a:bodyPr vert="horz" lIns="91440" tIns="45720" rIns="91440" bIns="45720" rtlCol="0">
            <a:normAutofit/>
          </a:bodyPr>
          <a:lstStyle/>
          <a:p>
            <a:pPr marL="342900" indent="-342900" algn="r" rtl="1">
              <a:spcBef>
                <a:spcPts val="1000"/>
              </a:spcBef>
              <a:buClr>
                <a:srgbClr val="0070BA"/>
              </a:buClr>
              <a:buFont typeface="Arial" charset="0"/>
              <a:buChar char="•"/>
            </a:pPr>
            <a:r>
              <a:rPr lang="ar-SA" sz="2000" b="0" i="0" kern="1200" baseline="0" dirty="0"/>
              <a:t>لمزيد من المعلومات اذهب الى</a:t>
            </a:r>
            <a:r>
              <a:rPr lang="en-US" sz="2000" b="0" i="0" kern="1200" baseline="0" dirty="0"/>
              <a:t>   </a:t>
            </a:r>
            <a:r>
              <a:rPr lang="en-US" sz="2000" b="0" i="0" kern="1200" baseline="0" dirty="0" err="1">
                <a:hlinkClick r:id="rId3">
                  <a:extLst>
                    <a:ext uri="{A12FA001-AC4F-418D-AE19-62706E023703}">
                      <ahyp:hlinkClr xmlns:ahyp="http://schemas.microsoft.com/office/drawing/2018/hyperlinkcolor" val="tx"/>
                    </a:ext>
                  </a:extLst>
                </a:hlinkClick>
              </a:rPr>
              <a:t>rCSI</a:t>
            </a:r>
            <a:r>
              <a:rPr lang="en-US" sz="2000" b="0" i="0" kern="1200" baseline="0" dirty="0">
                <a:hlinkClick r:id="rId3">
                  <a:extLst>
                    <a:ext uri="{A12FA001-AC4F-418D-AE19-62706E023703}">
                      <ahyp:hlinkClr xmlns:ahyp="http://schemas.microsoft.com/office/drawing/2018/hyperlinkcolor" val="tx"/>
                    </a:ext>
                  </a:extLst>
                </a:hlinkClick>
              </a:rPr>
              <a:t> (Resource Centre)</a:t>
            </a:r>
            <a:endParaRPr lang="en-US" sz="2000" b="0" i="0" kern="1200" baseline="0" dirty="0"/>
          </a:p>
          <a:p>
            <a:pPr marL="342900" indent="-342900">
              <a:spcBef>
                <a:spcPts val="1000"/>
              </a:spcBef>
              <a:buClr>
                <a:srgbClr val="0070BA"/>
              </a:buClr>
              <a:buFont typeface="Arial" charset="0"/>
              <a:buChar char="•"/>
            </a:pPr>
            <a:endParaRPr lang="en-US" sz="2000" b="0" i="0" kern="1200" baseline="0" dirty="0"/>
          </a:p>
        </p:txBody>
      </p:sp>
      <p:pic>
        <p:nvPicPr>
          <p:cNvPr id="3" name="Picture 2" descr="A screenshot of a computer&#10;&#10;AI-generated content may be incorrect.">
            <a:extLst>
              <a:ext uri="{FF2B5EF4-FFF2-40B4-BE49-F238E27FC236}">
                <a16:creationId xmlns:a16="http://schemas.microsoft.com/office/drawing/2014/main" id="{EA44628C-077D-9A30-3DF1-BFFF1117D4AB}"/>
              </a:ext>
            </a:extLst>
          </p:cNvPr>
          <p:cNvPicPr>
            <a:picLocks noChangeAspect="1"/>
          </p:cNvPicPr>
          <p:nvPr/>
        </p:nvPicPr>
        <p:blipFill>
          <a:blip r:embed="rId4"/>
          <a:srcRect t="3132" r="4" b="2567"/>
          <a:stretch>
            <a:fillRect/>
          </a:stretch>
        </p:blipFill>
        <p:spPr>
          <a:xfrm>
            <a:off x="846312" y="1919941"/>
            <a:ext cx="5175812" cy="4100053"/>
          </a:xfrm>
          <a:prstGeom prst="rect">
            <a:avLst/>
          </a:prstGeom>
          <a:noFill/>
        </p:spPr>
      </p:pic>
    </p:spTree>
    <p:extLst>
      <p:ext uri="{BB962C8B-B14F-4D97-AF65-F5344CB8AC3E}">
        <p14:creationId xmlns:p14="http://schemas.microsoft.com/office/powerpoint/2010/main" val="28925471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1703200" y="2369285"/>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gn="ctr">
              <a:lnSpc>
                <a:spcPts val="3920"/>
              </a:lnSpc>
            </a:pPr>
            <a:r>
              <a:rPr lang="ar-YE">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rPr>
              <a:t>شكرا جزيلا</a:t>
            </a:r>
            <a:endParaRPr lang="en-GB">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996823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0686" y="1699013"/>
            <a:ext cx="11052000" cy="4100053"/>
          </a:xfrm>
        </p:spPr>
        <p:txBody>
          <a:bodyPr vert="horz" lIns="91440" tIns="45720" rIns="91440" bIns="45720" rtlCol="0" anchor="t">
            <a:noAutofit/>
          </a:bodyPr>
          <a:lstStyle/>
          <a:p>
            <a:pPr marL="0" indent="0" algn="r" rtl="1">
              <a:buNone/>
            </a:pPr>
            <a:r>
              <a:rPr lang="ar-SA" sz="2200" spc="60">
                <a:latin typeface="Open Sans"/>
                <a:ea typeface="Open Sans"/>
                <a:cs typeface="Open Sans"/>
              </a:rPr>
              <a:t>يستخدم مؤشر استراتيجيات </a:t>
            </a:r>
            <a:r>
              <a:rPr lang="ar-YE" sz="2200" spc="60">
                <a:latin typeface="Open Sans"/>
                <a:ea typeface="Open Sans"/>
                <a:cs typeface="Open Sans"/>
              </a:rPr>
              <a:t>ال</a:t>
            </a:r>
            <a:r>
              <a:rPr lang="ar-SA" sz="2200" spc="60">
                <a:latin typeface="Open Sans"/>
                <a:ea typeface="Open Sans"/>
                <a:cs typeface="Open Sans"/>
              </a:rPr>
              <a:t>تكيف خاصة باستهلاك الغذاء، المعروف أيضا باسم </a:t>
            </a:r>
            <a:r>
              <a:rPr lang="ar-YE" sz="2200" spc="60">
                <a:latin typeface="Open Sans"/>
                <a:ea typeface="Open Sans"/>
                <a:cs typeface="Open Sans"/>
              </a:rPr>
              <a:t>اليات التأقلم</a:t>
            </a:r>
            <a:r>
              <a:rPr lang="en-GB" sz="2200" spc="60">
                <a:latin typeface="Open Sans"/>
                <a:ea typeface="Open Sans"/>
                <a:cs typeface="Open Sans"/>
              </a:rPr>
              <a:t> </a:t>
            </a:r>
            <a:r>
              <a:rPr lang="ar-SA" sz="2200" spc="60">
                <a:latin typeface="Open Sans"/>
                <a:ea typeface="Open Sans"/>
                <a:cs typeface="Open Sans"/>
              </a:rPr>
              <a:t>القائم على الاستهلاك، لتقييم مستوى </a:t>
            </a:r>
            <a:r>
              <a:rPr lang="ar-YE" sz="2200" spc="60">
                <a:latin typeface="Open Sans"/>
                <a:ea typeface="Open Sans"/>
                <a:cs typeface="Open Sans"/>
              </a:rPr>
              <a:t>الضغط</a:t>
            </a:r>
            <a:r>
              <a:rPr lang="ar-SA" sz="2200" spc="60">
                <a:latin typeface="Open Sans"/>
                <a:ea typeface="Open Sans"/>
                <a:cs typeface="Open Sans"/>
              </a:rPr>
              <a:t> </a:t>
            </a:r>
            <a:r>
              <a:rPr lang="ar-YE" sz="2200" spc="60">
                <a:latin typeface="Open Sans"/>
                <a:ea typeface="Open Sans"/>
                <a:cs typeface="Open Sans"/>
              </a:rPr>
              <a:t>على</a:t>
            </a:r>
            <a:r>
              <a:rPr lang="ar-SA" sz="2200" spc="60">
                <a:latin typeface="Open Sans"/>
                <a:ea typeface="Open Sans"/>
                <a:cs typeface="Open Sans"/>
              </a:rPr>
              <a:t> الأسرة بسبب نقص الغذاء.</a:t>
            </a:r>
            <a:endParaRPr lang="en-US" sz="500" spc="60">
              <a:latin typeface="Open Sans" panose="020B0606030504020204" pitchFamily="34" charset="0"/>
              <a:ea typeface="Open Sans" panose="020B0606030504020204" pitchFamily="34" charset="0"/>
              <a:cs typeface="Open Sans" panose="020B0606030504020204" pitchFamily="34" charset="0"/>
            </a:endParaRPr>
          </a:p>
          <a:p>
            <a:pPr algn="r" rtl="1">
              <a:buFont typeface="Wingdings" panose="05000000000000000000" pitchFamily="2" charset="2"/>
              <a:buChar char="v"/>
            </a:pPr>
            <a:r>
              <a:rPr lang="ar-SA" sz="2200">
                <a:latin typeface="Open Sans"/>
                <a:ea typeface="Open Sans"/>
                <a:cs typeface="Open Sans"/>
              </a:rPr>
              <a:t>يقيس </a:t>
            </a:r>
            <a:r>
              <a:rPr lang="ar-SA" sz="2200" spc="60">
                <a:latin typeface="Open Sans"/>
                <a:ea typeface="Open Sans"/>
                <a:cs typeface="Open Sans"/>
              </a:rPr>
              <a:t>مؤشر استراتيجيات </a:t>
            </a:r>
            <a:r>
              <a:rPr lang="ar-YE" sz="2200" spc="60">
                <a:latin typeface="Open Sans"/>
                <a:ea typeface="Open Sans"/>
                <a:cs typeface="Open Sans"/>
              </a:rPr>
              <a:t>ال</a:t>
            </a:r>
            <a:r>
              <a:rPr lang="ar-SA" sz="2200" spc="60">
                <a:latin typeface="Open Sans"/>
                <a:ea typeface="Open Sans"/>
                <a:cs typeface="Open Sans"/>
              </a:rPr>
              <a:t>تكيف </a:t>
            </a:r>
            <a:r>
              <a:rPr lang="ar-YE" sz="2200" spc="60">
                <a:latin typeface="Open Sans"/>
                <a:ea typeface="Open Sans"/>
                <a:cs typeface="Open Sans"/>
              </a:rPr>
              <a:t>ال</a:t>
            </a:r>
            <a:r>
              <a:rPr lang="ar-SA" sz="2200" spc="60">
                <a:latin typeface="Open Sans"/>
                <a:ea typeface="Open Sans"/>
                <a:cs typeface="Open Sans"/>
              </a:rPr>
              <a:t>خاصة باستهلاك الغذاء </a:t>
            </a:r>
            <a:r>
              <a:rPr lang="ar-YE" sz="2200" spc="60">
                <a:latin typeface="Open Sans"/>
                <a:ea typeface="Open Sans"/>
                <a:cs typeface="Open Sans"/>
              </a:rPr>
              <a:t>(</a:t>
            </a:r>
            <a:r>
              <a:rPr lang="en-US" sz="2200" spc="60" err="1">
                <a:latin typeface="Open Sans"/>
                <a:ea typeface="Open Sans"/>
                <a:cs typeface="Open Sans"/>
              </a:rPr>
              <a:t>rCSI</a:t>
            </a:r>
            <a:r>
              <a:rPr lang="ar-YE" sz="2200" spc="60">
                <a:latin typeface="Open Sans"/>
                <a:ea typeface="Open Sans"/>
                <a:cs typeface="Open Sans"/>
              </a:rPr>
              <a:t>)</a:t>
            </a:r>
            <a:r>
              <a:rPr lang="en-US" sz="2200">
                <a:latin typeface="Open Sans"/>
                <a:ea typeface="Open Sans"/>
                <a:cs typeface="Open Sans"/>
              </a:rPr>
              <a:t> </a:t>
            </a:r>
            <a:r>
              <a:rPr lang="ar-SA" sz="2200">
                <a:latin typeface="Open Sans"/>
                <a:ea typeface="Open Sans"/>
                <a:cs typeface="Open Sans"/>
              </a:rPr>
              <a:t>الاستراتيجيات السلوكية التي يطبقها الناس عندما لا يستطيعون الوصول إلى ما يكفي من الطعام أو عندما يتوقعون انخفاض في الطعام.</a:t>
            </a:r>
            <a:endParaRPr lang="en-US" sz="500">
              <a:latin typeface="Open Sans" panose="020B0606030504020204" pitchFamily="34" charset="0"/>
              <a:ea typeface="Open Sans" panose="020B0606030504020204" pitchFamily="34" charset="0"/>
              <a:cs typeface="Open Sans" panose="020B0606030504020204" pitchFamily="34" charset="0"/>
            </a:endParaRPr>
          </a:p>
          <a:p>
            <a:pPr algn="r" rtl="1">
              <a:buFont typeface="Wingdings" panose="05000000000000000000" pitchFamily="2" charset="2"/>
              <a:buChar char="v"/>
            </a:pPr>
            <a:r>
              <a:rPr lang="ar-SA" sz="2200">
                <a:latin typeface="Open Sans"/>
                <a:ea typeface="Open Sans"/>
                <a:cs typeface="Open Sans"/>
              </a:rPr>
              <a:t>ي</a:t>
            </a:r>
            <a:r>
              <a:rPr lang="ar-YE" sz="2200">
                <a:latin typeface="Open Sans"/>
                <a:ea typeface="Open Sans"/>
                <a:cs typeface="Open Sans"/>
              </a:rPr>
              <a:t>حتوي</a:t>
            </a:r>
            <a:r>
              <a:rPr lang="ar-SA" sz="2200">
                <a:latin typeface="Open Sans"/>
                <a:ea typeface="Open Sans"/>
                <a:cs typeface="Open Sans"/>
              </a:rPr>
              <a:t> </a:t>
            </a:r>
            <a:r>
              <a:rPr lang="ar-SA" sz="2200" spc="60">
                <a:latin typeface="Open Sans"/>
                <a:ea typeface="Open Sans"/>
                <a:cs typeface="Open Sans"/>
              </a:rPr>
              <a:t>مؤشر استراتيجيات </a:t>
            </a:r>
            <a:r>
              <a:rPr lang="ar-YE" sz="2200" spc="60">
                <a:latin typeface="Open Sans"/>
                <a:ea typeface="Open Sans"/>
                <a:cs typeface="Open Sans"/>
              </a:rPr>
              <a:t>ال</a:t>
            </a:r>
            <a:r>
              <a:rPr lang="ar-SA" sz="2200" spc="60">
                <a:latin typeface="Open Sans"/>
                <a:ea typeface="Open Sans"/>
                <a:cs typeface="Open Sans"/>
              </a:rPr>
              <a:t>تكيف </a:t>
            </a:r>
            <a:r>
              <a:rPr lang="ar-YE" sz="2200" spc="60">
                <a:latin typeface="Open Sans"/>
                <a:ea typeface="Open Sans"/>
                <a:cs typeface="Open Sans"/>
              </a:rPr>
              <a:t>ال</a:t>
            </a:r>
            <a:r>
              <a:rPr lang="ar-SA" sz="2200" spc="60">
                <a:latin typeface="Open Sans"/>
                <a:ea typeface="Open Sans"/>
                <a:cs typeface="Open Sans"/>
              </a:rPr>
              <a:t>خاصة باستهلاك الغذاء </a:t>
            </a:r>
            <a:r>
              <a:rPr lang="ar-YE" sz="2200" spc="60">
                <a:latin typeface="Open Sans"/>
                <a:ea typeface="Open Sans"/>
                <a:cs typeface="Open Sans"/>
              </a:rPr>
              <a:t>(</a:t>
            </a:r>
            <a:r>
              <a:rPr lang="en-US" sz="2200" spc="60" err="1">
                <a:latin typeface="Open Sans"/>
                <a:ea typeface="Open Sans"/>
                <a:cs typeface="Open Sans"/>
              </a:rPr>
              <a:t>rCSI</a:t>
            </a:r>
            <a:r>
              <a:rPr lang="ar-YE" sz="2200" spc="60">
                <a:latin typeface="Open Sans"/>
                <a:ea typeface="Open Sans"/>
                <a:cs typeface="Open Sans"/>
              </a:rPr>
              <a:t>)</a:t>
            </a:r>
            <a:r>
              <a:rPr lang="en-US" sz="2200">
                <a:latin typeface="Open Sans"/>
                <a:ea typeface="Open Sans"/>
                <a:cs typeface="Open Sans"/>
              </a:rPr>
              <a:t> </a:t>
            </a:r>
            <a:r>
              <a:rPr lang="ar-SA" sz="2200">
                <a:latin typeface="Open Sans"/>
                <a:ea typeface="Open Sans"/>
                <a:cs typeface="Open Sans"/>
              </a:rPr>
              <a:t>على خمس استراتيجيات قياسية - </a:t>
            </a:r>
            <a:r>
              <a:rPr lang="ar-YE" sz="2200">
                <a:latin typeface="Open Sans"/>
                <a:ea typeface="Open Sans"/>
                <a:cs typeface="Open Sans"/>
              </a:rPr>
              <a:t>لتسهيل</a:t>
            </a:r>
            <a:r>
              <a:rPr lang="ar-SA" sz="2200">
                <a:latin typeface="Open Sans"/>
                <a:ea typeface="Open Sans"/>
                <a:cs typeface="Open Sans"/>
              </a:rPr>
              <a:t> المقارنة </a:t>
            </a:r>
            <a:r>
              <a:rPr lang="ar-YE" sz="2200">
                <a:latin typeface="Open Sans"/>
                <a:ea typeface="Open Sans"/>
                <a:cs typeface="Open Sans"/>
              </a:rPr>
              <a:t>في</a:t>
            </a:r>
            <a:r>
              <a:rPr lang="ar-SA" sz="2200">
                <a:latin typeface="Open Sans"/>
                <a:ea typeface="Open Sans"/>
                <a:cs typeface="Open Sans"/>
              </a:rPr>
              <a:t> المكان والزمان وبين المجموعات.</a:t>
            </a:r>
            <a:endParaRPr lang="en-US" sz="500">
              <a:latin typeface="Open Sans" panose="020B0606030504020204" pitchFamily="34" charset="0"/>
              <a:ea typeface="Open Sans" panose="020B0606030504020204" pitchFamily="34" charset="0"/>
              <a:cs typeface="Open Sans" panose="020B0606030504020204" pitchFamily="34" charset="0"/>
            </a:endParaRPr>
          </a:p>
          <a:p>
            <a:pPr algn="r" rtl="1">
              <a:buFont typeface="Wingdings" panose="05000000000000000000" pitchFamily="2" charset="2"/>
              <a:buChar char="v"/>
            </a:pPr>
            <a:r>
              <a:rPr lang="ar-SA" sz="2200" spc="60">
                <a:latin typeface="Open Sans"/>
                <a:ea typeface="Open Sans"/>
                <a:cs typeface="Open Sans"/>
              </a:rPr>
              <a:t>يرتبط مؤشر استراتيجيات </a:t>
            </a:r>
            <a:r>
              <a:rPr lang="ar-YE" sz="2200" spc="60">
                <a:latin typeface="Open Sans"/>
                <a:ea typeface="Open Sans"/>
                <a:cs typeface="Open Sans"/>
              </a:rPr>
              <a:t>ال</a:t>
            </a:r>
            <a:r>
              <a:rPr lang="ar-SA" sz="2200" spc="60">
                <a:latin typeface="Open Sans"/>
                <a:ea typeface="Open Sans"/>
                <a:cs typeface="Open Sans"/>
              </a:rPr>
              <a:t>تكيف </a:t>
            </a:r>
            <a:r>
              <a:rPr lang="ar-YE" sz="2200" spc="60">
                <a:latin typeface="Open Sans"/>
                <a:ea typeface="Open Sans"/>
                <a:cs typeface="Open Sans"/>
              </a:rPr>
              <a:t>ال</a:t>
            </a:r>
            <a:r>
              <a:rPr lang="ar-SA" sz="2200" spc="60">
                <a:latin typeface="Open Sans"/>
                <a:ea typeface="Open Sans"/>
                <a:cs typeface="Open Sans"/>
              </a:rPr>
              <a:t>خاصة باستهلاك الغذاء </a:t>
            </a:r>
            <a:r>
              <a:rPr lang="ar-YE" sz="2200" spc="60">
                <a:latin typeface="Open Sans"/>
                <a:ea typeface="Open Sans"/>
                <a:cs typeface="Open Sans"/>
              </a:rPr>
              <a:t>(</a:t>
            </a:r>
            <a:r>
              <a:rPr lang="en-US" sz="2200" spc="60" err="1">
                <a:latin typeface="Open Sans"/>
                <a:ea typeface="Open Sans"/>
                <a:cs typeface="Open Sans"/>
              </a:rPr>
              <a:t>rCSI</a:t>
            </a:r>
            <a:r>
              <a:rPr lang="ar-YE" sz="2200" spc="60">
                <a:latin typeface="Open Sans"/>
                <a:ea typeface="Open Sans"/>
                <a:cs typeface="Open Sans"/>
              </a:rPr>
              <a:t>)</a:t>
            </a:r>
            <a:r>
              <a:rPr lang="en-US" sz="2200" spc="60">
                <a:latin typeface="Open Sans"/>
                <a:ea typeface="Open Sans"/>
                <a:cs typeface="Open Sans"/>
              </a:rPr>
              <a:t> </a:t>
            </a:r>
            <a:r>
              <a:rPr lang="ar-SA" sz="2200" spc="60">
                <a:latin typeface="Open Sans"/>
                <a:ea typeface="Open Sans"/>
                <a:cs typeface="Open Sans"/>
              </a:rPr>
              <a:t>ارتباطا وثيقا بمؤشرات الأمن الغذائي الأخرى ، بما في ذلك </a:t>
            </a:r>
            <a:r>
              <a:rPr lang="ar-YE" sz="2200" spc="60">
                <a:latin typeface="Open Sans"/>
                <a:ea typeface="Open Sans"/>
                <a:cs typeface="Open Sans"/>
              </a:rPr>
              <a:t>مؤشر</a:t>
            </a:r>
            <a:r>
              <a:rPr lang="ar-SA" sz="2200" spc="60">
                <a:latin typeface="Open Sans"/>
                <a:ea typeface="Open Sans"/>
                <a:cs typeface="Open Sans"/>
              </a:rPr>
              <a:t> استهلاك الغذاء ، وفيتامين أ ، والبروتين الغني وتناول الحديد.</a:t>
            </a:r>
            <a:endParaRPr lang="en-US" sz="2200">
              <a:latin typeface="Open Sans"/>
              <a:ea typeface="Open Sans"/>
              <a:cs typeface="Open Sans"/>
            </a:endParaRPr>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11017" y="716415"/>
            <a:ext cx="11901387" cy="662558"/>
          </a:xfrm>
        </p:spPr>
        <p:txBody>
          <a:bodyPr anchor="t" anchorCtr="0"/>
          <a:lstStyle/>
          <a:p>
            <a:pPr algn="r" rtl="1"/>
            <a:r>
              <a:rPr lang="ar-YE" sz="3600" kern="1400" spc="230">
                <a:solidFill>
                  <a:schemeClr val="tx1"/>
                </a:solidFill>
                <a:latin typeface="Open Sans ExtraBold" panose="020B0906030804020204" pitchFamily="34" charset="0"/>
                <a:ea typeface="Open Sans ExtraBold" panose="020B0906030804020204" pitchFamily="34" charset="0"/>
              </a:rPr>
              <a:t>ماهو مؤشر استراتيجيات التكيف الخاصة باستهلاك الغذاء(</a:t>
            </a:r>
            <a:r>
              <a:rPr lang="en-US" sz="3600" kern="1400" spc="230" err="1">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rPr>
              <a:t>rCSI</a:t>
            </a:r>
            <a:r>
              <a:rPr lang="ar-YE" sz="3600" kern="1400" spc="230">
                <a:solidFill>
                  <a:schemeClr val="tx1"/>
                </a:solidFill>
                <a:latin typeface="Open Sans ExtraBold" panose="020B0906030804020204" pitchFamily="34" charset="0"/>
                <a:ea typeface="Open Sans ExtraBold" panose="020B0906030804020204" pitchFamily="34" charset="0"/>
              </a:rPr>
              <a:t>)</a:t>
            </a:r>
            <a:endParaRPr lang="en-GB" sz="3600" kern="1400" spc="230">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Tree>
    <p:extLst>
      <p:ext uri="{BB962C8B-B14F-4D97-AF65-F5344CB8AC3E}">
        <p14:creationId xmlns:p14="http://schemas.microsoft.com/office/powerpoint/2010/main" val="976745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6809" y="1378973"/>
            <a:ext cx="11052000" cy="4100053"/>
          </a:xfrm>
        </p:spPr>
        <p:txBody>
          <a:bodyPr/>
          <a:lstStyle/>
          <a:p>
            <a:pPr>
              <a:lnSpc>
                <a:spcPts val="2700"/>
              </a:lnSpc>
              <a:buFont typeface="Wingdings" panose="05000000000000000000" pitchFamily="2" charset="2"/>
              <a:buChar char="v"/>
            </a:pPr>
            <a:endParaRPr lang="en-US" sz="2200" spc="60"/>
          </a:p>
          <a:p>
            <a:pPr algn="r" rtl="1">
              <a:lnSpc>
                <a:spcPts val="2700"/>
              </a:lnSpc>
              <a:buFont typeface="Wingdings" panose="05000000000000000000" pitchFamily="2" charset="2"/>
              <a:buChar char="v"/>
            </a:pPr>
            <a:r>
              <a:rPr lang="ar-SA" sz="2200" spc="60"/>
              <a:t>ويمكن استخدام </a:t>
            </a:r>
            <a:r>
              <a:rPr lang="ar-YE" sz="2200" spc="60"/>
              <a:t>المؤشر</a:t>
            </a:r>
            <a:r>
              <a:rPr lang="ar-SA" sz="2200" spc="60"/>
              <a:t> بعدة طرق، بما في ذلك رصد أنشطة البرنامج، وتحديد حالة الأمن الغذائي، والاستهداف على مستوى السكان.</a:t>
            </a:r>
            <a:endParaRPr lang="en-US" sz="2200" spc="60"/>
          </a:p>
          <a:p>
            <a:pPr algn="r" rtl="1">
              <a:lnSpc>
                <a:spcPts val="2700"/>
              </a:lnSpc>
              <a:buFont typeface="Wingdings" panose="05000000000000000000" pitchFamily="2" charset="2"/>
              <a:buChar char="v"/>
            </a:pPr>
            <a:endParaRPr lang="en-US" sz="2200" spc="60"/>
          </a:p>
          <a:p>
            <a:pPr algn="r" rtl="1">
              <a:lnSpc>
                <a:spcPts val="2700"/>
              </a:lnSpc>
              <a:buFont typeface="Wingdings" panose="05000000000000000000" pitchFamily="2" charset="2"/>
              <a:buChar char="v"/>
            </a:pPr>
            <a:r>
              <a:rPr lang="ar-SA" sz="2200" spc="60"/>
              <a:t>يلعب مؤشر استراتيجيات </a:t>
            </a:r>
            <a:r>
              <a:rPr lang="ar-YE" sz="2200" spc="60"/>
              <a:t>ال</a:t>
            </a:r>
            <a:r>
              <a:rPr lang="ar-SA" sz="2200" spc="60"/>
              <a:t>تكيف </a:t>
            </a:r>
            <a:r>
              <a:rPr lang="ar-YE" sz="2200" spc="60"/>
              <a:t>ال</a:t>
            </a:r>
            <a:r>
              <a:rPr lang="ar-SA" sz="2200" spc="60"/>
              <a:t>خاصة باستهلاك الغذاء</a:t>
            </a:r>
            <a:r>
              <a:rPr lang="ar-YE" sz="2200" spc="60"/>
              <a:t> (</a:t>
            </a:r>
            <a:r>
              <a:rPr lang="en-US" sz="2200" spc="60" err="1"/>
              <a:t>rCSI</a:t>
            </a:r>
            <a:r>
              <a:rPr lang="ar-YE" sz="2200" spc="60"/>
              <a:t>)</a:t>
            </a:r>
            <a:r>
              <a:rPr lang="en-US" sz="2200" spc="60"/>
              <a:t> </a:t>
            </a:r>
            <a:r>
              <a:rPr lang="ar-SA" sz="2200" spc="60"/>
              <a:t>دورا في تصنيف الأسر وفقا لمستوى أمنها الغذائي ، من خلال المنهجيّة الموحدة لقياس </a:t>
            </a:r>
            <a:r>
              <a:rPr lang="ar-YE" sz="2200" spc="60"/>
              <a:t>انعدام </a:t>
            </a:r>
            <a:r>
              <a:rPr lang="ar-SA" sz="2200" spc="60"/>
              <a:t>الأمن الغذائي </a:t>
            </a:r>
            <a:r>
              <a:rPr lang="ar-YE" sz="2200" spc="60"/>
              <a:t>(</a:t>
            </a:r>
            <a:r>
              <a:rPr lang="en-US" sz="2200" spc="60"/>
              <a:t>CARI</a:t>
            </a:r>
            <a:r>
              <a:rPr lang="ar-YE" sz="2200" spc="60"/>
              <a:t>)</a:t>
            </a:r>
            <a:r>
              <a:rPr lang="en-US" sz="2200" spc="60"/>
              <a:t>.</a:t>
            </a:r>
          </a:p>
          <a:p>
            <a:pPr marL="0" indent="0" algn="r" rtl="1">
              <a:lnSpc>
                <a:spcPts val="2700"/>
              </a:lnSpc>
              <a:buNone/>
            </a:pPr>
            <a:endParaRPr lang="en-GB" sz="2200" spc="60"/>
          </a:p>
          <a:p>
            <a:pPr algn="r" rtl="1">
              <a:lnSpc>
                <a:spcPts val="2700"/>
              </a:lnSpc>
              <a:buFont typeface="Wingdings" panose="05000000000000000000" pitchFamily="2" charset="2"/>
              <a:buChar char="v"/>
            </a:pPr>
            <a:r>
              <a:rPr lang="ar-SA" sz="2200" spc="60"/>
              <a:t>يعد مؤشر استراتيجيات </a:t>
            </a:r>
            <a:r>
              <a:rPr lang="ar-YE" sz="2200" spc="60"/>
              <a:t>ال</a:t>
            </a:r>
            <a:r>
              <a:rPr lang="ar-SA" sz="2200" spc="60"/>
              <a:t>تكيف </a:t>
            </a:r>
            <a:r>
              <a:rPr lang="ar-YE" sz="2200" spc="60"/>
              <a:t>ال</a:t>
            </a:r>
            <a:r>
              <a:rPr lang="ar-SA" sz="2200" spc="60"/>
              <a:t>خاصة باستهلاك الغذاء</a:t>
            </a:r>
            <a:r>
              <a:rPr lang="ar-YE" sz="2200" spc="60"/>
              <a:t>(</a:t>
            </a:r>
            <a:r>
              <a:rPr lang="en-US" sz="2200" spc="60" err="1"/>
              <a:t>rCSI</a:t>
            </a:r>
            <a:r>
              <a:rPr lang="ar-YE" sz="2200" spc="60"/>
              <a:t>) أحد مؤشرات الأمن الغذائي</a:t>
            </a:r>
            <a:r>
              <a:rPr lang="en-US" sz="2200" spc="60"/>
              <a:t> </a:t>
            </a:r>
            <a:r>
              <a:rPr lang="ar-YE" sz="2200" spc="60"/>
              <a:t>الرئيسية في </a:t>
            </a:r>
            <a:r>
              <a:rPr lang="ar-YE" sz="2200" u="sng" spc="60"/>
              <a:t>الجدول المرجعي</a:t>
            </a:r>
            <a:r>
              <a:rPr lang="ar-YE" sz="2200" spc="60"/>
              <a:t> للتصنيف المرحلي المتكامل للأمن الغذائي (</a:t>
            </a:r>
            <a:r>
              <a:rPr lang="en-US" sz="2200" spc="60"/>
              <a:t>IPC</a:t>
            </a:r>
            <a:r>
              <a:rPr lang="ar-YE" sz="2200" spc="60"/>
              <a:t>)</a:t>
            </a:r>
            <a:r>
              <a:rPr lang="en-US" sz="2200" spc="60"/>
              <a:t>.</a:t>
            </a:r>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88134" y="716415"/>
            <a:ext cx="12129570" cy="662558"/>
          </a:xfrm>
        </p:spPr>
        <p:txBody>
          <a:bodyPr anchor="t" anchorCtr="0"/>
          <a:lstStyle/>
          <a:p>
            <a:pPr algn="r" rtl="1"/>
            <a:r>
              <a:rPr lang="ar-YE" sz="3600" kern="1400" spc="230">
                <a:solidFill>
                  <a:schemeClr val="tx1"/>
                </a:solidFill>
                <a:latin typeface="Open Sans ExtraBold" panose="020B0906030804020204" pitchFamily="34" charset="0"/>
                <a:ea typeface="Open Sans ExtraBold" panose="020B0906030804020204" pitchFamily="34" charset="0"/>
              </a:rPr>
              <a:t>استخدام</a:t>
            </a:r>
            <a:r>
              <a:rPr lang="en-US" sz="3600" kern="1400" spc="230">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rPr>
              <a:t> </a:t>
            </a:r>
            <a:r>
              <a:rPr lang="ar-YE" sz="3600" kern="1400" spc="230">
                <a:solidFill>
                  <a:schemeClr val="tx1"/>
                </a:solidFill>
                <a:latin typeface="Open Sans ExtraBold" panose="020B0906030804020204" pitchFamily="34" charset="0"/>
                <a:ea typeface="Open Sans ExtraBold" panose="020B0906030804020204" pitchFamily="34" charset="0"/>
              </a:rPr>
              <a:t>مؤشر</a:t>
            </a:r>
            <a:r>
              <a:rPr lang="en-US" sz="3600" kern="1400" spc="230">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rPr>
              <a:t> </a:t>
            </a:r>
            <a:r>
              <a:rPr lang="ar-YE" sz="3600" kern="1400" spc="230">
                <a:solidFill>
                  <a:schemeClr val="tx1"/>
                </a:solidFill>
                <a:latin typeface="Open Sans ExtraBold" panose="020B0906030804020204" pitchFamily="34" charset="0"/>
                <a:ea typeface="Open Sans ExtraBold" panose="020B0906030804020204" pitchFamily="34" charset="0"/>
              </a:rPr>
              <a:t>استراتيجيات تكيف خاصة باستهلاك الغذاء(</a:t>
            </a:r>
            <a:r>
              <a:rPr lang="en-US" sz="3600" kern="1400" spc="230" err="1">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rPr>
              <a:t>rCSI</a:t>
            </a:r>
            <a:r>
              <a:rPr lang="ar-YE" sz="3600" kern="1400" spc="230">
                <a:solidFill>
                  <a:schemeClr val="tx1"/>
                </a:solidFill>
                <a:latin typeface="Open Sans ExtraBold" panose="020B0906030804020204" pitchFamily="34" charset="0"/>
                <a:ea typeface="Open Sans ExtraBold" panose="020B0906030804020204" pitchFamily="34" charset="0"/>
              </a:rPr>
              <a:t>)</a:t>
            </a:r>
            <a:endParaRPr lang="en-GB" sz="3600" kern="1400" spc="230">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Tree>
    <p:extLst>
      <p:ext uri="{BB962C8B-B14F-4D97-AF65-F5344CB8AC3E}">
        <p14:creationId xmlns:p14="http://schemas.microsoft.com/office/powerpoint/2010/main" val="1265753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2376844" y="2369285"/>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gn="r" rtl="1">
              <a:lnSpc>
                <a:spcPts val="3920"/>
              </a:lnSpc>
              <a:tabLst>
                <a:tab pos="6457950" algn="l"/>
              </a:tabLst>
            </a:pPr>
            <a:r>
              <a:rPr lang="ar-SA" kern="1400" spc="230">
                <a:solidFill>
                  <a:srgbClr val="FFFFFE"/>
                </a:solidFill>
                <a:latin typeface="Open Sans ExtraBold" panose="020B0906030804020204" pitchFamily="34" charset="0"/>
                <a:ea typeface="Open Sans ExtraBold" panose="020B0906030804020204" pitchFamily="34" charset="0"/>
                <a:cs typeface="Open Sans Extrabold" panose="020B0606030504020204" pitchFamily="34" charset="0"/>
              </a:rPr>
              <a:t>وحدة مؤشر استراتيجيات </a:t>
            </a:r>
            <a:r>
              <a:rPr lang="ar-YE" kern="1400" spc="230">
                <a:solidFill>
                  <a:srgbClr val="FFFFFE"/>
                </a:solidFill>
                <a:latin typeface="Open Sans ExtraBold" panose="020B0906030804020204" pitchFamily="34" charset="0"/>
                <a:ea typeface="Open Sans ExtraBold" panose="020B0906030804020204" pitchFamily="34" charset="0"/>
                <a:cs typeface="Open Sans Extrabold" panose="020B0606030504020204" pitchFamily="34" charset="0"/>
              </a:rPr>
              <a:t>ال</a:t>
            </a:r>
            <a:r>
              <a:rPr lang="ar-SA" kern="1400" spc="230">
                <a:solidFill>
                  <a:srgbClr val="FFFFFE"/>
                </a:solidFill>
                <a:latin typeface="Open Sans ExtraBold" panose="020B0906030804020204" pitchFamily="34" charset="0"/>
                <a:ea typeface="Open Sans ExtraBold" panose="020B0906030804020204" pitchFamily="34" charset="0"/>
                <a:cs typeface="Open Sans Extrabold" panose="020B0606030504020204" pitchFamily="34" charset="0"/>
              </a:rPr>
              <a:t>تكيف </a:t>
            </a:r>
            <a:r>
              <a:rPr lang="ar-YE" kern="1400" spc="230">
                <a:solidFill>
                  <a:srgbClr val="FFFFFE"/>
                </a:solidFill>
                <a:latin typeface="Open Sans ExtraBold" panose="020B0906030804020204" pitchFamily="34" charset="0"/>
                <a:ea typeface="Open Sans ExtraBold" panose="020B0906030804020204" pitchFamily="34" charset="0"/>
                <a:cs typeface="Open Sans Extrabold" panose="020B0606030504020204" pitchFamily="34" charset="0"/>
              </a:rPr>
              <a:t>ال</a:t>
            </a:r>
            <a:r>
              <a:rPr lang="ar-SA" kern="1400" spc="230">
                <a:solidFill>
                  <a:srgbClr val="FFFFFE"/>
                </a:solidFill>
                <a:latin typeface="Open Sans ExtraBold" panose="020B0906030804020204" pitchFamily="34" charset="0"/>
                <a:ea typeface="Open Sans ExtraBold" panose="020B0906030804020204" pitchFamily="34" charset="0"/>
                <a:cs typeface="Open Sans Extrabold" panose="020B0606030504020204" pitchFamily="34" charset="0"/>
              </a:rPr>
              <a:t>خاصة باستهلاك الغذاء</a:t>
            </a:r>
            <a:r>
              <a:rPr lang="ar-YE" kern="1400" spc="230">
                <a:solidFill>
                  <a:srgbClr val="FFFFFE"/>
                </a:solidFill>
                <a:latin typeface="Open Sans ExtraBold" panose="020B0906030804020204" pitchFamily="34" charset="0"/>
                <a:ea typeface="Open Sans ExtraBold" panose="020B0906030804020204" pitchFamily="34" charset="0"/>
                <a:cs typeface="Open Sans Extrabold" panose="020B0606030504020204" pitchFamily="34" charset="0"/>
              </a:rPr>
              <a:t> (</a:t>
            </a:r>
            <a:r>
              <a:rPr lang="en-US" kern="1400" spc="230" err="1">
                <a:solidFill>
                  <a:srgbClr val="FFFFFE"/>
                </a:solidFill>
                <a:latin typeface="Open Sans ExtraBold" panose="020B0906030804020204" pitchFamily="34" charset="0"/>
                <a:ea typeface="Open Sans ExtraBold" panose="020B0906030804020204" pitchFamily="34" charset="0"/>
                <a:cs typeface="Open Sans Extrabold" panose="020B0606030504020204" pitchFamily="34" charset="0"/>
              </a:rPr>
              <a:t>rCSI</a:t>
            </a:r>
            <a:r>
              <a:rPr lang="ar-YE" kern="1400" spc="230">
                <a:solidFill>
                  <a:srgbClr val="FFFFFE"/>
                </a:solidFill>
                <a:latin typeface="Open Sans ExtraBold" panose="020B0906030804020204" pitchFamily="34" charset="0"/>
                <a:ea typeface="Open Sans ExtraBold" panose="020B0906030804020204" pitchFamily="34" charset="0"/>
                <a:cs typeface="Open Sans Extrabold" panose="020B0606030504020204" pitchFamily="34" charset="0"/>
              </a:rPr>
              <a:t>)</a:t>
            </a:r>
            <a:endParaRPr lang="en-GB" kern="1400" spc="230">
              <a:solidFill>
                <a:srgbClr val="FFFFFE"/>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Tree>
    <p:extLst>
      <p:ext uri="{BB962C8B-B14F-4D97-AF65-F5344CB8AC3E}">
        <p14:creationId xmlns:p14="http://schemas.microsoft.com/office/powerpoint/2010/main" val="3555079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6809" y="1378973"/>
            <a:ext cx="11052000" cy="4100053"/>
          </a:xfrm>
        </p:spPr>
        <p:txBody>
          <a:bodyPr vert="horz" lIns="91440" tIns="45720" rIns="91440" bIns="45720" rtlCol="0" anchor="t">
            <a:noAutofit/>
          </a:bodyPr>
          <a:lstStyle/>
          <a:p>
            <a:pPr marL="0" indent="0">
              <a:lnSpc>
                <a:spcPts val="2700"/>
              </a:lnSpc>
              <a:buNone/>
            </a:pPr>
            <a:endParaRPr lang="en-US" spc="60"/>
          </a:p>
          <a:p>
            <a:pPr algn="just" rtl="1">
              <a:lnSpc>
                <a:spcPct val="90000"/>
              </a:lnSpc>
            </a:pPr>
            <a:r>
              <a:rPr lang="ar-SA" sz="2800" spc="60">
                <a:latin typeface="Open Sans"/>
                <a:ea typeface="Open Sans"/>
                <a:cs typeface="Open Sans"/>
              </a:rPr>
              <a:t>لاحظ كيفية صياغة السؤال الرئيسي (في الشريحة التالية). يشير السؤال إلى عدد الأيام التي طبقت فيها الأسرة كل استراتيجية من استراتيجيات </a:t>
            </a:r>
            <a:r>
              <a:rPr lang="ar-YE" sz="2800" spc="60">
                <a:latin typeface="Open Sans"/>
                <a:ea typeface="Open Sans"/>
                <a:cs typeface="Open Sans"/>
              </a:rPr>
              <a:t>التكيف</a:t>
            </a:r>
            <a:r>
              <a:rPr lang="ar-SA" sz="2800" spc="60">
                <a:latin typeface="Open Sans"/>
                <a:ea typeface="Open Sans"/>
                <a:cs typeface="Open Sans"/>
              </a:rPr>
              <a:t>.</a:t>
            </a:r>
            <a:endParaRPr lang="ar-YE" sz="2800" spc="60">
              <a:latin typeface="Open Sans"/>
              <a:ea typeface="Open Sans"/>
              <a:cs typeface="Open Sans"/>
            </a:endParaRPr>
          </a:p>
          <a:p>
            <a:pPr algn="just" rtl="1">
              <a:lnSpc>
                <a:spcPct val="90000"/>
              </a:lnSpc>
            </a:pPr>
            <a:endParaRPr lang="en-US" sz="2800" spc="60">
              <a:latin typeface="Open Sans"/>
              <a:ea typeface="Open Sans"/>
              <a:cs typeface="Open Sans"/>
            </a:endParaRPr>
          </a:p>
          <a:p>
            <a:pPr algn="just" rtl="1">
              <a:lnSpc>
                <a:spcPct val="90000"/>
              </a:lnSpc>
            </a:pPr>
            <a:r>
              <a:rPr lang="ar-SA" sz="2800" spc="60"/>
              <a:t>تأكد من أن السؤال يتضمن فترة استدعاء مدتها 7 أيام وليس "الأسبوع الماضي". نحن نسأل دائما عن نفس الفترة بدءا من اليوم ونعد العكسي (أي "آخر 7 أيام" وليس "الأسبوع الماضي"). يمكن أن يشعر الأشخاص الذين تمت مقابلتهم بالارتباك إذا لم يكن الإطار الزمني محددا</a:t>
            </a:r>
            <a:r>
              <a:rPr lang="ar-YE" sz="2800" spc="60"/>
              <a:t> وواضح</a:t>
            </a:r>
            <a:r>
              <a:rPr lang="ar-SA" sz="2800" spc="60"/>
              <a:t>.</a:t>
            </a:r>
            <a:endParaRPr lang="en-GB" sz="2800" spc="60"/>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r" rtl="1"/>
            <a:r>
              <a:rPr lang="ar-SA" sz="3600" kern="1400" spc="230" dirty="0">
                <a:solidFill>
                  <a:schemeClr val="tx1"/>
                </a:solidFill>
                <a:latin typeface="Open Sans ExtraBold" panose="020B0906030804020204" pitchFamily="34" charset="0"/>
              </a:rPr>
              <a:t>تعليمات التدريب 2</a:t>
            </a:r>
            <a:endParaRPr lang="en-GB" sz="3600" kern="1400" spc="230" dirty="0">
              <a:solidFill>
                <a:schemeClr val="tx1"/>
              </a:solidFill>
              <a:latin typeface="Open Sans ExtraBold" panose="020B0906030804020204" pitchFamily="34" charset="0"/>
            </a:endParaRPr>
          </a:p>
        </p:txBody>
      </p:sp>
    </p:spTree>
    <p:extLst>
      <p:ext uri="{BB962C8B-B14F-4D97-AF65-F5344CB8AC3E}">
        <p14:creationId xmlns:p14="http://schemas.microsoft.com/office/powerpoint/2010/main" val="771532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ctr" rtl="1"/>
            <a:r>
              <a:rPr lang="ar-YE" sz="3600" kern="1400" spc="230" dirty="0">
                <a:solidFill>
                  <a:schemeClr val="tx1"/>
                </a:solidFill>
                <a:latin typeface="Open Sans" panose="020B0606030504020204" pitchFamily="34" charset="0"/>
                <a:ea typeface="Open Sans" panose="020B0606030504020204" pitchFamily="34" charset="0"/>
              </a:rPr>
              <a:t>مؤشر استراتيجيات تكيف خاصة باستهلاك الغذاء (</a:t>
            </a:r>
            <a:r>
              <a:rPr lang="en-US" sz="3600" kern="1400" spc="230" dirty="0" err="1">
                <a:solidFill>
                  <a:schemeClr val="tx1"/>
                </a:solidFill>
                <a:latin typeface="Open Sans" panose="020B0606030504020204" pitchFamily="34" charset="0"/>
                <a:ea typeface="Open Sans" panose="020B0606030504020204" pitchFamily="34" charset="0"/>
              </a:rPr>
              <a:t>rCSI</a:t>
            </a:r>
            <a:r>
              <a:rPr lang="ar-YE" sz="3600" kern="1400" spc="230" dirty="0">
                <a:solidFill>
                  <a:schemeClr val="tx1"/>
                </a:solidFill>
                <a:latin typeface="Open Sans" panose="020B0606030504020204" pitchFamily="34" charset="0"/>
                <a:ea typeface="Open Sans" panose="020B0606030504020204" pitchFamily="34" charset="0"/>
              </a:rPr>
              <a:t>)</a:t>
            </a:r>
            <a:r>
              <a:rPr lang="en-GB" sz="3600" kern="1400" spc="230" dirty="0">
                <a:solidFill>
                  <a:schemeClr val="tx1"/>
                </a:solidFill>
                <a:latin typeface="Open Sans ExtraBold" panose="020B0906030804020204" pitchFamily="34" charset="0"/>
              </a:rPr>
              <a:t>:</a:t>
            </a:r>
            <a:r>
              <a:rPr lang="ar-YE" sz="3600" kern="1400" spc="230" dirty="0">
                <a:solidFill>
                  <a:schemeClr val="tx1"/>
                </a:solidFill>
                <a:latin typeface="Open Sans ExtraBold" panose="020B0906030804020204" pitchFamily="34" charset="0"/>
              </a:rPr>
              <a:t> السؤال الرئيسي</a:t>
            </a:r>
            <a:endParaRPr lang="en-GB" sz="3600" kern="1400" spc="230" dirty="0">
              <a:solidFill>
                <a:schemeClr val="tx1"/>
              </a:solidFill>
              <a:latin typeface="Open Sans ExtraBold" panose="020B0906030804020204" pitchFamily="34" charset="0"/>
            </a:endParaRPr>
          </a:p>
        </p:txBody>
      </p:sp>
      <p:sp>
        <p:nvSpPr>
          <p:cNvPr id="5" name="Content Placeholder 2">
            <a:extLst>
              <a:ext uri="{FF2B5EF4-FFF2-40B4-BE49-F238E27FC236}">
                <a16:creationId xmlns:a16="http://schemas.microsoft.com/office/drawing/2014/main" id="{CCE44228-7046-42B9-BA71-8BAA80F18D84}"/>
              </a:ext>
            </a:extLst>
          </p:cNvPr>
          <p:cNvSpPr txBox="1">
            <a:spLocks/>
          </p:cNvSpPr>
          <p:nvPr/>
        </p:nvSpPr>
        <p:spPr>
          <a:xfrm>
            <a:off x="4415444" y="4060371"/>
            <a:ext cx="7260090" cy="1891696"/>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endParaRPr lang="en-GB" sz="1800">
              <a:latin typeface="Open Sans" panose="020B0606030504020204" pitchFamily="34" charset="0"/>
              <a:ea typeface="Calibri" panose="020F0502020204030204" pitchFamily="34" charset="0"/>
            </a:endParaRPr>
          </a:p>
          <a:p>
            <a:pPr marL="0" indent="0">
              <a:buFont typeface="Arial"/>
              <a:buNone/>
            </a:pPr>
            <a:endParaRPr lang="en-GB" sz="1800">
              <a:latin typeface="Open Sans" panose="020B0606030504020204" pitchFamily="34" charset="0"/>
              <a:ea typeface="Calibri" panose="020F0502020204030204" pitchFamily="34" charset="0"/>
            </a:endParaRPr>
          </a:p>
          <a:p>
            <a:pPr marL="0" indent="0" algn="r" rtl="1">
              <a:lnSpc>
                <a:spcPts val="2700"/>
              </a:lnSpc>
              <a:buClr>
                <a:srgbClr val="0070BA"/>
              </a:buClr>
              <a:buNone/>
            </a:pPr>
            <a:r>
              <a:rPr lang="ar-SA" spc="60">
                <a:latin typeface="Open Sans"/>
                <a:ea typeface="Open Sans"/>
                <a:cs typeface="Open Sans"/>
              </a:rPr>
              <a:t>مؤشر </a:t>
            </a:r>
            <a:r>
              <a:rPr lang="ar-YE" spc="60">
                <a:latin typeface="Open Sans"/>
                <a:ea typeface="Open Sans"/>
                <a:cs typeface="Open Sans"/>
              </a:rPr>
              <a:t>استراتيجيات التكيف الخاصة باستهلاك الغذاء </a:t>
            </a:r>
            <a:r>
              <a:rPr lang="en-GB" spc="60" err="1">
                <a:latin typeface="Open Sans"/>
                <a:ea typeface="Open Sans"/>
                <a:cs typeface="Open Sans"/>
              </a:rPr>
              <a:t>rCSI</a:t>
            </a:r>
            <a:r>
              <a:rPr lang="en-GB" spc="60">
                <a:latin typeface="Open Sans"/>
                <a:ea typeface="Open Sans"/>
                <a:cs typeface="Open Sans"/>
              </a:rPr>
              <a:t>) </a:t>
            </a:r>
            <a:r>
              <a:rPr lang="ar-YE" spc="60">
                <a:latin typeface="Open Sans"/>
                <a:ea typeface="Open Sans"/>
                <a:cs typeface="Open Sans"/>
              </a:rPr>
              <a:t>)</a:t>
            </a:r>
            <a:r>
              <a:rPr lang="en-US" spc="60">
                <a:latin typeface="Open Sans"/>
                <a:ea typeface="Open Sans"/>
                <a:cs typeface="Open Sans"/>
              </a:rPr>
              <a:t> </a:t>
            </a:r>
            <a:r>
              <a:rPr lang="ar-SA" spc="60">
                <a:latin typeface="Open Sans"/>
                <a:ea typeface="Open Sans"/>
                <a:cs typeface="Open Sans"/>
              </a:rPr>
              <a:t>عن </a:t>
            </a:r>
            <a:r>
              <a:rPr lang="ar-SA" b="1" spc="60">
                <a:latin typeface="Open Sans"/>
                <a:ea typeface="Open Sans"/>
                <a:cs typeface="Open Sans"/>
              </a:rPr>
              <a:t>عدد الأيام </a:t>
            </a:r>
            <a:r>
              <a:rPr lang="ar-SA" spc="60">
                <a:latin typeface="Open Sans"/>
                <a:ea typeface="Open Sans"/>
                <a:cs typeface="Open Sans"/>
              </a:rPr>
              <a:t>، في </a:t>
            </a:r>
            <a:r>
              <a:rPr lang="ar-SA" b="1" spc="60">
                <a:latin typeface="Open Sans"/>
                <a:ea typeface="Open Sans"/>
                <a:cs typeface="Open Sans"/>
              </a:rPr>
              <a:t>آخر 7 أيام </a:t>
            </a:r>
            <a:r>
              <a:rPr lang="ar-SA" spc="60">
                <a:latin typeface="Open Sans"/>
                <a:ea typeface="Open Sans"/>
                <a:cs typeface="Open Sans"/>
              </a:rPr>
              <a:t>، طبقت فيها </a:t>
            </a:r>
            <a:r>
              <a:rPr lang="ar-SA" b="1" spc="60">
                <a:latin typeface="Open Sans"/>
                <a:ea typeface="Open Sans"/>
                <a:cs typeface="Open Sans"/>
              </a:rPr>
              <a:t>أسرتك</a:t>
            </a:r>
            <a:r>
              <a:rPr lang="ar-YE" b="1" spc="60">
                <a:latin typeface="Open Sans"/>
                <a:ea typeface="Open Sans"/>
                <a:cs typeface="Open Sans"/>
              </a:rPr>
              <a:t> المعيشية</a:t>
            </a:r>
            <a:r>
              <a:rPr lang="ar-SA" spc="60">
                <a:latin typeface="Open Sans"/>
                <a:ea typeface="Open Sans"/>
                <a:cs typeface="Open Sans"/>
              </a:rPr>
              <a:t> إحدى استراتيجيات التأقلم </a:t>
            </a:r>
            <a:r>
              <a:rPr lang="ar-SA" b="1" spc="60">
                <a:latin typeface="Open Sans"/>
                <a:ea typeface="Open Sans"/>
                <a:cs typeface="Open Sans"/>
              </a:rPr>
              <a:t>بسبب نقص الطعام أو المال لشراء الطعام</a:t>
            </a:r>
            <a:r>
              <a:rPr lang="ar-SA" spc="60">
                <a:latin typeface="Open Sans"/>
                <a:ea typeface="Open Sans"/>
                <a:cs typeface="Open Sans"/>
              </a:rPr>
              <a:t>.</a:t>
            </a:r>
            <a:endParaRPr lang="en-GB" spc="60">
              <a:latin typeface="Open Sans"/>
              <a:ea typeface="Open Sans"/>
              <a:cs typeface="Open Sans"/>
            </a:endParaRPr>
          </a:p>
        </p:txBody>
      </p:sp>
      <p:graphicFrame>
        <p:nvGraphicFramePr>
          <p:cNvPr id="4" name="Table 3">
            <a:extLst>
              <a:ext uri="{FF2B5EF4-FFF2-40B4-BE49-F238E27FC236}">
                <a16:creationId xmlns:a16="http://schemas.microsoft.com/office/drawing/2014/main" id="{FFA0E29F-1FAD-2A28-E3B1-BB51D680758A}"/>
              </a:ext>
            </a:extLst>
          </p:cNvPr>
          <p:cNvGraphicFramePr>
            <a:graphicFrameLocks noGrp="1"/>
          </p:cNvGraphicFramePr>
          <p:nvPr>
            <p:extLst>
              <p:ext uri="{D42A27DB-BD31-4B8C-83A1-F6EECF244321}">
                <p14:modId xmlns:p14="http://schemas.microsoft.com/office/powerpoint/2010/main" val="1687607151"/>
              </p:ext>
            </p:extLst>
          </p:nvPr>
        </p:nvGraphicFramePr>
        <p:xfrm>
          <a:off x="1748790" y="2549746"/>
          <a:ext cx="9034710" cy="1891695"/>
        </p:xfrm>
        <a:graphic>
          <a:graphicData uri="http://schemas.openxmlformats.org/drawingml/2006/table">
            <a:tbl>
              <a:tblPr rtl="1" firstRow="1" firstCol="1" bandRow="1"/>
              <a:tblGrid>
                <a:gridCol w="3973248">
                  <a:extLst>
                    <a:ext uri="{9D8B030D-6E8A-4147-A177-3AD203B41FA5}">
                      <a16:colId xmlns:a16="http://schemas.microsoft.com/office/drawing/2014/main" val="4043454088"/>
                    </a:ext>
                  </a:extLst>
                </a:gridCol>
                <a:gridCol w="3973248">
                  <a:extLst>
                    <a:ext uri="{9D8B030D-6E8A-4147-A177-3AD203B41FA5}">
                      <a16:colId xmlns:a16="http://schemas.microsoft.com/office/drawing/2014/main" val="2581142350"/>
                    </a:ext>
                  </a:extLst>
                </a:gridCol>
                <a:gridCol w="1088214">
                  <a:extLst>
                    <a:ext uri="{9D8B030D-6E8A-4147-A177-3AD203B41FA5}">
                      <a16:colId xmlns:a16="http://schemas.microsoft.com/office/drawing/2014/main" val="3945898050"/>
                    </a:ext>
                  </a:extLst>
                </a:gridCol>
              </a:tblGrid>
              <a:tr h="1574166">
                <a:tc gridSpan="2">
                  <a:txBody>
                    <a:bodyPr/>
                    <a:lstStyle/>
                    <a:p>
                      <a:pPr marL="0" marR="0" lvl="0" indent="0" algn="r" defTabSz="914400" rtl="0" eaLnBrk="1" fontAlgn="auto" latinLnBrk="0" hangingPunct="1">
                        <a:lnSpc>
                          <a:spcPct val="115000"/>
                        </a:lnSpc>
                        <a:spcBef>
                          <a:spcPts val="0"/>
                        </a:spcBef>
                        <a:spcAft>
                          <a:spcPts val="800"/>
                        </a:spcAft>
                        <a:buClrTx/>
                        <a:buSzTx/>
                        <a:buFontTx/>
                        <a:buNone/>
                        <a:tabLst/>
                        <a:defRPr/>
                      </a:pPr>
                      <a:r>
                        <a:rPr lang="ar-SA" sz="1600" b="1" kern="100">
                          <a:solidFill>
                            <a:srgbClr val="000000"/>
                          </a:solidFill>
                          <a:effectLst/>
                          <a:latin typeface="Aptos" panose="020B0004020202020204" pitchFamily="34" charset="0"/>
                          <a:ea typeface="Aptos" panose="020B0004020202020204" pitchFamily="34" charset="0"/>
                          <a:cs typeface="+mj-cs"/>
                        </a:rPr>
                        <a:t>خلال الأيام السبعة الماضية، هل كانت هناك أي أيام (وإذا كان الأمر كذلك، فكم عددها) عندما اضطرت أسرتك إلى استخدام إحدى الاستراتيجيات التالية </a:t>
                      </a:r>
                      <a:r>
                        <a:rPr lang="ar-YE" sz="1600" b="1" kern="100">
                          <a:solidFill>
                            <a:srgbClr val="000000"/>
                          </a:solidFill>
                          <a:effectLst/>
                          <a:latin typeface="Aptos" panose="020B0004020202020204" pitchFamily="34" charset="0"/>
                          <a:ea typeface="Aptos" panose="020B0004020202020204" pitchFamily="34" charset="0"/>
                          <a:cs typeface="+mj-cs"/>
                        </a:rPr>
                        <a:t>لل</a:t>
                      </a:r>
                      <a:r>
                        <a:rPr lang="ar-SA" sz="1600" b="1" kern="100">
                          <a:solidFill>
                            <a:srgbClr val="000000"/>
                          </a:solidFill>
                          <a:effectLst/>
                          <a:latin typeface="Aptos" panose="020B0004020202020204" pitchFamily="34" charset="0"/>
                          <a:ea typeface="Aptos" panose="020B0004020202020204" pitchFamily="34" charset="0"/>
                          <a:cs typeface="+mj-cs"/>
                        </a:rPr>
                        <a:t>تعامل مع نقص الغذاء أو المال لشراء الغذاء</a:t>
                      </a:r>
                      <a:br>
                        <a:rPr lang="en-US" sz="1600" b="1" kern="100">
                          <a:solidFill>
                            <a:srgbClr val="000000"/>
                          </a:solidFill>
                          <a:effectLst/>
                          <a:latin typeface="Aptos" panose="020B0004020202020204" pitchFamily="34" charset="0"/>
                          <a:ea typeface="Aptos" panose="020B0004020202020204" pitchFamily="34" charset="0"/>
                          <a:cs typeface="+mj-cs"/>
                        </a:rPr>
                      </a:br>
                      <a:br>
                        <a:rPr lang="ar-YE" sz="1600" b="1" kern="100">
                          <a:solidFill>
                            <a:srgbClr val="000000"/>
                          </a:solidFill>
                          <a:effectLst/>
                          <a:latin typeface="Aptos" panose="020B0004020202020204" pitchFamily="34" charset="0"/>
                          <a:ea typeface="Aptos" panose="020B0004020202020204" pitchFamily="34" charset="0"/>
                          <a:cs typeface="+mj-cs"/>
                        </a:rPr>
                      </a:br>
                      <a:r>
                        <a:rPr lang="ar-YE" sz="1600" i="1" kern="100">
                          <a:solidFill>
                            <a:srgbClr val="000000"/>
                          </a:solidFill>
                          <a:effectLst/>
                          <a:latin typeface="Aptos" panose="020B0004020202020204" pitchFamily="34" charset="0"/>
                          <a:ea typeface="Aptos" panose="020B0004020202020204" pitchFamily="34" charset="0"/>
                          <a:cs typeface="+mn-cs"/>
                        </a:rPr>
                        <a:t>ملاحظة للباحثين: اقرأ جميع الاستراتيجيات</a:t>
                      </a:r>
                      <a:endParaRPr lang="en-GB" sz="1600" kern="100">
                        <a:solidFill>
                          <a:schemeClr val="tx1"/>
                        </a:solidFill>
                        <a:effectLst/>
                        <a:latin typeface="Aptos" panose="020B0004020202020204" pitchFamily="34" charset="0"/>
                        <a:ea typeface="Aptos" panose="020B0004020202020204" pitchFamily="34" charset="0"/>
                        <a:cs typeface="+mn-cs"/>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a:lnSpc>
                          <a:spcPct val="115000"/>
                        </a:lnSpc>
                        <a:spcAft>
                          <a:spcPts val="800"/>
                        </a:spcAft>
                      </a:pPr>
                      <a:r>
                        <a:rPr lang="ar-SA" sz="1600" b="1" kern="100">
                          <a:solidFill>
                            <a:srgbClr val="000000"/>
                          </a:solidFill>
                          <a:effectLst/>
                          <a:latin typeface="Raavi" panose="020B0502040204020203" pitchFamily="34" charset="0"/>
                          <a:ea typeface="Aptos" panose="020B0004020202020204" pitchFamily="34" charset="0"/>
                          <a:cs typeface="+mj-cs"/>
                        </a:rPr>
                        <a:t>التكرار</a:t>
                      </a:r>
                      <a:endParaRPr lang="en-GB" sz="1600" b="1" kern="100">
                        <a:effectLst/>
                        <a:latin typeface="Raavi" panose="020B0502040204020203" pitchFamily="34" charset="0"/>
                        <a:ea typeface="Aptos" panose="020B0004020202020204" pitchFamily="34" charset="0"/>
                        <a:cs typeface="+mj-cs"/>
                      </a:endParaRPr>
                    </a:p>
                    <a:p>
                      <a:pPr algn="ctr" rtl="0">
                        <a:lnSpc>
                          <a:spcPct val="115000"/>
                        </a:lnSpc>
                        <a:spcAft>
                          <a:spcPts val="800"/>
                        </a:spcAft>
                      </a:pPr>
                      <a:r>
                        <a:rPr lang="en-GB" sz="1600" b="0" kern="100">
                          <a:effectLst/>
                          <a:latin typeface="Aptos" panose="020B0004020202020204" pitchFamily="34" charset="0"/>
                          <a:ea typeface="Aptos" panose="020B0004020202020204" pitchFamily="34" charset="0"/>
                          <a:cs typeface="+mj-cs"/>
                        </a:rPr>
                        <a:t> </a:t>
                      </a:r>
                    </a:p>
                    <a:p>
                      <a:pPr algn="ctr" rtl="0">
                        <a:lnSpc>
                          <a:spcPct val="115000"/>
                        </a:lnSpc>
                        <a:spcAft>
                          <a:spcPts val="800"/>
                        </a:spcAft>
                      </a:pPr>
                      <a:r>
                        <a:rPr lang="en-GB" sz="1600" b="0" i="1" kern="100">
                          <a:solidFill>
                            <a:srgbClr val="000000"/>
                          </a:solidFill>
                          <a:effectLst/>
                          <a:latin typeface="Aptos" panose="020B0004020202020204" pitchFamily="34" charset="0"/>
                          <a:ea typeface="Aptos" panose="020B0004020202020204" pitchFamily="34" charset="0"/>
                          <a:cs typeface="+mj-cs"/>
                        </a:rPr>
                        <a:t>(</a:t>
                      </a:r>
                      <a:r>
                        <a:rPr lang="ar-SA" sz="1600" b="0" i="1" kern="100">
                          <a:solidFill>
                            <a:srgbClr val="000000"/>
                          </a:solidFill>
                          <a:effectLst/>
                          <a:latin typeface="Aptos" panose="020B0004020202020204" pitchFamily="34" charset="0"/>
                          <a:ea typeface="Aptos" panose="020B0004020202020204" pitchFamily="34" charset="0"/>
                          <a:cs typeface="+mj-cs"/>
                        </a:rPr>
                        <a:t>عدد الايام</a:t>
                      </a:r>
                      <a:r>
                        <a:rPr lang="en-GB" sz="1600" b="0" i="1" kern="100">
                          <a:solidFill>
                            <a:srgbClr val="000000"/>
                          </a:solidFill>
                          <a:effectLst/>
                          <a:latin typeface="Aptos" panose="020B0004020202020204" pitchFamily="34" charset="0"/>
                          <a:ea typeface="Aptos" panose="020B0004020202020204" pitchFamily="34" charset="0"/>
                          <a:cs typeface="+mj-cs"/>
                        </a:rPr>
                        <a:t>)</a:t>
                      </a:r>
                      <a:endParaRPr lang="en-GB" sz="1600" b="0" kern="100">
                        <a:effectLst/>
                        <a:latin typeface="Aptos" panose="020B0004020202020204" pitchFamily="34" charset="0"/>
                        <a:ea typeface="Aptos" panose="020B0004020202020204" pitchFamily="34" charset="0"/>
                        <a:cs typeface="+mj-cs"/>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976405554"/>
                  </a:ext>
                </a:extLst>
              </a:tr>
              <a:tr h="317529">
                <a:tc>
                  <a:txBody>
                    <a:bodyPr/>
                    <a:lstStyle/>
                    <a:p>
                      <a:pPr rtl="1">
                        <a:lnSpc>
                          <a:spcPct val="115000"/>
                        </a:lnSpc>
                      </a:pPr>
                      <a:endParaRPr lang="en-GB" sz="1200" kern="100">
                        <a:effectLst/>
                        <a:latin typeface="Aptos" panose="020B0004020202020204" pitchFamily="34" charset="0"/>
                      </a:endParaRPr>
                    </a:p>
                  </a:txBody>
                  <a:tcPr marL="68580" marR="68580" marT="9525"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rtl="1">
                        <a:lnSpc>
                          <a:spcPct val="115000"/>
                        </a:lnSpc>
                      </a:pPr>
                      <a:endParaRPr lang="en-GB" sz="1200" kern="100">
                        <a:effectLst/>
                        <a:latin typeface="Aptos" panose="020B0004020202020204" pitchFamily="34" charset="0"/>
                      </a:endParaRPr>
                    </a:p>
                  </a:txBody>
                  <a:tcPr marL="68580" marR="68580" marT="9525"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rtl="1">
                        <a:lnSpc>
                          <a:spcPct val="115000"/>
                        </a:lnSpc>
                      </a:pPr>
                      <a:endParaRPr lang="en-GB" sz="1200" kern="100">
                        <a:effectLst/>
                        <a:latin typeface="Aptos" panose="020B0004020202020204" pitchFamily="34" charset="0"/>
                      </a:endParaRPr>
                    </a:p>
                  </a:txBody>
                  <a:tcPr marL="68580" marR="68580" marT="9525" marB="0">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100711711"/>
                  </a:ext>
                </a:extLst>
              </a:tr>
            </a:tbl>
          </a:graphicData>
        </a:graphic>
      </p:graphicFrame>
    </p:spTree>
    <p:extLst>
      <p:ext uri="{BB962C8B-B14F-4D97-AF65-F5344CB8AC3E}">
        <p14:creationId xmlns:p14="http://schemas.microsoft.com/office/powerpoint/2010/main" val="3885395789"/>
      </p:ext>
    </p:extLst>
  </p:cSld>
  <p:clrMapOvr>
    <a:masterClrMapping/>
  </p:clrMapOvr>
</p:sld>
</file>

<file path=ppt/theme/theme1.xml><?xml version="1.0" encoding="utf-8"?>
<a:theme xmlns:a="http://schemas.openxmlformats.org/drawingml/2006/main" name="Theme2">
  <a:themeElements>
    <a:clrScheme name="WFP COLOUR PALETTE">
      <a:dk1>
        <a:srgbClr val="007DBC"/>
      </a:dk1>
      <a:lt1>
        <a:srgbClr val="36B5C5"/>
      </a:lt1>
      <a:dk2>
        <a:srgbClr val="00B385"/>
      </a:dk2>
      <a:lt2>
        <a:srgbClr val="008868"/>
      </a:lt2>
      <a:accent1>
        <a:srgbClr val="1A4161"/>
      </a:accent1>
      <a:accent2>
        <a:srgbClr val="982B56"/>
      </a:accent2>
      <a:accent3>
        <a:srgbClr val="EF404C"/>
      </a:accent3>
      <a:accent4>
        <a:srgbClr val="B79F8D"/>
      </a:accent4>
      <a:accent5>
        <a:srgbClr val="ECDFBB"/>
      </a:accent5>
      <a:accent6>
        <a:srgbClr val="F37847"/>
      </a:accent6>
      <a:hlink>
        <a:srgbClr val="FFFFFF"/>
      </a:hlink>
      <a:folHlink>
        <a:srgbClr val="00000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2" id="{CEABC6C1-02E8-6E4D-9B35-02EDBE627B8A}" vid="{F8040699-0E4C-D043-8EE2-4232DCF6EB18}"/>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WFP COLOUR PALETTE">
    <a:dk1>
      <a:srgbClr val="007DBC"/>
    </a:dk1>
    <a:lt1>
      <a:srgbClr val="36B5C5"/>
    </a:lt1>
    <a:dk2>
      <a:srgbClr val="00B385"/>
    </a:dk2>
    <a:lt2>
      <a:srgbClr val="008868"/>
    </a:lt2>
    <a:accent1>
      <a:srgbClr val="1A4161"/>
    </a:accent1>
    <a:accent2>
      <a:srgbClr val="982B56"/>
    </a:accent2>
    <a:accent3>
      <a:srgbClr val="EF404C"/>
    </a:accent3>
    <a:accent4>
      <a:srgbClr val="B79F8D"/>
    </a:accent4>
    <a:accent5>
      <a:srgbClr val="ECDFBB"/>
    </a:accent5>
    <a:accent6>
      <a:srgbClr val="F37847"/>
    </a:accent6>
    <a:hlink>
      <a:srgbClr val="FFFFFF"/>
    </a:hlink>
    <a:folHlink>
      <a:srgbClr val="00000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7EC5AEA005F3944B5281CE0F7F3B6DF" ma:contentTypeVersion="18" ma:contentTypeDescription="Create a new document." ma:contentTypeScope="" ma:versionID="ad2f6bf157231b83579321204f69ffe0">
  <xsd:schema xmlns:xsd="http://www.w3.org/2001/XMLSchema" xmlns:xs="http://www.w3.org/2001/XMLSchema" xmlns:p="http://schemas.microsoft.com/office/2006/metadata/properties" xmlns:ns2="49256dcf-74b5-4e0f-b2ab-e17546be8a80" xmlns:ns3="3940b711-dc1d-4235-b0a5-48d487f0d3b9" targetNamespace="http://schemas.microsoft.com/office/2006/metadata/properties" ma:root="true" ma:fieldsID="e944df982cebb5615fc5ff0a850bebfa" ns2:_="" ns3:_="">
    <xsd:import namespace="49256dcf-74b5-4e0f-b2ab-e17546be8a80"/>
    <xsd:import namespace="3940b711-dc1d-4235-b0a5-48d487f0d3b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256dcf-74b5-4e0f-b2ab-e17546be8a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acc4dc2-1d7d-4ba2-9bc5-748c4ad50a6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940b711-dc1d-4235-b0a5-48d487f0d3b9"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17c2faf-511a-483c-a677-1ab92e51de83}" ma:internalName="TaxCatchAll" ma:showField="CatchAllData" ma:web="3940b711-dc1d-4235-b0a5-48d487f0d3b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9256dcf-74b5-4e0f-b2ab-e17546be8a80">
      <Terms xmlns="http://schemas.microsoft.com/office/infopath/2007/PartnerControls"/>
    </lcf76f155ced4ddcb4097134ff3c332f>
    <TaxCatchAll xmlns="3940b711-dc1d-4235-b0a5-48d487f0d3b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1DB97DA-475D-4118-B57E-888CBDA9A28F}">
  <ds:schemaRefs>
    <ds:schemaRef ds:uri="3940b711-dc1d-4235-b0a5-48d487f0d3b9"/>
    <ds:schemaRef ds:uri="49256dcf-74b5-4e0f-b2ab-e17546be8a8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144BB7B-CE34-4D68-9B7C-68D737AEA431}">
  <ds:schemaRefs>
    <ds:schemaRef ds:uri="3940b711-dc1d-4235-b0a5-48d487f0d3b9"/>
    <ds:schemaRef ds:uri="49256dcf-74b5-4e0f-b2ab-e17546be8a8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A3AC776-BB22-46C6-94CA-DE5319E3281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97</TotalTime>
  <Words>3761</Words>
  <Application>Microsoft Office PowerPoint</Application>
  <PresentationFormat>Widescreen</PresentationFormat>
  <Paragraphs>344</Paragraphs>
  <Slides>43</Slides>
  <Notes>30</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43</vt:i4>
      </vt:variant>
    </vt:vector>
  </HeadingPairs>
  <TitlesOfParts>
    <vt:vector size="52" baseType="lpstr">
      <vt:lpstr>Aptos</vt:lpstr>
      <vt:lpstr>Arial</vt:lpstr>
      <vt:lpstr>Calibri</vt:lpstr>
      <vt:lpstr>Open Sans</vt:lpstr>
      <vt:lpstr>Open Sans ExtraBold</vt:lpstr>
      <vt:lpstr>Open Sans ExtraBold</vt:lpstr>
      <vt:lpstr>Raavi</vt:lpstr>
      <vt:lpstr>Wingdings</vt:lpstr>
      <vt:lpstr>Theme2</vt:lpstr>
      <vt:lpstr>PowerPoint Presentation</vt:lpstr>
      <vt:lpstr>الجمهور  </vt:lpstr>
      <vt:lpstr>PowerPoint Presentation</vt:lpstr>
      <vt:lpstr> تعليمات التدريب 1</vt:lpstr>
      <vt:lpstr>ماهو مؤشر استراتيجيات التكيف الخاصة باستهلاك الغذاء(rCSI)</vt:lpstr>
      <vt:lpstr>استخدام مؤشر استراتيجيات تكيف خاصة باستهلاك الغذاء(rCSI)</vt:lpstr>
      <vt:lpstr>PowerPoint Presentation</vt:lpstr>
      <vt:lpstr>تعليمات التدريب 2</vt:lpstr>
      <vt:lpstr>مؤشر استراتيجيات تكيف خاصة باستهلاك الغذاء (rCSI): السؤال الرئيسي</vt:lpstr>
      <vt:lpstr> :rCSIالاستراتيجية الاولى</vt:lpstr>
      <vt:lpstr> :rCSIالاستراتيجية الاولى مثال على الاستقصاء</vt:lpstr>
      <vt:lpstr> :rCSIالاستراتيجية الاولى (متابعه)</vt:lpstr>
      <vt:lpstr> :rCSIالاستراتيجية الثانية</vt:lpstr>
      <vt:lpstr> :rCSIالاستراتيجية الثانية مثال على الاستقصاء</vt:lpstr>
      <vt:lpstr> :rCSIالاستراتيجية الثانية (متابعه)</vt:lpstr>
      <vt:lpstr> :rCSIالاستراتيجية الثالثة</vt:lpstr>
      <vt:lpstr> :rCSIالاستراتيجية الثالثة مثال على الاستقصاء</vt:lpstr>
      <vt:lpstr> :rCSIالاستراتيجية الثالثة مثال على الاستقصاء</vt:lpstr>
      <vt:lpstr> :rCSIالاستراتيجية الرابعة</vt:lpstr>
      <vt:lpstr> :rCSIالاستراتيجية الرابعة مثال على الاستقصاء</vt:lpstr>
      <vt:lpstr> :rCSIالاستراتيجية الرابعة مثال على الاستقصاء</vt:lpstr>
      <vt:lpstr> :rCSIالاستراتيجية الخامسة</vt:lpstr>
      <vt:lpstr> :rCSIالاستراتيجية الخامسة مثال على الاستقصاء</vt:lpstr>
      <vt:lpstr> :rCSIالاستراتيجية الخامسة (متابعه)</vt:lpstr>
      <vt:lpstr>PowerPoint Presentation</vt:lpstr>
      <vt:lpstr> :rCSIاوزان الاستراتيجات على حسب شدتها</vt:lpstr>
      <vt:lpstr>PowerPoint Presentation</vt:lpstr>
      <vt:lpstr>حساب مؤشر استراتيجيات التكيف الخاصة باستهلاك الغذاء (rCSI) </vt:lpstr>
      <vt:lpstr>PowerPoint Presentation</vt:lpstr>
      <vt:lpstr>ملاحظات الباحثين/ الماسحين</vt:lpstr>
      <vt:lpstr>PowerPoint Presentation</vt:lpstr>
      <vt:lpstr> :rCSIمصمم الاستبيان (Survey designer)</vt:lpstr>
      <vt:lpstr> :rCSI مصمم الاستبيان  (Survey designer)</vt:lpstr>
      <vt:lpstr>تصميم وحدة rCSI</vt:lpstr>
      <vt:lpstr>PowerPoint Presentation</vt:lpstr>
      <vt:lpstr> :rCSI مصمم الاستبيان</vt:lpstr>
      <vt:lpstr>rCSi: GITHUB</vt:lpstr>
      <vt:lpstr>PowerPoint Presentation</vt:lpstr>
      <vt:lpstr>مثال على الابلاغ استراتيجيات التكيف الخاصة باستهلاك الغذاء (rCSI) </vt:lpstr>
      <vt:lpstr>مثال على تقرير مؤشر استراتيجيات التكيف الخاصة باستهلاك الغذاء (rCSI)</vt:lpstr>
      <vt:lpstr>PowerPoint Presentation</vt:lpstr>
      <vt:lpstr>مركز الموارد الخاص ب VAM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 slide Useful tips to correctly edit this powerpoint template</dc:title>
  <dc:creator>Helen CLARKE</dc:creator>
  <cp:lastModifiedBy>Odai SALEH</cp:lastModifiedBy>
  <cp:revision>3</cp:revision>
  <dcterms:created xsi:type="dcterms:W3CDTF">2018-08-20T09:35:59Z</dcterms:created>
  <dcterms:modified xsi:type="dcterms:W3CDTF">2026-05-04T11:28:15Z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0x01010007EC5AEA005F3944B5281CE0F7F3B6DF</vt:lpwstr>
  </property>
  <property fmtid="{D5CDD505-2E9C-101B-9397-08002B2CF9AE}" pid="3" name="MediaServiceImageTags">
    <vt:lpwstr/>
  </property>
  <property fmtid="{D5CDD505-2E9C-101B-9397-08002B2CF9AE}" pid="4" name="MSIP_Label_2a3a108f-898d-4589-9ebc-7ee3b46df9b8_Enabled">
    <vt:lpwstr>true</vt:lpwstr>
  </property>
  <property fmtid="{D5CDD505-2E9C-101B-9397-08002B2CF9AE}" pid="5" name="MSIP_Label_2a3a108f-898d-4589-9ebc-7ee3b46df9b8_SetDate">
    <vt:lpwstr>2025-02-12T21:33:19Z</vt:lpwstr>
  </property>
  <property fmtid="{D5CDD505-2E9C-101B-9397-08002B2CF9AE}" pid="6" name="MSIP_Label_2a3a108f-898d-4589-9ebc-7ee3b46df9b8_Method">
    <vt:lpwstr>Standard</vt:lpwstr>
  </property>
  <property fmtid="{D5CDD505-2E9C-101B-9397-08002B2CF9AE}" pid="7" name="MSIP_Label_2a3a108f-898d-4589-9ebc-7ee3b46df9b8_Name">
    <vt:lpwstr>Official use only</vt:lpwstr>
  </property>
  <property fmtid="{D5CDD505-2E9C-101B-9397-08002B2CF9AE}" pid="8" name="MSIP_Label_2a3a108f-898d-4589-9ebc-7ee3b46df9b8_SiteId">
    <vt:lpwstr>462ad9ae-d7d9-4206-b874-71b1e079776f</vt:lpwstr>
  </property>
  <property fmtid="{D5CDD505-2E9C-101B-9397-08002B2CF9AE}" pid="9" name="MSIP_Label_2a3a108f-898d-4589-9ebc-7ee3b46df9b8_ActionId">
    <vt:lpwstr>d65ea385-1103-4f12-82b0-9e99389b77d6</vt:lpwstr>
  </property>
  <property fmtid="{D5CDD505-2E9C-101B-9397-08002B2CF9AE}" pid="10" name="MSIP_Label_2a3a108f-898d-4589-9ebc-7ee3b46df9b8_ContentBits">
    <vt:lpwstr>0</vt:lpwstr>
  </property>
</Properties>
</file>