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35"/>
  </p:notesMasterIdLst>
  <p:handoutMasterIdLst>
    <p:handoutMasterId r:id="rId36"/>
  </p:handoutMasterIdLst>
  <p:sldIdLst>
    <p:sldId id="261" r:id="rId5"/>
    <p:sldId id="439" r:id="rId6"/>
    <p:sldId id="274" r:id="rId7"/>
    <p:sldId id="268" r:id="rId8"/>
    <p:sldId id="291" r:id="rId9"/>
    <p:sldId id="373" r:id="rId10"/>
    <p:sldId id="332" r:id="rId11"/>
    <p:sldId id="306" r:id="rId12"/>
    <p:sldId id="383" r:id="rId13"/>
    <p:sldId id="385" r:id="rId14"/>
    <p:sldId id="379" r:id="rId15"/>
    <p:sldId id="374" r:id="rId16"/>
    <p:sldId id="375" r:id="rId17"/>
    <p:sldId id="322" r:id="rId18"/>
    <p:sldId id="386" r:id="rId19"/>
    <p:sldId id="384" r:id="rId20"/>
    <p:sldId id="387" r:id="rId21"/>
    <p:sldId id="331" r:id="rId22"/>
    <p:sldId id="382" r:id="rId23"/>
    <p:sldId id="297" r:id="rId24"/>
    <p:sldId id="380" r:id="rId25"/>
    <p:sldId id="309" r:id="rId26"/>
    <p:sldId id="293" r:id="rId27"/>
    <p:sldId id="324" r:id="rId28"/>
    <p:sldId id="299" r:id="rId29"/>
    <p:sldId id="311" r:id="rId30"/>
    <p:sldId id="300" r:id="rId31"/>
    <p:sldId id="313" r:id="rId32"/>
    <p:sldId id="296" r:id="rId33"/>
    <p:sldId id="333"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439"/>
          </p14:sldIdLst>
        </p14:section>
        <p14:section name="Relevance: both" id="{B8D5A308-6A34-47A9-9898-8C8385DF4400}">
          <p14:sldIdLst>
            <p14:sldId id="274"/>
            <p14:sldId id="268"/>
            <p14:sldId id="291"/>
            <p14:sldId id="373"/>
            <p14:sldId id="332"/>
            <p14:sldId id="306"/>
            <p14:sldId id="383"/>
            <p14:sldId id="385"/>
            <p14:sldId id="379"/>
            <p14:sldId id="374"/>
            <p14:sldId id="375"/>
          </p14:sldIdLst>
        </p14:section>
        <p14:section name="Relevance: Analyst training" id="{7E87BF92-3A7D-4E63-A594-6397CC96B705}">
          <p14:sldIdLst>
            <p14:sldId id="322"/>
            <p14:sldId id="386"/>
            <p14:sldId id="384"/>
            <p14:sldId id="387"/>
            <p14:sldId id="331"/>
            <p14:sldId id="382"/>
            <p14:sldId id="297"/>
            <p14:sldId id="380"/>
            <p14:sldId id="309"/>
            <p14:sldId id="293"/>
            <p14:sldId id="324"/>
            <p14:sldId id="299"/>
          </p14:sldIdLst>
        </p14:section>
        <p14:section name="Relevance: both" id="{C4E5C8C1-942B-43B4-BB14-91179D714B55}">
          <p14:sldIdLst>
            <p14:sldId id="311"/>
            <p14:sldId id="300"/>
            <p14:sldId id="313"/>
            <p14:sldId id="29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2E1C0B-D5E6-00FA-FBDB-BA138CF7CDBF}" name="Marianne JENSBY" initials="MJ" userId="S::marianne.jensby@wfp.org::138ee585-774f-4d33-910f-eb8f633c7eea" providerId="AD"/>
  <p188:author id="{267EE71F-E4CF-2640-16B2-A6A6650BB44B}" name="Cassandra WALKER" initials="CW" userId="S::cassandra.walker@wfp.org::7d551a76-2a3b-46ce-9612-27f9694a0380" providerId="AD"/>
  <p188:author id="{48B76E41-EE3A-55C5-FA23-E4EF01351F8D}" name="WFP-RAM-N" initials="RAMN" userId="WFP-RAM-N" providerId="None"/>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F2FC1DC5-B5CD-B035-95F5-D72051AB69FE}" name="Aya ABDELHALIM" initials="AA" userId="S::aya.abdelhalim@wfp.org::f822879e-9cc4-4440-a31e-93f42b474b79" providerId="AD"/>
  <p188:author id="{916173DF-0D56-75B2-682D-A5B4E40811C9}" name="Odai SALEH" initials="OS" userId="S::odai.saleh@wfp.org::a27f7d6a-f034-4578-8764-df3cfd5aa2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1B1"/>
    <a:srgbClr val="E3002B"/>
    <a:srgbClr val="007DBC"/>
    <a:srgbClr val="FFFFFE"/>
    <a:srgbClr val="00FF00"/>
    <a:srgbClr val="66FF66"/>
    <a:srgbClr val="66FFCC"/>
    <a:srgbClr val="33CC33"/>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3E62F-C968-41B6-A992-69FC5A735DE0}" v="5" dt="2025-07-15T09:47:41.0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wfp.sharepoint.com/sites/NeedsAssessmentsTeam/Shared%20Documents/General/11.%20Standardization/8.%20HDDS/HDDS%20reporting%20examp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r>
              <a:rPr lang="ar-YE" b="1" dirty="0"/>
              <a:t>التنوع</a:t>
            </a:r>
            <a:r>
              <a:rPr lang="ar-YE" b="1" baseline="0" dirty="0"/>
              <a:t> الغذائي للأسرة</a:t>
            </a:r>
            <a:endParaRPr lang="fr-FR"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stacked"/>
        <c:varyColors val="0"/>
        <c:ser>
          <c:idx val="0"/>
          <c:order val="0"/>
          <c:tx>
            <c:strRef>
              <c:f>Sheet1!$C$2</c:f>
              <c:strCache>
                <c:ptCount val="1"/>
                <c:pt idx="0">
                  <c:v>Low (0-2 food groups)</c:v>
                </c:pt>
              </c:strCache>
            </c:strRef>
          </c:tx>
          <c:spPr>
            <a:solidFill>
              <a:srgbClr val="E3002B"/>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Sheet1!$C$3:$C$8</c:f>
              <c:numCache>
                <c:formatCode>0%</c:formatCode>
                <c:ptCount val="6"/>
                <c:pt idx="0">
                  <c:v>0.14000000000000001</c:v>
                </c:pt>
                <c:pt idx="1">
                  <c:v>0.14000000000000001</c:v>
                </c:pt>
                <c:pt idx="2">
                  <c:v>0.37</c:v>
                </c:pt>
                <c:pt idx="3">
                  <c:v>0.18</c:v>
                </c:pt>
                <c:pt idx="4">
                  <c:v>0.2</c:v>
                </c:pt>
                <c:pt idx="5">
                  <c:v>0.19</c:v>
                </c:pt>
              </c:numCache>
            </c:numRef>
          </c:val>
          <c:extLst>
            <c:ext xmlns:c16="http://schemas.microsoft.com/office/drawing/2014/chart" uri="{C3380CC4-5D6E-409C-BE32-E72D297353CC}">
              <c16:uniqueId val="{00000000-5D38-4F3A-BFE2-6662FBA6E015}"/>
            </c:ext>
          </c:extLst>
        </c:ser>
        <c:ser>
          <c:idx val="1"/>
          <c:order val="1"/>
          <c:tx>
            <c:strRef>
              <c:f>Sheet1!$D$2</c:f>
              <c:strCache>
                <c:ptCount val="1"/>
                <c:pt idx="0">
                  <c:v>Medium (3-4 food groups) </c:v>
                </c:pt>
              </c:strCache>
            </c:strRef>
          </c:tx>
          <c:spPr>
            <a:solidFill>
              <a:srgbClr val="E67536"/>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rgbClr val="FFFFFE"/>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Sheet1!$D$3:$D$8</c:f>
              <c:numCache>
                <c:formatCode>0%</c:formatCode>
                <c:ptCount val="6"/>
                <c:pt idx="0">
                  <c:v>0.56000000000000005</c:v>
                </c:pt>
                <c:pt idx="1">
                  <c:v>0.72</c:v>
                </c:pt>
                <c:pt idx="2">
                  <c:v>0.56999999999999995</c:v>
                </c:pt>
                <c:pt idx="3">
                  <c:v>0.57999999999999996</c:v>
                </c:pt>
                <c:pt idx="4">
                  <c:v>0.75</c:v>
                </c:pt>
                <c:pt idx="5">
                  <c:v>0.64</c:v>
                </c:pt>
              </c:numCache>
            </c:numRef>
          </c:val>
          <c:extLst>
            <c:ext xmlns:c16="http://schemas.microsoft.com/office/drawing/2014/chart" uri="{C3380CC4-5D6E-409C-BE32-E72D297353CC}">
              <c16:uniqueId val="{00000001-5D38-4F3A-BFE2-6662FBA6E015}"/>
            </c:ext>
          </c:extLst>
        </c:ser>
        <c:ser>
          <c:idx val="2"/>
          <c:order val="2"/>
          <c:tx>
            <c:strRef>
              <c:f>Sheet1!$E$2</c:f>
              <c:strCache>
                <c:ptCount val="1"/>
                <c:pt idx="0">
                  <c:v>High (5-12 or more food groups)</c:v>
                </c:pt>
              </c:strCache>
            </c:strRef>
          </c:tx>
          <c:spPr>
            <a:solidFill>
              <a:srgbClr val="ECE1B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Sheet1!$B$3:$B$8</c:f>
              <c:strCache>
                <c:ptCount val="6"/>
                <c:pt idx="0">
                  <c:v>District 1</c:v>
                </c:pt>
                <c:pt idx="1">
                  <c:v>District 2</c:v>
                </c:pt>
                <c:pt idx="2">
                  <c:v>District 3</c:v>
                </c:pt>
                <c:pt idx="3">
                  <c:v>District 4</c:v>
                </c:pt>
                <c:pt idx="4">
                  <c:v>District 5</c:v>
                </c:pt>
                <c:pt idx="5">
                  <c:v>District 6</c:v>
                </c:pt>
              </c:strCache>
            </c:strRef>
          </c:cat>
          <c:val>
            <c:numRef>
              <c:f>Sheet1!$E$3:$E$8</c:f>
              <c:numCache>
                <c:formatCode>0%</c:formatCode>
                <c:ptCount val="6"/>
                <c:pt idx="0">
                  <c:v>0.3</c:v>
                </c:pt>
                <c:pt idx="1">
                  <c:v>0.14000000000000001</c:v>
                </c:pt>
                <c:pt idx="2">
                  <c:v>0.06</c:v>
                </c:pt>
                <c:pt idx="3">
                  <c:v>0.24</c:v>
                </c:pt>
                <c:pt idx="4">
                  <c:v>0.05</c:v>
                </c:pt>
                <c:pt idx="5">
                  <c:v>0.17</c:v>
                </c:pt>
              </c:numCache>
            </c:numRef>
          </c:val>
          <c:extLst>
            <c:ext xmlns:c16="http://schemas.microsoft.com/office/drawing/2014/chart" uri="{C3380CC4-5D6E-409C-BE32-E72D297353CC}">
              <c16:uniqueId val="{00000002-5D38-4F3A-BFE2-6662FBA6E015}"/>
            </c:ext>
          </c:extLst>
        </c:ser>
        <c:dLbls>
          <c:dLblPos val="ctr"/>
          <c:showLegendKey val="0"/>
          <c:showVal val="1"/>
          <c:showCatName val="0"/>
          <c:showSerName val="0"/>
          <c:showPercent val="0"/>
          <c:showBubbleSize val="0"/>
        </c:dLbls>
        <c:gapWidth val="150"/>
        <c:overlap val="100"/>
        <c:axId val="854947039"/>
        <c:axId val="855418767"/>
      </c:barChart>
      <c:catAx>
        <c:axId val="854947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55418767"/>
        <c:crosses val="autoZero"/>
        <c:auto val="1"/>
        <c:lblAlgn val="ctr"/>
        <c:lblOffset val="100"/>
        <c:noMultiLvlLbl val="0"/>
      </c:catAx>
      <c:valAx>
        <c:axId val="8554187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549470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a:solidFill>
            <a:schemeClr val="accent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15/07/2025</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15/07/2025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o.org/3/i1983e/i1983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130136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17</a:t>
            </a:fld>
            <a:endParaRPr lang="it-IT"/>
          </a:p>
        </p:txBody>
      </p:sp>
    </p:spTree>
    <p:extLst>
      <p:ext uri="{BB962C8B-B14F-4D97-AF65-F5344CB8AC3E}">
        <p14:creationId xmlns:p14="http://schemas.microsoft.com/office/powerpoint/2010/main" val="3723051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18</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60">
                <a:latin typeface="Open Sans"/>
                <a:ea typeface="Open Sans"/>
                <a:cs typeface="Open Sans"/>
              </a:rPr>
              <a:t>Regardless, time-savings are negated by the fact that this is not the accurate way to collect the module. </a:t>
            </a:r>
            <a:endParaRPr lang="en-US"/>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19</a:t>
            </a:fld>
            <a:endParaRPr lang="it-IT"/>
          </a:p>
        </p:txBody>
      </p:sp>
    </p:spTree>
    <p:extLst>
      <p:ext uri="{BB962C8B-B14F-4D97-AF65-F5344CB8AC3E}">
        <p14:creationId xmlns:p14="http://schemas.microsoft.com/office/powerpoint/2010/main" val="263495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20</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3428755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here: https://www.ipcinfo.org/ipc/technical/manual_en</a:t>
            </a:r>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monitoring beneficiaries of WFP </a:t>
            </a:r>
            <a:r>
              <a:rPr lang="en-US" err="1"/>
              <a:t>programme</a:t>
            </a:r>
            <a:r>
              <a:rPr lang="en-US"/>
              <a:t> activities, it is expected that the proportion of households with poor and borderline consumption decreases and the proportion of households with acceptable consumption increases following the receipt of food assistance. </a:t>
            </a:r>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5768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FANTA guidance: “The respondent should be instructed to include the food groups consumed by household members </a:t>
            </a:r>
            <a:r>
              <a:rPr lang="en-GB" b="1" dirty="0"/>
              <a:t>in the home</a:t>
            </a:r>
            <a:r>
              <a:rPr lang="en-GB" dirty="0"/>
              <a:t>, or prepared in the home for consumption by household members outside the home (e.g., at lunchtime in the field.) As a general rule</a:t>
            </a:r>
            <a:r>
              <a:rPr lang="en-GB" b="1" u="sng" dirty="0"/>
              <a:t>, foods consumed outside the home that were not prepared in the home should not be included</a:t>
            </a:r>
            <a:r>
              <a:rPr lang="en-GB" dirty="0"/>
              <a:t>. </a:t>
            </a:r>
          </a:p>
          <a:p>
            <a:endParaRPr lang="en-GB" dirty="0"/>
          </a:p>
          <a:p>
            <a:r>
              <a:rPr lang="en-GB" dirty="0"/>
              <a:t>While this may result in an underestimation of the dietary diversity of individual family members (who may, for example, purchase food in the street), HDDS is designed to reflect household dietary diversity, on average, among all members. </a:t>
            </a:r>
            <a:r>
              <a:rPr lang="en-GB" b="1" dirty="0"/>
              <a:t>Including food purchased and consumed outside the household by individual members may lead to overestimating HDDS overall</a:t>
            </a:r>
            <a:r>
              <a:rPr lang="en-GB" dirty="0"/>
              <a:t>. </a:t>
            </a:r>
          </a:p>
          <a:p>
            <a:endParaRPr lang="en-GB" dirty="0"/>
          </a:p>
          <a:p>
            <a:r>
              <a:rPr lang="en-GB" dirty="0"/>
              <a:t>However, in situations where consumption outside the home of foods not prepared in the household is common, survey implementers [Country offices] may decide to include those foods. Such decisions should be clearly documented, so that subsequent surveys will use the same protocol and to ensure correct interpretation and comparison.”</a:t>
            </a:r>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599007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this questionnaire food consumed by only one member of the household and not by the others is still recorded. For example if a child was given a piece of fruit to eat as a snack, this is recorded as ‘yes’ for fruit even if no other members of the household ate fruit.” (FAO, 2010).</a:t>
            </a:r>
            <a:endParaRPr lang="fr-FR"/>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347884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a:hlinkClick r:id="rId3" tooltip="https://www.fao.org/3/i1983e/i1983e.pdf"/>
              </a:rPr>
              <a:t>Guidelines for measuring household and individual dietary diversity (fao.org)</a:t>
            </a:r>
            <a:r>
              <a:rPr lang="en-GB"/>
              <a:t> "If meals/snacks are purchased and consumed outside the home on a regular basis by one or more family members, administering the questionnaire at the individual level is more appropriate as it is not possible to capture accurately meals/snacks purchased and eaten outside the home at household level.“</a:t>
            </a:r>
          </a:p>
          <a:p>
            <a:pPr rtl="0"/>
            <a:endParaRPr lang="en-GB"/>
          </a:p>
          <a:p>
            <a:pPr rtl="0"/>
            <a:r>
              <a:rPr lang="en-GB"/>
              <a:t>While for FCS, the question refers to the majority of the household, meaning 50% or more, HDDS concerns the consumption of anyone in the household. The suggestion is to limit consumption to in the home only, because it is possible that the respondent may not know what all household members consumed outside of the home, if the meal was not eaten together (or by the majority of the HH).</a:t>
            </a:r>
          </a:p>
        </p:txBody>
      </p:sp>
      <p:sp>
        <p:nvSpPr>
          <p:cNvPr id="4" name="Slide Number Placeholder 3"/>
          <p:cNvSpPr>
            <a:spLocks noGrp="1"/>
          </p:cNvSpPr>
          <p:nvPr>
            <p:ph type="sldNum" sz="quarter" idx="5"/>
          </p:nvPr>
        </p:nvSpPr>
        <p:spPr/>
        <p:txBody>
          <a:bodyPr/>
          <a:lstStyle/>
          <a:p>
            <a:fld id="{C227884D-8063-894A-9B96-2E8B250142EB}" type="slidenum">
              <a:rPr lang="it-IT" smtClean="0"/>
              <a:t>12</a:t>
            </a:fld>
            <a:endParaRPr lang="it-IT"/>
          </a:p>
        </p:txBody>
      </p:sp>
    </p:spTree>
    <p:extLst>
      <p:ext uri="{BB962C8B-B14F-4D97-AF65-F5344CB8AC3E}">
        <p14:creationId xmlns:p14="http://schemas.microsoft.com/office/powerpoint/2010/main" val="284162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652296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C1674-2F3B-970F-3CF6-7B27E2FD9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5B86CD-2D27-D6D2-E723-2C253D49E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A75BC6-C634-B581-4EE4-34FD36C3DF0C}"/>
              </a:ext>
            </a:extLst>
          </p:cNvPr>
          <p:cNvSpPr>
            <a:spLocks noGrp="1"/>
          </p:cNvSpPr>
          <p:nvPr>
            <p:ph type="body" idx="1"/>
          </p:nvPr>
        </p:nvSpPr>
        <p:spPr/>
        <p:txBody>
          <a:bodyPr/>
          <a:lstStyle/>
          <a:p>
            <a:endParaRPr lang="en-US">
              <a:cs typeface="Calibri"/>
            </a:endParaRPr>
          </a:p>
          <a:p>
            <a:r>
              <a:rPr lang="en-US">
                <a:cs typeface="Calibri"/>
              </a:rPr>
              <a:t>So how do you choose within each level? …</a:t>
            </a:r>
          </a:p>
        </p:txBody>
      </p:sp>
      <p:sp>
        <p:nvSpPr>
          <p:cNvPr id="4" name="Slide Number Placeholder 3">
            <a:extLst>
              <a:ext uri="{FF2B5EF4-FFF2-40B4-BE49-F238E27FC236}">
                <a16:creationId xmlns:a16="http://schemas.microsoft.com/office/drawing/2014/main" id="{46438C61-1DBE-C624-9C66-D178C93990D0}"/>
              </a:ext>
            </a:extLst>
          </p:cNvPr>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952718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userDrawn="1"/>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userDrawn="1"/>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userDrawn="1"/>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a:solidFill>
                  <a:schemeClr val="tx1"/>
                </a:solidFill>
                <a:latin typeface="HALDEN SOLID" pitchFamily="2" charset="0"/>
              </a:rPr>
              <a:t>Slide title lorem ipsum </a:t>
            </a:r>
            <a:r>
              <a:rPr lang="en-GB" sz="3600" b="0" kern="1400" spc="230" err="1">
                <a:solidFill>
                  <a:schemeClr val="tx1"/>
                </a:solidFill>
                <a:latin typeface="HALDEN SOLID" pitchFamily="2" charset="0"/>
              </a:rPr>
              <a:t>dolor</a:t>
            </a:r>
            <a:endParaRPr lang="en-GB" sz="3600" b="0" kern="1400" spc="230">
              <a:solidFill>
                <a:schemeClr val="tx1"/>
              </a:solidFill>
              <a:latin typeface="HALDEN SOLID" pitchFamily="2"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Year Month</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pPr/>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ydesigner.vam.wfp.org/design/surve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surveydesigner.vam.wf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github.com/WFP-VAM/RAMResourcesScripts/tree/dev/Indicator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resources.vam.wfp.org/data-analysis/quantitative/food-security/household-dietary-diversity-score-hdd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1">
            <a:extLst>
              <a:ext uri="{FF2B5EF4-FFF2-40B4-BE49-F238E27FC236}">
                <a16:creationId xmlns:a16="http://schemas.microsoft.com/office/drawing/2014/main" id="{1A015D9C-C9D3-D64F-ADA5-742B12AEEA7C}"/>
              </a:ext>
            </a:extLst>
          </p:cNvPr>
          <p:cNvSpPr txBox="1">
            <a:spLocks/>
          </p:cNvSpPr>
          <p:nvPr/>
        </p:nvSpPr>
        <p:spPr>
          <a:xfrm>
            <a:off x="2667600" y="5127641"/>
            <a:ext cx="8235387" cy="1006409"/>
          </a:xfrm>
          <a:prstGeom prst="rect">
            <a:avLst/>
          </a:prstGeom>
        </p:spPr>
        <p:txBody>
          <a:bodyPr vert="horz" lIns="91440" tIns="45720" rIns="91440" bIns="45720" rtlCol="0" anchor="t">
            <a:normAutofit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r>
              <a:rPr lang="ar-YE" dirty="0">
                <a:solidFill>
                  <a:schemeClr val="tx1"/>
                </a:solidFill>
                <a:latin typeface="Open Sans Extrabold"/>
                <a:ea typeface="Open Sans Extrabold"/>
                <a:cs typeface="Open Sans Extrabold"/>
              </a:rPr>
              <a:t>التنوع الغذائي للأسر</a:t>
            </a:r>
            <a:r>
              <a:rPr lang="ar-EG" dirty="0">
                <a:solidFill>
                  <a:schemeClr val="tx1"/>
                </a:solidFill>
                <a:latin typeface="Open Sans Extrabold"/>
                <a:ea typeface="Open Sans Extrabold"/>
                <a:cs typeface="Open Sans Extrabold"/>
              </a:rPr>
              <a:t>ة</a:t>
            </a:r>
            <a:r>
              <a:rPr lang="ar-YE" dirty="0">
                <a:solidFill>
                  <a:schemeClr val="tx1"/>
                </a:solidFill>
                <a:latin typeface="Open Sans Extrabold"/>
                <a:ea typeface="Open Sans Extrabold"/>
                <a:cs typeface="Open Sans Extrabold"/>
              </a:rPr>
              <a:t> (</a:t>
            </a:r>
            <a:r>
              <a:rPr lang="en-US" dirty="0">
                <a:solidFill>
                  <a:schemeClr val="tx1"/>
                </a:solidFill>
                <a:latin typeface="Open Sans Extrabold"/>
                <a:ea typeface="Open Sans Extrabold"/>
                <a:cs typeface="Open Sans Extrabold"/>
              </a:rPr>
              <a:t>HDDS</a:t>
            </a:r>
            <a:r>
              <a:rPr lang="ar-YE" dirty="0">
                <a:solidFill>
                  <a:schemeClr val="tx1"/>
                </a:solidFill>
                <a:latin typeface="Open Sans Extrabold"/>
                <a:ea typeface="Open Sans Extrabold"/>
                <a:cs typeface="Open Sans Extrabold"/>
              </a:rPr>
              <a:t>)</a:t>
            </a:r>
            <a:endParaRPr lang="en-GB" dirty="0">
              <a:solidFill>
                <a:schemeClr val="tx1"/>
              </a:solidFill>
              <a:latin typeface="Open Sans Extrabold"/>
              <a:ea typeface="Open Sans Extrabold"/>
              <a:cs typeface="Open Sans Extrabold"/>
            </a:endParaRPr>
          </a:p>
          <a:p>
            <a:pPr algn="r" rtl="1"/>
            <a:endParaRPr lang="en-US" sz="1800" dirty="0">
              <a:solidFill>
                <a:schemeClr val="tx1"/>
              </a:solidFill>
              <a:latin typeface="Open Sans" panose="020B0606030504020204" pitchFamily="34" charset="0"/>
              <a:ea typeface="Open Sans" panose="020B0606030504020204" pitchFamily="34" charset="0"/>
              <a:cs typeface="Open Sans Extrabold" panose="020B0606030504020204" pitchFamily="34" charset="0"/>
            </a:endParaRPr>
          </a:p>
          <a:p>
            <a:pPr algn="r" rtl="1"/>
            <a:r>
              <a:rPr lang="ar-LB" sz="1800" dirty="0">
                <a:solidFill>
                  <a:schemeClr val="tx1"/>
                </a:solidFill>
                <a:latin typeface="Open Sans" panose="020B0606030504020204" pitchFamily="34" charset="0"/>
                <a:ea typeface="Open Sans" panose="020B0606030504020204" pitchFamily="34" charset="0"/>
                <a:cs typeface="Open Sans Extrabold" panose="020B0606030504020204" pitchFamily="34" charset="0"/>
              </a:rPr>
              <a:t>وحدة المسوحات</a:t>
            </a:r>
            <a:r>
              <a:rPr lang="ar-AE"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 والاستهداف</a:t>
            </a:r>
            <a:endParaRPr lang="en-GB"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a:latin typeface="Open Sans" panose="020B0606030504020204" pitchFamily="34" charset="0"/>
                <a:ea typeface="Open Sans" panose="020B0606030504020204" pitchFamily="34" charset="0"/>
                <a:cs typeface="Open Sans" panose="020B0606030504020204" pitchFamily="34" charset="0"/>
              </a:rPr>
              <a:t>2024 January</a:t>
            </a:r>
          </a:p>
        </p:txBody>
      </p:sp>
      <p:pic>
        <p:nvPicPr>
          <p:cNvPr id="2" name="Picture 1" descr="A picture containing person, food, plate, sitting&#10;&#10;Description automatically generated">
            <a:extLst>
              <a:ext uri="{FF2B5EF4-FFF2-40B4-BE49-F238E27FC236}">
                <a16:creationId xmlns:a16="http://schemas.microsoft.com/office/drawing/2014/main" id="{750BCDEF-CBEE-E011-B1D8-15FF2EE9A8A6}"/>
              </a:ext>
            </a:extLst>
          </p:cNvPr>
          <p:cNvPicPr>
            <a:picLocks noChangeAspect="1"/>
          </p:cNvPicPr>
          <p:nvPr/>
        </p:nvPicPr>
        <p:blipFill rotWithShape="1">
          <a:blip r:embed="rId2"/>
          <a:srcRect l="2410" t="24807" r="8380" b="23059"/>
          <a:stretch/>
        </p:blipFill>
        <p:spPr>
          <a:xfrm>
            <a:off x="0" y="0"/>
            <a:ext cx="12184700" cy="4754880"/>
          </a:xfrm>
          <a:prstGeom prst="rect">
            <a:avLst/>
          </a:prstGeom>
        </p:spPr>
      </p:pic>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155149" y="716415"/>
            <a:ext cx="8614034" cy="662558"/>
          </a:xfrm>
        </p:spPr>
        <p:txBody>
          <a:bodyPr anchor="t" anchorCtr="0"/>
          <a:lstStyle/>
          <a:p>
            <a:pPr algn="r" rtl="1"/>
            <a:r>
              <a:rPr lang="ar-YE" sz="3400" kern="1400" spc="230" dirty="0">
                <a:solidFill>
                  <a:schemeClr val="tx1"/>
                </a:solidFill>
                <a:latin typeface="HALDEN SOLID" pitchFamily="2" charset="0"/>
              </a:rPr>
              <a:t>مؤشر التنوع الغذائي اللأسرة: الأسئلة</a:t>
            </a:r>
            <a:endParaRPr lang="en-GB" sz="3400" kern="1400" spc="230" dirty="0">
              <a:solidFill>
                <a:schemeClr val="tx1"/>
              </a:solidFill>
              <a:latin typeface="HALDEN SOLID" pitchFamily="2" charset="0"/>
            </a:endParaRPr>
          </a:p>
        </p:txBody>
      </p:sp>
      <p:grpSp>
        <p:nvGrpSpPr>
          <p:cNvPr id="2" name="Group 1">
            <a:extLst>
              <a:ext uri="{FF2B5EF4-FFF2-40B4-BE49-F238E27FC236}">
                <a16:creationId xmlns:a16="http://schemas.microsoft.com/office/drawing/2014/main" id="{B388DA2B-FA2B-E936-4672-B4386EEE3D27}"/>
              </a:ext>
            </a:extLst>
          </p:cNvPr>
          <p:cNvGrpSpPr/>
          <p:nvPr/>
        </p:nvGrpSpPr>
        <p:grpSpPr>
          <a:xfrm>
            <a:off x="422817" y="539964"/>
            <a:ext cx="2732331" cy="2150687"/>
            <a:chOff x="-791569" y="5566681"/>
            <a:chExt cx="3571114" cy="1429209"/>
          </a:xfrm>
        </p:grpSpPr>
        <p:sp>
          <p:nvSpPr>
            <p:cNvPr id="3" name="TextBox 2">
              <a:extLst>
                <a:ext uri="{FF2B5EF4-FFF2-40B4-BE49-F238E27FC236}">
                  <a16:creationId xmlns:a16="http://schemas.microsoft.com/office/drawing/2014/main" id="{F757049F-627E-3B6F-5A8B-875D1CE1D658}"/>
                </a:ext>
              </a:extLst>
            </p:cNvPr>
            <p:cNvSpPr txBox="1"/>
            <p:nvPr/>
          </p:nvSpPr>
          <p:spPr>
            <a:xfrm>
              <a:off x="-791569" y="5566681"/>
              <a:ext cx="3571114" cy="1200329"/>
            </a:xfrm>
            <a:prstGeom prst="rect">
              <a:avLst/>
            </a:prstGeom>
            <a:solidFill>
              <a:schemeClr val="accent2">
                <a:lumMod val="20000"/>
                <a:lumOff val="80000"/>
              </a:schemeClr>
            </a:solidFill>
          </p:spPr>
          <p:txBody>
            <a:bodyPr wrap="square" rtlCol="0">
              <a:spAutoFit/>
            </a:bodyPr>
            <a:lstStyle/>
            <a:p>
              <a:pPr algn="ctr" rtl="1"/>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*لاحظ أنه على عكس مؤشر استهلاك الغذاء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يجب احتساب الكميات الصغيرة في المجموعات الرئيسية (وليس كبهارات/توابل) ويجب عدم الخلط بين المنهجيات المختلفة!</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Warning with solid fill">
              <a:extLst>
                <a:ext uri="{FF2B5EF4-FFF2-40B4-BE49-F238E27FC236}">
                  <a16:creationId xmlns:a16="http://schemas.microsoft.com/office/drawing/2014/main" id="{B879ABD6-6AB0-45F4-E7B3-D4298E7BA81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1569" y="6495494"/>
              <a:ext cx="723899" cy="500396"/>
            </a:xfrm>
            <a:prstGeom prst="rect">
              <a:avLst/>
            </a:prstGeom>
          </p:spPr>
        </p:pic>
      </p:grpSp>
      <p:graphicFrame>
        <p:nvGraphicFramePr>
          <p:cNvPr id="11" name="Table 10">
            <a:extLst>
              <a:ext uri="{FF2B5EF4-FFF2-40B4-BE49-F238E27FC236}">
                <a16:creationId xmlns:a16="http://schemas.microsoft.com/office/drawing/2014/main" id="{717B577F-DBFB-DE14-F011-3F40A7359EBD}"/>
              </a:ext>
            </a:extLst>
          </p:cNvPr>
          <p:cNvGraphicFramePr>
            <a:graphicFrameLocks noGrp="1"/>
          </p:cNvGraphicFramePr>
          <p:nvPr>
            <p:extLst>
              <p:ext uri="{D42A27DB-BD31-4B8C-83A1-F6EECF244321}">
                <p14:modId xmlns:p14="http://schemas.microsoft.com/office/powerpoint/2010/main" val="1873778285"/>
              </p:ext>
            </p:extLst>
          </p:nvPr>
        </p:nvGraphicFramePr>
        <p:xfrm>
          <a:off x="3155148" y="1665711"/>
          <a:ext cx="8614034" cy="4652325"/>
        </p:xfrm>
        <a:graphic>
          <a:graphicData uri="http://schemas.openxmlformats.org/drawingml/2006/table">
            <a:tbl>
              <a:tblPr rtl="1"/>
              <a:tblGrid>
                <a:gridCol w="380355">
                  <a:extLst>
                    <a:ext uri="{9D8B030D-6E8A-4147-A177-3AD203B41FA5}">
                      <a16:colId xmlns:a16="http://schemas.microsoft.com/office/drawing/2014/main" val="641831131"/>
                    </a:ext>
                  </a:extLst>
                </a:gridCol>
                <a:gridCol w="5112106">
                  <a:extLst>
                    <a:ext uri="{9D8B030D-6E8A-4147-A177-3AD203B41FA5}">
                      <a16:colId xmlns:a16="http://schemas.microsoft.com/office/drawing/2014/main" val="3871723388"/>
                    </a:ext>
                  </a:extLst>
                </a:gridCol>
                <a:gridCol w="1502980">
                  <a:extLst>
                    <a:ext uri="{9D8B030D-6E8A-4147-A177-3AD203B41FA5}">
                      <a16:colId xmlns:a16="http://schemas.microsoft.com/office/drawing/2014/main" val="2958223180"/>
                    </a:ext>
                  </a:extLst>
                </a:gridCol>
                <a:gridCol w="1618593">
                  <a:extLst>
                    <a:ext uri="{9D8B030D-6E8A-4147-A177-3AD203B41FA5}">
                      <a16:colId xmlns:a16="http://schemas.microsoft.com/office/drawing/2014/main" val="4051694526"/>
                    </a:ext>
                  </a:extLst>
                </a:gridCol>
              </a:tblGrid>
              <a:tr h="402751">
                <a:tc gridSpan="4">
                  <a:txBody>
                    <a:bodyPr/>
                    <a:lstStyle/>
                    <a:p>
                      <a:pPr algn="r" rtl="1">
                        <a:lnSpc>
                          <a:spcPct val="107000"/>
                        </a:lnSpc>
                        <a:spcAft>
                          <a:spcPts val="800"/>
                        </a:spcAft>
                      </a:pP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وحدة التوع الغذائي للأسرة</a:t>
                      </a:r>
                      <a:endParaRPr lang="en-GB"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endParaRPr>
                    </a:p>
                    <a:p>
                      <a:pPr algn="r" rtl="1">
                        <a:lnSpc>
                          <a:spcPct val="107000"/>
                        </a:lnSpc>
                        <a:spcAft>
                          <a:spcPts val="800"/>
                        </a:spcAft>
                      </a:pP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يسمج</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لك</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هذا</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المؤشر</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بجمع</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بيانات</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االتنوع</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الغذائي</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للأسرة</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خلال</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24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ساعة</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الماضية</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1ECE8"/>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22612229"/>
                  </a:ext>
                </a:extLst>
              </a:tr>
              <a:tr h="483323">
                <a:tc gridSpan="3">
                  <a:txBody>
                    <a:bodyPr/>
                    <a:lstStyle/>
                    <a:p>
                      <a:pPr algn="r" rtl="1">
                        <a:lnSpc>
                          <a:spcPct val="107000"/>
                        </a:lnSpc>
                        <a:spcAft>
                          <a:spcPts val="800"/>
                        </a:spcAft>
                      </a:pP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الآن</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أود</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أن</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أسألك</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عن</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أنواع</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الأطعمة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تناولتها</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أنت</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شخص</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آخر</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أسرتك</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اليوم</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الماضي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أثناء</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النهار</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والليل</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Aft>
                          <a:spcPts val="800"/>
                        </a:spcAft>
                      </a:pP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ملاحظة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الباحث</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اقرأ</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قائمة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الأطعمة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ضع</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الرقم</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1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المربع</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إذا</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تناول</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شخص</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الأسرة المعيشية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الطعام</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المعني،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وضع</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صفرًا</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المربع</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إذا</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لم</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يتناول</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أي</a:t>
                      </a:r>
                      <a:r>
                        <a:rPr lang="ar-YE" sz="10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شخص</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الأسرة المعيشية</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هذا</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الطعام</a:t>
                      </a:r>
                      <a:r>
                        <a:rPr lang="ar-YE"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hMerge="1">
                  <a:txBody>
                    <a:bodyPr/>
                    <a:lstStyle/>
                    <a:p>
                      <a:endParaRPr lang="en-GB"/>
                    </a:p>
                  </a:txBody>
                  <a:tcPr/>
                </a:tc>
                <a:tc hMerge="1">
                  <a:txBody>
                    <a:bodyPr/>
                    <a:lstStyle/>
                    <a:p>
                      <a:endParaRPr lang="en-GB"/>
                    </a:p>
                  </a:txBody>
                  <a:tcPr/>
                </a:tc>
                <a:tc>
                  <a:txBody>
                    <a:bodyPr/>
                    <a:lstStyle/>
                    <a:p>
                      <a:pPr algn="ctr" rtl="1">
                        <a:lnSpc>
                          <a:spcPct val="107000"/>
                        </a:lnSpc>
                        <a:spcAft>
                          <a:spcPts val="800"/>
                        </a:spcAft>
                      </a:pP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اسم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المتغير</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114853476"/>
                  </a:ext>
                </a:extLst>
              </a:tr>
              <a:tr h="157982">
                <a:tc gridSpan="3">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الغذاء</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hMerge="1">
                  <a:txBody>
                    <a:bodyPr/>
                    <a:lstStyle/>
                    <a:p>
                      <a:endParaRPr lang="en-GB"/>
                    </a:p>
                  </a:txBody>
                  <a:tcPr/>
                </a:tc>
                <a:tc hMerge="1">
                  <a:txBody>
                    <a:bodyPr/>
                    <a:lstStyle/>
                    <a:p>
                      <a:endParaRPr lang="en-GB"/>
                    </a:p>
                  </a:txBody>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526405530"/>
                  </a:ext>
                </a:extLst>
              </a:tr>
              <a:tr h="209200">
                <a:tc>
                  <a:txBody>
                    <a:bodyPr/>
                    <a:lstStyle/>
                    <a:p>
                      <a:pPr algn="ctr" rtl="1">
                        <a:lnSpc>
                          <a:spcPct val="107000"/>
                        </a:lnSpc>
                        <a:spcAft>
                          <a:spcPts val="800"/>
                        </a:spcAft>
                      </a:pP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الحبوب</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الأرز،</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المعكرونة،</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الخبز،</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الذرة</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الرفيعة،</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الدخن،</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الذرة</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HDDSStapCer</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2977433107"/>
                  </a:ext>
                </a:extLst>
              </a:tr>
              <a:tr h="274124">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الجذور</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والدرنات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البطاطس،</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واليام،</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والكسافا،</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والبطاطا</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الحلوة</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البيضاء،</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والقلقاس،</a:t>
                      </a:r>
                      <a:r>
                        <a:rPr lang="ar-YE" sz="1000" b="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والموز</a:t>
                      </a:r>
                      <a:endParaRPr lang="en-GB" sz="1000" b="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a:t>
                      </a: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StapRoot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2342999705"/>
                  </a:ext>
                </a:extLst>
              </a:tr>
              <a:tr h="253592">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البقوليات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والمكسرات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والبذور</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الفاصوليا،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واللوبيا،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والعدس،</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وفول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الصويا،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والبازلاء،</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والفول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السوداني،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والمكسرات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الأخرى</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GB"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HDDSPulse</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2542024539"/>
                  </a:ext>
                </a:extLst>
              </a:tr>
              <a:tr h="285777">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منتجات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الألبان</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الحليب،</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الزبادي،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الجبن،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منتجات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الألبان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الأخرى</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GB"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HDDSDairy</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512572794"/>
                  </a:ext>
                </a:extLst>
              </a:tr>
              <a:tr h="300759">
                <a:tc>
                  <a:txBody>
                    <a:bodyPr/>
                    <a:lstStyle/>
                    <a:p>
                      <a:pPr algn="ctr" rtl="1">
                        <a:lnSpc>
                          <a:spcPct val="107000"/>
                        </a:lnSpc>
                        <a:spcAft>
                          <a:spcPts val="800"/>
                        </a:spcAft>
                      </a:pP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اللحوم</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والدواجن</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والأحشاء</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الماعز،</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لحم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البقر،</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الدجاج،</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لحم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الخنزير</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GB"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HDDSPrMeat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977912423"/>
                  </a:ext>
                </a:extLst>
              </a:tr>
              <a:tr h="238610">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الأسماك</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والمأكولات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البحرية</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الأسماك</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والمأكولات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البحرية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الأخرى</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بما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ذلك</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التونة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المعلبة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HDDSPrFish</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961125312"/>
                  </a:ext>
                </a:extLst>
              </a:tr>
              <a:tr h="192552">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البيض</a:t>
                      </a:r>
                      <a:endParaRPr lang="en-GB" sz="1000" b="1"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HDDSPrEgg</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563287599"/>
                  </a:ext>
                </a:extLst>
              </a:tr>
              <a:tr h="367348">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الخضروات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والأوراق</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السبانخ،</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البصل،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الطماطم،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الجزر،</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الفلفل،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الفاصوليا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الخضراء،</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الخس،</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HDDSVeg</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4139405546"/>
                  </a:ext>
                </a:extLst>
              </a:tr>
              <a:tr h="234170">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الفواكه</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الموز،</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التفاح،</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الليمون،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المانجو،</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البابايا،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المشمش،</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الخوخ،</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HDDSFruit</a:t>
                      </a:r>
                      <a:endParaRPr lang="en-GB" sz="1000" kern="10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09161386"/>
                  </a:ext>
                </a:extLst>
              </a:tr>
              <a:tr h="284667">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الزيوت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والدهون</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الزيت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النباتي،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زيت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النخيل،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السمن،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الزبدة،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السمن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النباتي،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الدهون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الزيوت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الأخرى</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HDDSFat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839702593"/>
                  </a:ext>
                </a:extLst>
              </a:tr>
              <a:tr h="253592">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السكر</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والحلويات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السكر</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والعسل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والمربى</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والحلوى</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والشوكولاتة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والبسكويت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الكعك</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والمعجنات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والكعك</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والآيس</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كريم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والحلويات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الأخرى</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بما</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ذلك</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المشروبات</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السكرية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GB"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HDDSSugar</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3349768107"/>
                  </a:ext>
                </a:extLst>
              </a:tr>
              <a:tr h="504965">
                <a:tc>
                  <a:txBody>
                    <a:bodyPr/>
                    <a:lstStyle/>
                    <a:p>
                      <a:pPr algn="ctr" rtl="1">
                        <a:lnSpc>
                          <a:spcPct val="107000"/>
                        </a:lnSpc>
                        <a:spcAft>
                          <a:spcPts val="800"/>
                        </a:spcAft>
                      </a:pPr>
                      <a:r>
                        <a:rPr lang="en-GB"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r" rtl="1">
                        <a:lnSpc>
                          <a:spcPct val="107000"/>
                        </a:lnSpc>
                        <a:spcAft>
                          <a:spcPts val="800"/>
                        </a:spcAft>
                      </a:pP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متفرقات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والبهارات</a:t>
                      </a:r>
                      <a:r>
                        <a:rPr lang="ar-YE" sz="10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الشاي،</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القهوة،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مسحوق</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الكاكاو،</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الملح،</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الثوم،</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الخميرة،</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معجون</a:t>
                      </a:r>
                      <a:r>
                        <a:rPr lang="ar-YE"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00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الطماطم</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|___|</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tc>
                  <a:txBody>
                    <a:bodyPr/>
                    <a:lstStyle/>
                    <a:p>
                      <a:pPr algn="ctr" rtl="1">
                        <a:lnSpc>
                          <a:spcPct val="107000"/>
                        </a:lnSpc>
                        <a:spcAft>
                          <a:spcPts val="800"/>
                        </a:spcAft>
                      </a:pPr>
                      <a:r>
                        <a:rPr lang="en-US" sz="1000" kern="100" dirty="0" err="1">
                          <a:solidFill>
                            <a:srgbClr val="000000"/>
                          </a:solidFill>
                          <a:effectLst/>
                          <a:latin typeface="Open Sans" panose="020B0606030504020204" pitchFamily="34" charset="0"/>
                          <a:ea typeface="Open Sans" panose="020B0606030504020204" pitchFamily="34" charset="0"/>
                          <a:cs typeface="Open Sans" panose="020B0606030504020204" pitchFamily="34" charset="0"/>
                        </a:rPr>
                        <a:t>HDDSCond</a:t>
                      </a:r>
                      <a:endParaRPr lang="en-GB" sz="1000" kern="100" dirty="0">
                        <a:effectLst/>
                        <a:latin typeface="Open Sans" panose="020B0606030504020204" pitchFamily="34" charset="0"/>
                        <a:ea typeface="Open Sans" panose="020B0606030504020204" pitchFamily="34" charset="0"/>
                        <a:cs typeface="Open Sans" panose="020B0606030504020204" pitchFamily="34" charset="0"/>
                      </a:endParaRPr>
                    </a:p>
                  </a:txBody>
                  <a:tcPr marL="8324" marR="8324" marT="8324" marB="0" anchor="ct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FFFFFE"/>
                    </a:solidFill>
                  </a:tcPr>
                </a:tc>
                <a:extLst>
                  <a:ext uri="{0D108BD9-81ED-4DB2-BD59-A6C34878D82A}">
                    <a16:rowId xmlns:a16="http://schemas.microsoft.com/office/drawing/2014/main" val="1331108035"/>
                  </a:ext>
                </a:extLst>
              </a:tr>
            </a:tbl>
          </a:graphicData>
        </a:graphic>
      </p:graphicFrame>
    </p:spTree>
    <p:extLst>
      <p:ext uri="{BB962C8B-B14F-4D97-AF65-F5344CB8AC3E}">
        <p14:creationId xmlns:p14="http://schemas.microsoft.com/office/powerpoint/2010/main" val="1070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617362" y="1882675"/>
            <a:ext cx="8829111"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en-US"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Open Sans ExtraBold" panose="020B0906030804020204" pitchFamily="34" charset="0"/>
                <a:ea typeface="Open Sans ExtraBold" panose="020B0906030804020204" pitchFamily="34" charset="0"/>
              </a:rPr>
              <a:t>ماهو الفرق بين مؤشر التنوع الغذائي للأسرة</a:t>
            </a:r>
            <a:r>
              <a:rPr lang="en-US"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 (HDDS)</a:t>
            </a:r>
            <a:br>
              <a:rPr lang="ar-YE" dirty="0">
                <a:solidFill>
                  <a:srgbClr val="FFFFFE"/>
                </a:solidFill>
                <a:latin typeface="Open Sans ExtraBold" panose="020B0906030804020204" pitchFamily="34" charset="0"/>
                <a:ea typeface="Open Sans ExtraBold" panose="020B0906030804020204" pitchFamily="34" charset="0"/>
              </a:rPr>
            </a:br>
            <a:r>
              <a:rPr lang="ar-YE" dirty="0">
                <a:solidFill>
                  <a:srgbClr val="FFFFFE"/>
                </a:solidFill>
                <a:latin typeface="Open Sans ExtraBold" panose="020B0906030804020204" pitchFamily="34" charset="0"/>
                <a:ea typeface="Open Sans ExtraBold" panose="020B0906030804020204" pitchFamily="34" charset="0"/>
              </a:rPr>
              <a:t>ومؤشر استهلاك الغذاء</a:t>
            </a:r>
            <a:r>
              <a:rPr lang="en-US"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 (FCS)</a:t>
            </a:r>
          </a:p>
        </p:txBody>
      </p:sp>
    </p:spTree>
    <p:extLst>
      <p:ext uri="{BB962C8B-B14F-4D97-AF65-F5344CB8AC3E}">
        <p14:creationId xmlns:p14="http://schemas.microsoft.com/office/powerpoint/2010/main" val="245808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69143" y="716415"/>
            <a:ext cx="10748078" cy="662558"/>
          </a:xfrm>
        </p:spPr>
        <p:txBody>
          <a:bodyPr anchor="t" anchorCtr="0"/>
          <a:lstStyle/>
          <a:p>
            <a:pPr algn="r" rtl="1"/>
            <a:r>
              <a:rPr lang="ar-YE" kern="1400" spc="230" dirty="0">
                <a:solidFill>
                  <a:schemeClr val="tx1"/>
                </a:solidFill>
                <a:latin typeface="HALDEN SOLID" pitchFamily="2" charset="0"/>
              </a:rPr>
              <a:t>الفرق بين مؤشر التنوع الغذائي للأسرة ومؤشر استهلاك الغذاء للأسرة</a:t>
            </a:r>
            <a:endParaRPr lang="en-GB" kern="1400" spc="230" dirty="0">
              <a:solidFill>
                <a:schemeClr val="tx1"/>
              </a:solidFill>
              <a:latin typeface="HALDEN SOLID" pitchFamily="2" charset="0"/>
            </a:endParaRPr>
          </a:p>
        </p:txBody>
      </p:sp>
      <p:graphicFrame>
        <p:nvGraphicFramePr>
          <p:cNvPr id="11" name="Table 10">
            <a:extLst>
              <a:ext uri="{FF2B5EF4-FFF2-40B4-BE49-F238E27FC236}">
                <a16:creationId xmlns:a16="http://schemas.microsoft.com/office/drawing/2014/main" id="{B1981EDD-A7E2-3A0A-E4B6-C978B7BD2A0B}"/>
              </a:ext>
            </a:extLst>
          </p:cNvPr>
          <p:cNvGraphicFramePr>
            <a:graphicFrameLocks noGrp="1"/>
          </p:cNvGraphicFramePr>
          <p:nvPr>
            <p:extLst>
              <p:ext uri="{D42A27DB-BD31-4B8C-83A1-F6EECF244321}">
                <p14:modId xmlns:p14="http://schemas.microsoft.com/office/powerpoint/2010/main" val="2554875125"/>
              </p:ext>
            </p:extLst>
          </p:nvPr>
        </p:nvGraphicFramePr>
        <p:xfrm>
          <a:off x="869143" y="1615137"/>
          <a:ext cx="10748078" cy="4011281"/>
        </p:xfrm>
        <a:graphic>
          <a:graphicData uri="http://schemas.openxmlformats.org/drawingml/2006/table">
            <a:tbl>
              <a:tblPr rtl="1" firstRow="1" bandRow="1"/>
              <a:tblGrid>
                <a:gridCol w="5374039">
                  <a:extLst>
                    <a:ext uri="{9D8B030D-6E8A-4147-A177-3AD203B41FA5}">
                      <a16:colId xmlns:a16="http://schemas.microsoft.com/office/drawing/2014/main" val="3812897516"/>
                    </a:ext>
                  </a:extLst>
                </a:gridCol>
                <a:gridCol w="5374039">
                  <a:extLst>
                    <a:ext uri="{9D8B030D-6E8A-4147-A177-3AD203B41FA5}">
                      <a16:colId xmlns:a16="http://schemas.microsoft.com/office/drawing/2014/main" val="1767441803"/>
                    </a:ext>
                  </a:extLst>
                </a:gridCol>
              </a:tblGrid>
              <a:tr h="378069">
                <a:tc>
                  <a:txBody>
                    <a:bodyPr/>
                    <a:lstStyle/>
                    <a:p>
                      <a:pPr algn="r" rtl="1">
                        <a:lnSpc>
                          <a:spcPct val="107000"/>
                        </a:lnSpc>
                        <a:spcAft>
                          <a:spcPts val="800"/>
                        </a:spcAft>
                      </a:pPr>
                      <a:r>
                        <a:rPr lang="ar-YE"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مؤشر</a:t>
                      </a:r>
                      <a:r>
                        <a:rPr lang="ar-YE"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التنوع</a:t>
                      </a:r>
                      <a:r>
                        <a:rPr lang="ar-YE"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الغذائي</a:t>
                      </a:r>
                      <a:r>
                        <a:rPr lang="ar-YE"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للأسرة</a:t>
                      </a:r>
                      <a:r>
                        <a:rPr lang="ar-YE"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HDDS</a:t>
                      </a:r>
                      <a:r>
                        <a:rPr lang="ar-YE"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ar-SA"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موشر</a:t>
                      </a:r>
                      <a:r>
                        <a:rPr lang="ar-SA"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استهلام</a:t>
                      </a:r>
                      <a:r>
                        <a:rPr lang="ar-SA"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الغذاء</a:t>
                      </a:r>
                      <a:r>
                        <a:rPr lang="ar-SA"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FCS</a:t>
                      </a:r>
                      <a:r>
                        <a:rPr lang="ar-SA" sz="1600" b="1" kern="1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3165403035"/>
                  </a:ext>
                </a:extLst>
              </a:tr>
              <a:tr h="378069">
                <a:tc>
                  <a:txBody>
                    <a:bodyPr/>
                    <a:lstStyle/>
                    <a:p>
                      <a:pPr algn="r" rtl="1">
                        <a:lnSpc>
                          <a:spcPct val="107000"/>
                        </a:lnSpc>
                        <a:spcAft>
                          <a:spcPts val="800"/>
                        </a:spcAft>
                      </a:pPr>
                      <a:r>
                        <a:rPr lang="ar-YE" sz="16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السؤال</a:t>
                      </a:r>
                      <a:r>
                        <a:rPr lang="ar-YE" sz="16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على</a:t>
                      </a:r>
                      <a:r>
                        <a:rPr lang="ar-YE" sz="16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24 </a:t>
                      </a:r>
                      <a:r>
                        <a:rPr lang="ar-YE" sz="16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ساعة</a:t>
                      </a:r>
                      <a:r>
                        <a:rPr lang="ar-YE" sz="16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الماضية</a:t>
                      </a:r>
                      <a:endParaRPr lang="en-GB" sz="16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600" i="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السؤال</a:t>
                      </a:r>
                      <a:r>
                        <a:rPr lang="ar-SA" sz="160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i="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على</a:t>
                      </a:r>
                      <a:r>
                        <a:rPr lang="ar-SA" sz="160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i="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السبعة</a:t>
                      </a:r>
                      <a:r>
                        <a:rPr lang="ar-SA" sz="160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i="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الايام</a:t>
                      </a:r>
                      <a:r>
                        <a:rPr lang="ar-SA" sz="1600" i="0"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i="0"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الماضية</a:t>
                      </a:r>
                      <a:endParaRPr lang="en-GB" sz="1600" i="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3762729040"/>
                  </a:ext>
                </a:extLst>
              </a:tr>
              <a:tr h="783700">
                <a:tc>
                  <a:txBody>
                    <a:bodyPr/>
                    <a:lstStyle/>
                    <a:p>
                      <a:pPr algn="r" rtl="1">
                        <a:lnSpc>
                          <a:spcPct val="107000"/>
                        </a:lnSpc>
                        <a:spcAft>
                          <a:spcPts val="800"/>
                        </a:spcAft>
                      </a:pPr>
                      <a:r>
                        <a:rPr lang="en-GB"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مجموعة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غذائية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بما</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ذلك</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البهارات</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en-GB"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يتم</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تكييف</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المواد</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الغذائية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مع</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السياق</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المحلي</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en-GB"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مجموعات</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غذائية</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توابل</a:t>
                      </a:r>
                      <a:r>
                        <a:rPr lang="en-US"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البهارات</a:t>
                      </a:r>
                      <a:endParaRPr lang="en-GB" sz="1600" kern="100">
                        <a:effectLst/>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Aft>
                          <a:spcPts val="800"/>
                        </a:spcAft>
                      </a:pP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يتم</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تكييف</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YE"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المواد الغذائية</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مع</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السياق</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المحلي</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2470404968"/>
                  </a:ext>
                </a:extLst>
              </a:tr>
              <a:tr h="378069">
                <a:tc>
                  <a:txBody>
                    <a:bodyPr/>
                    <a:lstStyle/>
                    <a:p>
                      <a:pPr algn="r" rtl="1">
                        <a:lnSpc>
                          <a:spcPct val="107000"/>
                        </a:lnSpc>
                        <a:spcAft>
                          <a:spcPts val="800"/>
                        </a:spcAft>
                      </a:pP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يشير</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إلى</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الأسرة</a:t>
                      </a:r>
                      <a:r>
                        <a:rPr lang="ar-YE"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 المعيشية</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ككل،</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بين</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جميع</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الأعضاء</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أي</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شخص</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يشير</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إلى</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ما</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لا</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يقل</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عن</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نصف</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افراد</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الأسرة</a:t>
                      </a:r>
                      <a:r>
                        <a:rPr lang="ar-YE"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 المعيشية</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(50</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أكثر</a:t>
                      </a:r>
                      <a:r>
                        <a:rPr lang="ar-SA" sz="1600" b="1"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409938758"/>
                  </a:ext>
                </a:extLst>
              </a:tr>
              <a:tr h="658771">
                <a:tc>
                  <a:txBody>
                    <a:bodyPr/>
                    <a:lstStyle/>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تتضمن</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عادةً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فقط</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الأطعمة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المستهلكة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المعدة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المنزل،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ولا</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تتضمن</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الأطعمة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المعدة</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خارج</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المنزل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b="1"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تشمل</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الأطعمة</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التي</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يستهلكها</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أفراد</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الأسرة</a:t>
                      </a:r>
                      <a:r>
                        <a:rPr lang="ar-YE"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 المعيشية</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سواء</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داخل</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المنزل</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i="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خارجه</a:t>
                      </a:r>
                      <a:r>
                        <a:rPr lang="ar-SA" sz="1600" b="1" i="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b="1" i="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4198558277"/>
                  </a:ext>
                </a:extLst>
              </a:tr>
              <a:tr h="650590">
                <a:tc>
                  <a:txBody>
                    <a:bodyPr/>
                    <a:lstStyle/>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يقوم</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بالاخذ</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بعين</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الاعتبار</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استهلاك</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البهارات</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أو</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التحليل</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لا</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يأخذ</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بعين</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الاعتبار</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استهلاك</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ar-YE"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او "البهارات"</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في</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a:t>
                      </a:r>
                      <a:r>
                        <a:rPr lang="ar-SA" sz="1600" b="1" kern="100" dirty="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التحليل</a:t>
                      </a:r>
                      <a:r>
                        <a:rPr lang="ar-SA" sz="1600" b="1" kern="1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2633504362"/>
                  </a:ext>
                </a:extLst>
              </a:tr>
              <a:tr h="784013">
                <a:tc>
                  <a:txBody>
                    <a:bodyPr/>
                    <a:lstStyle/>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يجب احتساب أي كمية يتم استهلاكها.</a:t>
                      </a:r>
                      <a:endParaRPr lang="en-GB" sz="1600" b="1" kern="100" dirty="0">
                        <a:effectLst/>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لا </a:t>
                      </a:r>
                      <a:r>
                        <a:rPr lang="ar-YE" sz="1600" b="1" kern="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فرق إذا كان الاستهلاك بكميات صغيرة او كبيرة</a:t>
                      </a:r>
                      <a:endParaRPr lang="en-GB" sz="1600" b="1"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tc>
                  <a:txBody>
                    <a:bodyPr/>
                    <a:lstStyle/>
                    <a:p>
                      <a:pPr algn="r" rtl="1">
                        <a:lnSpc>
                          <a:spcPct val="107000"/>
                        </a:lnSpc>
                        <a:spcAft>
                          <a:spcPts val="800"/>
                        </a:spcAft>
                      </a:pPr>
                      <a:r>
                        <a:rPr lang="ar-SA" sz="1600" b="1" kern="1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rPr>
                        <a:t>يشير إلى ضرورة الحذر بشأن الكميات الصغيرة، والتي يجب اعتبارها من التوابل وليس ضمن المجموعات الغذائية ال 8.</a:t>
                      </a:r>
                      <a:endParaRPr lang="en-GB" sz="16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E7E8EA"/>
                    </a:solidFill>
                  </a:tcPr>
                </a:tc>
                <a:extLst>
                  <a:ext uri="{0D108BD9-81ED-4DB2-BD59-A6C34878D82A}">
                    <a16:rowId xmlns:a16="http://schemas.microsoft.com/office/drawing/2014/main" val="672299804"/>
                  </a:ext>
                </a:extLst>
              </a:tr>
            </a:tbl>
          </a:graphicData>
        </a:graphic>
      </p:graphicFrame>
      <p:sp>
        <p:nvSpPr>
          <p:cNvPr id="9" name="Speech Bubble: Oval 8">
            <a:extLst>
              <a:ext uri="{FF2B5EF4-FFF2-40B4-BE49-F238E27FC236}">
                <a16:creationId xmlns:a16="http://schemas.microsoft.com/office/drawing/2014/main" id="{CD9579B3-9132-5C7A-685C-97F8BFF24414}"/>
              </a:ext>
            </a:extLst>
          </p:cNvPr>
          <p:cNvSpPr/>
          <p:nvPr/>
        </p:nvSpPr>
        <p:spPr>
          <a:xfrm>
            <a:off x="5598977" y="5242863"/>
            <a:ext cx="2938121" cy="1395876"/>
          </a:xfrm>
          <a:prstGeom prst="wedgeEllipseCallout">
            <a:avLst>
              <a:gd name="adj1" fmla="val 35065"/>
              <a:gd name="adj2" fmla="val -13727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YE" sz="1400" dirty="0">
                <a:solidFill>
                  <a:srgbClr val="FFFFFE"/>
                </a:solidFill>
                <a:latin typeface="Open Sans" panose="020B0606030504020204" pitchFamily="34" charset="0"/>
                <a:ea typeface="Open Sans" panose="020B0606030504020204" pitchFamily="34" charset="0"/>
                <a:cs typeface="Open Sans" panose="020B0606030504020204" pitchFamily="34" charset="0"/>
              </a:rPr>
              <a:t>ينبغي توثيق القرارات لاستخدامها في المسوحات التالية لمتابعة نفس البروتوكول في المستقبل للمقارنة.</a:t>
            </a:r>
            <a:endParaRPr lang="en-US" sz="14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441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9"/>
                                        </p:tgtEl>
                                      </p:cBhvr>
                                    </p:animEffect>
                                    <p:anim calcmode="lin" valueType="num">
                                      <p:cBhvr>
                                        <p:cTn id="7" dur="1000"/>
                                        <p:tgtEl>
                                          <p:spTgt spid="9"/>
                                        </p:tgtEl>
                                        <p:attrNameLst>
                                          <p:attrName>ppt_x</p:attrName>
                                        </p:attrNameLst>
                                      </p:cBhvr>
                                      <p:tavLst>
                                        <p:tav tm="0">
                                          <p:val>
                                            <p:strVal val="ppt_x"/>
                                          </p:val>
                                        </p:tav>
                                        <p:tav tm="100000">
                                          <p:val>
                                            <p:strVal val="ppt_x"/>
                                          </p:val>
                                        </p:tav>
                                      </p:tavLst>
                                    </p:anim>
                                    <p:anim calcmode="lin" valueType="num">
                                      <p:cBhvr>
                                        <p:cTn id="8" dur="1000"/>
                                        <p:tgtEl>
                                          <p:spTgt spid="9"/>
                                        </p:tgtEl>
                                        <p:attrNameLst>
                                          <p:attrName>ppt_y</p:attrName>
                                        </p:attrNameLst>
                                      </p:cBhvr>
                                      <p:tavLst>
                                        <p:tav tm="0">
                                          <p:val>
                                            <p:strVal val="ppt_y"/>
                                          </p:val>
                                        </p:tav>
                                        <p:tav tm="100000">
                                          <p:val>
                                            <p:strVal val="ppt_y+.1"/>
                                          </p:val>
                                        </p:tav>
                                      </p:tavLst>
                                    </p:anim>
                                    <p:set>
                                      <p:cBhvr>
                                        <p:cTn id="9"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06819" y="699739"/>
            <a:ext cx="10668000" cy="662558"/>
          </a:xfrm>
        </p:spPr>
        <p:txBody>
          <a:bodyPr anchor="t" anchorCtr="0"/>
          <a:lstStyle/>
          <a:p>
            <a:pPr algn="r"/>
            <a:r>
              <a:rPr lang="ar-YE" kern="1400" spc="230" dirty="0">
                <a:solidFill>
                  <a:schemeClr val="tx1"/>
                </a:solidFill>
                <a:latin typeface="HALDEN SOLID" pitchFamily="2" charset="0"/>
              </a:rPr>
              <a:t>الفرق بين مؤشر التنوع الغذائي للأسرة ومؤشر استهلاك الغذاء للأسرة</a:t>
            </a:r>
            <a:endParaRPr lang="en-GB" kern="1400" spc="230" dirty="0">
              <a:solidFill>
                <a:schemeClr val="tx1"/>
              </a:solidFill>
              <a:latin typeface="HALDEN SOLID" pitchFamily="2" charset="0"/>
            </a:endParaRPr>
          </a:p>
        </p:txBody>
      </p:sp>
      <p:sp>
        <p:nvSpPr>
          <p:cNvPr id="4" name="Rectangle 3">
            <a:extLst>
              <a:ext uri="{FF2B5EF4-FFF2-40B4-BE49-F238E27FC236}">
                <a16:creationId xmlns:a16="http://schemas.microsoft.com/office/drawing/2014/main" id="{9ABC3FC9-A95A-E812-A979-442A0C5077B4}"/>
              </a:ext>
            </a:extLst>
          </p:cNvPr>
          <p:cNvSpPr/>
          <p:nvPr/>
        </p:nvSpPr>
        <p:spPr>
          <a:xfrm>
            <a:off x="4635655" y="5706396"/>
            <a:ext cx="6839164" cy="9504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YE" dirty="0">
                <a:solidFill>
                  <a:schemeClr val="accent2"/>
                </a:solidFill>
                <a:latin typeface="Open Sans" panose="020B0606030504020204" pitchFamily="34" charset="0"/>
                <a:ea typeface="Open Sans" panose="020B0606030504020204" pitchFamily="34" charset="0"/>
                <a:cs typeface="Open Sans" panose="020B0606030504020204" pitchFamily="34" charset="0"/>
              </a:rPr>
              <a:t>رغم أن مجموعات الطعام مختلفة، إلا أن أصناف الطعام يجب أن تكون متماثلة، ولكن بتصنيفات مختلفة.</a:t>
            </a:r>
          </a:p>
          <a:p>
            <a:pPr algn="ctr"/>
            <a:r>
              <a:rPr lang="ar-YE" dirty="0">
                <a:solidFill>
                  <a:schemeClr val="accent2"/>
                </a:solidFill>
                <a:latin typeface="Open Sans" panose="020B0606030504020204" pitchFamily="34" charset="0"/>
                <a:ea typeface="Open Sans" panose="020B0606030504020204" pitchFamily="34" charset="0"/>
                <a:cs typeface="Open Sans" panose="020B0606030504020204" pitchFamily="34" charset="0"/>
              </a:rPr>
              <a:t>وفي كلتا الحالتين، يجب وضع أصناف الطعام في سياق البلد.</a:t>
            </a:r>
            <a:endParaRPr lang="en-GB"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phic 6" descr="Warning with solid fill">
            <a:extLst>
              <a:ext uri="{FF2B5EF4-FFF2-40B4-BE49-F238E27FC236}">
                <a16:creationId xmlns:a16="http://schemas.microsoft.com/office/drawing/2014/main" id="{C6F23E74-D811-6BBC-C01D-596BCF75AF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4226" y="6294714"/>
            <a:ext cx="614737" cy="614737"/>
          </a:xfrm>
          <a:prstGeom prst="rect">
            <a:avLst/>
          </a:prstGeom>
        </p:spPr>
      </p:pic>
      <p:graphicFrame>
        <p:nvGraphicFramePr>
          <p:cNvPr id="12" name="Table 11">
            <a:extLst>
              <a:ext uri="{FF2B5EF4-FFF2-40B4-BE49-F238E27FC236}">
                <a16:creationId xmlns:a16="http://schemas.microsoft.com/office/drawing/2014/main" id="{A21A21C7-3CE2-E676-E034-071A7333ACFB}"/>
              </a:ext>
            </a:extLst>
          </p:cNvPr>
          <p:cNvGraphicFramePr>
            <a:graphicFrameLocks noGrp="1"/>
          </p:cNvGraphicFramePr>
          <p:nvPr>
            <p:extLst>
              <p:ext uri="{D42A27DB-BD31-4B8C-83A1-F6EECF244321}">
                <p14:modId xmlns:p14="http://schemas.microsoft.com/office/powerpoint/2010/main" val="1773916878"/>
              </p:ext>
            </p:extLst>
          </p:nvPr>
        </p:nvGraphicFramePr>
        <p:xfrm>
          <a:off x="806819" y="1362297"/>
          <a:ext cx="10668000" cy="4344099"/>
        </p:xfrm>
        <a:graphic>
          <a:graphicData uri="http://schemas.openxmlformats.org/drawingml/2006/table">
            <a:tbl>
              <a:tblPr rtl="1" firstRow="1" bandRow="1"/>
              <a:tblGrid>
                <a:gridCol w="5334000">
                  <a:extLst>
                    <a:ext uri="{9D8B030D-6E8A-4147-A177-3AD203B41FA5}">
                      <a16:colId xmlns:a16="http://schemas.microsoft.com/office/drawing/2014/main" val="1185490722"/>
                    </a:ext>
                  </a:extLst>
                </a:gridCol>
                <a:gridCol w="5334000">
                  <a:extLst>
                    <a:ext uri="{9D8B030D-6E8A-4147-A177-3AD203B41FA5}">
                      <a16:colId xmlns:a16="http://schemas.microsoft.com/office/drawing/2014/main" val="3128807603"/>
                    </a:ext>
                  </a:extLst>
                </a:gridCol>
              </a:tblGrid>
              <a:tr h="499745">
                <a:tc>
                  <a:txBody>
                    <a:bodyPr/>
                    <a:lstStyle/>
                    <a:p>
                      <a:pPr algn="r" rtl="1">
                        <a:lnSpc>
                          <a:spcPct val="107000"/>
                        </a:lnSpc>
                        <a:spcAft>
                          <a:spcPts val="800"/>
                        </a:spcAft>
                      </a:pPr>
                      <a:r>
                        <a:rPr lang="ar-YE" sz="1200" b="1" kern="100">
                          <a:solidFill>
                            <a:srgbClr val="FFFFFF"/>
                          </a:solidFill>
                          <a:effectLst/>
                          <a:latin typeface="Open Sans" panose="020B0606030504020204" pitchFamily="34" charset="0"/>
                          <a:ea typeface="Open Sans" panose="020B0606030504020204" pitchFamily="34" charset="0"/>
                          <a:cs typeface="Arial" panose="020B0604020202020204" pitchFamily="34" charset="0"/>
                        </a:rPr>
                        <a:t>مؤشر التنوع الغذائي للأسرة</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ar-YE" sz="1200" b="1" kern="100" dirty="0">
                          <a:solidFill>
                            <a:srgbClr val="FFFFFF"/>
                          </a:solidFill>
                          <a:effectLst/>
                          <a:latin typeface="Open Sans" panose="020B0606030504020204" pitchFamily="34" charset="0"/>
                          <a:ea typeface="Open Sans" panose="020B0606030504020204" pitchFamily="34" charset="0"/>
                          <a:cs typeface="Arial" panose="020B0604020202020204" pitchFamily="34" charset="0"/>
                        </a:rPr>
                        <a:t>مؤشر استهلاك الغذاء</a:t>
                      </a: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3497802899"/>
                  </a:ext>
                </a:extLst>
              </a:tr>
              <a:tr h="499745">
                <a:tc>
                  <a:txBody>
                    <a:bodyPr/>
                    <a:lstStyle/>
                    <a:p>
                      <a:pPr algn="r" rtl="1">
                        <a:lnSpc>
                          <a:spcPct val="107000"/>
                        </a:lnSpc>
                        <a:spcAft>
                          <a:spcPts val="800"/>
                        </a:spcAft>
                      </a:pPr>
                      <a:r>
                        <a:rPr lang="en-GB" sz="1200" b="1" u="sng"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a:t>
                      </a:r>
                      <a:r>
                        <a:rPr lang="ar-YE" sz="1200" b="1" u="sng"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 مجموعة غذائية (بما في ذلك "البهارات")</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الحبوب بما في ذلك الأرز</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الجذور والدرنات</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البقوليات والمكسرات والبذور</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mn-cs"/>
                        </a:rPr>
                        <a:t>الحليب ومنتجات الألبان الأخرى</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اللحوم</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الأسماك والمأكولات البحرية</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البيض</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الخضروات والأوراق</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الفواكه</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mn-cs"/>
                        </a:rPr>
                        <a:t>الزيت، الدهون، الزبدة</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السكر والحلويات</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التوابل والبهارات</a:t>
                      </a: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ar-YE" sz="1200" b="1" u="sng"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8 مجموعات غذائيه + التوابل</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الحبوب والأرز والبذور والجذور والدرنات</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البقوليات والمكسرات والبذور</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الحليب ومنتجات الألبان الأخرى</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اللحوم والأسماك والبيض</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الخضروات والاوراق</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الفواكه</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الزيت، الدهون، الزبدة</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السكر أو الحلويات</a:t>
                      </a:r>
                      <a:endParaRPr lang="en-GB" sz="1200" kern="100">
                        <a:effectLst/>
                        <a:latin typeface="Open Sans" panose="020B0606030504020204" pitchFamily="34" charset="0"/>
                        <a:ea typeface="Open Sans" panose="020B0606030504020204" pitchFamily="34" charset="0"/>
                        <a:cs typeface="Open Sans" panose="020B0606030504020204" pitchFamily="34" charset="0"/>
                      </a:endParaRPr>
                    </a:p>
                    <a:p>
                      <a:pPr marL="342900" lvl="0" indent="-342900" algn="r" rtl="1">
                        <a:lnSpc>
                          <a:spcPct val="107000"/>
                        </a:lnSpc>
                        <a:spcAft>
                          <a:spcPts val="800"/>
                        </a:spcAft>
                        <a:buFont typeface="+mj-lt"/>
                        <a:buAutoNum type="arabicPeriod"/>
                        <a:tabLst>
                          <a:tab pos="457200" algn="l"/>
                        </a:tabLst>
                      </a:pPr>
                      <a:r>
                        <a:rPr lang="ar-YE" sz="12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البهارات والتوابل</a:t>
                      </a: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1293340320"/>
                  </a:ext>
                </a:extLst>
              </a:tr>
            </a:tbl>
          </a:graphicData>
        </a:graphic>
      </p:graphicFrame>
      <p:sp>
        <p:nvSpPr>
          <p:cNvPr id="13" name="Rectangle 12">
            <a:extLst>
              <a:ext uri="{FF2B5EF4-FFF2-40B4-BE49-F238E27FC236}">
                <a16:creationId xmlns:a16="http://schemas.microsoft.com/office/drawing/2014/main" id="{E72A7EA8-A5FB-0A50-72D9-C5EF67CBD509}"/>
              </a:ext>
            </a:extLst>
          </p:cNvPr>
          <p:cNvSpPr/>
          <p:nvPr/>
        </p:nvSpPr>
        <p:spPr>
          <a:xfrm>
            <a:off x="9091448" y="3364492"/>
            <a:ext cx="2120612" cy="848710"/>
          </a:xfrm>
          <a:prstGeom prst="rect">
            <a:avLst/>
          </a:prstGeom>
          <a:noFill/>
          <a:ln w="41275" cmpd="sng">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14C7A27A-8C3C-6F39-A518-EFA4FA0CBBE5}"/>
              </a:ext>
            </a:extLst>
          </p:cNvPr>
          <p:cNvCxnSpPr>
            <a:cxnSpLocks/>
          </p:cNvCxnSpPr>
          <p:nvPr/>
        </p:nvCxnSpPr>
        <p:spPr>
          <a:xfrm flipH="1" flipV="1">
            <a:off x="6096000" y="3279925"/>
            <a:ext cx="2995448" cy="411834"/>
          </a:xfrm>
          <a:prstGeom prst="straightConnector1">
            <a:avLst/>
          </a:prstGeom>
          <a:ln w="3492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669AABD-38D1-C064-13BC-86396FE049B2}"/>
              </a:ext>
            </a:extLst>
          </p:cNvPr>
          <p:cNvSpPr/>
          <p:nvPr/>
        </p:nvSpPr>
        <p:spPr>
          <a:xfrm>
            <a:off x="9091448" y="2195538"/>
            <a:ext cx="2120612" cy="562943"/>
          </a:xfrm>
          <a:prstGeom prst="rect">
            <a:avLst/>
          </a:prstGeom>
          <a:noFill/>
          <a:ln w="41275" cmpd="sng">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3BA424A9-6977-0354-EFA8-2B6F5E00922C}"/>
              </a:ext>
            </a:extLst>
          </p:cNvPr>
          <p:cNvCxnSpPr>
            <a:cxnSpLocks/>
          </p:cNvCxnSpPr>
          <p:nvPr/>
        </p:nvCxnSpPr>
        <p:spPr>
          <a:xfrm flipH="1" flipV="1">
            <a:off x="6180083" y="2329434"/>
            <a:ext cx="2911365" cy="99615"/>
          </a:xfrm>
          <a:prstGeom prst="straightConnector1">
            <a:avLst/>
          </a:prstGeom>
          <a:ln w="34925">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282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551185" y="209742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تصميم الوحدة</a:t>
            </a:r>
            <a:endParaRPr lang="en-GB"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1052002" cy="662558"/>
          </a:xfrm>
        </p:spPr>
        <p:txBody>
          <a:bodyPr anchor="t" anchorCtr="0"/>
          <a:lstStyle/>
          <a:p>
            <a:pPr algn="r"/>
            <a:r>
              <a:rPr lang="ar-YE" sz="3400" kern="1400" spc="230" dirty="0">
                <a:solidFill>
                  <a:schemeClr val="tx1"/>
                </a:solidFill>
                <a:latin typeface="HALDEN SOLID" pitchFamily="2" charset="0"/>
              </a:rPr>
              <a:t>الفرق بين مؤشر التنوع الغذائي للأسرة ومؤشر استهلاك الغذاء </a:t>
            </a:r>
            <a:endParaRPr lang="en-GB" sz="3400" kern="1400" spc="230" dirty="0">
              <a:solidFill>
                <a:schemeClr val="tx1"/>
              </a:solidFill>
              <a:latin typeface="HALDEN SOLID" pitchFamily="2" charset="0"/>
            </a:endParaRPr>
          </a:p>
        </p:txBody>
      </p:sp>
      <p:pic>
        <p:nvPicPr>
          <p:cNvPr id="2" name="Picture 2">
            <a:extLst>
              <a:ext uri="{FF2B5EF4-FFF2-40B4-BE49-F238E27FC236}">
                <a16:creationId xmlns:a16="http://schemas.microsoft.com/office/drawing/2014/main" id="{C685B7D0-B081-3673-53BC-C65921DDE9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p:blipFill>
        <p:spPr bwMode="auto">
          <a:xfrm>
            <a:off x="0" y="1834571"/>
            <a:ext cx="4819733" cy="30527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91174E9-7EAA-F5E1-6D61-E82DBD23D200}"/>
              </a:ext>
            </a:extLst>
          </p:cNvPr>
          <p:cNvSpPr txBox="1"/>
          <p:nvPr/>
        </p:nvSpPr>
        <p:spPr>
          <a:xfrm>
            <a:off x="4554265" y="1803301"/>
            <a:ext cx="7189931" cy="4566635"/>
          </a:xfrm>
          <a:prstGeom prst="rect">
            <a:avLst/>
          </a:prstGeom>
          <a:solidFill>
            <a:srgbClr val="FFFFFE"/>
          </a:solidFill>
        </p:spPr>
        <p:txBody>
          <a:bodyPr wrap="square">
            <a:spAutoFit/>
          </a:bodyPr>
          <a:lstStyle/>
          <a:p>
            <a:pPr marL="285750" indent="-285750" algn="r" rtl="1">
              <a:lnSpc>
                <a:spcPts val="2700"/>
              </a:lnSpc>
              <a:buFont typeface="Wingdings" panose="05000000000000000000" pitchFamily="2" charset="2"/>
              <a:buChar char="v"/>
            </a:pPr>
            <a:r>
              <a:rPr lang="ar-YE" dirty="0">
                <a:latin typeface="Open Sans" panose="020B0606030504020204" pitchFamily="34" charset="0"/>
                <a:ea typeface="Open Sans" panose="020B0606030504020204" pitchFamily="34" charset="0"/>
                <a:cs typeface="Open Sans" panose="020B0606030504020204" pitchFamily="34" charset="0"/>
              </a:rPr>
              <a:t>على الرغم من أنه قد يبدو أن مؤشر التنوع الغذائي للأسرة </a:t>
            </a:r>
            <a:r>
              <a:rPr lang="en-US" dirty="0">
                <a:latin typeface="Open Sans" panose="020B0606030504020204" pitchFamily="34" charset="0"/>
                <a:ea typeface="Open Sans" panose="020B0606030504020204" pitchFamily="34" charset="0"/>
                <a:cs typeface="Open Sans" panose="020B0606030504020204" pitchFamily="34" charset="0"/>
              </a:rPr>
              <a:t>HDDS</a:t>
            </a:r>
            <a:r>
              <a:rPr lang="ar-YE" dirty="0">
                <a:latin typeface="Open Sans" panose="020B0606030504020204" pitchFamily="34" charset="0"/>
                <a:ea typeface="Open Sans" panose="020B0606030504020204" pitchFamily="34" charset="0"/>
                <a:cs typeface="Open Sans" panose="020B0606030504020204" pitchFamily="34" charset="0"/>
              </a:rPr>
              <a:t>ومؤشر استهلاك الغذاء</a:t>
            </a:r>
            <a:r>
              <a:rPr lang="en-US" dirty="0">
                <a:latin typeface="Open Sans" panose="020B0606030504020204" pitchFamily="34" charset="0"/>
                <a:ea typeface="Open Sans" panose="020B0606030504020204" pitchFamily="34" charset="0"/>
                <a:cs typeface="Open Sans" panose="020B0606030504020204" pitchFamily="34" charset="0"/>
              </a:rPr>
              <a:t> (FCS) </a:t>
            </a:r>
            <a:r>
              <a:rPr lang="ar-YE" dirty="0">
                <a:latin typeface="Open Sans" panose="020B0606030504020204" pitchFamily="34" charset="0"/>
                <a:ea typeface="Open Sans" panose="020B0606030504020204" pitchFamily="34" charset="0"/>
                <a:cs typeface="Open Sans" panose="020B0606030504020204" pitchFamily="34" charset="0"/>
              </a:rPr>
              <a:t>/مؤشر </a:t>
            </a:r>
            <a:r>
              <a:rPr lang="ar-YE" sz="1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جودة التغذية الخاصة باستهلاك </a:t>
            </a:r>
            <a:r>
              <a:rPr lang="ar-YE" dirty="0">
                <a:latin typeface="Open Sans" panose="020B0606030504020204" pitchFamily="34" charset="0"/>
                <a:ea typeface="Open Sans" panose="020B0606030504020204" pitchFamily="34" charset="0"/>
              </a:rPr>
              <a:t>الغذاء</a:t>
            </a:r>
            <a:r>
              <a:rPr lang="en-US" dirty="0">
                <a:latin typeface="Open Sans" panose="020B0606030504020204" pitchFamily="34" charset="0"/>
                <a:ea typeface="Open Sans" panose="020B0606030504020204" pitchFamily="34" charset="0"/>
                <a:cs typeface="Open Sans" panose="020B0606030504020204" pitchFamily="34" charset="0"/>
              </a:rPr>
              <a:t> (FCS-N)</a:t>
            </a:r>
            <a:r>
              <a:rPr lang="ar-YE" dirty="0">
                <a:latin typeface="Open Sans" panose="020B0606030504020204" pitchFamily="34" charset="0"/>
                <a:ea typeface="Open Sans" panose="020B0606030504020204" pitchFamily="34" charset="0"/>
              </a:rPr>
              <a:t> متشابهان تمامًا، ولكن نظرًا للاختلافات الرئيسية في </a:t>
            </a:r>
            <a:r>
              <a:rPr lang="ar-SA" dirty="0">
                <a:latin typeface="Open Sans" panose="020B0606030504020204" pitchFamily="34" charset="0"/>
                <a:ea typeface="Open Sans" panose="020B0606030504020204" pitchFamily="34" charset="0"/>
              </a:rPr>
              <a:t>منهجياتهم</a:t>
            </a:r>
            <a:r>
              <a:rPr lang="ar-YE" dirty="0">
                <a:latin typeface="Open Sans" panose="020B0606030504020204" pitchFamily="34" charset="0"/>
                <a:ea typeface="Open Sans" panose="020B0606030504020204" pitchFamily="34" charset="0"/>
              </a:rPr>
              <a:t>، فهذا يعني أنهما يقيسان أشياء مختلفة قليلاً.</a:t>
            </a:r>
          </a:p>
          <a:p>
            <a:pPr marL="285750" indent="-285750" algn="r" rtl="1">
              <a:lnSpc>
                <a:spcPts val="2700"/>
              </a:lnSpc>
              <a:buFont typeface="Wingdings" panose="05000000000000000000" pitchFamily="2" charset="2"/>
              <a:buChar char="v"/>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ts val="2700"/>
              </a:lnSpc>
              <a:buFont typeface="Wingdings" panose="05000000000000000000" pitchFamily="2" charset="2"/>
              <a:buChar char="v"/>
            </a:pPr>
            <a:r>
              <a:rPr lang="ar-YE" spc="60" dirty="0">
                <a:latin typeface="Open Sans" panose="020B0606030504020204" pitchFamily="34" charset="0"/>
                <a:ea typeface="Open Sans" panose="020B0606030504020204" pitchFamily="34" charset="0"/>
                <a:cs typeface="Open Sans" panose="020B0606030504020204" pitchFamily="34" charset="0"/>
              </a:rPr>
              <a:t>بما أن نظام مؤشر التنوع الغذائي للأسرة (</a:t>
            </a:r>
            <a:r>
              <a:rPr lang="en-US" spc="60" dirty="0">
                <a:latin typeface="Open Sans" panose="020B0606030504020204" pitchFamily="34" charset="0"/>
                <a:ea typeface="Open Sans" panose="020B0606030504020204" pitchFamily="34" charset="0"/>
                <a:cs typeface="Open Sans" panose="020B0606030504020204" pitchFamily="34" charset="0"/>
              </a:rPr>
              <a:t>HDDS</a:t>
            </a:r>
            <a:r>
              <a:rPr lang="ar-YE" spc="60" dirty="0">
                <a:latin typeface="Open Sans" panose="020B0606030504020204" pitchFamily="34" charset="0"/>
                <a:ea typeface="Open Sans" panose="020B0606030504020204" pitchFamily="34" charset="0"/>
                <a:cs typeface="Open Sans" panose="020B0606030504020204" pitchFamily="34" charset="0"/>
              </a:rPr>
              <a:t>)</a:t>
            </a:r>
            <a:r>
              <a:rPr lang="en-GB" spc="60" dirty="0">
                <a:latin typeface="Open Sans" panose="020B0606030504020204" pitchFamily="34" charset="0"/>
                <a:ea typeface="Open Sans" panose="020B0606030504020204" pitchFamily="34" charset="0"/>
                <a:cs typeface="Open Sans" panose="020B0606030504020204" pitchFamily="34" charset="0"/>
              </a:rPr>
              <a:t> </a:t>
            </a:r>
            <a:r>
              <a:rPr lang="ar-YE" spc="60" dirty="0">
                <a:latin typeface="Open Sans" panose="020B0606030504020204" pitchFamily="34" charset="0"/>
                <a:ea typeface="Open Sans" panose="020B0606030504020204" pitchFamily="34" charset="0"/>
                <a:cs typeface="Open Sans" panose="020B0606030504020204" pitchFamily="34" charset="0"/>
              </a:rPr>
              <a:t>يحسب استهلاك المواد الغذائية من قبل أي شخص في الأسرة المعيشية، وبأي كمية، فهذا يعني أن كيفية حساب الأطعمة مختلفة.</a:t>
            </a:r>
          </a:p>
          <a:p>
            <a:pPr marL="285750" indent="-285750" algn="r" rtl="1">
              <a:lnSpc>
                <a:spcPts val="2700"/>
              </a:lnSpc>
              <a:buFont typeface="Wingdings" panose="05000000000000000000" pitchFamily="2" charset="2"/>
              <a:buChar char="v"/>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ts val="2700"/>
              </a:lnSpc>
              <a:buFont typeface="Wingdings" panose="05000000000000000000" pitchFamily="2" charset="2"/>
              <a:buChar char="v"/>
            </a:pPr>
            <a:r>
              <a:rPr lang="ar-YE" spc="60" dirty="0">
                <a:latin typeface="Open Sans" panose="020B0606030504020204" pitchFamily="34" charset="0"/>
                <a:ea typeface="Open Sans" panose="020B0606030504020204" pitchFamily="34" charset="0"/>
                <a:cs typeface="Open Sans" panose="020B0606030504020204" pitchFamily="34" charset="0"/>
              </a:rPr>
              <a:t>على سبيل المثال، يشرب عضوان من أسرة معيشية مكونة من 5 أفراد الشاي مع قليل من الحليب وملعقة من السكر في المنزل.</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742950" lvl="1" indent="-285750" algn="r" rtl="1">
              <a:lnSpc>
                <a:spcPts val="2700"/>
              </a:lnSpc>
              <a:buFont typeface="Wingdings" panose="05000000000000000000" pitchFamily="2" charset="2"/>
              <a:buChar char="v"/>
            </a:pPr>
            <a:r>
              <a:rPr lang="ar-YE" spc="60" dirty="0">
                <a:latin typeface="Open Sans" panose="020B0606030504020204" pitchFamily="34" charset="0"/>
                <a:ea typeface="Open Sans" panose="020B0606030504020204" pitchFamily="34" charset="0"/>
                <a:cs typeface="Open Sans" panose="020B0606030504020204" pitchFamily="34" charset="0"/>
              </a:rPr>
              <a:t>في </a:t>
            </a:r>
            <a:r>
              <a:rPr lang="ar-SA" sz="1800" dirty="0">
                <a:effectLst/>
                <a:latin typeface="Segoe UI" panose="020B0502040204020203" pitchFamily="34" charset="0"/>
              </a:rPr>
              <a:t>مؤشر</a:t>
            </a:r>
            <a:r>
              <a:rPr lang="ar-YE" spc="60" dirty="0">
                <a:latin typeface="Open Sans" panose="020B0606030504020204" pitchFamily="34" charset="0"/>
                <a:ea typeface="Open Sans" panose="020B0606030504020204" pitchFamily="34" charset="0"/>
                <a:cs typeface="Open Sans" panose="020B0606030504020204" pitchFamily="34" charset="0"/>
              </a:rPr>
              <a:t> وحدة التنوع الغذائي، يتم احتساب ذلك ضمن منتجات الألبان والسكر والمتفرقات/التوابل.</a:t>
            </a:r>
          </a:p>
          <a:p>
            <a:pPr marL="742950" lvl="1" indent="-285750" algn="r" rtl="1">
              <a:lnSpc>
                <a:spcPts val="2700"/>
              </a:lnSpc>
              <a:buFont typeface="Wingdings" panose="05000000000000000000" pitchFamily="2" charset="2"/>
              <a:buChar char="v"/>
            </a:pPr>
            <a:r>
              <a:rPr lang="ar-YE" spc="60" dirty="0">
                <a:latin typeface="Open Sans" panose="020B0606030504020204" pitchFamily="34" charset="0"/>
                <a:ea typeface="Open Sans" panose="020B0606030504020204" pitchFamily="34" charset="0"/>
                <a:cs typeface="Open Sans" panose="020B0606030504020204" pitchFamily="34" charset="0"/>
              </a:rPr>
              <a:t>في </a:t>
            </a:r>
            <a:r>
              <a:rPr lang="ar-SA" sz="1800" dirty="0">
                <a:effectLst/>
                <a:latin typeface="Segoe UI" panose="020B0502040204020203" pitchFamily="34" charset="0"/>
              </a:rPr>
              <a:t>مؤشر</a:t>
            </a:r>
            <a:r>
              <a:rPr lang="ar-YE" spc="60" dirty="0">
                <a:latin typeface="Open Sans" panose="020B0606030504020204" pitchFamily="34" charset="0"/>
                <a:ea typeface="Open Sans" panose="020B0606030504020204" pitchFamily="34" charset="0"/>
                <a:cs typeface="Open Sans" panose="020B0606030504020204" pitchFamily="34" charset="0"/>
              </a:rPr>
              <a:t> في وحدة استهلاك الغذاء، لا يتم احتسابهم.</a:t>
            </a: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Speech Bubble: Oval 9">
            <a:extLst>
              <a:ext uri="{FF2B5EF4-FFF2-40B4-BE49-F238E27FC236}">
                <a16:creationId xmlns:a16="http://schemas.microsoft.com/office/drawing/2014/main" id="{5CB418BF-C3BA-0B49-0444-705FE78A170B}"/>
              </a:ext>
            </a:extLst>
          </p:cNvPr>
          <p:cNvSpPr/>
          <p:nvPr/>
        </p:nvSpPr>
        <p:spPr>
          <a:xfrm>
            <a:off x="2106279" y="5480299"/>
            <a:ext cx="3167473" cy="1377701"/>
          </a:xfrm>
          <a:prstGeom prst="wedgeEllipseCallout">
            <a:avLst>
              <a:gd name="adj1" fmla="val 135313"/>
              <a:gd name="adj2" fmla="val -3878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YE"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وبما أن غالبية أفراد الأسرة المعيشية لا يستهلكون الشاي، فلا ينبغي احتسابه في مؤشر استهلاك الغذاء</a:t>
            </a:r>
            <a:r>
              <a:rPr lang="en-GB"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7125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94048" y="588381"/>
            <a:ext cx="11052002" cy="662558"/>
          </a:xfrm>
        </p:spPr>
        <p:txBody>
          <a:bodyPr anchor="t" anchorCtr="0"/>
          <a:lstStyle/>
          <a:p>
            <a:pPr algn="r"/>
            <a:r>
              <a:rPr lang="ar-YE" sz="3400" kern="1400" spc="230" dirty="0">
                <a:solidFill>
                  <a:schemeClr val="tx1"/>
                </a:solidFill>
                <a:latin typeface="HALDEN SOLID"/>
                <a:ea typeface="Open Sans Extrabold"/>
                <a:cs typeface="Open Sans Extrabold"/>
              </a:rPr>
              <a:t>الطعام المستهلك </a:t>
            </a:r>
            <a:r>
              <a:rPr lang="ar-YE" sz="3400" kern="1400" spc="230" dirty="0">
                <a:solidFill>
                  <a:schemeClr val="accent3">
                    <a:lumMod val="50000"/>
                  </a:schemeClr>
                </a:solidFill>
                <a:latin typeface="HALDEN SOLID"/>
                <a:ea typeface="Open Sans Extrabold"/>
                <a:cs typeface="Open Sans Extrabold"/>
              </a:rPr>
              <a:t>خارج المنزل</a:t>
            </a:r>
            <a:endParaRPr lang="en-GB" sz="3400" kern="1400" spc="230" dirty="0">
              <a:solidFill>
                <a:schemeClr val="accent3">
                  <a:lumMod val="50000"/>
                </a:schemeClr>
              </a:solidFill>
              <a:latin typeface="HALDEN SOLID"/>
              <a:ea typeface="Open Sans Extrabold"/>
              <a:cs typeface="Open Sans Extrabold"/>
            </a:endParaRPr>
          </a:p>
        </p:txBody>
      </p:sp>
      <p:sp>
        <p:nvSpPr>
          <p:cNvPr id="7" name="TextBox 6">
            <a:extLst>
              <a:ext uri="{FF2B5EF4-FFF2-40B4-BE49-F238E27FC236}">
                <a16:creationId xmlns:a16="http://schemas.microsoft.com/office/drawing/2014/main" id="{50A4FC6B-3500-80F1-7C49-663B434A0C0D}"/>
              </a:ext>
            </a:extLst>
          </p:cNvPr>
          <p:cNvSpPr txBox="1"/>
          <p:nvPr/>
        </p:nvSpPr>
        <p:spPr>
          <a:xfrm>
            <a:off x="5252022" y="1329363"/>
            <a:ext cx="6483720" cy="3874137"/>
          </a:xfrm>
          <a:prstGeom prst="rect">
            <a:avLst/>
          </a:prstGeom>
          <a:solidFill>
            <a:srgbClr val="FFFFFE"/>
          </a:solidFill>
        </p:spPr>
        <p:txBody>
          <a:bodyPr wrap="square">
            <a:spAutoFit/>
          </a:bodyPr>
          <a:lstStyle/>
          <a:p>
            <a:pPr marL="285750" indent="-285750" algn="r" rtl="1">
              <a:lnSpc>
                <a:spcPts val="2700"/>
              </a:lnSpc>
              <a:buFont typeface="Wingdings" panose="05000000000000000000" pitchFamily="2" charset="2"/>
              <a:buChar char="v"/>
            </a:pPr>
            <a:r>
              <a:rPr lang="ar-YE" dirty="0">
                <a:latin typeface="Open Sans" panose="020B0606030504020204" pitchFamily="34" charset="0"/>
                <a:ea typeface="Open Sans" panose="020B0606030504020204" pitchFamily="34" charset="0"/>
                <a:cs typeface="Open Sans" panose="020B0606030504020204" pitchFamily="34" charset="0"/>
              </a:rPr>
              <a:t>تشير تعليمات مؤشر التنوع الغذائي للاسرة (</a:t>
            </a:r>
            <a:r>
              <a:rPr lang="en-US" dirty="0">
                <a:latin typeface="Open Sans" panose="020B0606030504020204" pitchFamily="34" charset="0"/>
                <a:ea typeface="Open Sans" panose="020B0606030504020204" pitchFamily="34" charset="0"/>
                <a:cs typeface="Open Sans" panose="020B0606030504020204" pitchFamily="34" charset="0"/>
              </a:rPr>
              <a:t>HDDS</a:t>
            </a:r>
            <a:r>
              <a:rPr lang="ar-YE" dirty="0">
                <a:latin typeface="Open Sans" panose="020B0606030504020204" pitchFamily="34" charset="0"/>
                <a:ea typeface="Open Sans" panose="020B0606030504020204" pitchFamily="34" charset="0"/>
                <a:cs typeface="Open Sans" panose="020B0606030504020204" pitchFamily="34" charset="0"/>
              </a:rPr>
              <a:t>) إلى عدم تضمين الأطعمة التي يتم استهلاكها خارج المنزل والتي لم يتم تحضيرها في المنزل</a:t>
            </a:r>
            <a:r>
              <a:rPr lang="en-US" dirty="0">
                <a:latin typeface="Open Sans" panose="020B0606030504020204" pitchFamily="34" charset="0"/>
                <a:ea typeface="Open Sans" panose="020B0606030504020204" pitchFamily="34" charset="0"/>
                <a:cs typeface="Open Sans" panose="020B0606030504020204" pitchFamily="34" charset="0"/>
              </a:rPr>
              <a:t>.</a:t>
            </a:r>
            <a:r>
              <a:rPr lang="en-GB" dirty="0">
                <a:latin typeface="Open Sans" panose="020B0606030504020204" pitchFamily="34" charset="0"/>
                <a:ea typeface="Open Sans" panose="020B0606030504020204" pitchFamily="34" charset="0"/>
                <a:cs typeface="Open Sans" panose="020B0606030504020204" pitchFamily="34" charset="0"/>
              </a:rPr>
              <a:t> </a:t>
            </a:r>
          </a:p>
          <a:p>
            <a:pPr marL="285750" indent="-285750" algn="r" rtl="1">
              <a:lnSpc>
                <a:spcPts val="2700"/>
              </a:lnSpc>
              <a:buFont typeface="Wingdings" panose="05000000000000000000" pitchFamily="2" charset="2"/>
              <a:buChar char="v"/>
            </a:pPr>
            <a:r>
              <a:rPr lang="ar-YE" dirty="0">
                <a:latin typeface="Open Sans" panose="020B0606030504020204" pitchFamily="34" charset="0"/>
                <a:ea typeface="Open Sans" panose="020B0606030504020204" pitchFamily="34" charset="0"/>
                <a:cs typeface="Open Sans" panose="020B0606030504020204" pitchFamily="34" charset="0"/>
              </a:rPr>
              <a:t>رغم أن هذا قد يؤدي إلى التقليل من تقدير التنوع الغذائي لأفراد الأسرة </a:t>
            </a:r>
            <a:r>
              <a:rPr lang="en-US" dirty="0">
                <a:latin typeface="Open Sans" panose="020B0606030504020204" pitchFamily="34" charset="0"/>
                <a:ea typeface="Open Sans" panose="020B0606030504020204" pitchFamily="34" charset="0"/>
                <a:cs typeface="Open Sans" panose="020B0606030504020204" pitchFamily="34" charset="0"/>
              </a:rPr>
              <a:t> </a:t>
            </a:r>
            <a:r>
              <a:rPr lang="ar-YE" dirty="0">
                <a:latin typeface="Open Sans" panose="020B0606030504020204" pitchFamily="34" charset="0"/>
                <a:ea typeface="Open Sans" panose="020B0606030504020204" pitchFamily="34" charset="0"/>
                <a:cs typeface="Open Sans" panose="020B0606030504020204" pitchFamily="34" charset="0"/>
              </a:rPr>
              <a:t>المعيشية بشكل فردي (الذين قد يشترون الطعام من الطرقات، على سبيل المثال)، فإن مؤشر</a:t>
            </a:r>
            <a:r>
              <a:rPr lang="en-GB" dirty="0">
                <a:latin typeface="Open Sans" panose="020B0606030504020204" pitchFamily="34" charset="0"/>
                <a:ea typeface="Open Sans" panose="020B0606030504020204" pitchFamily="34" charset="0"/>
                <a:cs typeface="Open Sans" panose="020B0606030504020204" pitchFamily="34" charset="0"/>
              </a:rPr>
              <a:t>HDDS </a:t>
            </a:r>
            <a:r>
              <a:rPr lang="ar-YE" dirty="0">
                <a:latin typeface="Open Sans" panose="020B0606030504020204" pitchFamily="34" charset="0"/>
                <a:ea typeface="Open Sans" panose="020B0606030504020204" pitchFamily="34" charset="0"/>
                <a:cs typeface="Open Sans" panose="020B0606030504020204" pitchFamily="34" charset="0"/>
              </a:rPr>
              <a:t>مصمم ليعكس التنوع الغذائي للأسر، في المتوسط، بين جميع الأعضاء.</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lgn="r" rtl="1">
              <a:lnSpc>
                <a:spcPts val="2700"/>
              </a:lnSpc>
              <a:buFont typeface="Wingdings" panose="05000000000000000000" pitchFamily="2" charset="2"/>
              <a:buChar char="v"/>
            </a:pPr>
            <a:r>
              <a:rPr lang="ar-YE" dirty="0">
                <a:latin typeface="Open Sans" panose="020B0606030504020204" pitchFamily="34" charset="0"/>
                <a:ea typeface="Open Sans" panose="020B0606030504020204" pitchFamily="34" charset="0"/>
                <a:cs typeface="Open Sans" panose="020B0606030504020204" pitchFamily="34" charset="0"/>
              </a:rPr>
              <a:t>قد يؤدي تضمين الأغذية التي يشتريها ويستهلكها أفراد الأسرة المعيشية خارجها إلى المبالغة في تقدير الاستهلاك الفردي للغذاء بشكل عام.</a:t>
            </a:r>
            <a:r>
              <a:rPr lang="en-GB" dirty="0">
                <a:latin typeface="Open Sans" panose="020B0606030504020204" pitchFamily="34" charset="0"/>
                <a:ea typeface="Open Sans" panose="020B0606030504020204" pitchFamily="34" charset="0"/>
                <a:cs typeface="Open Sans" panose="020B0606030504020204" pitchFamily="34" charset="0"/>
              </a:rPr>
              <a:t> </a:t>
            </a:r>
          </a:p>
          <a:p>
            <a:pPr marL="285750" indent="-285750" algn="r" rtl="1">
              <a:lnSpc>
                <a:spcPts val="2700"/>
              </a:lnSpc>
              <a:buFont typeface="Wingdings" panose="05000000000000000000" pitchFamily="2" charset="2"/>
              <a:buChar char="v"/>
            </a:pPr>
            <a:r>
              <a:rPr lang="ar-YE" dirty="0">
                <a:latin typeface="Open Sans" panose="020B0606030504020204" pitchFamily="34" charset="0"/>
                <a:ea typeface="Open Sans" panose="020B0606030504020204" pitchFamily="34" charset="0"/>
                <a:cs typeface="Open Sans" panose="020B0606030504020204" pitchFamily="34" charset="0"/>
              </a:rPr>
              <a:t>ومع ذلك، في الحالات التي يشيع فيها استهلاك الأطعمة غير المحضرة في المنزل، خاصة من قبل غالبية أفراد الأسرة المعيشية، قد تقرر المكاتب القطرية إدراج تلك الأطعمة. </a:t>
            </a: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Warning with solid fill">
            <a:extLst>
              <a:ext uri="{FF2B5EF4-FFF2-40B4-BE49-F238E27FC236}">
                <a16:creationId xmlns:a16="http://schemas.microsoft.com/office/drawing/2014/main" id="{3B405330-3F9D-8883-C58C-D2A22CA944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373792" y="5664143"/>
            <a:ext cx="723900" cy="723900"/>
          </a:xfrm>
          <a:prstGeom prst="rect">
            <a:avLst/>
          </a:prstGeom>
        </p:spPr>
      </p:pic>
      <p:cxnSp>
        <p:nvCxnSpPr>
          <p:cNvPr id="5" name="Straight Arrow Connector 4">
            <a:extLst>
              <a:ext uri="{FF2B5EF4-FFF2-40B4-BE49-F238E27FC236}">
                <a16:creationId xmlns:a16="http://schemas.microsoft.com/office/drawing/2014/main" id="{8B6F589A-1145-3E70-3EB7-93C4EE7BD304}"/>
              </a:ext>
            </a:extLst>
          </p:cNvPr>
          <p:cNvCxnSpPr>
            <a:cxnSpLocks/>
          </p:cNvCxnSpPr>
          <p:nvPr/>
        </p:nvCxnSpPr>
        <p:spPr>
          <a:xfrm flipH="1">
            <a:off x="5014442" y="2053803"/>
            <a:ext cx="2163115"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2CEB3533-5111-1195-D7C9-C695948DAF6B}"/>
              </a:ext>
            </a:extLst>
          </p:cNvPr>
          <p:cNvGraphicFramePr>
            <a:graphicFrameLocks noGrp="1"/>
          </p:cNvGraphicFramePr>
          <p:nvPr>
            <p:extLst>
              <p:ext uri="{D42A27DB-BD31-4B8C-83A1-F6EECF244321}">
                <p14:modId xmlns:p14="http://schemas.microsoft.com/office/powerpoint/2010/main" val="1366567775"/>
              </p:ext>
            </p:extLst>
          </p:nvPr>
        </p:nvGraphicFramePr>
        <p:xfrm>
          <a:off x="394048" y="1329363"/>
          <a:ext cx="4431430" cy="3619754"/>
        </p:xfrm>
        <a:graphic>
          <a:graphicData uri="http://schemas.openxmlformats.org/drawingml/2006/table">
            <a:tbl>
              <a:tblPr rtl="1" firstRow="1" bandRow="1"/>
              <a:tblGrid>
                <a:gridCol w="1853038">
                  <a:extLst>
                    <a:ext uri="{9D8B030D-6E8A-4147-A177-3AD203B41FA5}">
                      <a16:colId xmlns:a16="http://schemas.microsoft.com/office/drawing/2014/main" val="1208184587"/>
                    </a:ext>
                  </a:extLst>
                </a:gridCol>
                <a:gridCol w="2578392">
                  <a:extLst>
                    <a:ext uri="{9D8B030D-6E8A-4147-A177-3AD203B41FA5}">
                      <a16:colId xmlns:a16="http://schemas.microsoft.com/office/drawing/2014/main" val="1531336973"/>
                    </a:ext>
                  </a:extLst>
                </a:gridCol>
              </a:tblGrid>
              <a:tr h="268209">
                <a:tc>
                  <a:txBody>
                    <a:bodyPr/>
                    <a:lstStyle/>
                    <a:p>
                      <a:pPr algn="r" rtl="1">
                        <a:lnSpc>
                          <a:spcPct val="107000"/>
                        </a:lnSpc>
                        <a:spcAft>
                          <a:spcPts val="800"/>
                        </a:spcAft>
                      </a:pPr>
                      <a:r>
                        <a:rPr lang="ar-YE"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الاطعمة المتضمنة</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tc>
                  <a:txBody>
                    <a:bodyPr/>
                    <a:lstStyle/>
                    <a:p>
                      <a:pPr algn="r" rtl="1">
                        <a:lnSpc>
                          <a:spcPct val="107000"/>
                        </a:lnSpc>
                        <a:spcAft>
                          <a:spcPts val="800"/>
                        </a:spcAft>
                      </a:pPr>
                      <a:r>
                        <a:rPr lang="ar-YE" sz="1400" b="1" kern="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الاطعمة غير المتضمنة بالعادة</a:t>
                      </a:r>
                      <a:endParaRPr lang="en-GB" sz="14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12700" cap="flat" cmpd="sng" algn="ctr">
                      <a:solidFill>
                        <a:srgbClr val="36B5C5"/>
                      </a:solidFill>
                      <a:prstDash val="solid"/>
                      <a:round/>
                      <a:headEnd type="none" w="med" len="med"/>
                      <a:tailEnd type="none" w="med" len="med"/>
                    </a:lnT>
                    <a:lnB w="38100" cap="flat" cmpd="sng" algn="ctr">
                      <a:solidFill>
                        <a:srgbClr val="36B5C5"/>
                      </a:solidFill>
                      <a:prstDash val="solid"/>
                      <a:round/>
                      <a:headEnd type="none" w="med" len="med"/>
                      <a:tailEnd type="none" w="med" len="med"/>
                    </a:lnB>
                    <a:solidFill>
                      <a:srgbClr val="1A4161"/>
                    </a:solidFill>
                  </a:tcPr>
                </a:tc>
                <a:extLst>
                  <a:ext uri="{0D108BD9-81ED-4DB2-BD59-A6C34878D82A}">
                    <a16:rowId xmlns:a16="http://schemas.microsoft.com/office/drawing/2014/main" val="4023009956"/>
                  </a:ext>
                </a:extLst>
              </a:tr>
              <a:tr h="3311525">
                <a:tc>
                  <a:txBody>
                    <a:bodyPr/>
                    <a:lstStyle/>
                    <a:p>
                      <a:pPr marL="171450" indent="-171450" algn="r" rtl="1">
                        <a:lnSpc>
                          <a:spcPct val="107000"/>
                        </a:lnSpc>
                        <a:spcAft>
                          <a:spcPts val="800"/>
                        </a:spcAft>
                        <a:buFont typeface="Arial" panose="020B0604020202020204" pitchFamily="34" charset="0"/>
                        <a:buChar char="•"/>
                      </a:pPr>
                      <a:r>
                        <a:rPr lang="ar-SA" sz="1400" kern="100">
                          <a:solidFill>
                            <a:srgbClr val="000000"/>
                          </a:solidFill>
                          <a:effectLst/>
                          <a:latin typeface="Calibri" panose="020F0502020204030204" pitchFamily="34" charset="0"/>
                          <a:ea typeface="Calibri" panose="020F0502020204030204" pitchFamily="34" charset="0"/>
                          <a:cs typeface="+mn-cs"/>
                        </a:rPr>
                        <a:t>الأطعمة التي تم تحضيرها بالمنزل واستهكلاكها بالمنزل او خارجه</a:t>
                      </a:r>
                      <a:endParaRPr lang="ar-YE" sz="1400" kern="100">
                        <a:solidFill>
                          <a:srgbClr val="000000"/>
                        </a:solidFill>
                        <a:effectLst/>
                        <a:latin typeface="Calibri" panose="020F0502020204030204" pitchFamily="34" charset="0"/>
                        <a:ea typeface="Calibri" panose="020F0502020204030204" pitchFamily="34" charset="0"/>
                        <a:cs typeface="+mn-cs"/>
                      </a:endParaRPr>
                    </a:p>
                    <a:p>
                      <a:pPr marL="171450" indent="-171450" algn="r" rtl="1">
                        <a:lnSpc>
                          <a:spcPct val="107000"/>
                        </a:lnSpc>
                        <a:spcAft>
                          <a:spcPts val="800"/>
                        </a:spcAft>
                        <a:buFont typeface="Arial" panose="020B0604020202020204" pitchFamily="34" charset="0"/>
                        <a:buChar char="•"/>
                      </a:pPr>
                      <a:endParaRPr lang="ar-YE" sz="1400" kern="100">
                        <a:solidFill>
                          <a:srgbClr val="000000"/>
                        </a:solidFill>
                        <a:effectLst/>
                        <a:latin typeface="Calibri" panose="020F0502020204030204" pitchFamily="34" charset="0"/>
                        <a:ea typeface="Calibri" panose="020F0502020204030204" pitchFamily="34" charset="0"/>
                        <a:cs typeface="+mn-cs"/>
                      </a:endParaRPr>
                    </a:p>
                    <a:p>
                      <a:pPr marL="171450" indent="-171450" algn="r" rtl="1">
                        <a:lnSpc>
                          <a:spcPct val="107000"/>
                        </a:lnSpc>
                        <a:spcAft>
                          <a:spcPts val="800"/>
                        </a:spcAft>
                        <a:buFont typeface="Arial" panose="020B0604020202020204" pitchFamily="34" charset="0"/>
                        <a:buChar char="•"/>
                      </a:pPr>
                      <a:r>
                        <a:rPr lang="ar-YE" sz="1400" kern="100">
                          <a:solidFill>
                            <a:srgbClr val="000000"/>
                          </a:solidFill>
                          <a:effectLst/>
                          <a:latin typeface="Calibri" panose="020F0502020204030204" pitchFamily="34" charset="0"/>
                          <a:ea typeface="Calibri" panose="020F0502020204030204" pitchFamily="34" charset="0"/>
                          <a:cs typeface="+mn-cs"/>
                        </a:rPr>
                        <a:t>الأطعمة التي تم شراؤها أو جمعها خارج المنزل واستهلاكها في المنزل</a:t>
                      </a:r>
                    </a:p>
                    <a:p>
                      <a:pPr algn="r" rtl="1">
                        <a:lnSpc>
                          <a:spcPct val="107000"/>
                        </a:lnSpc>
                        <a:spcAft>
                          <a:spcPts val="800"/>
                        </a:spcAft>
                      </a:pPr>
                      <a:endParaRPr lang="en-GB" sz="1200" kern="100" dirty="0">
                        <a:effectLst/>
                        <a:latin typeface="Open Sans" panose="020B0606030504020204" pitchFamily="34" charset="0"/>
                        <a:ea typeface="Open Sans" panose="020B0606030504020204" pitchFamily="34" charset="0"/>
                        <a:cs typeface="Open Sans" panose="020B0606030504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tc>
                  <a:txBody>
                    <a:bodyPr/>
                    <a:lstStyle/>
                    <a:p>
                      <a:pPr algn="r" rtl="1">
                        <a:lnSpc>
                          <a:spcPct val="107000"/>
                        </a:lnSpc>
                        <a:spcAft>
                          <a:spcPts val="800"/>
                        </a:spcAft>
                      </a:pPr>
                      <a:r>
                        <a:rPr lang="en-GB" sz="1100" kern="10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ar-YE" sz="11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 </a:t>
                      </a:r>
                      <a:r>
                        <a:rPr lang="ar-YE" sz="1400" kern="100">
                          <a:solidFill>
                            <a:srgbClr val="000000"/>
                          </a:solidFill>
                          <a:effectLst/>
                          <a:latin typeface="Open Sans" panose="020B0606030504020204" pitchFamily="34" charset="0"/>
                          <a:ea typeface="Open Sans" panose="020B0606030504020204" pitchFamily="34" charset="0"/>
                          <a:cs typeface="Arial" panose="020B0604020202020204" pitchFamily="34" charset="0"/>
                        </a:rPr>
                        <a:t>يتم شراؤها خارج المنزل واستهلاكها خارج المنزل</a:t>
                      </a:r>
                      <a:endParaRPr lang="en-GB" sz="1400" kern="100">
                        <a:effectLst/>
                        <a:latin typeface="Open Sans" panose="020B0606030504020204" pitchFamily="34" charset="0"/>
                        <a:ea typeface="Open Sans" panose="020B0606030504020204" pitchFamily="34" charset="0"/>
                        <a:cs typeface="Open Sans" panose="020B0606030504020204" pitchFamily="34" charset="0"/>
                      </a:endParaRPr>
                    </a:p>
                    <a:p>
                      <a:pPr algn="r" rtl="1">
                        <a:lnSpc>
                          <a:spcPct val="107000"/>
                        </a:lnSpc>
                        <a:spcAft>
                          <a:spcPts val="800"/>
                        </a:spcAft>
                      </a:pPr>
                      <a:r>
                        <a:rPr lang="en-GB" sz="1100" kern="100">
                          <a:effectLst/>
                          <a:latin typeface="Calibri" panose="020F0502020204030204" pitchFamily="34" charset="0"/>
                          <a:ea typeface="Calibri" panose="020F0502020204030204" pitchFamily="34" charset="0"/>
                          <a:cs typeface="Arial" panose="020B0604020202020204" pitchFamily="34" charset="0"/>
                        </a:rPr>
                        <a:t> </a:t>
                      </a:r>
                      <a:endParaRPr lang="en-GB" sz="1200" kern="100">
                        <a:effectLst/>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YE" sz="1200" b="1"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لأن الاشخاص التي اجريت معهم المقابلة قد لا يعرفون بالضبط الأطعمة التي تم شراؤها واستهلاكها خارج المنزل من قبل كل فرد من أفراد الأسرة المعيشية، ونريد أن نتجنب أن يخمن المستجيب ما تم استهلاكه، والمبالغة في تقدير الاستهلاك</a:t>
                      </a:r>
                      <a:r>
                        <a:rPr lang="en-GB" sz="1200" b="1" i="1" kern="10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en-GB" sz="1200" kern="1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rgbClr val="36B5C5"/>
                      </a:solidFill>
                      <a:prstDash val="solid"/>
                      <a:round/>
                      <a:headEnd type="none" w="med" len="med"/>
                      <a:tailEnd type="none" w="med" len="med"/>
                    </a:lnL>
                    <a:lnR w="12700" cap="flat" cmpd="sng" algn="ctr">
                      <a:solidFill>
                        <a:srgbClr val="36B5C5"/>
                      </a:solidFill>
                      <a:prstDash val="solid"/>
                      <a:round/>
                      <a:headEnd type="none" w="med" len="med"/>
                      <a:tailEnd type="none" w="med" len="med"/>
                    </a:lnR>
                    <a:lnT w="38100" cap="flat" cmpd="sng" algn="ctr">
                      <a:solidFill>
                        <a:srgbClr val="36B5C5"/>
                      </a:solidFill>
                      <a:prstDash val="solid"/>
                      <a:round/>
                      <a:headEnd type="none" w="med" len="med"/>
                      <a:tailEnd type="none" w="med" len="med"/>
                    </a:lnT>
                    <a:lnB w="12700" cap="flat" cmpd="sng" algn="ctr">
                      <a:solidFill>
                        <a:srgbClr val="36B5C5"/>
                      </a:solidFill>
                      <a:prstDash val="solid"/>
                      <a:round/>
                      <a:headEnd type="none" w="med" len="med"/>
                      <a:tailEnd type="none" w="med" len="med"/>
                    </a:lnB>
                    <a:solidFill>
                      <a:srgbClr val="CCCFD2"/>
                    </a:solidFill>
                  </a:tcPr>
                </a:tc>
                <a:extLst>
                  <a:ext uri="{0D108BD9-81ED-4DB2-BD59-A6C34878D82A}">
                    <a16:rowId xmlns:a16="http://schemas.microsoft.com/office/drawing/2014/main" val="1774987177"/>
                  </a:ext>
                </a:extLst>
              </a:tr>
            </a:tbl>
          </a:graphicData>
        </a:graphic>
      </p:graphicFrame>
      <p:sp>
        <p:nvSpPr>
          <p:cNvPr id="9" name="Speech Bubble: Oval 8">
            <a:extLst>
              <a:ext uri="{FF2B5EF4-FFF2-40B4-BE49-F238E27FC236}">
                <a16:creationId xmlns:a16="http://schemas.microsoft.com/office/drawing/2014/main" id="{32A9657D-26D2-B411-6E8E-C15898F0E360}"/>
              </a:ext>
            </a:extLst>
          </p:cNvPr>
          <p:cNvSpPr/>
          <p:nvPr/>
        </p:nvSpPr>
        <p:spPr>
          <a:xfrm>
            <a:off x="4046686" y="5061837"/>
            <a:ext cx="3725713" cy="1786849"/>
          </a:xfrm>
          <a:prstGeom prst="wedgeEllipseCallout">
            <a:avLst>
              <a:gd name="adj1" fmla="val 67982"/>
              <a:gd name="adj2" fmla="val -68118"/>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YE" sz="1600" b="1" dirty="0">
                <a:solidFill>
                  <a:srgbClr val="FFFFFE"/>
                </a:solidFill>
                <a:latin typeface="Open Sans" panose="020B0606030504020204" pitchFamily="34" charset="0"/>
                <a:ea typeface="Open Sans" panose="020B0606030504020204" pitchFamily="34" charset="0"/>
                <a:cs typeface="Open Sans" panose="020B0606030504020204" pitchFamily="34" charset="0"/>
              </a:rPr>
              <a:t>ينبغي توثيق القرارات لاستخدامها في المسوحات التالية لمتابعة نفس البروتوكول في المستقبل وذلك لمقارنتها النتائج مع المسوحات اللاحقه</a:t>
            </a:r>
            <a:endParaRPr lang="en-US" sz="1600" b="1"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4837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374A6-1831-8CF6-DFB5-FB044A14BA0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CF397CD-0BB8-3B7D-6DFC-9D295DD871E3}"/>
              </a:ext>
            </a:extLst>
          </p:cNvPr>
          <p:cNvSpPr>
            <a:spLocks noGrp="1"/>
          </p:cNvSpPr>
          <p:nvPr>
            <p:ph type="title"/>
          </p:nvPr>
        </p:nvSpPr>
        <p:spPr>
          <a:xfrm>
            <a:off x="717181" y="716415"/>
            <a:ext cx="10659656" cy="662558"/>
          </a:xfrm>
        </p:spPr>
        <p:txBody>
          <a:bodyPr anchor="t" anchorCtr="0"/>
          <a:lstStyle/>
          <a:p>
            <a:pPr algn="r" rtl="1"/>
            <a:r>
              <a:rPr lang="ar-YE" sz="3400" kern="1400" spc="230" dirty="0">
                <a:solidFill>
                  <a:schemeClr val="tx1"/>
                </a:solidFill>
                <a:latin typeface="HALDEN SOLID"/>
                <a:ea typeface="Open Sans Extrabold"/>
                <a:cs typeface="Open Sans Extrabold"/>
              </a:rPr>
              <a:t>مؤشر التنوع الغذائي للأسرة: فحص جودة البيانات</a:t>
            </a:r>
            <a:endParaRPr lang="en-GB" sz="3400" kern="1400" spc="230" dirty="0">
              <a:solidFill>
                <a:schemeClr val="tx1"/>
              </a:solidFill>
              <a:latin typeface="HALDEN SOLID" pitchFamily="2" charset="0"/>
            </a:endParaRPr>
          </a:p>
        </p:txBody>
      </p:sp>
      <p:sp>
        <p:nvSpPr>
          <p:cNvPr id="5" name="TextBox 4">
            <a:extLst>
              <a:ext uri="{FF2B5EF4-FFF2-40B4-BE49-F238E27FC236}">
                <a16:creationId xmlns:a16="http://schemas.microsoft.com/office/drawing/2014/main" id="{2B380CD5-0927-83DD-5A96-689A5BC00657}"/>
              </a:ext>
            </a:extLst>
          </p:cNvPr>
          <p:cNvSpPr txBox="1"/>
          <p:nvPr/>
        </p:nvSpPr>
        <p:spPr>
          <a:xfrm>
            <a:off x="998035" y="1685694"/>
            <a:ext cx="103788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1"/>
            <a:r>
              <a:rPr lang="ar-YE" b="1" dirty="0">
                <a:latin typeface="Open Sans" panose="020B0606030504020204" pitchFamily="34" charset="0"/>
                <a:ea typeface="Open Sans" panose="020B0606030504020204" pitchFamily="34" charset="0"/>
              </a:rPr>
              <a:t>التناقضات بين مؤشر استهلاك الغذاء</a:t>
            </a:r>
            <a:r>
              <a:rPr lang="en-US" b="1" dirty="0">
                <a:latin typeface="Open Sans" panose="020B0606030504020204" pitchFamily="34" charset="0"/>
                <a:ea typeface="Open Sans" panose="020B0606030504020204" pitchFamily="34" charset="0"/>
                <a:cs typeface="Open Sans" panose="020B0606030504020204" pitchFamily="34" charset="0"/>
              </a:rPr>
              <a:t> (FCS) </a:t>
            </a:r>
            <a:r>
              <a:rPr lang="ar-YE" b="1" dirty="0">
                <a:latin typeface="Open Sans" panose="020B0606030504020204" pitchFamily="34" charset="0"/>
                <a:ea typeface="Open Sans" panose="020B0606030504020204" pitchFamily="34" charset="0"/>
              </a:rPr>
              <a:t>ومؤشر التنوع الغذائي للأسر</a:t>
            </a:r>
            <a:r>
              <a:rPr lang="ar-YE" b="1" spc="60" dirty="0">
                <a:latin typeface="Open Sans" panose="020B0606030504020204" pitchFamily="34" charset="0"/>
                <a:ea typeface="Open Sans" panose="020B0606030504020204" pitchFamily="34" charset="0"/>
                <a:cs typeface="Open Sans"/>
              </a:rPr>
              <a:t>ة</a:t>
            </a:r>
            <a:r>
              <a:rPr lang="ar-YE" b="1" dirty="0">
                <a:latin typeface="Open Sans" panose="020B0606030504020204" pitchFamily="34" charset="0"/>
                <a:ea typeface="Open Sans" panose="020B0606030504020204" pitchFamily="34" charset="0"/>
              </a:rPr>
              <a:t> (</a:t>
            </a:r>
            <a:r>
              <a:rPr lang="en-US" b="1" dirty="0">
                <a:latin typeface="Open Sans" panose="020B0606030504020204" pitchFamily="34" charset="0"/>
                <a:ea typeface="Open Sans" panose="020B0606030504020204" pitchFamily="34" charset="0"/>
                <a:cs typeface="Open Sans" panose="020B0606030504020204" pitchFamily="34" charset="0"/>
              </a:rPr>
              <a:t>HDDS</a:t>
            </a:r>
            <a:r>
              <a:rPr lang="ar-YE" b="1" dirty="0">
                <a:latin typeface="Open Sans" panose="020B0606030504020204" pitchFamily="34" charset="0"/>
                <a:ea typeface="Open Sans" panose="020B0606030504020204" pitchFamily="34" charset="0"/>
              </a:rPr>
              <a:t>)</a:t>
            </a:r>
            <a:r>
              <a:rPr lang="en-GB" b="1" dirty="0">
                <a:latin typeface="Open Sans" panose="020B0606030504020204" pitchFamily="34" charset="0"/>
                <a:ea typeface="Open Sans" panose="020B0606030504020204" pitchFamily="34" charset="0"/>
                <a:cs typeface="Open Sans" panose="020B0606030504020204" pitchFamily="34" charset="0"/>
              </a:rPr>
              <a:t> :</a:t>
            </a:r>
            <a:r>
              <a:rPr lang="ar-YE" dirty="0">
                <a:latin typeface="Open Sans" panose="020B0606030504020204" pitchFamily="34" charset="0"/>
                <a:ea typeface="Open Sans" panose="020B0606030504020204" pitchFamily="34" charset="0"/>
              </a:rPr>
              <a:t>إذا أفادت أسرة معيشية بأنها استهلكت مجموعة غذائية </a:t>
            </a:r>
            <a:r>
              <a:rPr lang="en-US" dirty="0">
                <a:latin typeface="Open Sans" panose="020B0606030504020204" pitchFamily="34" charset="0"/>
                <a:ea typeface="Open Sans" panose="020B0606030504020204" pitchFamily="34" charset="0"/>
                <a:cs typeface="Open Sans" panose="020B0606030504020204" pitchFamily="34" charset="0"/>
              </a:rPr>
              <a:t> </a:t>
            </a:r>
            <a:r>
              <a:rPr lang="ar-YE" dirty="0">
                <a:latin typeface="Open Sans" panose="020B0606030504020204" pitchFamily="34" charset="0"/>
                <a:ea typeface="Open Sans" panose="020B0606030504020204" pitchFamily="34" charset="0"/>
              </a:rPr>
              <a:t>(مثل الزيت، أو السكر/الحلويات)</a:t>
            </a:r>
            <a:r>
              <a:rPr lang="en-US" dirty="0">
                <a:latin typeface="Open Sans" panose="020B0606030504020204" pitchFamily="34" charset="0"/>
                <a:ea typeface="Open Sans" panose="020B0606030504020204" pitchFamily="34" charset="0"/>
                <a:cs typeface="Open Sans" panose="020B0606030504020204" pitchFamily="34" charset="0"/>
              </a:rPr>
              <a:t> </a:t>
            </a:r>
            <a:r>
              <a:rPr lang="ar-YE" dirty="0">
                <a:latin typeface="Open Sans" panose="020B0606030504020204" pitchFamily="34" charset="0"/>
                <a:ea typeface="Open Sans" panose="020B0606030504020204" pitchFamily="34" charset="0"/>
              </a:rPr>
              <a:t>في مؤشر  </a:t>
            </a:r>
            <a:r>
              <a:rPr lang="en-US" dirty="0">
                <a:latin typeface="Open Sans" panose="020B0606030504020204" pitchFamily="34" charset="0"/>
                <a:ea typeface="Open Sans" panose="020B0606030504020204" pitchFamily="34" charset="0"/>
                <a:cs typeface="Open Sans" panose="020B0606030504020204" pitchFamily="34" charset="0"/>
              </a:rPr>
              <a:t>FCS</a:t>
            </a:r>
            <a:r>
              <a:rPr lang="ar-YE" dirty="0">
                <a:latin typeface="Open Sans" panose="020B0606030504020204" pitchFamily="34" charset="0"/>
                <a:ea typeface="Open Sans" panose="020B0606030504020204" pitchFamily="34" charset="0"/>
              </a:rPr>
              <a:t>طوال 7 أيام، فيجب احتساب المجموعة الغذائية المقابلة في</a:t>
            </a:r>
            <a:r>
              <a:rPr lang="en-US" dirty="0">
                <a:latin typeface="Open Sans" panose="020B0606030504020204" pitchFamily="34" charset="0"/>
                <a:ea typeface="Open Sans" panose="020B0606030504020204" pitchFamily="34" charset="0"/>
                <a:cs typeface="Open Sans" panose="020B0606030504020204" pitchFamily="34" charset="0"/>
              </a:rPr>
              <a:t> </a:t>
            </a:r>
            <a:r>
              <a:rPr lang="ar-YE" dirty="0">
                <a:latin typeface="Open Sans" panose="020B0606030504020204" pitchFamily="34" charset="0"/>
                <a:ea typeface="Open Sans" panose="020B0606030504020204" pitchFamily="34" charset="0"/>
              </a:rPr>
              <a:t> وحدة </a:t>
            </a:r>
            <a:r>
              <a:rPr lang="en-US" dirty="0">
                <a:latin typeface="Open Sans" panose="020B0606030504020204" pitchFamily="34" charset="0"/>
                <a:ea typeface="Open Sans" panose="020B0606030504020204" pitchFamily="34" charset="0"/>
                <a:cs typeface="Open Sans" panose="020B0606030504020204" pitchFamily="34" charset="0"/>
              </a:rPr>
              <a:t>HDDS</a:t>
            </a:r>
            <a:r>
              <a:rPr lang="ar-YE" dirty="0">
                <a:latin typeface="Open Sans" panose="020B0606030504020204" pitchFamily="34" charset="0"/>
                <a:ea typeface="Open Sans" panose="020B0606030504020204" pitchFamily="34" charset="0"/>
              </a:rPr>
              <a:t> (الزيت) على أنها 1/نعم. </a:t>
            </a:r>
          </a:p>
          <a:p>
            <a:pPr algn="just" rtl="1"/>
            <a:endParaRPr lang="ar-YE" dirty="0">
              <a:latin typeface="Open Sans" panose="020B0606030504020204" pitchFamily="34" charset="0"/>
              <a:ea typeface="Open Sans" panose="020B0606030504020204" pitchFamily="34" charset="0"/>
            </a:endParaRPr>
          </a:p>
          <a:p>
            <a:pPr algn="just" rtl="1"/>
            <a:endParaRPr lang="en-GB" dirty="0">
              <a:latin typeface="Open Sans" panose="020B0606030504020204" pitchFamily="34" charset="0"/>
              <a:ea typeface="Open Sans" panose="020B0606030504020204" pitchFamily="34" charset="0"/>
              <a:cs typeface="Open Sans" panose="020B0606030504020204" pitchFamily="34" charset="0"/>
            </a:endParaRPr>
          </a:p>
          <a:p>
            <a:pPr algn="just" rtl="1"/>
            <a:r>
              <a:rPr lang="ar-YE" i="1" dirty="0">
                <a:latin typeface="Open Sans" panose="020B0606030504020204" pitchFamily="34" charset="0"/>
                <a:ea typeface="Open Sans" panose="020B0606030504020204" pitchFamily="34" charset="0"/>
              </a:rPr>
              <a:t>ومع ذلك، تجدر الإشارة إلى أن الكميات الصغيرة التي يستهلكها أي شخص في الأسرة المعيشية يتم احتسابها وحدة </a:t>
            </a:r>
            <a:r>
              <a:rPr lang="en-US" i="1" dirty="0">
                <a:latin typeface="Open Sans" panose="020B0606030504020204" pitchFamily="34" charset="0"/>
                <a:ea typeface="Open Sans" panose="020B0606030504020204" pitchFamily="34" charset="0"/>
                <a:cs typeface="Open Sans" panose="020B0606030504020204" pitchFamily="34" charset="0"/>
              </a:rPr>
              <a:t>HDDS</a:t>
            </a:r>
            <a:r>
              <a:rPr lang="ar-YE" i="1" dirty="0">
                <a:latin typeface="Open Sans" panose="020B0606030504020204" pitchFamily="34" charset="0"/>
                <a:ea typeface="Open Sans" panose="020B0606030504020204" pitchFamily="34" charset="0"/>
              </a:rPr>
              <a:t> لذلك لا يمكن تطبيق المنطق بشكل عكسي؛ بمعنى أن وحدة </a:t>
            </a:r>
            <a:r>
              <a:rPr lang="en-US" i="1" dirty="0">
                <a:latin typeface="Open Sans" panose="020B0606030504020204" pitchFamily="34" charset="0"/>
                <a:ea typeface="Open Sans" panose="020B0606030504020204" pitchFamily="34" charset="0"/>
                <a:cs typeface="Open Sans" panose="020B0606030504020204" pitchFamily="34" charset="0"/>
              </a:rPr>
              <a:t>HDDS</a:t>
            </a:r>
            <a:r>
              <a:rPr lang="ar-YE" i="1" dirty="0">
                <a:latin typeface="Open Sans" panose="020B0606030504020204" pitchFamily="34" charset="0"/>
                <a:ea typeface="Open Sans" panose="020B0606030504020204" pitchFamily="34" charset="0"/>
              </a:rPr>
              <a:t> يمكن أن تكون قيمة المجموعة الغذائية 1، بينما يمكن أن تكون قيمة المجموعة الغذائية المقابلة في 0 </a:t>
            </a:r>
            <a:r>
              <a:rPr lang="en-US" i="1" dirty="0">
                <a:latin typeface="Open Sans" panose="020B0606030504020204" pitchFamily="34" charset="0"/>
                <a:ea typeface="Open Sans" panose="020B0606030504020204" pitchFamily="34" charset="0"/>
                <a:cs typeface="Open Sans" panose="020B0606030504020204" pitchFamily="34" charset="0"/>
              </a:rPr>
              <a:t>FCS </a:t>
            </a:r>
            <a:r>
              <a:rPr lang="ar-YE" i="1" dirty="0">
                <a:latin typeface="Open Sans" panose="020B0606030504020204" pitchFamily="34" charset="0"/>
                <a:ea typeface="Open Sans" panose="020B0606030504020204" pitchFamily="34" charset="0"/>
              </a:rPr>
              <a:t>. </a:t>
            </a:r>
            <a:endParaRPr lang="en-GB" sz="1600"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descr="Warning with solid fill">
            <a:extLst>
              <a:ext uri="{FF2B5EF4-FFF2-40B4-BE49-F238E27FC236}">
                <a16:creationId xmlns:a16="http://schemas.microsoft.com/office/drawing/2014/main" id="{FC5BB6AA-E662-0EE3-A2AC-B772EC6B0DF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6792" y="1770900"/>
            <a:ext cx="528754" cy="547340"/>
          </a:xfrm>
          <a:prstGeom prst="rect">
            <a:avLst/>
          </a:prstGeom>
        </p:spPr>
      </p:pic>
      <p:pic>
        <p:nvPicPr>
          <p:cNvPr id="1030" name="Picture 6" descr="Database Icon Png at GetDrawings | Free download">
            <a:extLst>
              <a:ext uri="{FF2B5EF4-FFF2-40B4-BE49-F238E27FC236}">
                <a16:creationId xmlns:a16="http://schemas.microsoft.com/office/drawing/2014/main" id="{AB6AB734-49C7-7B3E-0C43-5D8431FF2930}"/>
              </a:ext>
            </a:extLst>
          </p:cNvPr>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0675620" y="5231130"/>
            <a:ext cx="1436370" cy="1436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2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p:txBody>
          <a:bodyPr/>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تصميم وحدة التنوع الغذائي للأسرة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sz="3400" kern="1400" spc="230" dirty="0">
                <a:solidFill>
                  <a:schemeClr val="tx1"/>
                </a:solidFill>
                <a:latin typeface="Open Sans ExtraBold" panose="020B0906030804020204" pitchFamily="34" charset="0"/>
                <a:ea typeface="Open Sans ExtraBold" panose="020B0906030804020204" pitchFamily="34" charset="0"/>
              </a:rPr>
              <a:t>)</a:t>
            </a:r>
            <a:endPar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p:txBody>
          <a:bodyPr vert="horz" lIns="91440" tIns="45720" rIns="91440" bIns="45720" rtlCol="0" anchor="t">
            <a:noAutofit/>
          </a:bodyPr>
          <a:lstStyle/>
          <a:p>
            <a:pPr algn="r" rtl="1">
              <a:buFont typeface="Wingdings" panose="05000000000000000000" pitchFamily="2" charset="2"/>
              <a:buChar char="v"/>
            </a:pPr>
            <a:r>
              <a:rPr lang="ar-YE" spc="60" dirty="0">
                <a:latin typeface="Open Sans"/>
                <a:ea typeface="Open Sans"/>
                <a:cs typeface="Open Sans"/>
              </a:rPr>
              <a:t>عند تصميم الاستمارة الخاصة بك، بما في ذلك النموذج  الخاص بمؤشر </a:t>
            </a:r>
            <a:r>
              <a:rPr lang="en-US" spc="60" dirty="0">
                <a:latin typeface="Open Sans"/>
                <a:ea typeface="Open Sans"/>
                <a:cs typeface="Open Sans"/>
              </a:rPr>
              <a:t> HDDS</a:t>
            </a:r>
            <a:r>
              <a:rPr lang="ar-YE" spc="60" dirty="0">
                <a:latin typeface="Open Sans"/>
                <a:ea typeface="Open Sans"/>
                <a:cs typeface="Open Sans"/>
              </a:rPr>
              <a:t>، يرجى الرجوع إلى مصمم الاستبيان</a:t>
            </a:r>
            <a:r>
              <a:rPr lang="en-US" spc="60" dirty="0">
                <a:latin typeface="Open Sans"/>
                <a:ea typeface="Open Sans"/>
                <a:cs typeface="Open Sans"/>
              </a:rPr>
              <a:t> </a:t>
            </a:r>
            <a:r>
              <a:rPr lang="ar-YE" spc="60" dirty="0">
                <a:latin typeface="Open Sans"/>
                <a:ea typeface="Open Sans"/>
                <a:cs typeface="Open Sans"/>
              </a:rPr>
              <a:t>(</a:t>
            </a:r>
            <a:r>
              <a:rPr lang="en-US" spc="60" dirty="0">
                <a:latin typeface="Open Sans"/>
                <a:ea typeface="Open Sans"/>
                <a:cs typeface="Open Sans"/>
              </a:rPr>
              <a:t>Survey Designer</a:t>
            </a:r>
            <a:r>
              <a:rPr lang="ar-YE" spc="60" dirty="0">
                <a:latin typeface="Open Sans"/>
                <a:ea typeface="Open Sans"/>
                <a:cs typeface="Open Sans"/>
              </a:rPr>
              <a:t>) لأنه يقدم الوحدات القياسية لبرنامج الأغذية العالمي شكل </a:t>
            </a:r>
            <a:r>
              <a:rPr lang="en-US" spc="60" dirty="0">
                <a:latin typeface="Open Sans"/>
                <a:ea typeface="Open Sans"/>
                <a:cs typeface="Open Sans"/>
              </a:rPr>
              <a:t> XLS </a:t>
            </a:r>
            <a:r>
              <a:rPr lang="ar-YE" spc="60" dirty="0">
                <a:latin typeface="Open Sans"/>
                <a:ea typeface="Open Sans"/>
                <a:cs typeface="Open Sans"/>
              </a:rPr>
              <a:t> وبملف وورد.</a:t>
            </a:r>
          </a:p>
          <a:p>
            <a:pPr algn="r" rtl="1">
              <a:buFont typeface="Wingdings" panose="05000000000000000000" pitchFamily="2" charset="2"/>
              <a:buChar char="v"/>
            </a:pPr>
            <a:endParaRPr lang="en-US" spc="60" dirty="0">
              <a:latin typeface="Open Sans"/>
              <a:ea typeface="Open Sans"/>
              <a:cs typeface="Open Sans"/>
            </a:endParaRPr>
          </a:p>
          <a:p>
            <a:pPr algn="r" rtl="1">
              <a:buFont typeface="Wingdings" panose="05000000000000000000" pitchFamily="2" charset="2"/>
              <a:buChar char="v"/>
            </a:pPr>
            <a:r>
              <a:rPr lang="ar-YE" spc="60" dirty="0">
                <a:latin typeface="Open Sans"/>
                <a:ea typeface="Open Sans"/>
                <a:cs typeface="Open Sans"/>
              </a:rPr>
              <a:t>يجب تحديد سياق المواد الغذائية لتعكس المواد الغذائية المحلية الأكثر شيوعاً. مع الالتزام بالمجموعات الغذائية الـ12 (بما في ذلك التوابل/المتفرقات) كما هو مقترح.</a:t>
            </a:r>
          </a:p>
          <a:p>
            <a:pPr algn="r" rtl="1">
              <a:buFont typeface="Wingdings" panose="05000000000000000000" pitchFamily="2" charset="2"/>
              <a:buChar char="v"/>
            </a:pPr>
            <a:endParaRPr lang="en-US" spc="60" dirty="0">
              <a:latin typeface="Open Sans"/>
              <a:ea typeface="Open Sans"/>
              <a:cs typeface="Open Sans"/>
            </a:endParaRPr>
          </a:p>
          <a:p>
            <a:pPr algn="r" rtl="1">
              <a:buFont typeface="Wingdings" panose="05000000000000000000" pitchFamily="2" charset="2"/>
              <a:buChar char="v"/>
            </a:pPr>
            <a:r>
              <a:rPr lang="ar-YE" spc="60" dirty="0">
                <a:latin typeface="Open Sans"/>
                <a:ea typeface="Open Sans"/>
                <a:cs typeface="Open Sans"/>
              </a:rPr>
              <a:t>إذا اضطررت الى الاعتماد على أدوات او أنظمة جمع البيانات التي لا تدعم </a:t>
            </a:r>
            <a:r>
              <a:rPr lang="en-US" spc="60" dirty="0" err="1">
                <a:latin typeface="Open Sans"/>
                <a:ea typeface="Open Sans"/>
                <a:cs typeface="Open Sans"/>
              </a:rPr>
              <a:t>XLSforms</a:t>
            </a:r>
            <a:r>
              <a:rPr lang="en-US" spc="60" dirty="0">
                <a:latin typeface="Open Sans"/>
                <a:ea typeface="Open Sans"/>
                <a:cs typeface="Open Sans"/>
              </a:rPr>
              <a:t>، </a:t>
            </a:r>
            <a:r>
              <a:rPr lang="ar-YE" spc="60" dirty="0">
                <a:latin typeface="Open Sans"/>
                <a:ea typeface="Open Sans"/>
                <a:cs typeface="Open Sans"/>
              </a:rPr>
              <a:t>فيجب عكس  الوحدة القياسية بشكل صحيح، بما في ذلك قيود الرؤية والتحقق من الصحة. </a:t>
            </a:r>
          </a:p>
        </p:txBody>
      </p:sp>
    </p:spTree>
    <p:extLst>
      <p:ext uri="{BB962C8B-B14F-4D97-AF65-F5344CB8AC3E}">
        <p14:creationId xmlns:p14="http://schemas.microsoft.com/office/powerpoint/2010/main" val="4254616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664870"/>
            <a:ext cx="10262992" cy="1152000"/>
          </a:xfrm>
        </p:spPr>
        <p:txBody>
          <a:bodyPr/>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تصميم وحدة التنوع الغذائي للأسرة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sz="3400" kern="1400" spc="230" dirty="0">
                <a:solidFill>
                  <a:schemeClr val="tx1"/>
                </a:solidFill>
                <a:latin typeface="Open Sans ExtraBold" panose="020B0906030804020204" pitchFamily="34" charset="0"/>
                <a:ea typeface="Open Sans ExtraBold" panose="020B0906030804020204" pitchFamily="34" charset="0"/>
              </a:rPr>
              <a:t>)</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YE" sz="3400" kern="1400" spc="230" dirty="0">
                <a:solidFill>
                  <a:schemeClr val="tx1"/>
                </a:solidFill>
                <a:latin typeface="Open Sans ExtraBold" panose="020B0906030804020204" pitchFamily="34" charset="0"/>
                <a:ea typeface="Open Sans ExtraBold" panose="020B0906030804020204" pitchFamily="34" charset="0"/>
              </a:rPr>
              <a:t> </a:t>
            </a:r>
            <a:r>
              <a:rPr lang="ar-YE" sz="3400" kern="1400" spc="230" dirty="0">
                <a:solidFill>
                  <a:schemeClr val="accent3">
                    <a:lumMod val="50000"/>
                  </a:schemeClr>
                </a:solidFill>
                <a:latin typeface="Open Sans ExtraBold" panose="020B0906030804020204" pitchFamily="34" charset="0"/>
                <a:ea typeface="Open Sans ExtraBold" panose="020B0906030804020204" pitchFamily="34" charset="0"/>
              </a:rPr>
              <a:t>لاتدمج</a:t>
            </a:r>
            <a:endParaRPr lang="en-US" sz="3400" kern="1400" spc="230" dirty="0">
              <a:solidFill>
                <a:schemeClr val="accent3">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567179" y="1763312"/>
            <a:ext cx="10542124" cy="4673364"/>
          </a:xfrm>
          <a:solidFill>
            <a:srgbClr val="FFFFFE"/>
          </a:solidFill>
        </p:spPr>
        <p:txBody>
          <a:bodyPr vert="horz" lIns="91440" tIns="45720" rIns="91440" bIns="45720" rtlCol="0" anchor="t">
            <a:noAutofit/>
          </a:bodyPr>
          <a:lstStyle/>
          <a:p>
            <a:pPr algn="r" rtl="1">
              <a:buFont typeface="Wingdings" panose="05000000000000000000" pitchFamily="2" charset="2"/>
              <a:buChar char="v"/>
            </a:pPr>
            <a:r>
              <a:rPr lang="ar-YE" spc="60" dirty="0">
                <a:latin typeface="Open Sans"/>
                <a:ea typeface="Open Sans"/>
                <a:cs typeface="Open Sans"/>
              </a:rPr>
              <a:t>لاحظ انه في السابق كان يوجد نسخة من نموذج مؤشر التنوع الغذائي للأسرة (</a:t>
            </a:r>
            <a:r>
              <a:rPr lang="en-US" spc="60" dirty="0">
                <a:latin typeface="Open Sans"/>
                <a:ea typeface="Open Sans"/>
                <a:cs typeface="Open Sans"/>
              </a:rPr>
              <a:t>HDDS</a:t>
            </a:r>
            <a:r>
              <a:rPr lang="ar-YE" spc="60" dirty="0">
                <a:latin typeface="Open Sans"/>
                <a:ea typeface="Open Sans"/>
                <a:cs typeface="Open Sans"/>
              </a:rPr>
              <a:t>) مدموجة مع وحدة استهلاك الغذاء</a:t>
            </a:r>
            <a:r>
              <a:rPr lang="en-US" spc="60" dirty="0">
                <a:latin typeface="Open Sans"/>
                <a:ea typeface="Open Sans"/>
                <a:cs typeface="Open Sans"/>
              </a:rPr>
              <a:t> FSC)</a:t>
            </a:r>
            <a:r>
              <a:rPr lang="ar-YE" spc="60" dirty="0">
                <a:latin typeface="Open Sans"/>
                <a:ea typeface="Open Sans"/>
                <a:cs typeface="Open Sans"/>
              </a:rPr>
              <a:t>) او  جودة التغذية الخاصة باستهلاك الغذاء(</a:t>
            </a:r>
            <a:r>
              <a:rPr lang="en-US" spc="60" dirty="0">
                <a:latin typeface="Open Sans"/>
                <a:ea typeface="Open Sans"/>
                <a:cs typeface="Open Sans"/>
              </a:rPr>
              <a:t>FCS-N</a:t>
            </a:r>
            <a:r>
              <a:rPr lang="ar-YE" spc="60" dirty="0">
                <a:latin typeface="Open Sans"/>
                <a:ea typeface="Open Sans"/>
                <a:cs typeface="Open Sans"/>
              </a:rPr>
              <a:t>). </a:t>
            </a:r>
            <a:endParaRPr lang="en-US" spc="60" dirty="0">
              <a:latin typeface="Open Sans"/>
              <a:ea typeface="Open Sans"/>
              <a:cs typeface="Open Sans"/>
            </a:endParaRPr>
          </a:p>
          <a:p>
            <a:pPr algn="r" rtl="1">
              <a:buFont typeface="Wingdings" panose="05000000000000000000" pitchFamily="2" charset="2"/>
              <a:buChar char="v"/>
            </a:pPr>
            <a:r>
              <a:rPr lang="ar-YE" spc="60" dirty="0">
                <a:latin typeface="Open Sans"/>
                <a:ea typeface="Open Sans"/>
                <a:cs typeface="Open Sans"/>
              </a:rPr>
              <a:t>ومع ذلك، ونظراً للاختلافات الكبيرة بين منهجيات</a:t>
            </a:r>
            <a:r>
              <a:rPr lang="en-US" spc="60" dirty="0">
                <a:latin typeface="Open Sans"/>
                <a:ea typeface="Open Sans"/>
                <a:cs typeface="Open Sans"/>
              </a:rPr>
              <a:t>FCS </a:t>
            </a:r>
            <a:r>
              <a:rPr lang="ar-YE" spc="60" dirty="0">
                <a:latin typeface="Open Sans"/>
                <a:ea typeface="Open Sans"/>
                <a:cs typeface="Open Sans"/>
              </a:rPr>
              <a:t> و</a:t>
            </a:r>
            <a:r>
              <a:rPr lang="en-US" spc="60" dirty="0">
                <a:latin typeface="Open Sans"/>
                <a:ea typeface="Open Sans"/>
                <a:cs typeface="Open Sans"/>
              </a:rPr>
              <a:t>HDDS </a:t>
            </a:r>
            <a:r>
              <a:rPr lang="ar-YE" spc="60" dirty="0">
                <a:latin typeface="Open Sans"/>
                <a:ea typeface="Open Sans"/>
                <a:cs typeface="Open Sans"/>
              </a:rPr>
              <a:t> بما في ذلك فترة السؤال، ومايتم تضمينه، وكيفية التعامل مع الكميات الصغيرة</a:t>
            </a:r>
            <a:r>
              <a:rPr lang="ar-YE" b="1" u="sng" spc="60" dirty="0">
                <a:latin typeface="Open Sans"/>
                <a:ea typeface="Open Sans"/>
                <a:cs typeface="Open Sans"/>
              </a:rPr>
              <a:t>، فإن دمج وحدات التقييم يتعارض مع التعليمات الخاصة بالمؤشر</a:t>
            </a:r>
            <a:r>
              <a:rPr lang="ar-YE" spc="60" dirty="0">
                <a:latin typeface="Open Sans"/>
                <a:ea typeface="Open Sans"/>
                <a:cs typeface="Open Sans"/>
              </a:rPr>
              <a:t>.</a:t>
            </a:r>
          </a:p>
          <a:p>
            <a:pPr algn="r" rtl="1">
              <a:buFont typeface="Wingdings" panose="05000000000000000000" pitchFamily="2" charset="2"/>
              <a:buChar char="v"/>
            </a:pPr>
            <a:r>
              <a:rPr lang="ar-YE" spc="60" dirty="0">
                <a:latin typeface="Open Sans"/>
                <a:ea typeface="Open Sans"/>
                <a:cs typeface="Open Sans"/>
              </a:rPr>
              <a:t>وبالتالي، إذا تم جمع بيانات </a:t>
            </a:r>
            <a:r>
              <a:rPr lang="en-US" spc="60" dirty="0">
                <a:latin typeface="Open Sans"/>
                <a:ea typeface="Open Sans"/>
                <a:cs typeface="Open Sans"/>
              </a:rPr>
              <a:t>HDDS، </a:t>
            </a:r>
            <a:r>
              <a:rPr lang="ar-YE" spc="60" dirty="0">
                <a:latin typeface="Open Sans"/>
                <a:ea typeface="Open Sans"/>
                <a:cs typeface="Open Sans"/>
              </a:rPr>
              <a:t>وخاصة بالنسبة لـ</a:t>
            </a:r>
            <a:r>
              <a:rPr lang="en-US" spc="60" dirty="0">
                <a:latin typeface="Open Sans"/>
                <a:ea typeface="Open Sans"/>
                <a:cs typeface="Open Sans"/>
              </a:rPr>
              <a:t>IPC</a:t>
            </a:r>
            <a:r>
              <a:rPr lang="ar-EG" spc="60" dirty="0">
                <a:latin typeface="Open Sans"/>
                <a:ea typeface="Open Sans"/>
                <a:cs typeface="Open Sans"/>
              </a:rPr>
              <a:t> </a:t>
            </a:r>
            <a:r>
              <a:rPr lang="ar-YE" spc="60" dirty="0">
                <a:latin typeface="Open Sans"/>
                <a:ea typeface="Open Sans"/>
                <a:cs typeface="Open Sans"/>
              </a:rPr>
              <a:t>ولكن أيضًا لتقييمات ا</a:t>
            </a:r>
            <a:r>
              <a:rPr lang="ar-EG" spc="60" dirty="0">
                <a:latin typeface="Open Sans"/>
                <a:ea typeface="Open Sans"/>
                <a:cs typeface="Open Sans"/>
              </a:rPr>
              <a:t>لأ</a:t>
            </a:r>
            <a:r>
              <a:rPr lang="ar-YE" spc="60" dirty="0">
                <a:latin typeface="Open Sans"/>
                <a:ea typeface="Open Sans"/>
                <a:cs typeface="Open Sans"/>
              </a:rPr>
              <a:t>من الغذائي بشكل عام، فيجب جمع بيانات</a:t>
            </a:r>
            <a:r>
              <a:rPr lang="ar-EG" spc="60" dirty="0">
                <a:latin typeface="Open Sans"/>
                <a:ea typeface="Open Sans"/>
                <a:cs typeface="Open Sans"/>
              </a:rPr>
              <a:t> </a:t>
            </a:r>
            <a:r>
              <a:rPr lang="en-US" spc="60" dirty="0">
                <a:latin typeface="Open Sans"/>
                <a:ea typeface="Open Sans"/>
                <a:cs typeface="Open Sans"/>
              </a:rPr>
              <a:t>HDDS</a:t>
            </a:r>
            <a:r>
              <a:rPr lang="ar-EG" spc="60" dirty="0">
                <a:latin typeface="Open Sans"/>
                <a:ea typeface="Open Sans"/>
                <a:cs typeface="Open Sans"/>
              </a:rPr>
              <a:t> </a:t>
            </a:r>
            <a:r>
              <a:rPr lang="ar-YE" spc="60" dirty="0">
                <a:latin typeface="Open Sans"/>
                <a:ea typeface="Open Sans"/>
                <a:cs typeface="Open Sans"/>
              </a:rPr>
              <a:t>وفقًا للمنهجية المعتمدة، مما يعني أنه يجب جمع مؤشر التنوع الغذائي (</a:t>
            </a:r>
            <a:r>
              <a:rPr lang="en-US" spc="60" dirty="0">
                <a:latin typeface="Open Sans"/>
                <a:ea typeface="Open Sans"/>
                <a:cs typeface="Open Sans"/>
              </a:rPr>
              <a:t>HDDS</a:t>
            </a:r>
            <a:r>
              <a:rPr lang="ar-YE" spc="60" dirty="0">
                <a:latin typeface="Open Sans"/>
                <a:ea typeface="Open Sans"/>
                <a:cs typeface="Open Sans"/>
              </a:rPr>
              <a:t>) كوحدة منفصلة.</a:t>
            </a:r>
            <a:endParaRPr lang="en-US" spc="60" dirty="0">
              <a:latin typeface="Open Sans"/>
              <a:ea typeface="Open Sans"/>
              <a:cs typeface="Open Sans"/>
            </a:endParaRPr>
          </a:p>
          <a:p>
            <a:pPr algn="r" rtl="1">
              <a:buFont typeface="Wingdings" panose="05000000000000000000" pitchFamily="2" charset="2"/>
              <a:buChar char="v"/>
            </a:pPr>
            <a:r>
              <a:rPr lang="ar-YE" spc="60" dirty="0">
                <a:latin typeface="Open Sans"/>
                <a:ea typeface="Open Sans"/>
                <a:cs typeface="Open Sans"/>
              </a:rPr>
              <a:t>ينطبق هذا على كل من المقابلات المباشرة والمقابلات عن بعد. حتى لو كان دمج الوحدات يبدو أنه يوفر الوقت، إلا أنه قد يؤدي إلى حدوث ارتباك ويتعارض مع الشكل والمنهجية الخاصة</a:t>
            </a:r>
            <a:r>
              <a:rPr lang="en-US" spc="60" dirty="0">
                <a:latin typeface="Open Sans"/>
                <a:ea typeface="Open Sans"/>
                <a:cs typeface="Open Sans"/>
              </a:rPr>
              <a:t> </a:t>
            </a:r>
            <a:r>
              <a:rPr lang="ar-YE" spc="60" dirty="0">
                <a:latin typeface="Open Sans"/>
                <a:ea typeface="Open Sans"/>
                <a:cs typeface="Open Sans"/>
              </a:rPr>
              <a:t>بالتنوع الغذائي للأسرة (</a:t>
            </a:r>
            <a:r>
              <a:rPr lang="en-US" spc="60" dirty="0">
                <a:latin typeface="Open Sans"/>
                <a:ea typeface="Open Sans"/>
                <a:cs typeface="Open Sans"/>
              </a:rPr>
              <a:t>HDDS</a:t>
            </a:r>
            <a:r>
              <a:rPr lang="ar-YE" spc="60" dirty="0">
                <a:latin typeface="Open Sans"/>
                <a:ea typeface="Open Sans"/>
                <a:cs typeface="Open Sans"/>
              </a:rPr>
              <a:t>) الذي تم اختبارها والتحقق من صحته</a:t>
            </a:r>
            <a:r>
              <a:rPr lang="ar-EG" spc="60" dirty="0">
                <a:latin typeface="Open Sans"/>
                <a:ea typeface="Open Sans"/>
                <a:cs typeface="Open Sans"/>
              </a:rPr>
              <a:t>ا</a:t>
            </a:r>
            <a:r>
              <a:rPr lang="ar-YE" spc="60" dirty="0">
                <a:latin typeface="Open Sans"/>
                <a:ea typeface="Open Sans"/>
                <a:cs typeface="Open Sans"/>
              </a:rPr>
              <a:t>.</a:t>
            </a:r>
            <a:endParaRPr lang="en-US" spc="60" dirty="0">
              <a:latin typeface="Open Sans"/>
              <a:ea typeface="Open Sans"/>
              <a:cs typeface="Open Sans"/>
            </a:endParaRPr>
          </a:p>
        </p:txBody>
      </p:sp>
      <p:pic>
        <p:nvPicPr>
          <p:cNvPr id="4" name="Graphic 3" descr="Flag with solid fill">
            <a:extLst>
              <a:ext uri="{FF2B5EF4-FFF2-40B4-BE49-F238E27FC236}">
                <a16:creationId xmlns:a16="http://schemas.microsoft.com/office/drawing/2014/main" id="{B1FB2E88-96B1-52AA-0AC3-2120E1CE48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237" y="832286"/>
            <a:ext cx="914400" cy="914400"/>
          </a:xfrm>
          <a:prstGeom prst="rect">
            <a:avLst/>
          </a:prstGeom>
        </p:spPr>
      </p:pic>
    </p:spTree>
    <p:extLst>
      <p:ext uri="{BB962C8B-B14F-4D97-AF65-F5344CB8AC3E}">
        <p14:creationId xmlns:p14="http://schemas.microsoft.com/office/powerpoint/2010/main" val="4070588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a:lnSpc>
                <a:spcPts val="2700"/>
              </a:lnSpc>
              <a:buNone/>
            </a:pPr>
            <a:endParaRPr lang="ar-LB" sz="2400" spc="60" dirty="0">
              <a:solidFill>
                <a:srgbClr val="000000"/>
              </a:solidFill>
              <a:latin typeface="Open Sans" panose="020B0606030504020204" pitchFamily="34" charset="0"/>
            </a:endParaRPr>
          </a:p>
          <a:p>
            <a:pPr marL="0" indent="0" algn="r" rtl="1">
              <a:lnSpc>
                <a:spcPts val="2700"/>
              </a:lnSpc>
              <a:buNone/>
            </a:pPr>
            <a:r>
              <a:rPr lang="ar-AE" sz="2400" spc="60" dirty="0">
                <a:latin typeface="Open Sans"/>
                <a:ea typeface="Open Sans"/>
                <a:cs typeface="Open Sans"/>
              </a:rPr>
              <a:t>يمكن أن </a:t>
            </a:r>
            <a:r>
              <a:rPr lang="ar-LB" sz="2400" spc="60" dirty="0">
                <a:latin typeface="Open Sans"/>
                <a:ea typeface="Open Sans"/>
                <a:cs typeface="Open Sans"/>
              </a:rPr>
              <a:t>يتراوح</a:t>
            </a:r>
            <a:r>
              <a:rPr lang="ar-AE" sz="2400" spc="60" dirty="0">
                <a:latin typeface="Open Sans"/>
                <a:ea typeface="Open Sans"/>
                <a:cs typeface="Open Sans"/>
              </a:rPr>
              <a:t> </a:t>
            </a:r>
            <a:r>
              <a:rPr lang="ar-LB" sz="2400" spc="60" dirty="0">
                <a:latin typeface="Open Sans"/>
                <a:ea typeface="Open Sans"/>
                <a:cs typeface="Open Sans"/>
              </a:rPr>
              <a:t>حضور</a:t>
            </a:r>
            <a:r>
              <a:rPr lang="ar-AE" sz="2400" spc="60" dirty="0">
                <a:latin typeface="Open Sans"/>
                <a:ea typeface="Open Sans"/>
                <a:cs typeface="Open Sans"/>
              </a:rPr>
              <a:t> هذا العرض التقديمي </a:t>
            </a:r>
            <a:r>
              <a:rPr lang="ar-LB" sz="2400" spc="60" dirty="0">
                <a:latin typeface="Open Sans"/>
                <a:ea typeface="Open Sans"/>
                <a:cs typeface="Open Sans"/>
              </a:rPr>
              <a:t>من جامعي البيانات </a:t>
            </a:r>
            <a:r>
              <a:rPr lang="ar-EG" sz="2400" spc="60" dirty="0">
                <a:latin typeface="Open Sans"/>
                <a:ea typeface="Open Sans"/>
                <a:cs typeface="Open Sans"/>
              </a:rPr>
              <a:t>إ</a:t>
            </a:r>
            <a:r>
              <a:rPr lang="ar-LB" sz="2400" spc="60" dirty="0">
                <a:latin typeface="Open Sans"/>
                <a:ea typeface="Open Sans"/>
                <a:cs typeface="Open Sans"/>
              </a:rPr>
              <a:t>لى</a:t>
            </a:r>
            <a:r>
              <a:rPr lang="ar-AE" sz="2400" spc="60" dirty="0">
                <a:latin typeface="Open Sans"/>
                <a:ea typeface="Open Sans"/>
                <a:cs typeface="Open Sans"/>
              </a:rPr>
              <a:t> العاملين في وحدات تحليل الأمن الغذائي، وتحليل الهشاشة، والتغذية، بالإضافة إلى أفراد فريق البرامج في المكاتب الإقليمية والقطرية. كما يمكن استخدامه لتدريب الشركاء</a:t>
            </a:r>
            <a:r>
              <a:rPr lang="ar-LB" sz="2400" spc="60" dirty="0">
                <a:latin typeface="Open Sans"/>
                <a:ea typeface="Open Sans"/>
                <a:cs typeface="Open Sans"/>
              </a:rPr>
              <a:t> أو مقدمي الخدمات</a:t>
            </a:r>
            <a:r>
              <a:rPr lang="ar-AE" sz="2400" spc="60" dirty="0">
                <a:latin typeface="Open Sans"/>
                <a:ea typeface="Open Sans"/>
                <a:cs typeface="Open Sans"/>
              </a:rPr>
              <a:t>.</a:t>
            </a:r>
            <a:endParaRPr lang="en-US" sz="2400" spc="60" dirty="0">
              <a:latin typeface="Open Sans"/>
              <a:ea typeface="Open Sans"/>
              <a:cs typeface="Open Sans"/>
            </a:endParaRPr>
          </a:p>
          <a:p>
            <a:pPr marL="0" indent="0" algn="r" rtl="1">
              <a:lnSpc>
                <a:spcPts val="2700"/>
              </a:lnSpc>
              <a:buNone/>
            </a:pPr>
            <a:endParaRPr lang="en-US" sz="2400" spc="60" dirty="0">
              <a:latin typeface="Open Sans"/>
              <a:ea typeface="Open Sans"/>
              <a:cs typeface="Open Sans"/>
            </a:endParaRPr>
          </a:p>
          <a:p>
            <a:pPr marL="0" indent="0" algn="r" rtl="1">
              <a:lnSpc>
                <a:spcPts val="2700"/>
              </a:lnSpc>
              <a:buNone/>
            </a:pPr>
            <a:r>
              <a:rPr lang="ar-YE" sz="2400" spc="60" dirty="0"/>
              <a:t>تم إدراج أقسام الشرائح للمساعدة في اختيار المواد. </a:t>
            </a:r>
          </a:p>
          <a:p>
            <a:pPr marL="0" indent="0" algn="r" rtl="1">
              <a:lnSpc>
                <a:spcPts val="2700"/>
              </a:lnSpc>
              <a:buNone/>
            </a:pPr>
            <a:endParaRPr lang="en-US" sz="2400" spc="60" dirty="0"/>
          </a:p>
          <a:p>
            <a:pPr marL="0" indent="0" algn="r">
              <a:lnSpc>
                <a:spcPts val="2700"/>
              </a:lnSpc>
              <a:buNone/>
            </a:pPr>
            <a:endParaRPr lang="en-US"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ar-LB" sz="3400" kern="1400" spc="230" dirty="0">
                <a:solidFill>
                  <a:schemeClr val="tx1"/>
                </a:solidFill>
                <a:latin typeface="Open Sans" panose="020B0606030504020204" pitchFamily="34" charset="0"/>
                <a:ea typeface="Open Sans" panose="020B0606030504020204" pitchFamily="34" charset="0"/>
              </a:rPr>
              <a:t>الجمهور</a:t>
            </a:r>
            <a:r>
              <a:rPr lang="en-GB" sz="340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endParaRPr lang="en-GB" sz="3400" b="0" kern="1400" spc="23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dirty="0"/>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dirty="0"/>
          </a:p>
        </p:txBody>
      </p:sp>
    </p:spTree>
    <p:extLst>
      <p:ext uri="{BB962C8B-B14F-4D97-AF65-F5344CB8AC3E}">
        <p14:creationId xmlns:p14="http://schemas.microsoft.com/office/powerpoint/2010/main" val="384317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مصمم الاستبيان </a:t>
            </a:r>
            <a:r>
              <a:rPr lang="en-GB" sz="3400" kern="1400" spc="230" dirty="0">
                <a:solidFill>
                  <a:schemeClr val="tx1"/>
                </a:solidFill>
                <a:latin typeface="Open Sans ExtraBold" panose="020B0906030804020204" pitchFamily="34" charset="0"/>
                <a:ea typeface="Open Sans ExtraBold" panose="020B0906030804020204" pitchFamily="34" charset="0"/>
              </a:rPr>
              <a:t>Survey Designer</a:t>
            </a:r>
            <a:endParaRPr lang="en-GB"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extBox 5">
            <a:extLst>
              <a:ext uri="{FF2B5EF4-FFF2-40B4-BE49-F238E27FC236}">
                <a16:creationId xmlns:a16="http://schemas.microsoft.com/office/drawing/2014/main" id="{A2BED8FA-5D6A-4507-95F4-A5723A663FC6}"/>
              </a:ext>
            </a:extLst>
          </p:cNvPr>
          <p:cNvSpPr txBox="1"/>
          <p:nvPr/>
        </p:nvSpPr>
        <p:spPr>
          <a:xfrm>
            <a:off x="-158800" y="716415"/>
            <a:ext cx="2818873" cy="584775"/>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HDDS Codebook                        (Survey Designer)</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a:extLst>
              <a:ext uri="{FF2B5EF4-FFF2-40B4-BE49-F238E27FC236}">
                <a16:creationId xmlns:a16="http://schemas.microsoft.com/office/drawing/2014/main" id="{5ED3DF59-778D-041A-D05F-B3C50ACA7E5D}"/>
              </a:ext>
            </a:extLst>
          </p:cNvPr>
          <p:cNvPicPr>
            <a:picLocks noChangeAspect="1"/>
          </p:cNvPicPr>
          <p:nvPr/>
        </p:nvPicPr>
        <p:blipFill>
          <a:blip r:embed="rId4"/>
          <a:stretch>
            <a:fillRect/>
          </a:stretch>
        </p:blipFill>
        <p:spPr>
          <a:xfrm>
            <a:off x="2999071" y="1713297"/>
            <a:ext cx="6673380" cy="5144703"/>
          </a:xfrm>
          <a:prstGeom prst="rect">
            <a:avLst/>
          </a:prstGeom>
        </p:spPr>
      </p:pic>
      <p:cxnSp>
        <p:nvCxnSpPr>
          <p:cNvPr id="3" name="Straight Arrow Connector 2">
            <a:extLst>
              <a:ext uri="{FF2B5EF4-FFF2-40B4-BE49-F238E27FC236}">
                <a16:creationId xmlns:a16="http://schemas.microsoft.com/office/drawing/2014/main" id="{3E48D480-8F33-4344-9F87-A17A145CF98A}"/>
              </a:ext>
            </a:extLst>
          </p:cNvPr>
          <p:cNvCxnSpPr>
            <a:cxnSpLocks/>
          </p:cNvCxnSpPr>
          <p:nvPr/>
        </p:nvCxnSpPr>
        <p:spPr>
          <a:xfrm flipH="1">
            <a:off x="8674743" y="2874488"/>
            <a:ext cx="1583474" cy="30666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Straight Arrow Connector 6">
            <a:extLst>
              <a:ext uri="{FF2B5EF4-FFF2-40B4-BE49-F238E27FC236}">
                <a16:creationId xmlns:a16="http://schemas.microsoft.com/office/drawing/2014/main" id="{89A41D13-4A06-E243-FD1B-833342750220}"/>
              </a:ext>
            </a:extLst>
          </p:cNvPr>
          <p:cNvCxnSpPr>
            <a:cxnSpLocks/>
          </p:cNvCxnSpPr>
          <p:nvPr/>
        </p:nvCxnSpPr>
        <p:spPr>
          <a:xfrm>
            <a:off x="2261937" y="6740893"/>
            <a:ext cx="1155809"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7838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18040D4-EBD3-0AD4-BF63-FD9B4BECD4B9}"/>
              </a:ext>
            </a:extLst>
          </p:cNvPr>
          <p:cNvPicPr>
            <a:picLocks noChangeAspect="1"/>
          </p:cNvPicPr>
          <p:nvPr/>
        </p:nvPicPr>
        <p:blipFill>
          <a:blip r:embed="rId3"/>
          <a:stretch>
            <a:fillRect/>
          </a:stretch>
        </p:blipFill>
        <p:spPr>
          <a:xfrm>
            <a:off x="608473" y="1726128"/>
            <a:ext cx="10262839" cy="3883054"/>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kern="1400" spc="230" dirty="0">
                <a:solidFill>
                  <a:schemeClr val="tx1"/>
                </a:solidFill>
                <a:latin typeface="Open Sans ExtraBold" panose="020B0906030804020204" pitchFamily="34" charset="0"/>
                <a:ea typeface="Open Sans ExtraBold" panose="020B0906030804020204" pitchFamily="34" charset="0"/>
              </a:rPr>
              <a:t>مصمم الاستبيان (</a:t>
            </a:r>
            <a:r>
              <a:rPr lang="en-GB"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Survey Designer</a:t>
            </a:r>
            <a:r>
              <a:rPr lang="ar-YE" kern="1400" spc="230" dirty="0">
                <a:solidFill>
                  <a:schemeClr val="tx1"/>
                </a:solidFill>
                <a:latin typeface="Open Sans ExtraBold" panose="020B0906030804020204" pitchFamily="34" charset="0"/>
                <a:ea typeface="Open Sans ExtraBold" panose="020B0906030804020204" pitchFamily="34" charset="0"/>
              </a:rPr>
              <a:t>) لمؤشر </a:t>
            </a:r>
            <a:r>
              <a:rPr lang="en-US"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kern="1400" spc="230" dirty="0">
                <a:solidFill>
                  <a:schemeClr val="tx1"/>
                </a:solidFill>
                <a:latin typeface="Open Sans ExtraBold" panose="020B0906030804020204" pitchFamily="34" charset="0"/>
                <a:ea typeface="Open Sans ExtraBold" panose="020B0906030804020204" pitchFamily="34" charset="0"/>
              </a:rPr>
              <a:t> </a:t>
            </a:r>
            <a:endParaRPr lang="en-GB"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TextBox 5">
            <a:extLst>
              <a:ext uri="{FF2B5EF4-FFF2-40B4-BE49-F238E27FC236}">
                <a16:creationId xmlns:a16="http://schemas.microsoft.com/office/drawing/2014/main" id="{7FA3692C-3546-4E12-A391-AAD190AB0C22}"/>
              </a:ext>
            </a:extLst>
          </p:cNvPr>
          <p:cNvSpPr txBox="1"/>
          <p:nvPr/>
        </p:nvSpPr>
        <p:spPr>
          <a:xfrm>
            <a:off x="1897810" y="6270622"/>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Survey Designer</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15A31D97-CB4F-4C42-BCF2-92B088EEC0B2}"/>
              </a:ext>
            </a:extLst>
          </p:cNvPr>
          <p:cNvCxnSpPr>
            <a:cxnSpLocks/>
          </p:cNvCxnSpPr>
          <p:nvPr/>
        </p:nvCxnSpPr>
        <p:spPr>
          <a:xfrm flipH="1">
            <a:off x="4069080" y="6488740"/>
            <a:ext cx="13452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F6338871-EC55-46E3-AE4B-322D9E3BB2D6}"/>
              </a:ext>
            </a:extLst>
          </p:cNvPr>
          <p:cNvSpPr txBox="1"/>
          <p:nvPr/>
        </p:nvSpPr>
        <p:spPr>
          <a:xfrm>
            <a:off x="4740975" y="6270622"/>
            <a:ext cx="6465868" cy="338554"/>
          </a:xfrm>
          <a:prstGeom prst="rect">
            <a:avLst/>
          </a:prstGeom>
          <a:noFill/>
        </p:spPr>
        <p:txBody>
          <a:bodyPr wrap="square">
            <a:spAutoFit/>
          </a:bodyPr>
          <a:lstStyle/>
          <a:p>
            <a:pPr algn="r" rtl="1"/>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ابحث عن أحدث وحدة قياسية لمؤشر ال</a:t>
            </a:r>
            <a:r>
              <a:rPr lang="ar-SA"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تنوع الغذائي للأسرة</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في صيغة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XLSform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4" name="Rectangle 3">
            <a:extLst>
              <a:ext uri="{FF2B5EF4-FFF2-40B4-BE49-F238E27FC236}">
                <a16:creationId xmlns:a16="http://schemas.microsoft.com/office/drawing/2014/main" id="{2A9B5B64-AB6D-4A15-8007-03B93B3556D1}"/>
              </a:ext>
            </a:extLst>
          </p:cNvPr>
          <p:cNvSpPr/>
          <p:nvPr/>
        </p:nvSpPr>
        <p:spPr>
          <a:xfrm>
            <a:off x="6766161" y="1447466"/>
            <a:ext cx="2415497" cy="4161716"/>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Oval 1">
            <a:extLst>
              <a:ext uri="{FF2B5EF4-FFF2-40B4-BE49-F238E27FC236}">
                <a16:creationId xmlns:a16="http://schemas.microsoft.com/office/drawing/2014/main" id="{F32E5B17-6F5C-F265-D120-C5A8CBA7C25F}"/>
              </a:ext>
            </a:extLst>
          </p:cNvPr>
          <p:cNvSpPr/>
          <p:nvPr/>
        </p:nvSpPr>
        <p:spPr>
          <a:xfrm>
            <a:off x="221414" y="266007"/>
            <a:ext cx="2415498" cy="1520842"/>
          </a:xfrm>
          <a:prstGeom prst="wedgeEllipseCallout">
            <a:avLst>
              <a:gd name="adj1" fmla="val 250417"/>
              <a:gd name="adj2" fmla="val 7531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ar-YE" sz="1600" b="1" dirty="0">
                <a:solidFill>
                  <a:schemeClr val="accent4">
                    <a:lumMod val="20000"/>
                    <a:lumOff val="80000"/>
                  </a:schemeClr>
                </a:solidFill>
              </a:rPr>
              <a:t>يجب أن تتكيف المواد الغذائية المذكورة ان توائم السياق المحلي</a:t>
            </a:r>
            <a:endParaRPr lang="ar-YE" sz="1600" dirty="0">
              <a:solidFill>
                <a:schemeClr val="accent4">
                  <a:lumMod val="20000"/>
                  <a:lumOff val="80000"/>
                </a:schemeClr>
              </a:solidFill>
            </a:endParaRPr>
          </a:p>
        </p:txBody>
      </p:sp>
    </p:spTree>
    <p:extLst>
      <p:ext uri="{BB962C8B-B14F-4D97-AF65-F5344CB8AC3E}">
        <p14:creationId xmlns:p14="http://schemas.microsoft.com/office/powerpoint/2010/main" val="29249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510919" y="2037614"/>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b="0" dirty="0">
              <a:solidFill>
                <a:srgbClr val="FFFFFE"/>
              </a:solidFill>
              <a:latin typeface="HALDEN SOLID" pitchFamily="2"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كيف يتم حساب التنوع الغذائي للأسرة (</a:t>
            </a:r>
            <a:r>
              <a:rPr lang="en-US"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dirty="0">
                <a:solidFill>
                  <a:srgbClr val="FFFFFE"/>
                </a:solidFill>
                <a:latin typeface="Open Sans ExtraBold" panose="020B0906030804020204" pitchFamily="34" charset="0"/>
                <a:ea typeface="Open Sans ExtraBold" panose="020B0906030804020204" pitchFamily="34" charset="0"/>
                <a:cs typeface="Open Sans Extrabold" panose="020B0606030504020204" pitchFamily="34" charset="0"/>
              </a:rPr>
              <a:t>)</a:t>
            </a:r>
            <a:r>
              <a:rPr lang="it-IT"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rPr>
              <a:t>؟</a:t>
            </a:r>
            <a:endParaRPr lang="en-GB"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مثال 1 على حساب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endParaRPr lang="en-GB"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717181" y="1627636"/>
            <a:ext cx="10757637" cy="369332"/>
          </a:xfrm>
          <a:prstGeom prst="rect">
            <a:avLst/>
          </a:prstGeom>
          <a:noFill/>
        </p:spPr>
        <p:txBody>
          <a:bodyPr wrap="square">
            <a:spAutoFit/>
          </a:bodyPr>
          <a:lstStyle/>
          <a:p>
            <a:pPr algn="r" rtl="1">
              <a:lnSpc>
                <a:spcPct val="90000"/>
              </a:lnSpc>
              <a:spcBef>
                <a:spcPts val="1000"/>
              </a:spcBef>
            </a:pPr>
            <a:r>
              <a:rPr lang="ar-YE" sz="2000" spc="60" dirty="0">
                <a:latin typeface="Open Sans" charset="0"/>
                <a:ea typeface="Open Sans" charset="0"/>
                <a:cs typeface="Open Sans" charset="0"/>
              </a:rPr>
              <a:t>يتم حساب مؤشر </a:t>
            </a:r>
            <a:r>
              <a:rPr lang="en-US" sz="2000" spc="60" dirty="0">
                <a:latin typeface="Open Sans" charset="0"/>
                <a:ea typeface="Open Sans" charset="0"/>
                <a:cs typeface="Open Sans" charset="0"/>
              </a:rPr>
              <a:t>HDDS</a:t>
            </a:r>
            <a:r>
              <a:rPr lang="ar-YE" sz="2000" spc="60" dirty="0">
                <a:latin typeface="Open Sans" charset="0"/>
                <a:ea typeface="Open Sans" charset="0"/>
                <a:cs typeface="Open Sans" charset="0"/>
              </a:rPr>
              <a:t> لكل أسرة معيشية.</a:t>
            </a:r>
            <a:endParaRPr lang="en-US" spc="60" dirty="0">
              <a:latin typeface="Open Sans" charset="0"/>
              <a:ea typeface="Open Sans" charset="0"/>
              <a:cs typeface="Open Sans" charset="0"/>
            </a:endParaRPr>
          </a:p>
        </p:txBody>
      </p:sp>
      <p:graphicFrame>
        <p:nvGraphicFramePr>
          <p:cNvPr id="2" name="Table 3">
            <a:extLst>
              <a:ext uri="{FF2B5EF4-FFF2-40B4-BE49-F238E27FC236}">
                <a16:creationId xmlns:a16="http://schemas.microsoft.com/office/drawing/2014/main" id="{3C484916-417C-3B4C-86C8-51751FCB72F3}"/>
              </a:ext>
            </a:extLst>
          </p:cNvPr>
          <p:cNvGraphicFramePr>
            <a:graphicFrameLocks noGrp="1"/>
          </p:cNvGraphicFramePr>
          <p:nvPr>
            <p:extLst>
              <p:ext uri="{D42A27DB-BD31-4B8C-83A1-F6EECF244321}">
                <p14:modId xmlns:p14="http://schemas.microsoft.com/office/powerpoint/2010/main" val="2018051551"/>
              </p:ext>
            </p:extLst>
          </p:nvPr>
        </p:nvGraphicFramePr>
        <p:xfrm>
          <a:off x="848159" y="2148840"/>
          <a:ext cx="10626659" cy="1897380"/>
        </p:xfrm>
        <a:graphic>
          <a:graphicData uri="http://schemas.openxmlformats.org/drawingml/2006/table">
            <a:tbl>
              <a:tblPr firstRow="1" bandRow="1">
                <a:tableStyleId>{D7AC3CCA-C797-4891-BE02-D94E43425B78}</a:tableStyleId>
              </a:tblPr>
              <a:tblGrid>
                <a:gridCol w="1843246">
                  <a:extLst>
                    <a:ext uri="{9D8B030D-6E8A-4147-A177-3AD203B41FA5}">
                      <a16:colId xmlns:a16="http://schemas.microsoft.com/office/drawing/2014/main" val="4288245195"/>
                    </a:ext>
                  </a:extLst>
                </a:gridCol>
                <a:gridCol w="8783413">
                  <a:extLst>
                    <a:ext uri="{9D8B030D-6E8A-4147-A177-3AD203B41FA5}">
                      <a16:colId xmlns:a16="http://schemas.microsoft.com/office/drawing/2014/main" val="2398264558"/>
                    </a:ext>
                  </a:extLst>
                </a:gridCol>
              </a:tblGrid>
              <a:tr h="1897380">
                <a:tc>
                  <a:txBody>
                    <a:bodyPr/>
                    <a:lstStyle/>
                    <a:p>
                      <a:r>
                        <a:rPr lang="en-GB"/>
                        <a:t>HDDS </a:t>
                      </a:r>
                    </a:p>
                    <a:p>
                      <a:r>
                        <a:rPr lang="en-GB"/>
                        <a:t>(0-12)</a:t>
                      </a:r>
                    </a:p>
                  </a:txBody>
                  <a:tcPr/>
                </a:tc>
                <a:tc>
                  <a:txBody>
                    <a:bodyPr/>
                    <a:lstStyle/>
                    <a:p>
                      <a:pPr algn="r" rtl="1"/>
                      <a:r>
                        <a:rPr lang="ar-YE" b="1" dirty="0"/>
                        <a:t>إجمالي عدد المجموعات الغذائية التي يستهلكها أفراد الأسرة المعيشية.</a:t>
                      </a:r>
                      <a:endParaRPr lang="ar-YE" dirty="0"/>
                    </a:p>
                    <a:p>
                      <a:pPr algn="r" rtl="1"/>
                      <a:r>
                        <a:rPr lang="ar-YE" b="1" dirty="0"/>
                        <a:t>تكون قيم المجموعات الغذائية من 1-12 إما صفر أو 1.</a:t>
                      </a:r>
                      <a:endParaRPr lang="ar-YE" dirty="0"/>
                    </a:p>
                    <a:p>
                      <a:endParaRPr lang="en-GB" dirty="0"/>
                    </a:p>
                    <a:p>
                      <a:r>
                        <a:rPr lang="ar-YE" dirty="0"/>
                        <a:t>يتم جمع جميع المتغيرات</a:t>
                      </a:r>
                      <a:r>
                        <a:rPr lang="en-GB" dirty="0"/>
                        <a:t>: </a:t>
                      </a:r>
                      <a:r>
                        <a:rPr lang="en-US" sz="1800" b="0" i="1" kern="1200" dirty="0" err="1">
                          <a:solidFill>
                            <a:schemeClr val="dk1"/>
                          </a:solidFill>
                          <a:effectLst/>
                          <a:latin typeface="+mn-lt"/>
                          <a:ea typeface="+mn-ea"/>
                          <a:cs typeface="+mn-cs"/>
                        </a:rPr>
                        <a:t>HDDSStapCer</a:t>
                      </a:r>
                      <a:r>
                        <a:rPr lang="en-US" sz="1800" b="0" i="1" kern="1200" dirty="0">
                          <a:solidFill>
                            <a:schemeClr val="dk1"/>
                          </a:solidFill>
                          <a:effectLst/>
                          <a:latin typeface="+mn-lt"/>
                          <a:ea typeface="+mn-ea"/>
                          <a:cs typeface="+mn-cs"/>
                        </a:rPr>
                        <a:t>+ </a:t>
                      </a:r>
                      <a:r>
                        <a:rPr lang="en-GB" sz="1800" b="0" i="1" kern="1200" dirty="0">
                          <a:solidFill>
                            <a:schemeClr val="dk1"/>
                          </a:solidFill>
                          <a:effectLst/>
                          <a:latin typeface="+mn-lt"/>
                          <a:ea typeface="+mn-ea"/>
                          <a:cs typeface="+mn-cs"/>
                        </a:rPr>
                        <a:t>HDDS</a:t>
                      </a:r>
                      <a:r>
                        <a:rPr lang="en-US" sz="1800" b="0" i="1" kern="1200" dirty="0" err="1">
                          <a:solidFill>
                            <a:schemeClr val="dk1"/>
                          </a:solidFill>
                          <a:effectLst/>
                          <a:latin typeface="+mn-lt"/>
                          <a:ea typeface="+mn-ea"/>
                          <a:cs typeface="+mn-cs"/>
                        </a:rPr>
                        <a:t>StapRoot</a:t>
                      </a:r>
                      <a:r>
                        <a:rPr lang="en-US"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HDDSPulse</a:t>
                      </a:r>
                      <a:r>
                        <a:rPr lang="en-GB"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HDDSDairy</a:t>
                      </a:r>
                      <a:r>
                        <a:rPr lang="en-GB"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HDDSPrMeat</a:t>
                      </a:r>
                      <a:r>
                        <a:rPr lang="en-GB"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HDDSPrFish</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HDDSPrEgg</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HDDSVeg</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HDDSFruit</a:t>
                      </a:r>
                      <a:r>
                        <a:rPr lang="en-US"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HDDSFat</a:t>
                      </a:r>
                      <a:r>
                        <a:rPr lang="en-US" sz="1800" b="0" i="1" kern="1200" dirty="0">
                          <a:solidFill>
                            <a:schemeClr val="dk1"/>
                          </a:solidFill>
                          <a:effectLst/>
                          <a:latin typeface="+mn-lt"/>
                          <a:ea typeface="+mn-ea"/>
                          <a:cs typeface="+mn-cs"/>
                        </a:rPr>
                        <a:t>+ </a:t>
                      </a:r>
                      <a:r>
                        <a:rPr lang="en-GB" sz="1800" b="0" i="1" kern="1200" dirty="0" err="1">
                          <a:solidFill>
                            <a:schemeClr val="dk1"/>
                          </a:solidFill>
                          <a:effectLst/>
                          <a:latin typeface="+mn-lt"/>
                          <a:ea typeface="+mn-ea"/>
                          <a:cs typeface="+mn-cs"/>
                        </a:rPr>
                        <a:t>HDDSSugar</a:t>
                      </a:r>
                      <a:r>
                        <a:rPr lang="en-GB" sz="1800" b="0" i="1" kern="1200" dirty="0">
                          <a:solidFill>
                            <a:schemeClr val="dk1"/>
                          </a:solidFill>
                          <a:effectLst/>
                          <a:latin typeface="+mn-lt"/>
                          <a:ea typeface="+mn-ea"/>
                          <a:cs typeface="+mn-cs"/>
                        </a:rPr>
                        <a:t>+ </a:t>
                      </a:r>
                      <a:r>
                        <a:rPr lang="en-US" sz="1800" b="0" i="1" kern="1200" dirty="0" err="1">
                          <a:solidFill>
                            <a:schemeClr val="dk1"/>
                          </a:solidFill>
                          <a:effectLst/>
                          <a:latin typeface="+mn-lt"/>
                          <a:ea typeface="+mn-ea"/>
                          <a:cs typeface="+mn-cs"/>
                        </a:rPr>
                        <a:t>HDDSCond</a:t>
                      </a:r>
                      <a:endParaRPr lang="en-GB" b="0" dirty="0"/>
                    </a:p>
                    <a:p>
                      <a:endParaRPr lang="en-GB" dirty="0"/>
                    </a:p>
                  </a:txBody>
                  <a:tcPr/>
                </a:tc>
                <a:extLst>
                  <a:ext uri="{0D108BD9-81ED-4DB2-BD59-A6C34878D82A}">
                    <a16:rowId xmlns:a16="http://schemas.microsoft.com/office/drawing/2014/main" val="4038289772"/>
                  </a:ext>
                </a:extLst>
              </a:tr>
            </a:tbl>
          </a:graphicData>
        </a:graphic>
      </p:graphicFrame>
      <p:sp>
        <p:nvSpPr>
          <p:cNvPr id="3" name="Rounded Rectangle 3">
            <a:extLst>
              <a:ext uri="{FF2B5EF4-FFF2-40B4-BE49-F238E27FC236}">
                <a16:creationId xmlns:a16="http://schemas.microsoft.com/office/drawing/2014/main" id="{3CC76991-055A-85AE-828C-6283E9DD3D94}"/>
              </a:ext>
            </a:extLst>
          </p:cNvPr>
          <p:cNvSpPr/>
          <p:nvPr/>
        </p:nvSpPr>
        <p:spPr>
          <a:xfrm>
            <a:off x="6938010" y="3903051"/>
            <a:ext cx="4968333" cy="2654625"/>
          </a:xfrm>
          <a:prstGeom prst="roundRect">
            <a:avLst/>
          </a:prstGeom>
          <a:solidFill>
            <a:schemeClr val="bg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1800" dirty="0">
                <a:effectLst/>
                <a:latin typeface="Segoe UI" panose="020B0502040204020203" pitchFamily="34" charset="0"/>
              </a:rPr>
              <a:t>Recode HDDS (lowest thru 2=1) (3 thru 4=2) (5 thru highest = 3) into </a:t>
            </a:r>
            <a:r>
              <a:rPr lang="en-GB" sz="1800" dirty="0" err="1">
                <a:effectLst/>
                <a:latin typeface="Segoe UI" panose="020B0502040204020203" pitchFamily="34" charset="0"/>
              </a:rPr>
              <a:t>HDDSCat_IPC</a:t>
            </a:r>
            <a:r>
              <a:rPr lang="en-GB" sz="1800" dirty="0">
                <a:effectLst/>
                <a:latin typeface="Segoe UI" panose="020B0502040204020203" pitchFamily="34" charset="0"/>
              </a:rPr>
              <a:t>. </a:t>
            </a:r>
            <a:br>
              <a:rPr lang="en-GB" sz="1800" dirty="0">
                <a:effectLst/>
                <a:latin typeface="Segoe UI" panose="020B0502040204020203" pitchFamily="34" charset="0"/>
              </a:rPr>
            </a:br>
            <a:br>
              <a:rPr lang="en-GB" sz="1800" dirty="0">
                <a:effectLst/>
                <a:latin typeface="Segoe UI" panose="020B0502040204020203" pitchFamily="34" charset="0"/>
              </a:rPr>
            </a:br>
            <a:r>
              <a:rPr lang="en-GB" sz="1800" dirty="0">
                <a:effectLst/>
                <a:latin typeface="Segoe UI" panose="020B0502040204020203" pitchFamily="34" charset="0"/>
              </a:rPr>
              <a:t>Value labels </a:t>
            </a:r>
            <a:r>
              <a:rPr lang="en-GB" sz="1800" dirty="0" err="1">
                <a:effectLst/>
                <a:latin typeface="Segoe UI" panose="020B0502040204020203" pitchFamily="34" charset="0"/>
              </a:rPr>
              <a:t>HDDSCat_IPC</a:t>
            </a:r>
            <a:r>
              <a:rPr lang="en-GB" sz="1800" dirty="0">
                <a:effectLst/>
                <a:latin typeface="Segoe UI" panose="020B0502040204020203" pitchFamily="34" charset="0"/>
              </a:rPr>
              <a:t> </a:t>
            </a:r>
          </a:p>
          <a:p>
            <a:r>
              <a:rPr lang="en-GB" sz="1800" dirty="0">
                <a:effectLst/>
                <a:latin typeface="Segoe UI" panose="020B0502040204020203" pitchFamily="34" charset="0"/>
              </a:rPr>
              <a:t>1 '0 - 2 food groups (phase 4 to 5)’ </a:t>
            </a:r>
          </a:p>
          <a:p>
            <a:r>
              <a:rPr lang="en-GB" sz="1800" dirty="0">
                <a:effectLst/>
                <a:latin typeface="Segoe UI" panose="020B0502040204020203" pitchFamily="34" charset="0"/>
              </a:rPr>
              <a:t>2 '3 - 4 food groups (phase 3)’ </a:t>
            </a:r>
          </a:p>
          <a:p>
            <a:r>
              <a:rPr lang="en-GB" sz="1800" dirty="0">
                <a:effectLst/>
                <a:latin typeface="Segoe UI" panose="020B0502040204020203" pitchFamily="34" charset="0"/>
              </a:rPr>
              <a:t>3 ‘5-12 food groups (phase 1 to 2)’ </a:t>
            </a:r>
          </a:p>
        </p:txBody>
      </p:sp>
    </p:spTree>
    <p:extLst>
      <p:ext uri="{BB962C8B-B14F-4D97-AF65-F5344CB8AC3E}">
        <p14:creationId xmlns:p14="http://schemas.microsoft.com/office/powerpoint/2010/main" val="166201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261552" y="2202022"/>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Open Sans ExtraBold" panose="020B0906030804020204" pitchFamily="34" charset="0"/>
                <a:ea typeface="Open Sans ExtraBold" panose="020B0906030804020204" pitchFamily="34" charset="0"/>
                <a:cs typeface="Open Sans" panose="020B0606030504020204" pitchFamily="34" charset="0"/>
              </a:rPr>
              <a:t>التحليل</a:t>
            </a:r>
            <a:endParaRPr lang="en-GB" dirty="0">
              <a:solidFill>
                <a:srgbClr val="FFFFFE"/>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E3F6CE-1D54-7014-9142-D7C735F7B906}"/>
              </a:ext>
            </a:extLst>
          </p:cNvPr>
          <p:cNvPicPr>
            <a:picLocks noChangeAspect="1"/>
          </p:cNvPicPr>
          <p:nvPr/>
        </p:nvPicPr>
        <p:blipFill>
          <a:blip r:embed="rId3"/>
          <a:stretch>
            <a:fillRect/>
          </a:stretch>
        </p:blipFill>
        <p:spPr>
          <a:xfrm>
            <a:off x="3442007" y="609251"/>
            <a:ext cx="7478090" cy="527356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160228" y="782916"/>
            <a:ext cx="3863132" cy="662558"/>
          </a:xfrm>
        </p:spPr>
        <p:txBody>
          <a:bodyPr anchor="t" anchorCtr="0"/>
          <a:lstStyle/>
          <a:p>
            <a:r>
              <a:rPr lang="en-GB" sz="32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 GITHUB</a:t>
            </a:r>
          </a:p>
        </p:txBody>
      </p:sp>
      <p:sp>
        <p:nvSpPr>
          <p:cNvPr id="4" name="Rectangle 3">
            <a:extLst>
              <a:ext uri="{FF2B5EF4-FFF2-40B4-BE49-F238E27FC236}">
                <a16:creationId xmlns:a16="http://schemas.microsoft.com/office/drawing/2014/main" id="{2A9B5B64-AB6D-4A15-8007-03B93B3556D1}"/>
              </a:ext>
            </a:extLst>
          </p:cNvPr>
          <p:cNvSpPr/>
          <p:nvPr/>
        </p:nvSpPr>
        <p:spPr>
          <a:xfrm>
            <a:off x="3301871" y="2724009"/>
            <a:ext cx="1653118" cy="203886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B9ACE82-5EB1-4EF7-A52A-9658BDC06B8F}"/>
              </a:ext>
            </a:extLst>
          </p:cNvPr>
          <p:cNvSpPr txBox="1"/>
          <p:nvPr/>
        </p:nvSpPr>
        <p:spPr>
          <a:xfrm>
            <a:off x="2065957" y="6377055"/>
            <a:ext cx="1957403" cy="338554"/>
          </a:xfrm>
          <a:prstGeom prst="rect">
            <a:avLst/>
          </a:prstGeom>
          <a:noFill/>
        </p:spPr>
        <p:txBody>
          <a:bodyPr wrap="square">
            <a:spAutoFit/>
          </a:bodyPr>
          <a:lstStyle/>
          <a:p>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GitHub WFP RAM</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p>
        </p:txBody>
      </p:sp>
      <p:cxnSp>
        <p:nvCxnSpPr>
          <p:cNvPr id="7" name="Straight Arrow Connector 6">
            <a:extLst>
              <a:ext uri="{FF2B5EF4-FFF2-40B4-BE49-F238E27FC236}">
                <a16:creationId xmlns:a16="http://schemas.microsoft.com/office/drawing/2014/main" id="{B263832D-551F-4C8F-A76F-E6BFD8B6F8F3}"/>
              </a:ext>
            </a:extLst>
          </p:cNvPr>
          <p:cNvCxnSpPr>
            <a:cxnSpLocks/>
            <a:endCxn id="6" idx="3"/>
          </p:cNvCxnSpPr>
          <p:nvPr/>
        </p:nvCxnSpPr>
        <p:spPr>
          <a:xfrm flipH="1" flipV="1">
            <a:off x="4023360" y="6546332"/>
            <a:ext cx="1791612" cy="26671"/>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9B1C4202-C9D2-4169-922D-3A369043400C}"/>
              </a:ext>
            </a:extLst>
          </p:cNvPr>
          <p:cNvSpPr txBox="1"/>
          <p:nvPr/>
        </p:nvSpPr>
        <p:spPr>
          <a:xfrm>
            <a:off x="6220047" y="6377055"/>
            <a:ext cx="3685289" cy="338554"/>
          </a:xfrm>
          <a:prstGeom prst="rect">
            <a:avLst/>
          </a:prstGeom>
          <a:noFill/>
        </p:spPr>
        <p:txBody>
          <a:bodyPr wrap="square">
            <a:spAutoFit/>
          </a:bodyPr>
          <a:lstStyle/>
          <a:p>
            <a:pPr algn="l" rtl="1"/>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لأيجاد النصوص البرمجية في </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SPSS , STATA</a:t>
            </a:r>
            <a:r>
              <a:rPr lang="ar-YE"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و </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R</a:t>
            </a:r>
          </a:p>
        </p:txBody>
      </p:sp>
    </p:spTree>
    <p:extLst>
      <p:ext uri="{BB962C8B-B14F-4D97-AF65-F5344CB8AC3E}">
        <p14:creationId xmlns:p14="http://schemas.microsoft.com/office/powerpoint/2010/main" val="3329884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334766"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kern="1400" spc="230" dirty="0">
                <a:solidFill>
                  <a:srgbClr val="FFFFFE"/>
                </a:solidFill>
                <a:latin typeface="HALDEN SOLID" pitchFamily="2" charset="0"/>
                <a:ea typeface="Open Sans Extrabold" panose="020B0606030504020204" pitchFamily="34" charset="0"/>
                <a:cs typeface="Open Sans Extrabold" panose="020B0606030504020204" pitchFamily="34" charset="0"/>
              </a:rPr>
              <a:t>التقرير</a:t>
            </a:r>
            <a:r>
              <a:rPr lang="it-IT"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0936607" cy="662558"/>
          </a:xfrm>
        </p:spPr>
        <p:txBody>
          <a:bodyPr anchor="t" anchorCtr="0"/>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مثال على تقرير التنوع الغذائي للأسرة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sz="3400" kern="1400" spc="230" dirty="0">
                <a:solidFill>
                  <a:schemeClr val="tx1"/>
                </a:solidFill>
                <a:latin typeface="Open Sans ExtraBold" panose="020B0906030804020204" pitchFamily="34" charset="0"/>
                <a:ea typeface="Open Sans ExtraBold" panose="020B0906030804020204" pitchFamily="34" charset="0"/>
              </a:rPr>
              <a:t>)</a:t>
            </a:r>
            <a:endParaRPr lang="en-GB"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ext Box 28">
            <a:extLst>
              <a:ext uri="{FF2B5EF4-FFF2-40B4-BE49-F238E27FC236}">
                <a16:creationId xmlns:a16="http://schemas.microsoft.com/office/drawing/2014/main" id="{C996EF58-19F3-AB83-61D9-590B1A33C5D7}"/>
              </a:ext>
            </a:extLst>
          </p:cNvPr>
          <p:cNvSpPr txBox="1">
            <a:spLocks noChangeArrowheads="1"/>
          </p:cNvSpPr>
          <p:nvPr/>
        </p:nvSpPr>
        <p:spPr bwMode="auto">
          <a:xfrm>
            <a:off x="538212" y="1779148"/>
            <a:ext cx="3739786" cy="3165414"/>
          </a:xfrm>
          <a:prstGeom prst="rect">
            <a:avLst/>
          </a:prstGeom>
          <a:solidFill>
            <a:schemeClr val="accent5"/>
          </a:solid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rtl="1"/>
            <a:r>
              <a:rPr lang="ar-YE"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”تشير نتائج تحليل درجات التنوع الغذائي للأسر المعيشية في البلد إلى أن الأسر المعيشية في المديرية 3 أسوأ حالاً مقارنة بالمديريات الأخرى، حيث </a:t>
            </a:r>
            <a:r>
              <a:rPr lang="ar-EG"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أ</a:t>
            </a:r>
            <a:r>
              <a:rPr lang="ar-YE"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ن 37% من الأسر المعيشية لديها درجات منخفضة في التنوع الغذائي.</a:t>
            </a:r>
          </a:p>
          <a:p>
            <a:pPr algn="r" rtl="1"/>
            <a:endParaRPr lang="ar-YE"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endParaRPr>
          </a:p>
          <a:p>
            <a:pPr algn="r" rtl="1"/>
            <a:r>
              <a:rPr lang="ar-YE" sz="1600" dirty="0">
                <a:solidFill>
                  <a:schemeClr val="accent1"/>
                </a:solidFill>
                <a:effectLst/>
                <a:latin typeface="Open Sans" panose="020B0606030504020204" pitchFamily="34" charset="0"/>
                <a:ea typeface="Calibri" panose="020F0502020204030204" pitchFamily="34" charset="0"/>
                <a:cs typeface="Arial" panose="020B0604020202020204" pitchFamily="34" charset="0"/>
              </a:rPr>
              <a:t>على صعيد اخر، تتمتع المديرية 1 والمديرية 4 بأعلى درجات التنوع الغذائي للأسر المعيشية في البلاد، حيث تتمتع 30% و24% من الأسر المعيشية بتنوع غذائي مرتفع، على التوالي.“</a:t>
            </a:r>
            <a:endParaRPr lang="fr-FR" sz="1600" dirty="0">
              <a:solidFill>
                <a:schemeClr val="accent1"/>
              </a:solidFill>
              <a:latin typeface="Open Sans" panose="020B0606030504020204" pitchFamily="34" charset="0"/>
              <a:cs typeface="Arial" panose="020B0604020202020204" pitchFamily="34" charset="0"/>
            </a:endParaRPr>
          </a:p>
        </p:txBody>
      </p:sp>
      <p:graphicFrame>
        <p:nvGraphicFramePr>
          <p:cNvPr id="2" name="Chart 1">
            <a:extLst>
              <a:ext uri="{FF2B5EF4-FFF2-40B4-BE49-F238E27FC236}">
                <a16:creationId xmlns:a16="http://schemas.microsoft.com/office/drawing/2014/main" id="{9CC8A7C3-39FF-9E22-3DD5-951E9B71909F}"/>
              </a:ext>
            </a:extLst>
          </p:cNvPr>
          <p:cNvGraphicFramePr>
            <a:graphicFrameLocks/>
          </p:cNvGraphicFramePr>
          <p:nvPr>
            <p:extLst>
              <p:ext uri="{D42A27DB-BD31-4B8C-83A1-F6EECF244321}">
                <p14:modId xmlns:p14="http://schemas.microsoft.com/office/powerpoint/2010/main" val="4000522934"/>
              </p:ext>
            </p:extLst>
          </p:nvPr>
        </p:nvGraphicFramePr>
        <p:xfrm>
          <a:off x="4735630" y="1779148"/>
          <a:ext cx="6918158" cy="3299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3575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449427"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a:lnSpc>
                <a:spcPts val="3920"/>
              </a:lnSpc>
            </a:pPr>
            <a:r>
              <a:rPr lang="ar-YE" dirty="0">
                <a:solidFill>
                  <a:srgbClr val="FFFFFE"/>
                </a:solidFill>
                <a:latin typeface="HALDEN SOLID" pitchFamily="2" charset="0"/>
                <a:ea typeface="Open Sans Extrabold" panose="020B0606030504020204" pitchFamily="34" charset="0"/>
                <a:cs typeface="Open Sans Extrabold" panose="020B0606030504020204" pitchFamily="34" charset="0"/>
              </a:rPr>
              <a:t>الموارد المتوفرة</a:t>
            </a:r>
            <a:endParaRPr lang="it-IT"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9929128" cy="662558"/>
          </a:xfrm>
        </p:spPr>
        <p:txBody>
          <a:bodyPr anchor="t" anchorCtr="0"/>
          <a:lstStyle/>
          <a:p>
            <a:pPr algn="r" rtl="1"/>
            <a:r>
              <a:rPr lang="ar-LB" sz="3400" kern="1400" spc="230" dirty="0">
                <a:solidFill>
                  <a:schemeClr val="tx1"/>
                </a:solidFill>
                <a:latin typeface="Open Sans ExtraBold" panose="020B0906030804020204" pitchFamily="34" charset="0"/>
                <a:ea typeface="Open Sans ExtraBold" panose="020B0906030804020204" pitchFamily="34" charset="0"/>
              </a:rPr>
              <a:t>مركز الموارد الخاص ب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VAM</a:t>
            </a:r>
            <a:endParaRPr lang="en-GB" sz="3400" b="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5" name="TextBox 4">
            <a:extLst>
              <a:ext uri="{FF2B5EF4-FFF2-40B4-BE49-F238E27FC236}">
                <a16:creationId xmlns:a16="http://schemas.microsoft.com/office/drawing/2014/main" id="{814B5D5B-B545-4179-BFA2-2D9C4887A466}"/>
              </a:ext>
            </a:extLst>
          </p:cNvPr>
          <p:cNvSpPr txBox="1"/>
          <p:nvPr/>
        </p:nvSpPr>
        <p:spPr>
          <a:xfrm>
            <a:off x="2628039" y="5945170"/>
            <a:ext cx="2955369" cy="338554"/>
          </a:xfrm>
          <a:prstGeom prst="rect">
            <a:avLst/>
          </a:prstGeom>
          <a:noFill/>
        </p:spPr>
        <p:txBody>
          <a:bodyPr wrap="square">
            <a:spAutoFit/>
          </a:bodyPr>
          <a:lstStyle/>
          <a:p>
            <a:pPr algn="ctr"/>
            <a:r>
              <a:rPr lang="en-GB" sz="16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HDDS (Resource Centre)</a:t>
            </a:r>
            <a:endParaRPr lang="en-GB" sz="16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CE3A2678-3AC2-4C1F-828E-8E0D19B55491}"/>
              </a:ext>
            </a:extLst>
          </p:cNvPr>
          <p:cNvSpPr txBox="1"/>
          <p:nvPr/>
        </p:nvSpPr>
        <p:spPr>
          <a:xfrm>
            <a:off x="7514829" y="5972308"/>
            <a:ext cx="4212319" cy="338554"/>
          </a:xfrm>
          <a:prstGeom prst="rect">
            <a:avLst/>
          </a:prstGeom>
          <a:noFill/>
        </p:spPr>
        <p:txBody>
          <a:bodyPr wrap="square">
            <a:spAutoFit/>
          </a:bodyPr>
          <a:lstStyle/>
          <a:p>
            <a:r>
              <a:rPr lang="ar-LB" sz="16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لمزيد من المعلومات اذهب الى</a:t>
            </a:r>
            <a:endParaRPr lang="en-US" sz="1600" b="1"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6E6E3362-664F-4B56-BC75-F663D2E445C9}"/>
              </a:ext>
            </a:extLst>
          </p:cNvPr>
          <p:cNvCxnSpPr>
            <a:cxnSpLocks/>
          </p:cNvCxnSpPr>
          <p:nvPr/>
        </p:nvCxnSpPr>
        <p:spPr>
          <a:xfrm flipH="1">
            <a:off x="5414211" y="6114447"/>
            <a:ext cx="165199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ED127D24-3F8F-C465-690D-7BBC1C19D8F1}"/>
              </a:ext>
            </a:extLst>
          </p:cNvPr>
          <p:cNvPicPr>
            <a:picLocks noChangeAspect="1"/>
          </p:cNvPicPr>
          <p:nvPr/>
        </p:nvPicPr>
        <p:blipFill>
          <a:blip r:embed="rId4"/>
          <a:stretch>
            <a:fillRect/>
          </a:stretch>
        </p:blipFill>
        <p:spPr>
          <a:xfrm>
            <a:off x="717181" y="1548249"/>
            <a:ext cx="9929128" cy="3347023"/>
          </a:xfrm>
          <a:prstGeom prst="rect">
            <a:avLst/>
          </a:prstGeom>
        </p:spPr>
      </p:pic>
    </p:spTree>
    <p:extLst>
      <p:ext uri="{BB962C8B-B14F-4D97-AF65-F5344CB8AC3E}">
        <p14:creationId xmlns:p14="http://schemas.microsoft.com/office/powerpoint/2010/main" val="382975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3899096" y="1997238"/>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gn="r" rtl="1">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Open Sans" panose="020B0606030504020204" pitchFamily="34" charset="0"/>
                <a:ea typeface="Open Sans" panose="020B0606030504020204" pitchFamily="34" charset="0"/>
                <a:cs typeface="Open Sans Extrabold" panose="020B0606030504020204" pitchFamily="34" charset="0"/>
              </a:rPr>
              <a:t>المقدمة</a:t>
            </a:r>
            <a:r>
              <a:rPr lang="it-IT" dirty="0">
                <a:solidFill>
                  <a:srgbClr val="FFFFFE"/>
                </a:solidFill>
                <a:latin typeface="Open Sans" panose="020B0606030504020204" pitchFamily="34" charset="0"/>
                <a:ea typeface="Open Sans" panose="020B0606030504020204" pitchFamily="34" charset="0"/>
                <a:cs typeface="Open Sans" panose="020B0606030504020204" pitchFamily="34" charset="0"/>
              </a:rPr>
              <a:t> </a:t>
            </a:r>
            <a:endParaRPr lang="en-GB" sz="320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101430"/>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ar-YE" dirty="0">
                <a:solidFill>
                  <a:srgbClr val="FFFFFE"/>
                </a:solidFill>
                <a:latin typeface="HALDEN SOLID" pitchFamily="2" charset="0"/>
                <a:ea typeface="Open Sans Extrabold" panose="020B0606030504020204" pitchFamily="34" charset="0"/>
                <a:cs typeface="Open Sans Extrabold" panose="020B0606030504020204" pitchFamily="34" charset="0"/>
              </a:rPr>
              <a:t>شكرا جزيلا</a:t>
            </a:r>
            <a:endParaRPr lang="en-GB" dirty="0">
              <a:solidFill>
                <a:srgbClr val="FFFFFE"/>
              </a:solidFill>
              <a:latin typeface="HALDEN SOLID" pitchFamily="2"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gn="r" rtl="1">
              <a:lnSpc>
                <a:spcPts val="2700"/>
              </a:lnSpc>
              <a:buNone/>
            </a:pPr>
            <a:r>
              <a:rPr lang="ar-YE" sz="2400" spc="60" dirty="0"/>
              <a:t>ناقش أهداف الوحدة، </a:t>
            </a:r>
            <a:r>
              <a:rPr lang="ar-EG" sz="2400" spc="60" dirty="0"/>
              <a:t>أي</a:t>
            </a:r>
            <a:r>
              <a:rPr lang="ar-YE" sz="2400" spc="60" dirty="0"/>
              <a:t> الحصول على معلومات عن التنوع الغذائي للأسر المعيشية في السكان المستهدفين. </a:t>
            </a:r>
          </a:p>
          <a:p>
            <a:pPr marL="0" indent="0" algn="r" rtl="1">
              <a:lnSpc>
                <a:spcPts val="2700"/>
              </a:lnSpc>
              <a:buNone/>
            </a:pPr>
            <a:endParaRPr lang="ar-YE" sz="2400" spc="60" dirty="0"/>
          </a:p>
          <a:p>
            <a:pPr marL="0" indent="0" algn="r" rtl="1">
              <a:lnSpc>
                <a:spcPts val="2700"/>
              </a:lnSpc>
              <a:buNone/>
            </a:pPr>
            <a:r>
              <a:rPr lang="ar-EG" sz="2400" spc="60" dirty="0"/>
              <a:t>ا</a:t>
            </a:r>
            <a:r>
              <a:rPr lang="ar-YE" sz="2400" spc="60" dirty="0"/>
              <a:t>شرح دور هذا المؤشر واستخدام المعلومات داخلياً وخارجياً. هذا يعطي الباحثين</a:t>
            </a:r>
            <a:r>
              <a:rPr lang="en-US" sz="2400" spc="60" dirty="0"/>
              <a:t> </a:t>
            </a:r>
            <a:r>
              <a:rPr lang="ar-EG" sz="2400" spc="60" dirty="0"/>
              <a:t>و</a:t>
            </a:r>
            <a:r>
              <a:rPr lang="ar-YE" sz="2400" spc="60" dirty="0"/>
              <a:t>الماسحين فهمًا واضحًا لأهمية البيانات التي سيجمعونها قريبًا.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ar-YE" sz="3400" kern="1400" spc="230" dirty="0">
                <a:solidFill>
                  <a:schemeClr val="tx1"/>
                </a:solidFill>
                <a:latin typeface="HALDEN SOLID" pitchFamily="2" charset="0"/>
              </a:rPr>
              <a:t>التنوع الغذائي للأسرة: </a:t>
            </a:r>
            <a:r>
              <a:rPr lang="ar-LB" sz="3400" kern="1400" spc="230" dirty="0">
                <a:solidFill>
                  <a:schemeClr val="tx1"/>
                </a:solidFill>
                <a:latin typeface="HALDEN SOLID" pitchFamily="2" charset="0"/>
              </a:rPr>
              <a:t>تعليمات التدريب</a:t>
            </a:r>
            <a:r>
              <a:rPr lang="ar-EG" sz="3400" kern="1400" spc="230" dirty="0">
                <a:solidFill>
                  <a:schemeClr val="tx1"/>
                </a:solidFill>
                <a:latin typeface="HALDEN SOLID" pitchFamily="2" charset="0"/>
              </a:rPr>
              <a:t> - </a:t>
            </a:r>
            <a:r>
              <a:rPr lang="ar-YE" sz="3400" kern="1400" spc="230" dirty="0">
                <a:solidFill>
                  <a:schemeClr val="tx1"/>
                </a:solidFill>
                <a:latin typeface="HALDEN SOLID" pitchFamily="2" charset="0"/>
              </a:rPr>
              <a:t>1</a:t>
            </a:r>
            <a:endParaRPr lang="en-GB" sz="3400" kern="1400" spc="230" dirty="0">
              <a:solidFill>
                <a:schemeClr val="tx1"/>
              </a:solidFill>
              <a:latin typeface="HALDEN SOLID" pitchFamily="2" charset="0"/>
            </a:endParaRPr>
          </a:p>
        </p:txBody>
      </p:sp>
    </p:spTree>
    <p:extLst>
      <p:ext uri="{BB962C8B-B14F-4D97-AF65-F5344CB8AC3E}">
        <p14:creationId xmlns:p14="http://schemas.microsoft.com/office/powerpoint/2010/main" val="2063935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109" y="1391260"/>
            <a:ext cx="11335074" cy="4494526"/>
          </a:xfrm>
          <a:solidFill>
            <a:srgbClr val="FFFFFE"/>
          </a:solid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YE" spc="60" dirty="0">
                <a:latin typeface="Open Sans"/>
                <a:ea typeface="Open Sans"/>
                <a:cs typeface="Open Sans"/>
              </a:rPr>
              <a:t>إن مقياس التنوع الغذائي للأسر المعيشية </a:t>
            </a:r>
            <a:r>
              <a:rPr lang="en-US" spc="60" dirty="0">
                <a:latin typeface="Open Sans"/>
                <a:ea typeface="Open Sans"/>
                <a:cs typeface="Open Sans"/>
              </a:rPr>
              <a:t> (HDDS)</a:t>
            </a:r>
            <a:r>
              <a:rPr lang="ar-YE" spc="60" dirty="0">
                <a:latin typeface="Open Sans"/>
                <a:ea typeface="Open Sans"/>
                <a:cs typeface="Open Sans"/>
              </a:rPr>
              <a:t>هو مؤشر تم تطويره من قبل مشروع المساعدة الفنية للغذاء والتغذية التابع للوكالة الأمريكية للتنمية الدولية</a:t>
            </a:r>
            <a:r>
              <a:rPr lang="en-US" spc="60" dirty="0">
                <a:latin typeface="Open Sans"/>
                <a:ea typeface="Open Sans"/>
                <a:cs typeface="Open Sans"/>
              </a:rPr>
              <a:t> (</a:t>
            </a:r>
            <a:r>
              <a:rPr lang="en-GB" spc="60" dirty="0">
                <a:latin typeface="Open Sans"/>
                <a:ea typeface="Open Sans"/>
                <a:cs typeface="Open Sans"/>
              </a:rPr>
              <a:t>FANTA) </a:t>
            </a:r>
          </a:p>
          <a:p>
            <a:pPr algn="r" rtl="1">
              <a:lnSpc>
                <a:spcPct val="150000"/>
              </a:lnSpc>
              <a:buFont typeface="Wingdings" panose="05000000000000000000" pitchFamily="2" charset="2"/>
              <a:buChar char="v"/>
            </a:pPr>
            <a:r>
              <a:rPr lang="ar-YE" spc="60" dirty="0">
                <a:latin typeface="Open Sans"/>
                <a:ea typeface="Open Sans"/>
                <a:cs typeface="Open Sans"/>
              </a:rPr>
              <a:t>يهدف إلى أن يعكس </a:t>
            </a:r>
            <a:r>
              <a:rPr lang="ar-YE" b="1" spc="60" dirty="0">
                <a:latin typeface="Open Sans"/>
                <a:ea typeface="Open Sans"/>
                <a:cs typeface="Open Sans"/>
              </a:rPr>
              <a:t>القدرة الاقتصادية للأسرة المعيشية على الوصول إلى مجموعة متنوعة من الأغذية</a:t>
            </a:r>
            <a:r>
              <a:rPr lang="ar-YE" spc="60" dirty="0">
                <a:latin typeface="Open Sans"/>
                <a:ea typeface="Open Sans"/>
                <a:cs typeface="Open Sans"/>
              </a:rPr>
              <a:t>، كمؤشر بديل لحصول الأسرة المعيشية على الغذاء.</a:t>
            </a:r>
          </a:p>
          <a:p>
            <a:pPr algn="r" rtl="1">
              <a:lnSpc>
                <a:spcPct val="150000"/>
              </a:lnSpc>
              <a:buFont typeface="Wingdings" panose="05000000000000000000" pitchFamily="2" charset="2"/>
              <a:buChar char="v"/>
            </a:pPr>
            <a:r>
              <a:rPr lang="ar-YE" spc="60" dirty="0">
                <a:latin typeface="Open Sans"/>
                <a:ea typeface="Open Sans"/>
                <a:cs typeface="Open Sans"/>
              </a:rPr>
              <a:t>يستند إلى المفهوم الأساسي </a:t>
            </a:r>
            <a:r>
              <a:rPr lang="ar-YE" b="1" spc="60" dirty="0">
                <a:latin typeface="Open Sans"/>
                <a:ea typeface="Open Sans"/>
                <a:cs typeface="Open Sans"/>
              </a:rPr>
              <a:t>للتنوع الغذائي للأسرة</a:t>
            </a:r>
            <a:r>
              <a:rPr lang="ar-YE" spc="60" dirty="0">
                <a:latin typeface="Open Sans"/>
                <a:ea typeface="Open Sans"/>
                <a:cs typeface="Open Sans"/>
              </a:rPr>
              <a:t>، أو عدد مجموعات الطعام المختلفة المستهلكة خلال فترة مرجعية معينة.</a:t>
            </a:r>
          </a:p>
          <a:p>
            <a:pPr algn="r" rtl="1">
              <a:lnSpc>
                <a:spcPct val="150000"/>
              </a:lnSpc>
              <a:buFont typeface="Wingdings" panose="05000000000000000000" pitchFamily="2" charset="2"/>
              <a:buChar char="v"/>
            </a:pPr>
            <a:r>
              <a:rPr lang="ar-YE" b="1" spc="60" dirty="0">
                <a:latin typeface="Open Sans"/>
                <a:ea typeface="Open Sans"/>
                <a:cs typeface="Open Sans"/>
              </a:rPr>
              <a:t>يتم قياسه استنادًا إلى المجموعات الغذائية ال</a:t>
            </a:r>
            <a:r>
              <a:rPr lang="ar-EG" b="1" spc="60" dirty="0">
                <a:latin typeface="Open Sans"/>
                <a:ea typeface="Open Sans"/>
                <a:cs typeface="Open Sans"/>
              </a:rPr>
              <a:t>ـ</a:t>
            </a:r>
            <a:r>
              <a:rPr lang="ar-YE" b="1" spc="60" dirty="0">
                <a:latin typeface="Open Sans"/>
                <a:ea typeface="Open Sans"/>
                <a:cs typeface="Open Sans"/>
              </a:rPr>
              <a:t>12 </a:t>
            </a:r>
            <a:r>
              <a:rPr lang="ar-EG" b="1" spc="60" dirty="0">
                <a:latin typeface="Open Sans"/>
                <a:ea typeface="Open Sans"/>
                <a:cs typeface="Open Sans"/>
              </a:rPr>
              <a:t>التي </a:t>
            </a:r>
            <a:r>
              <a:rPr lang="ar-YE" b="1" spc="60" dirty="0">
                <a:latin typeface="Open Sans"/>
                <a:ea typeface="Open Sans"/>
                <a:cs typeface="Open Sans"/>
              </a:rPr>
              <a:t>ابلغت الأسرة المعيشية</a:t>
            </a:r>
            <a:r>
              <a:rPr lang="ar-EG" b="1" spc="60" dirty="0">
                <a:latin typeface="Open Sans"/>
                <a:ea typeface="Open Sans"/>
                <a:cs typeface="Open Sans"/>
              </a:rPr>
              <a:t> </a:t>
            </a:r>
            <a:r>
              <a:rPr lang="ar-YE" b="1" spc="60" dirty="0">
                <a:latin typeface="Open Sans"/>
                <a:ea typeface="Open Sans"/>
                <a:cs typeface="Open Sans"/>
              </a:rPr>
              <a:t>عن استهلاكه خلال ال</a:t>
            </a:r>
            <a:r>
              <a:rPr lang="ar-EG" b="1" spc="60" dirty="0">
                <a:latin typeface="Open Sans"/>
                <a:ea typeface="Open Sans"/>
                <a:cs typeface="Open Sans"/>
              </a:rPr>
              <a:t>ـ</a:t>
            </a:r>
            <a:r>
              <a:rPr lang="ar-YE" b="1" spc="60" dirty="0">
                <a:latin typeface="Open Sans"/>
                <a:ea typeface="Open Sans"/>
                <a:cs typeface="Open Sans"/>
              </a:rPr>
              <a:t>24 ساعة السابقة (اليوم السابق).</a:t>
            </a:r>
            <a:endParaRPr lang="en-GB" b="1" spc="60" dirty="0">
              <a:latin typeface="Open Sans"/>
              <a:ea typeface="Open Sans"/>
              <a:cs typeface="Open Sans"/>
            </a:endParaRPr>
          </a:p>
          <a:p>
            <a:pPr algn="r" rtl="1">
              <a:lnSpc>
                <a:spcPct val="150000"/>
              </a:lnSpc>
              <a:buFont typeface="Wingdings" panose="05000000000000000000" pitchFamily="2" charset="2"/>
              <a:buChar char="v"/>
            </a:pPr>
            <a:r>
              <a:rPr lang="ar-YE" spc="60" dirty="0">
                <a:latin typeface="Open Sans"/>
                <a:ea typeface="Open Sans"/>
                <a:cs typeface="Open Sans"/>
              </a:rPr>
              <a:t>تم إعداد هذا العرض التقديمي استناداً إلى الدليل الكامل لـ</a:t>
            </a:r>
            <a:r>
              <a:rPr lang="en-GB" spc="60" dirty="0">
                <a:latin typeface="Open Sans"/>
                <a:ea typeface="Open Sans"/>
                <a:cs typeface="Open Sans"/>
              </a:rPr>
              <a:t>FANTA</a:t>
            </a:r>
            <a:r>
              <a:rPr lang="ar-EG" spc="60" dirty="0">
                <a:latin typeface="Open Sans"/>
                <a:ea typeface="Open Sans"/>
                <a:cs typeface="Open Sans"/>
              </a:rPr>
              <a:t> </a:t>
            </a:r>
            <a:r>
              <a:rPr lang="ar-YE" spc="60" dirty="0">
                <a:latin typeface="Open Sans"/>
                <a:ea typeface="Open Sans"/>
                <a:cs typeface="Open Sans"/>
              </a:rPr>
              <a:t>الموجودة على مركز موارد </a:t>
            </a:r>
            <a:r>
              <a:rPr lang="en-GB" spc="60" dirty="0">
                <a:latin typeface="Open Sans"/>
                <a:ea typeface="Open Sans"/>
                <a:cs typeface="Open Sans"/>
              </a:rPr>
              <a:t>VAM</a:t>
            </a:r>
            <a:r>
              <a:rPr lang="ar-YE" spc="60" dirty="0">
                <a:latin typeface="Open Sans"/>
                <a:ea typeface="Open Sans"/>
                <a:cs typeface="Open Sans"/>
              </a:rPr>
              <a:t>.</a:t>
            </a:r>
          </a:p>
          <a:p>
            <a:pPr algn="r" rtl="1">
              <a:lnSpc>
                <a:spcPct val="150000"/>
              </a:lnSpc>
              <a:buFont typeface="Wingdings" panose="05000000000000000000" pitchFamily="2" charset="2"/>
              <a:buChar char="v"/>
            </a:pPr>
            <a:endParaRPr lang="en-GB" sz="10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a:r>
              <a:rPr lang="ar-YE" sz="3400" kern="1400" spc="230" dirty="0">
                <a:solidFill>
                  <a:schemeClr val="tx1"/>
                </a:solidFill>
                <a:latin typeface="Open Sans" panose="020B0606030504020204" pitchFamily="34" charset="0"/>
                <a:ea typeface="Open Sans" panose="020B0606030504020204" pitchFamily="34" charset="0"/>
              </a:rPr>
              <a:t>ماهو مؤشر التنوع الغذائي للأسرة</a:t>
            </a:r>
            <a:r>
              <a:rPr lang="en-GB" sz="3400" kern="1400" spc="230" dirty="0">
                <a:solidFill>
                  <a:schemeClr val="tx1"/>
                </a:solidFill>
                <a:latin typeface="Open Sans" panose="020B0606030504020204" pitchFamily="34" charset="0"/>
                <a:ea typeface="Open Sans" panose="020B0606030504020204" pitchFamily="34" charset="0"/>
              </a:rPr>
              <a:t> </a:t>
            </a:r>
          </a:p>
        </p:txBody>
      </p:sp>
    </p:spTree>
    <p:extLst>
      <p:ext uri="{BB962C8B-B14F-4D97-AF65-F5344CB8AC3E}">
        <p14:creationId xmlns:p14="http://schemas.microsoft.com/office/powerpoint/2010/main" val="97674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543360"/>
            <a:ext cx="11052000" cy="5006030"/>
          </a:xfrm>
          <a:solidFill>
            <a:srgbClr val="FFFFFE"/>
          </a:solidFill>
        </p:spPr>
        <p:txBody>
          <a:bodyPr vert="horz" lIns="91440" tIns="45720" rIns="91440" bIns="45720" rtlCol="0" anchor="t">
            <a:noAutofit/>
          </a:bodyPr>
          <a:lstStyle/>
          <a:p>
            <a:pPr algn="r" rtl="1">
              <a:lnSpc>
                <a:spcPct val="120000"/>
              </a:lnSpc>
              <a:buFont typeface="Wingdings" panose="05000000000000000000" pitchFamily="2" charset="2"/>
              <a:buChar char="v"/>
            </a:pPr>
            <a:r>
              <a:rPr lang="ar-YE" spc="60" dirty="0">
                <a:latin typeface="Open Sans"/>
                <a:ea typeface="Open Sans"/>
                <a:cs typeface="Open Sans"/>
              </a:rPr>
              <a:t>يعد </a:t>
            </a:r>
            <a:r>
              <a:rPr lang="ar-YE" b="1" spc="60" dirty="0">
                <a:latin typeface="Open Sans"/>
                <a:ea typeface="Open Sans"/>
                <a:cs typeface="Open Sans"/>
              </a:rPr>
              <a:t>النظام الغذائي الأكثر تنوعًا </a:t>
            </a:r>
            <a:r>
              <a:rPr lang="ar-YE" spc="60" dirty="0">
                <a:latin typeface="Open Sans"/>
                <a:ea typeface="Open Sans"/>
                <a:cs typeface="Open Sans"/>
              </a:rPr>
              <a:t>نتيجة مهمة في حد ذاته.</a:t>
            </a:r>
          </a:p>
          <a:p>
            <a:pPr algn="r" rtl="1">
              <a:lnSpc>
                <a:spcPct val="120000"/>
              </a:lnSpc>
              <a:buFont typeface="Wingdings" panose="05000000000000000000" pitchFamily="2" charset="2"/>
              <a:buChar char="v"/>
            </a:pPr>
            <a:r>
              <a:rPr lang="ar-YE" spc="60" dirty="0">
                <a:latin typeface="Open Sans"/>
                <a:ea typeface="Open Sans"/>
                <a:cs typeface="Open Sans"/>
              </a:rPr>
              <a:t>فهو يرتبط </a:t>
            </a:r>
            <a:r>
              <a:rPr lang="ar-YE" b="1" spc="60" dirty="0">
                <a:latin typeface="Open Sans"/>
                <a:ea typeface="Open Sans"/>
                <a:cs typeface="Open Sans"/>
              </a:rPr>
              <a:t>بتحسن في حالة المواليد وحالة الأطفال من حيث قياس الوزن </a:t>
            </a:r>
            <a:r>
              <a:rPr lang="ar-YE" spc="60" dirty="0">
                <a:latin typeface="Open Sans"/>
                <a:ea typeface="Open Sans"/>
                <a:cs typeface="Open Sans"/>
              </a:rPr>
              <a:t>وتحسن تركيزات الهيموجلوبين في الدم.</a:t>
            </a:r>
            <a:endParaRPr lang="en-US" spc="60" dirty="0">
              <a:latin typeface="Open Sans"/>
              <a:ea typeface="Open Sans"/>
              <a:cs typeface="Open Sans"/>
            </a:endParaRPr>
          </a:p>
          <a:p>
            <a:pPr algn="r" rtl="1">
              <a:lnSpc>
                <a:spcPct val="120000"/>
              </a:lnSpc>
              <a:buFont typeface="Wingdings" panose="05000000000000000000" pitchFamily="2" charset="2"/>
              <a:buChar char="v"/>
            </a:pPr>
            <a:r>
              <a:rPr lang="ar-YE" spc="60" dirty="0">
                <a:latin typeface="Open Sans"/>
                <a:ea typeface="Open Sans"/>
                <a:cs typeface="Open Sans"/>
              </a:rPr>
              <a:t>يرتبط النظام الغذائي الأكثر تنوعًا </a:t>
            </a:r>
            <a:r>
              <a:rPr lang="ar-YE" b="1" spc="60" dirty="0">
                <a:latin typeface="Open Sans"/>
                <a:ea typeface="Open Sans"/>
                <a:cs typeface="Open Sans"/>
              </a:rPr>
              <a:t>ارتباطًا وثيقًا بالسعرات الحرارية والبروتين المناسب</a:t>
            </a:r>
            <a:r>
              <a:rPr lang="ar-YE" spc="60" dirty="0">
                <a:latin typeface="Open Sans"/>
                <a:ea typeface="Open Sans"/>
                <a:cs typeface="Open Sans"/>
              </a:rPr>
              <a:t>، ونسبة البروتين من المصادر الحيوانية (البروتين عالي الجودة)، </a:t>
            </a:r>
            <a:r>
              <a:rPr lang="ar-YE" b="1" spc="60" dirty="0">
                <a:latin typeface="Open Sans"/>
                <a:ea typeface="Open Sans"/>
                <a:cs typeface="Open Sans"/>
              </a:rPr>
              <a:t>ومقدار دخل الأسرة المعيشية</a:t>
            </a:r>
            <a:r>
              <a:rPr lang="ar-YE" spc="60" dirty="0">
                <a:latin typeface="Open Sans"/>
                <a:ea typeface="Open Sans"/>
                <a:cs typeface="Open Sans"/>
              </a:rPr>
              <a:t>.</a:t>
            </a:r>
          </a:p>
          <a:p>
            <a:pPr algn="r" rtl="1">
              <a:lnSpc>
                <a:spcPct val="120000"/>
              </a:lnSpc>
              <a:buFont typeface="Wingdings" panose="05000000000000000000" pitchFamily="2" charset="2"/>
              <a:buChar char="v"/>
            </a:pPr>
            <a:r>
              <a:rPr lang="ar-YE" spc="60" dirty="0">
                <a:latin typeface="Open Sans"/>
                <a:ea typeface="Open Sans"/>
                <a:cs typeface="Open Sans"/>
              </a:rPr>
              <a:t>وقد أظهرت الدراسات أن </a:t>
            </a:r>
            <a:r>
              <a:rPr lang="ar-YE" b="1" spc="60" dirty="0">
                <a:latin typeface="Open Sans"/>
                <a:ea typeface="Open Sans"/>
                <a:cs typeface="Open Sans"/>
              </a:rPr>
              <a:t>زيادة التنوع الغذائي يرتبط بالوضع الاجتماعي والاقتصادي </a:t>
            </a:r>
            <a:r>
              <a:rPr lang="ar-YE" spc="60" dirty="0">
                <a:latin typeface="Open Sans"/>
                <a:ea typeface="Open Sans"/>
                <a:cs typeface="Open Sans"/>
              </a:rPr>
              <a:t>والأمن الغذائي للأسرة المعيشية (توافر الطاقة للأسرة المعيشية).</a:t>
            </a:r>
            <a:endParaRPr lang="en-US" spc="60" dirty="0">
              <a:latin typeface="Open Sans"/>
              <a:ea typeface="Open Sans"/>
              <a:cs typeface="Open Sans"/>
            </a:endParaRPr>
          </a:p>
          <a:p>
            <a:pPr algn="r" rtl="1">
              <a:lnSpc>
                <a:spcPct val="120000"/>
              </a:lnSpc>
              <a:buFont typeface="Wingdings" panose="05000000000000000000" pitchFamily="2" charset="2"/>
              <a:buChar char="v"/>
            </a:pPr>
            <a:r>
              <a:rPr lang="ar-YE" spc="60" dirty="0">
                <a:latin typeface="Open Sans"/>
                <a:ea typeface="Open Sans"/>
                <a:cs typeface="Open Sans"/>
              </a:rPr>
              <a:t>بينما يمكن طرح الأسئلة المتعلقة بالتنوع الغذائي على مستوى الأسرة المعيشية أو الفرد، تركزهذه الوحدة على </a:t>
            </a:r>
            <a:r>
              <a:rPr lang="ar-YE" b="1" spc="60" dirty="0">
                <a:latin typeface="Open Sans"/>
                <a:ea typeface="Open Sans"/>
                <a:cs typeface="Open Sans"/>
              </a:rPr>
              <a:t>مقدار التنوع الغذائي على مستوى الأسرة المعيشية على وجه التحديد</a:t>
            </a:r>
            <a:r>
              <a:rPr lang="ar-YE" spc="60" dirty="0">
                <a:latin typeface="Open Sans"/>
                <a:ea typeface="Open Sans"/>
                <a:cs typeface="Open Sans"/>
              </a:rPr>
              <a:t>. </a:t>
            </a:r>
          </a:p>
          <a:p>
            <a:pPr algn="r" rtl="1">
              <a:lnSpc>
                <a:spcPct val="120000"/>
              </a:lnSpc>
              <a:buFont typeface="Wingdings" panose="05000000000000000000" pitchFamily="2" charset="2"/>
              <a:buChar char="v"/>
            </a:pPr>
            <a:r>
              <a:rPr lang="ar-YE" spc="60" dirty="0">
                <a:latin typeface="Open Sans"/>
                <a:ea typeface="Open Sans"/>
                <a:cs typeface="Open Sans"/>
              </a:rPr>
              <a:t>عادةً مايتم حساب التنوع الغذائي الفردي من خلال مؤشرات أخرى، مثل </a:t>
            </a:r>
            <a:r>
              <a:rPr lang="ar-YE" b="1" spc="60" dirty="0">
                <a:latin typeface="Open Sans"/>
                <a:ea typeface="Open Sans"/>
                <a:cs typeface="Open Sans"/>
              </a:rPr>
              <a:t>الحد الأدنى للتنوع الغذائي للنساء (</a:t>
            </a:r>
            <a:r>
              <a:rPr lang="en-GB" b="1" spc="60" dirty="0">
                <a:latin typeface="Open Sans"/>
                <a:ea typeface="Open Sans"/>
                <a:cs typeface="Open Sans"/>
              </a:rPr>
              <a:t>MDD-W</a:t>
            </a:r>
            <a:r>
              <a:rPr lang="ar-YE" b="1" spc="60" dirty="0">
                <a:latin typeface="Open Sans"/>
                <a:ea typeface="Open Sans"/>
                <a:cs typeface="Open Sans"/>
              </a:rPr>
              <a:t>)</a:t>
            </a:r>
            <a:r>
              <a:rPr lang="ar-YE" spc="60" dirty="0">
                <a:latin typeface="Open Sans"/>
                <a:ea typeface="Open Sans"/>
                <a:cs typeface="Open Sans"/>
              </a:rPr>
              <a:t>.</a:t>
            </a:r>
            <a:endParaRPr lang="ar-YE" b="1" spc="60" dirty="0">
              <a:latin typeface="Open Sans"/>
              <a:ea typeface="Open Sans"/>
              <a:cs typeface="Open Sans"/>
            </a:endParaRPr>
          </a:p>
          <a:p>
            <a:pPr algn="r" rtl="1">
              <a:lnSpc>
                <a:spcPct val="120000"/>
              </a:lnSpc>
              <a:buFont typeface="Wingdings" panose="05000000000000000000" pitchFamily="2" charset="2"/>
              <a:buChar char="v"/>
            </a:pPr>
            <a:endParaRPr lang="en-GB" spc="60" dirty="0">
              <a:latin typeface="Open Sans"/>
              <a:ea typeface="Open Sans"/>
              <a:cs typeface="Open Sans"/>
            </a:endParaRPr>
          </a:p>
          <a:p>
            <a:pPr marL="457200" lvl="1" indent="0" algn="r" rtl="1">
              <a:buNone/>
            </a:pPr>
            <a:endParaRPr lang="en-GB" spc="60" dirty="0">
              <a:solidFill>
                <a:srgbClr val="B2B2B2"/>
              </a:solidFill>
              <a:highlight>
                <a:srgbClr val="FFFF00"/>
              </a:highlight>
            </a:endParaRPr>
          </a:p>
          <a:p>
            <a:pPr marL="0" indent="0" algn="r" rtl="1">
              <a:buNone/>
            </a:pPr>
            <a:endParaRPr lang="en-GB" spc="60" dirty="0">
              <a:solidFill>
                <a:schemeClr val="accent4"/>
              </a:solidFill>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400" kern="1400" spc="230" dirty="0">
                <a:solidFill>
                  <a:schemeClr val="tx1"/>
                </a:solidFill>
                <a:latin typeface="HALDEN SOLID" pitchFamily="2" charset="0"/>
              </a:rPr>
              <a:t>لماذا نريد قياس مقدار التنوع الغذائي؟</a:t>
            </a:r>
            <a:endParaRPr lang="en-GB" sz="3400" kern="1400" spc="230" dirty="0">
              <a:solidFill>
                <a:schemeClr val="tx1"/>
              </a:solidFill>
              <a:latin typeface="HALDEN SOLID" pitchFamily="2" charset="0"/>
            </a:endParaRPr>
          </a:p>
        </p:txBody>
      </p:sp>
    </p:spTree>
    <p:extLst>
      <p:ext uri="{BB962C8B-B14F-4D97-AF65-F5344CB8AC3E}">
        <p14:creationId xmlns:p14="http://schemas.microsoft.com/office/powerpoint/2010/main" val="290854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gn="r" rtl="1">
              <a:buFont typeface="Wingdings" panose="05000000000000000000" pitchFamily="2" charset="2"/>
              <a:buChar char="v"/>
            </a:pPr>
            <a:r>
              <a:rPr lang="ar-YE" spc="60" dirty="0"/>
              <a:t>يمكن استخدام بيانات الأمن الغذائي عالية الدقة في تقييمات الأمن الغذائي لتكملة مؤشرات الأمن الغذائي الأخرى.</a:t>
            </a:r>
            <a:endParaRPr lang="en-US" spc="60" dirty="0"/>
          </a:p>
          <a:p>
            <a:pPr algn="r" rtl="1">
              <a:buFont typeface="Wingdings" panose="05000000000000000000" pitchFamily="2" charset="2"/>
              <a:buChar char="v"/>
            </a:pPr>
            <a:r>
              <a:rPr lang="ar-YE" spc="60" dirty="0">
                <a:latin typeface="Open Sans"/>
                <a:ea typeface="Open Sans"/>
                <a:cs typeface="Open Sans"/>
              </a:rPr>
              <a:t>مؤشر التنوع الغذائي للأسر</a:t>
            </a:r>
            <a:r>
              <a:rPr lang="ar-EG" spc="60" dirty="0">
                <a:latin typeface="Open Sans"/>
                <a:ea typeface="Open Sans"/>
                <a:cs typeface="Open Sans"/>
              </a:rPr>
              <a:t>ة</a:t>
            </a:r>
            <a:r>
              <a:rPr lang="ar-YE" spc="60" dirty="0">
                <a:latin typeface="Open Sans"/>
                <a:ea typeface="Open Sans"/>
                <a:cs typeface="Open Sans"/>
              </a:rPr>
              <a:t> ليس مقياسًا مستقلاً لانعدام الأمن الغذائي، وينبغي استخدامه مع مؤشرات </a:t>
            </a:r>
            <a:r>
              <a:rPr lang="ar-EG" spc="60" dirty="0">
                <a:latin typeface="Open Sans"/>
                <a:ea typeface="Open Sans"/>
                <a:cs typeface="Open Sans"/>
              </a:rPr>
              <a:t>أ</a:t>
            </a:r>
            <a:r>
              <a:rPr lang="ar-YE" spc="60" dirty="0">
                <a:latin typeface="Open Sans"/>
                <a:ea typeface="Open Sans"/>
                <a:cs typeface="Open Sans"/>
              </a:rPr>
              <a:t>خرى،</a:t>
            </a:r>
            <a:r>
              <a:rPr lang="ar-YE" spc="60" dirty="0">
                <a:solidFill>
                  <a:schemeClr val="accent2"/>
                </a:solidFill>
                <a:latin typeface="Open Sans"/>
                <a:ea typeface="Open Sans"/>
                <a:cs typeface="Open Sans"/>
              </a:rPr>
              <a:t> مثل استهلاك الغذاء، واستراتيجيات التكيف، والبيانات الأنثروبومترية، ودخل الأسرة المعيشية ونفقات الأسرة المعيشية.</a:t>
            </a:r>
            <a:r>
              <a:rPr lang="en-GB" spc="60" dirty="0">
                <a:solidFill>
                  <a:schemeClr val="accent2"/>
                </a:solidFill>
                <a:latin typeface="Open Sans"/>
                <a:ea typeface="Open Sans"/>
                <a:cs typeface="Open Sans"/>
              </a:rPr>
              <a:t> </a:t>
            </a:r>
            <a:endParaRPr lang="en-GB" spc="60" dirty="0">
              <a:solidFill>
                <a:schemeClr val="accent2"/>
              </a:solidFill>
              <a:highlight>
                <a:srgbClr val="FFFF00"/>
              </a:highlight>
            </a:endParaRPr>
          </a:p>
          <a:p>
            <a:pPr algn="r" rtl="1">
              <a:lnSpc>
                <a:spcPct val="107000"/>
              </a:lnSpc>
              <a:spcAft>
                <a:spcPts val="800"/>
              </a:spcAft>
            </a:pPr>
            <a:r>
              <a:rPr lang="ar-SA" spc="60" dirty="0">
                <a:latin typeface="Open Sans"/>
                <a:ea typeface="Open Sans"/>
              </a:rPr>
              <a:t>يعد موشر التنوع الغذائي للأسر</a:t>
            </a:r>
            <a:r>
              <a:rPr lang="ar-EG" spc="60" dirty="0">
                <a:latin typeface="Open Sans"/>
                <a:ea typeface="Open Sans"/>
              </a:rPr>
              <a:t>ة</a:t>
            </a:r>
            <a:r>
              <a:rPr lang="en-US" spc="60" dirty="0">
                <a:latin typeface="Open Sans"/>
                <a:ea typeface="Open Sans"/>
                <a:cs typeface="Open Sans"/>
              </a:rPr>
              <a:t> </a:t>
            </a:r>
            <a:r>
              <a:rPr lang="ar-YE" spc="60" dirty="0">
                <a:latin typeface="Open Sans"/>
                <a:ea typeface="Open Sans"/>
              </a:rPr>
              <a:t>(</a:t>
            </a:r>
            <a:r>
              <a:rPr lang="en-US" spc="60" dirty="0">
                <a:latin typeface="Open Sans"/>
                <a:ea typeface="Open Sans"/>
                <a:cs typeface="Open Sans"/>
              </a:rPr>
              <a:t>HDDS</a:t>
            </a:r>
            <a:r>
              <a:rPr lang="ar-YE" spc="60" dirty="0">
                <a:latin typeface="Open Sans"/>
                <a:ea typeface="Open Sans"/>
              </a:rPr>
              <a:t>)</a:t>
            </a:r>
            <a:r>
              <a:rPr lang="ar-SA" spc="60" dirty="0">
                <a:latin typeface="Open Sans"/>
                <a:ea typeface="Open Sans"/>
              </a:rPr>
              <a:t> واحد من مؤشرات الامن الغذائي الرئيسية في الجدول المرجعي للتصنيف المرحلي المتكامل للأمن الغذائي </a:t>
            </a:r>
            <a:r>
              <a:rPr lang="ar-YE" spc="60" dirty="0">
                <a:latin typeface="Open Sans"/>
                <a:ea typeface="Open Sans"/>
              </a:rPr>
              <a:t>(</a:t>
            </a:r>
            <a:r>
              <a:rPr lang="en-US" spc="60" dirty="0">
                <a:latin typeface="Open Sans"/>
                <a:ea typeface="Open Sans"/>
                <a:cs typeface="Open Sans"/>
              </a:rPr>
              <a:t>IPC</a:t>
            </a:r>
            <a:r>
              <a:rPr lang="ar-YE" spc="60" dirty="0">
                <a:latin typeface="Open Sans"/>
                <a:ea typeface="Open Sans"/>
              </a:rPr>
              <a:t>)</a:t>
            </a:r>
            <a:endParaRPr lang="en-GB" spc="60" dirty="0">
              <a:latin typeface="Open Sans"/>
              <a:ea typeface="Open Sans"/>
              <a:cs typeface="Open Sans"/>
            </a:endParaRPr>
          </a:p>
          <a:p>
            <a:pPr algn="r" rtl="1">
              <a:buFont typeface="Wingdings" panose="05000000000000000000" pitchFamily="2" charset="2"/>
              <a:buChar char="v"/>
            </a:pPr>
            <a:endParaRPr lang="en-US"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400" kern="1400" spc="230" dirty="0">
                <a:solidFill>
                  <a:schemeClr val="tx1"/>
                </a:solidFill>
                <a:latin typeface="HALDEN SOLID" pitchFamily="2" charset="0"/>
              </a:rPr>
              <a:t>استخدامات مؤشر التنوع الغذائي للأسر</a:t>
            </a:r>
            <a:r>
              <a:rPr lang="ar-EG" sz="3400" kern="1400" spc="230" dirty="0">
                <a:solidFill>
                  <a:schemeClr val="tx1"/>
                </a:solidFill>
                <a:latin typeface="HALDEN SOLID" pitchFamily="2" charset="0"/>
              </a:rPr>
              <a:t>ة</a:t>
            </a:r>
            <a:endParaRPr lang="en-GB" sz="3400" kern="1400" spc="230" dirty="0">
              <a:solidFill>
                <a:schemeClr val="tx1"/>
              </a:solidFill>
              <a:latin typeface="HALDEN SOLID" pitchFamily="2" charset="0"/>
            </a:endParaRPr>
          </a:p>
        </p:txBody>
      </p:sp>
      <p:grpSp>
        <p:nvGrpSpPr>
          <p:cNvPr id="5" name="Group 4">
            <a:extLst>
              <a:ext uri="{FF2B5EF4-FFF2-40B4-BE49-F238E27FC236}">
                <a16:creationId xmlns:a16="http://schemas.microsoft.com/office/drawing/2014/main" id="{4C9E751B-943F-A9B6-B235-53689072C49C}"/>
              </a:ext>
            </a:extLst>
          </p:cNvPr>
          <p:cNvGrpSpPr/>
          <p:nvPr/>
        </p:nvGrpSpPr>
        <p:grpSpPr>
          <a:xfrm>
            <a:off x="686809" y="2215178"/>
            <a:ext cx="11479232" cy="1125422"/>
            <a:chOff x="696072" y="4457458"/>
            <a:chExt cx="11479232" cy="1125422"/>
          </a:xfrm>
        </p:grpSpPr>
        <p:sp>
          <p:nvSpPr>
            <p:cNvPr id="2" name="Rectangle 1">
              <a:extLst>
                <a:ext uri="{FF2B5EF4-FFF2-40B4-BE49-F238E27FC236}">
                  <a16:creationId xmlns:a16="http://schemas.microsoft.com/office/drawing/2014/main" id="{FE1A6D3E-D012-A232-2A3D-7CE123EA3DDC}"/>
                </a:ext>
              </a:extLst>
            </p:cNvPr>
            <p:cNvSpPr/>
            <p:nvPr/>
          </p:nvSpPr>
          <p:spPr>
            <a:xfrm>
              <a:off x="696072" y="4754896"/>
              <a:ext cx="11021629" cy="827984"/>
            </a:xfrm>
            <a:prstGeom prst="rect">
              <a:avLst/>
            </a:prstGeom>
            <a:solidFill>
              <a:schemeClr val="accent2">
                <a:lumMod val="20000"/>
                <a:lumOff val="80000"/>
                <a:alpha val="3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Graphic 3" descr="Warning with solid fill">
              <a:extLst>
                <a:ext uri="{FF2B5EF4-FFF2-40B4-BE49-F238E27FC236}">
                  <a16:creationId xmlns:a16="http://schemas.microsoft.com/office/drawing/2014/main" id="{9E7E6D2C-708B-22DE-4D28-D2165B15FDA9}"/>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451404" y="4457458"/>
              <a:ext cx="723900" cy="723900"/>
            </a:xfrm>
            <a:prstGeom prst="rect">
              <a:avLst/>
            </a:prstGeom>
          </p:spPr>
        </p:pic>
      </p:grpSp>
      <p:grpSp>
        <p:nvGrpSpPr>
          <p:cNvPr id="6" name="Group 5">
            <a:extLst>
              <a:ext uri="{FF2B5EF4-FFF2-40B4-BE49-F238E27FC236}">
                <a16:creationId xmlns:a16="http://schemas.microsoft.com/office/drawing/2014/main" id="{EE66AA10-8DB3-C07B-9FF8-444195CB7AD9}"/>
              </a:ext>
            </a:extLst>
          </p:cNvPr>
          <p:cNvGrpSpPr/>
          <p:nvPr/>
        </p:nvGrpSpPr>
        <p:grpSpPr>
          <a:xfrm>
            <a:off x="686809" y="3847102"/>
            <a:ext cx="11479232" cy="1241717"/>
            <a:chOff x="238404" y="5007969"/>
            <a:chExt cx="11479232" cy="1241717"/>
          </a:xfrm>
        </p:grpSpPr>
        <p:sp>
          <p:nvSpPr>
            <p:cNvPr id="7" name="TextBox 6">
              <a:extLst>
                <a:ext uri="{FF2B5EF4-FFF2-40B4-BE49-F238E27FC236}">
                  <a16:creationId xmlns:a16="http://schemas.microsoft.com/office/drawing/2014/main" id="{7AA644D8-355D-F02F-3A7C-7E00B84A5E93}"/>
                </a:ext>
              </a:extLst>
            </p:cNvPr>
            <p:cNvSpPr txBox="1"/>
            <p:nvPr/>
          </p:nvSpPr>
          <p:spPr>
            <a:xfrm>
              <a:off x="238404" y="5326356"/>
              <a:ext cx="11021629" cy="923330"/>
            </a:xfrm>
            <a:prstGeom prst="rect">
              <a:avLst/>
            </a:prstGeom>
            <a:solidFill>
              <a:schemeClr val="accent5"/>
            </a:solidFill>
          </p:spPr>
          <p:txBody>
            <a:bodyPr wrap="square" rtlCol="0">
              <a:spAutoFit/>
            </a:bodyPr>
            <a:lstStyle/>
            <a:p>
              <a:pPr marL="355600" algn="r" rtl="1"/>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تجدر الإشارة إلى أنه في حين توجد إصدارات أخرى من المؤشرات الخاصة بالتنوع الغذائي  مثل درجة تنوع الغذاء</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DDS) </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الذي يعد مؤشر على مستوى الدولة ويستخدمة برنامج الاغذية العالمي في اغراض المتابعة ويتم حسابه على اساس مؤشر استهلاك الغذاء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فان اصدار الفانتا</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FANTA</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 هو المستخدم في تقييمات برنامج الاغذية العالمي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WFP)</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 والتصنيف المرحلي المتكامل للأمن الغذائي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IPC</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27BFCEE6-58AD-F642-8CD6-B80E96DBF9B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93736" y="5007969"/>
              <a:ext cx="723900" cy="723900"/>
            </a:xfrm>
            <a:prstGeom prst="rect">
              <a:avLst/>
            </a:prstGeom>
          </p:spPr>
        </p:pic>
      </p:grpSp>
    </p:spTree>
    <p:extLst>
      <p:ext uri="{BB962C8B-B14F-4D97-AF65-F5344CB8AC3E}">
        <p14:creationId xmlns:p14="http://schemas.microsoft.com/office/powerpoint/2010/main" val="12657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2625426" y="1907613"/>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r" rtl="1">
              <a:lnSpc>
                <a:spcPts val="3920"/>
              </a:lnSpc>
            </a:pPr>
            <a:r>
              <a:rPr lang="ar-YE" dirty="0">
                <a:solidFill>
                  <a:srgbClr val="FFFFFE"/>
                </a:solidFill>
                <a:latin typeface="HALDEN SOLID"/>
                <a:ea typeface="Open Sans Extrabold"/>
                <a:cs typeface="Open Sans Extrabold"/>
              </a:rPr>
              <a:t>وحدة مؤشر التنوع الغذائي للأسرة</a:t>
            </a:r>
            <a:endParaRPr lang="en-US" dirty="0">
              <a:solidFill>
                <a:srgbClr val="FFFFFE"/>
              </a:solidFill>
              <a:latin typeface="HALDEN SOLID" pitchFamily="2"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471440"/>
            <a:ext cx="11052000" cy="5035686"/>
          </a:xfrm>
          <a:noFill/>
        </p:spPr>
        <p:txBody>
          <a:bodyPr vert="horz" lIns="91440" tIns="45720" rIns="91440" bIns="45720" rtlCol="0" anchor="t">
            <a:noAutofit/>
          </a:bodyPr>
          <a:lstStyle/>
          <a:p>
            <a:pPr algn="r" rtl="1">
              <a:lnSpc>
                <a:spcPct val="150000"/>
              </a:lnSpc>
              <a:buFont typeface="Wingdings" panose="05000000000000000000" pitchFamily="2" charset="2"/>
              <a:buChar char="v"/>
            </a:pPr>
            <a:r>
              <a:rPr lang="ar-YE" sz="2300" spc="60" dirty="0">
                <a:latin typeface="Open Sans"/>
                <a:ea typeface="Open Sans"/>
                <a:cs typeface="Open Sans"/>
              </a:rPr>
              <a:t>لاحظ كيف تم صياغة السؤال الرئيسي. "</a:t>
            </a:r>
            <a:r>
              <a:rPr lang="ar-YE" sz="2300" i="1" spc="60" dirty="0">
                <a:latin typeface="Open Sans"/>
                <a:ea typeface="Open Sans"/>
                <a:cs typeface="Open Sans"/>
              </a:rPr>
              <a:t>الآن أود أن أسألك عن أنواع الأطعمة التي </a:t>
            </a:r>
            <a:r>
              <a:rPr lang="ar-YE" sz="2300" i="1" u="sng" spc="60" dirty="0">
                <a:latin typeface="Open Sans"/>
                <a:ea typeface="Open Sans"/>
                <a:cs typeface="Open Sans"/>
              </a:rPr>
              <a:t>تناولتها أنت أو أي شخص آخر</a:t>
            </a:r>
            <a:r>
              <a:rPr lang="ar-YE" sz="2300" i="1" spc="60" dirty="0">
                <a:latin typeface="Open Sans"/>
                <a:ea typeface="Open Sans"/>
                <a:cs typeface="Open Sans"/>
              </a:rPr>
              <a:t>* في أسرتك</a:t>
            </a:r>
            <a:r>
              <a:rPr lang="en-US" sz="2300" i="1" spc="60" dirty="0">
                <a:latin typeface="Open Sans"/>
                <a:ea typeface="Open Sans"/>
                <a:cs typeface="Open Sans"/>
              </a:rPr>
              <a:t> </a:t>
            </a:r>
            <a:r>
              <a:rPr lang="ar-YE" sz="2300" i="1" spc="60" dirty="0">
                <a:latin typeface="Open Sans"/>
                <a:ea typeface="Open Sans"/>
                <a:cs typeface="Open Sans"/>
              </a:rPr>
              <a:t>خلال اليوم السابق أثناء النهار والليل</a:t>
            </a:r>
            <a:r>
              <a:rPr lang="ar-YE" sz="2300" spc="60" dirty="0">
                <a:latin typeface="Open Sans"/>
                <a:ea typeface="Open Sans"/>
                <a:cs typeface="Open Sans"/>
              </a:rPr>
              <a:t>".</a:t>
            </a:r>
          </a:p>
          <a:p>
            <a:pPr algn="r" rtl="1">
              <a:lnSpc>
                <a:spcPct val="150000"/>
              </a:lnSpc>
              <a:buFont typeface="Wingdings" panose="05000000000000000000" pitchFamily="2" charset="2"/>
              <a:buChar char="v"/>
            </a:pPr>
            <a:r>
              <a:rPr lang="ar-YE" sz="2300" spc="60" dirty="0">
                <a:latin typeface="Open Sans"/>
                <a:ea typeface="Open Sans"/>
                <a:cs typeface="Open Sans"/>
              </a:rPr>
              <a:t>عادة، لا يتم احتساب الأطعمة المستهلكة </a:t>
            </a:r>
            <a:r>
              <a:rPr lang="ar-YE" sz="2300" u="sng" spc="60" dirty="0">
                <a:latin typeface="Open Sans"/>
                <a:ea typeface="Open Sans"/>
                <a:cs typeface="Open Sans"/>
              </a:rPr>
              <a:t>خارج المنزل، ولكن هذا القرار يجب أن يتخذه المكتب القطري، ويجب تعديل المواد التدريبية وفقًا لذلك</a:t>
            </a:r>
            <a:r>
              <a:rPr lang="ar-YE" sz="2300" spc="60" dirty="0">
                <a:latin typeface="Open Sans"/>
                <a:ea typeface="Open Sans"/>
                <a:cs typeface="Open Sans"/>
              </a:rPr>
              <a:t>*.</a:t>
            </a:r>
          </a:p>
          <a:p>
            <a:pPr algn="r" rtl="1">
              <a:lnSpc>
                <a:spcPct val="150000"/>
              </a:lnSpc>
              <a:buFont typeface="Wingdings" panose="05000000000000000000" pitchFamily="2" charset="2"/>
              <a:buChar char="v"/>
            </a:pPr>
            <a:r>
              <a:rPr lang="ar-YE" sz="2300" spc="60" dirty="0">
                <a:latin typeface="Open Sans"/>
                <a:ea typeface="Open Sans"/>
                <a:cs typeface="Open Sans"/>
              </a:rPr>
              <a:t>تأكد من أن السؤال يتضمن </a:t>
            </a:r>
            <a:r>
              <a:rPr lang="ar-YE" sz="2300" u="sng" spc="60" dirty="0">
                <a:latin typeface="Open Sans"/>
                <a:ea typeface="Open Sans"/>
                <a:cs typeface="Open Sans"/>
              </a:rPr>
              <a:t>فترة استرجاع للـ 24 ساعة الماضية</a:t>
            </a:r>
            <a:r>
              <a:rPr lang="ar-YE" sz="2300" spc="60" dirty="0">
                <a:latin typeface="Open Sans"/>
                <a:ea typeface="Open Sans"/>
                <a:cs typeface="Open Sans"/>
              </a:rPr>
              <a:t>*؛ هذا هو الإطار الزمني القياسي.</a:t>
            </a:r>
            <a:endParaRPr lang="en-US" sz="2300" strike="sngStrike"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r" rtl="1"/>
            <a:r>
              <a:rPr lang="ar-YE" sz="3400" kern="1400" spc="230" dirty="0">
                <a:solidFill>
                  <a:schemeClr val="tx1"/>
                </a:solidFill>
                <a:latin typeface="Open Sans ExtraBold" panose="020B0906030804020204" pitchFamily="34" charset="0"/>
                <a:ea typeface="Open Sans ExtraBold" panose="020B0906030804020204" pitchFamily="34" charset="0"/>
              </a:rPr>
              <a:t>مؤشر التنوع الغذائي للأسرة (</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HDDS</a:t>
            </a:r>
            <a:r>
              <a:rPr lang="ar-YE" sz="3400" kern="1400" spc="230" dirty="0">
                <a:solidFill>
                  <a:schemeClr val="tx1"/>
                </a:solidFill>
                <a:latin typeface="Open Sans ExtraBold" panose="020B0906030804020204" pitchFamily="34" charset="0"/>
                <a:ea typeface="Open Sans ExtraBold" panose="020B0906030804020204" pitchFamily="34" charset="0"/>
              </a:rPr>
              <a:t>)</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ar-LB" sz="3400" kern="1400" spc="230" dirty="0">
                <a:solidFill>
                  <a:schemeClr val="tx1"/>
                </a:solidFill>
                <a:latin typeface="Open Sans ExtraBold" panose="020B0906030804020204" pitchFamily="34" charset="0"/>
                <a:ea typeface="Open Sans ExtraBold" panose="020B0906030804020204" pitchFamily="34" charset="0"/>
              </a:rPr>
              <a:t>تعليمات التدريب</a:t>
            </a:r>
            <a:r>
              <a:rPr lang="en-US"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rPr>
              <a:t>2</a:t>
            </a:r>
            <a:endParaRPr lang="en-GB" sz="3400" kern="1400" spc="23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grpSp>
        <p:nvGrpSpPr>
          <p:cNvPr id="6" name="Group 5">
            <a:extLst>
              <a:ext uri="{FF2B5EF4-FFF2-40B4-BE49-F238E27FC236}">
                <a16:creationId xmlns:a16="http://schemas.microsoft.com/office/drawing/2014/main" id="{67061DC6-D24B-98E9-F2BF-2D441C291EA0}"/>
              </a:ext>
            </a:extLst>
          </p:cNvPr>
          <p:cNvGrpSpPr/>
          <p:nvPr/>
        </p:nvGrpSpPr>
        <p:grpSpPr>
          <a:xfrm>
            <a:off x="5500233" y="5571493"/>
            <a:ext cx="6268950" cy="1041982"/>
            <a:chOff x="4730520" y="4945143"/>
            <a:chExt cx="6268950" cy="1041982"/>
          </a:xfrm>
        </p:grpSpPr>
        <p:sp>
          <p:nvSpPr>
            <p:cNvPr id="2" name="TextBox 1">
              <a:extLst>
                <a:ext uri="{FF2B5EF4-FFF2-40B4-BE49-F238E27FC236}">
                  <a16:creationId xmlns:a16="http://schemas.microsoft.com/office/drawing/2014/main" id="{509849AD-C5CA-8435-6D05-FE7E3B738DB3}"/>
                </a:ext>
              </a:extLst>
            </p:cNvPr>
            <p:cNvSpPr txBox="1"/>
            <p:nvPr/>
          </p:nvSpPr>
          <p:spPr>
            <a:xfrm>
              <a:off x="5353050" y="5340794"/>
              <a:ext cx="5646420" cy="646331"/>
            </a:xfrm>
            <a:prstGeom prst="rect">
              <a:avLst/>
            </a:prstGeom>
            <a:solidFill>
              <a:schemeClr val="accent2">
                <a:lumMod val="20000"/>
                <a:lumOff val="80000"/>
              </a:schemeClr>
            </a:solidFill>
          </p:spPr>
          <p:txBody>
            <a:bodyPr wrap="square" rtlCol="0">
              <a:spAutoFit/>
            </a:bodyPr>
            <a:lstStyle/>
            <a:p>
              <a:pPr algn="r" rtl="1"/>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*لاحظ أن هذه هي الاختلافات الرئيسية مع مؤشر استهلاك الغذاء (</a:t>
              </a:r>
              <a:r>
                <a:rPr lang="en-US" dirty="0">
                  <a:solidFill>
                    <a:schemeClr val="accent1"/>
                  </a:solidFill>
                  <a:latin typeface="Open Sans" panose="020B0606030504020204" pitchFamily="34" charset="0"/>
                  <a:ea typeface="Open Sans" panose="020B0606030504020204" pitchFamily="34" charset="0"/>
                  <a:cs typeface="Open Sans" panose="020B0606030504020204" pitchFamily="34" charset="0"/>
                </a:rPr>
                <a:t>FCS</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a:t>
              </a:r>
              <a:r>
                <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ar-YE" dirty="0">
                  <a:solidFill>
                    <a:schemeClr val="accent1"/>
                  </a:solidFill>
                  <a:latin typeface="Open Sans" panose="020B0606030504020204" pitchFamily="34" charset="0"/>
                  <a:ea typeface="Open Sans" panose="020B0606030504020204" pitchFamily="34" charset="0"/>
                  <a:cs typeface="Open Sans" panose="020B0606030504020204" pitchFamily="34" charset="0"/>
                </a:rPr>
                <a:t>ولا ينبغي الخلط بين المنهجيات المختلفة!</a:t>
              </a:r>
              <a:endParaRPr lang="en-GB"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phic 4" descr="Warning with solid fill">
              <a:extLst>
                <a:ext uri="{FF2B5EF4-FFF2-40B4-BE49-F238E27FC236}">
                  <a16:creationId xmlns:a16="http://schemas.microsoft.com/office/drawing/2014/main" id="{18AB0ED0-4696-6485-5949-3C244622189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30520" y="4945143"/>
              <a:ext cx="723900" cy="723900"/>
            </a:xfrm>
            <a:prstGeom prst="rect">
              <a:avLst/>
            </a:prstGeom>
          </p:spPr>
        </p:pic>
      </p:grpSp>
    </p:spTree>
    <p:extLst>
      <p:ext uri="{BB962C8B-B14F-4D97-AF65-F5344CB8AC3E}">
        <p14:creationId xmlns:p14="http://schemas.microsoft.com/office/powerpoint/2010/main" val="2891020904"/>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8" ma:contentTypeDescription="Create a new document." ma:contentTypeScope="" ma:versionID="ad2f6bf157231b83579321204f69ffe0">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e944df982cebb5615fc5ff0a850bebfa"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 ds:uri="3940b711-dc1d-4235-b0a5-48d487f0d3b9"/>
    <ds:schemaRef ds:uri="http://schemas.microsoft.com/office/infopath/2007/PartnerControls"/>
    <ds:schemaRef ds:uri="49256dcf-74b5-4e0f-b2ab-e17546be8a80"/>
    <ds:schemaRef ds:uri="http://purl.org/dc/dcmitype/"/>
  </ds:schemaRefs>
</ds:datastoreItem>
</file>

<file path=customXml/itemProps3.xml><?xml version="1.0" encoding="utf-8"?>
<ds:datastoreItem xmlns:ds="http://schemas.openxmlformats.org/officeDocument/2006/customXml" ds:itemID="{9E521831-36AD-4E48-83B1-2C1F90844D47}">
  <ds:schemaRefs>
    <ds:schemaRef ds:uri="3940b711-dc1d-4235-b0a5-48d487f0d3b9"/>
    <ds:schemaRef ds:uri="49256dcf-74b5-4e0f-b2ab-e17546be8a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21822</TotalTime>
  <Words>2904</Words>
  <Application>Microsoft Office PowerPoint</Application>
  <PresentationFormat>Widescreen</PresentationFormat>
  <Paragraphs>259</Paragraphs>
  <Slides>30</Slides>
  <Notes>19</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HALDEN SOLID</vt:lpstr>
      <vt:lpstr>Open Sans</vt:lpstr>
      <vt:lpstr>Open Sans Extrabold</vt:lpstr>
      <vt:lpstr>Open Sans Extrabold</vt:lpstr>
      <vt:lpstr>Segoe UI</vt:lpstr>
      <vt:lpstr>Wingdings</vt:lpstr>
      <vt:lpstr>Theme2</vt:lpstr>
      <vt:lpstr>PowerPoint Presentation</vt:lpstr>
      <vt:lpstr>الجمهور </vt:lpstr>
      <vt:lpstr>PowerPoint Presentation</vt:lpstr>
      <vt:lpstr>التنوع الغذائي للأسرة: تعليمات التدريب - 1</vt:lpstr>
      <vt:lpstr>ماهو مؤشر التنوع الغذائي للأسرة </vt:lpstr>
      <vt:lpstr>لماذا نريد قياس مقدار التنوع الغذائي؟</vt:lpstr>
      <vt:lpstr>استخدامات مؤشر التنوع الغذائي للأسرة</vt:lpstr>
      <vt:lpstr>PowerPoint Presentation</vt:lpstr>
      <vt:lpstr>مؤشر التنوع الغذائي للأسرة (HDDS) تعليمات التدريب2</vt:lpstr>
      <vt:lpstr>مؤشر التنوع الغذائي اللأسرة: الأسئلة</vt:lpstr>
      <vt:lpstr>PowerPoint Presentation</vt:lpstr>
      <vt:lpstr>الفرق بين مؤشر التنوع الغذائي للأسرة ومؤشر استهلاك الغذاء للأسرة</vt:lpstr>
      <vt:lpstr>الفرق بين مؤشر التنوع الغذائي للأسرة ومؤشر استهلاك الغذاء للأسرة</vt:lpstr>
      <vt:lpstr>PowerPoint Presentation</vt:lpstr>
      <vt:lpstr>الفرق بين مؤشر التنوع الغذائي للأسرة ومؤشر استهلاك الغذاء </vt:lpstr>
      <vt:lpstr>الطعام المستهلك خارج المنزل</vt:lpstr>
      <vt:lpstr>مؤشر التنوع الغذائي للأسرة: فحص جودة البيانات</vt:lpstr>
      <vt:lpstr>تصميم وحدة التنوع الغذائي للأسرة (HDDS)</vt:lpstr>
      <vt:lpstr>تصميم وحدة التنوع الغذائي للأسرة (HDDS) : لاتدمج</vt:lpstr>
      <vt:lpstr>مصمم الاستبيان Survey Designer</vt:lpstr>
      <vt:lpstr>مصمم الاستبيان (Survey Designer) لمؤشر HDDS </vt:lpstr>
      <vt:lpstr>PowerPoint Presentation</vt:lpstr>
      <vt:lpstr>مثال 1 على حساب HDDS</vt:lpstr>
      <vt:lpstr>PowerPoint Presentation</vt:lpstr>
      <vt:lpstr>HDDS: GITHUB</vt:lpstr>
      <vt:lpstr>PowerPoint Presentation</vt:lpstr>
      <vt:lpstr>مثال على تقرير التنوع الغذائي للأسرة (HDDS)</vt:lpstr>
      <vt:lpstr>PowerPoint Presentation</vt:lpstr>
      <vt:lpstr>مركز الموارد الخاص ب VAM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lastModifiedBy>Odai SALEH</cp:lastModifiedBy>
  <cp:revision>3</cp:revision>
  <dcterms:created xsi:type="dcterms:W3CDTF">2018-08-20T09:35:59Z</dcterms:created>
  <dcterms:modified xsi:type="dcterms:W3CDTF">2025-07-15T10:17:36Z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2024-12-30T12:44:37Z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0bfd5158-90b5-433d-8df2-fc8bd43511ab</vt:lpwstr>
  </property>
  <property fmtid="{D5CDD505-2E9C-101B-9397-08002B2CF9AE}" pid="10" name="MSIP_Label_2a3a108f-898d-4589-9ebc-7ee3b46df9b8_ContentBits">
    <vt:lpwstr>0</vt:lpwstr>
  </property>
</Properties>
</file>