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2"/>
  </p:notesMasterIdLst>
  <p:handoutMasterIdLst>
    <p:handoutMasterId r:id="rId43"/>
  </p:handoutMasterIdLst>
  <p:sldIdLst>
    <p:sldId id="261" r:id="rId5"/>
    <p:sldId id="327" r:id="rId6"/>
    <p:sldId id="387" r:id="rId7"/>
    <p:sldId id="268" r:id="rId8"/>
    <p:sldId id="291" r:id="rId9"/>
    <p:sldId id="383" r:id="rId10"/>
    <p:sldId id="332" r:id="rId11"/>
    <p:sldId id="292" r:id="rId12"/>
    <p:sldId id="398" r:id="rId13"/>
    <p:sldId id="399" r:id="rId14"/>
    <p:sldId id="388" r:id="rId15"/>
    <p:sldId id="338" r:id="rId16"/>
    <p:sldId id="391" r:id="rId17"/>
    <p:sldId id="389" r:id="rId18"/>
    <p:sldId id="392" r:id="rId19"/>
    <p:sldId id="390" r:id="rId20"/>
    <p:sldId id="394" r:id="rId21"/>
    <p:sldId id="393" r:id="rId22"/>
    <p:sldId id="397" r:id="rId23"/>
    <p:sldId id="385" r:id="rId24"/>
    <p:sldId id="384" r:id="rId25"/>
    <p:sldId id="381" r:id="rId26"/>
    <p:sldId id="322" r:id="rId27"/>
    <p:sldId id="382" r:id="rId28"/>
    <p:sldId id="297" r:id="rId29"/>
    <p:sldId id="380" r:id="rId30"/>
    <p:sldId id="309" r:id="rId31"/>
    <p:sldId id="293" r:id="rId32"/>
    <p:sldId id="395" r:id="rId33"/>
    <p:sldId id="396" r:id="rId34"/>
    <p:sldId id="324" r:id="rId35"/>
    <p:sldId id="299" r:id="rId36"/>
    <p:sldId id="311" r:id="rId37"/>
    <p:sldId id="300" r:id="rId38"/>
    <p:sldId id="313" r:id="rId39"/>
    <p:sldId id="296" r:id="rId40"/>
    <p:sldId id="333"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87"/>
          </p14:sldIdLst>
        </p14:section>
        <p14:section name="Relevance: both" id="{71027F9D-3AB5-4CD0-ABC4-83576DA9BA56}">
          <p14:sldIdLst>
            <p14:sldId id="268"/>
            <p14:sldId id="291"/>
            <p14:sldId id="383"/>
            <p14:sldId id="332"/>
            <p14:sldId id="292"/>
            <p14:sldId id="398"/>
            <p14:sldId id="399"/>
            <p14:sldId id="388"/>
            <p14:sldId id="338"/>
            <p14:sldId id="391"/>
            <p14:sldId id="389"/>
            <p14:sldId id="392"/>
            <p14:sldId id="390"/>
            <p14:sldId id="394"/>
            <p14:sldId id="393"/>
          </p14:sldIdLst>
        </p14:section>
        <p14:section name="Relevance: Optional" id="{05A19A9E-B174-4791-98BC-AA01FC155DDE}">
          <p14:sldIdLst>
            <p14:sldId id="397"/>
            <p14:sldId id="385"/>
            <p14:sldId id="384"/>
            <p14:sldId id="381"/>
          </p14:sldIdLst>
        </p14:section>
        <p14:section name="Relevance: Analyst training" id="{7E87BF92-3A7D-4E63-A594-6397CC96B705}">
          <p14:sldIdLst>
            <p14:sldId id="322"/>
            <p14:sldId id="382"/>
            <p14:sldId id="297"/>
            <p14:sldId id="380"/>
            <p14:sldId id="309"/>
            <p14:sldId id="293"/>
            <p14:sldId id="395"/>
            <p14:sldId id="396"/>
            <p14:sldId id="324"/>
            <p14:sldId id="299"/>
          </p14:sldIdLst>
        </p14:section>
        <p14:section name="Relevance: both"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B4CFED"/>
    <a:srgbClr val="0080BC"/>
    <a:srgbClr val="002F5A"/>
    <a:srgbClr val="38101F"/>
    <a:srgbClr val="FFD6EB"/>
    <a:srgbClr val="C1759D"/>
    <a:srgbClr val="810054"/>
    <a:srgbClr val="FFFFFE"/>
    <a:srgbClr val="AD3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70C71-8115-4820-8859-DE67D6475EB4}" v="5" dt="2025-07-15T10:19:35.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527" autoAdjust="0"/>
  </p:normalViewPr>
  <p:slideViewPr>
    <p:cSldViewPr snapToGrid="0">
      <p:cViewPr varScale="1">
        <p:scale>
          <a:sx n="60" d="100"/>
          <a:sy n="60" d="100"/>
        </p:scale>
        <p:origin x="840"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Sheet1!$A$2</c:f>
              <c:strCache>
                <c:ptCount val="1"/>
                <c:pt idx="0">
                  <c:v>جوع حاد في الاسرة</c:v>
                </c:pt>
              </c:strCache>
            </c:strRef>
          </c:tx>
          <c:spPr>
            <a:solidFill>
              <a:srgbClr val="002F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الدراسة النهائية</c:v>
                </c:pt>
                <c:pt idx="1">
                  <c:v>الدراسة الاولية</c:v>
                </c:pt>
              </c:strCache>
            </c:strRef>
          </c:cat>
          <c:val>
            <c:numRef>
              <c:f>Sheet1!$B$2:$C$2</c:f>
              <c:numCache>
                <c:formatCode>0%</c:formatCode>
                <c:ptCount val="2"/>
                <c:pt idx="0">
                  <c:v>0.05</c:v>
                </c:pt>
                <c:pt idx="1">
                  <c:v>0.15</c:v>
                </c:pt>
              </c:numCache>
            </c:numRef>
          </c:val>
          <c:extLst>
            <c:ext xmlns:c16="http://schemas.microsoft.com/office/drawing/2014/chart" uri="{C3380CC4-5D6E-409C-BE32-E72D297353CC}">
              <c16:uniqueId val="{00000000-BA2B-4BFB-9B0C-D5FEAC7744E3}"/>
            </c:ext>
          </c:extLst>
        </c:ser>
        <c:ser>
          <c:idx val="1"/>
          <c:order val="1"/>
          <c:tx>
            <c:strRef>
              <c:f>Sheet1!$A$3</c:f>
              <c:strCache>
                <c:ptCount val="1"/>
                <c:pt idx="0">
                  <c:v>جوع معتدل في الأسرة</c:v>
                </c:pt>
              </c:strCache>
            </c:strRef>
          </c:tx>
          <c:spPr>
            <a:solidFill>
              <a:srgbClr val="007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الدراسة النهائية</c:v>
                </c:pt>
                <c:pt idx="1">
                  <c:v>الدراسة الاولية</c:v>
                </c:pt>
              </c:strCache>
            </c:strRef>
          </c:cat>
          <c:val>
            <c:numRef>
              <c:f>Sheet1!$B$3:$C$3</c:f>
              <c:numCache>
                <c:formatCode>0%</c:formatCode>
                <c:ptCount val="2"/>
                <c:pt idx="0">
                  <c:v>0.22</c:v>
                </c:pt>
                <c:pt idx="1">
                  <c:v>0.31</c:v>
                </c:pt>
              </c:numCache>
            </c:numRef>
          </c:val>
          <c:extLst>
            <c:ext xmlns:c16="http://schemas.microsoft.com/office/drawing/2014/chart" uri="{C3380CC4-5D6E-409C-BE32-E72D297353CC}">
              <c16:uniqueId val="{00000001-BA2B-4BFB-9B0C-D5FEAC7744E3}"/>
            </c:ext>
          </c:extLst>
        </c:ser>
        <c:ser>
          <c:idx val="2"/>
          <c:order val="2"/>
          <c:tx>
            <c:strRef>
              <c:f>Sheet1!$A$4</c:f>
              <c:strCache>
                <c:ptCount val="1"/>
                <c:pt idx="0">
                  <c:v>جوع قليل او أو لايوجد جوع في الأسرة</c:v>
                </c:pt>
              </c:strCache>
            </c:strRef>
          </c:tx>
          <c:spPr>
            <a:solidFill>
              <a:srgbClr val="B4CF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الدراسة النهائية</c:v>
                </c:pt>
                <c:pt idx="1">
                  <c:v>الدراسة الاولية</c:v>
                </c:pt>
              </c:strCache>
            </c:strRef>
          </c:cat>
          <c:val>
            <c:numRef>
              <c:f>Sheet1!$B$4:$C$4</c:f>
              <c:numCache>
                <c:formatCode>0%</c:formatCode>
                <c:ptCount val="2"/>
                <c:pt idx="0">
                  <c:v>0.73</c:v>
                </c:pt>
                <c:pt idx="1">
                  <c:v>0.54</c:v>
                </c:pt>
              </c:numCache>
            </c:numRef>
          </c:val>
          <c:extLst>
            <c:ext xmlns:c16="http://schemas.microsoft.com/office/drawing/2014/chart" uri="{C3380CC4-5D6E-409C-BE32-E72D297353CC}">
              <c16:uniqueId val="{00000002-BA2B-4BFB-9B0C-D5FEAC7744E3}"/>
            </c:ext>
          </c:extLst>
        </c:ser>
        <c:dLbls>
          <c:dLblPos val="ctr"/>
          <c:showLegendKey val="0"/>
          <c:showVal val="1"/>
          <c:showCatName val="0"/>
          <c:showSerName val="0"/>
          <c:showPercent val="0"/>
          <c:showBubbleSize val="0"/>
        </c:dLbls>
        <c:gapWidth val="150"/>
        <c:overlap val="100"/>
        <c:axId val="1911157344"/>
        <c:axId val="1911157824"/>
      </c:barChart>
      <c:catAx>
        <c:axId val="1911157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157824"/>
        <c:crosses val="autoZero"/>
        <c:auto val="1"/>
        <c:lblAlgn val="ctr"/>
        <c:lblOffset val="100"/>
        <c:noMultiLvlLbl val="0"/>
      </c:catAx>
      <c:valAx>
        <c:axId val="191115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15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F1D0C-68EC-47B6-A39B-F185B3E2E1BC}" type="doc">
      <dgm:prSet loTypeId="urn:microsoft.com/office/officeart/2005/8/layout/hProcess11" loCatId="process" qsTypeId="urn:microsoft.com/office/officeart/2005/8/quickstyle/simple1" qsCatId="simple" csTypeId="urn:microsoft.com/office/officeart/2005/8/colors/colorful5" csCatId="colorful" phldr="1"/>
      <dgm:spPr/>
    </dgm:pt>
    <dgm:pt modelId="{445FA325-EEEA-44B8-B747-8367973CA197}">
      <dgm:prSet phldrT="[Text]" custT="1"/>
      <dgm:spPr/>
      <dgm:t>
        <a:bodyPr/>
        <a:lstStyle/>
        <a:p>
          <a:r>
            <a:rPr lang="ar-SA" sz="1400" dirty="0"/>
            <a:t>هل كنتِ </a:t>
          </a:r>
          <a:r>
            <a:rPr lang="ar-SA" sz="1400" b="1" dirty="0"/>
            <a:t>قلقًا</a:t>
          </a:r>
          <a:r>
            <a:rPr lang="ar-SA" sz="1400" dirty="0"/>
            <a:t> من أن أسرتك لن يكون لديها ما يكفي من الطعام؟</a:t>
          </a:r>
          <a:br>
            <a:rPr lang="ar-SA" sz="1400" dirty="0"/>
          </a:br>
          <a:br>
            <a:rPr lang="ar-SA" sz="1400" dirty="0"/>
          </a:br>
          <a:endParaRPr lang="ar-SA" sz="1400" dirty="0"/>
        </a:p>
      </dgm:t>
    </dgm:pt>
    <dgm:pt modelId="{10D0D2C5-AB2B-4457-8FC3-BF1483CF241A}" type="par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B80BD7F9-489A-401F-ABF8-E952E06648BF}" type="sib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51F924D-87CB-4F78-8934-44FA32535C34}">
      <dgm:prSet phldrT="[Text]" custT="1"/>
      <dgm:spPr/>
      <dgm:t>
        <a:bodyPr/>
        <a:lstStyle/>
        <a:p>
          <a:r>
            <a:rPr lang="ar-SA" sz="1400" b="1" dirty="0">
              <a:latin typeface="Open Sans" panose="020B0606030504020204" pitchFamily="34" charset="0"/>
              <a:ea typeface="Open Sans" panose="020B0606030504020204" pitchFamily="34" charset="0"/>
            </a:rPr>
            <a:t>ذهبت أنت أو أي فرد من أفراد الأسرة للنوم جائعًا في الليل </a:t>
          </a:r>
          <a:r>
            <a:rPr lang="ar-SA" sz="1400" b="0" dirty="0">
              <a:latin typeface="Open Sans" panose="020B0606030504020204" pitchFamily="34" charset="0"/>
              <a:ea typeface="Open Sans" panose="020B0606030504020204" pitchFamily="34" charset="0"/>
            </a:rPr>
            <a:t>لأنه لم يكن هناك ما يكفي من الطعام</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8058988E-B336-4E8C-8528-5F45F1900739}" type="par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FFDD0E4-F64A-4FB2-BE65-F6906AFB59E8}" type="sib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0C9442B-FC45-4E04-B93E-F1A91213B853}">
      <dgm:prSet phldrT="[Text]" custT="1"/>
      <dgm:spPr/>
      <dgm:t>
        <a:bodyPr/>
        <a:lstStyle/>
        <a:p>
          <a:pPr rtl="1"/>
          <a:r>
            <a:rPr lang="ar-SA" sz="1400" b="1" dirty="0">
              <a:latin typeface="Open Sans" panose="020B0606030504020204" pitchFamily="34" charset="0"/>
              <a:ea typeface="Open Sans" panose="020B0606030504020204" pitchFamily="34" charset="0"/>
            </a:rPr>
            <a:t>ذهبت أنت أو أي فرد من أفراد الأسرة طوال اليوم والليل دون تناول أي شيء على الإطلاق </a:t>
          </a:r>
          <a:r>
            <a:rPr lang="ar-SA" sz="1400" b="0" dirty="0">
              <a:latin typeface="Open Sans" panose="020B0606030504020204" pitchFamily="34" charset="0"/>
              <a:ea typeface="Open Sans" panose="020B0606030504020204" pitchFamily="34" charset="0"/>
            </a:rPr>
            <a:t>لأنه لم يكن هناك ما يكفي من الطعام؟</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67E0D5CB-93B6-4DC1-BB3E-D36C5EFE70F2}" type="par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F5956E8-B84C-4C28-AA62-965350967C7F}" type="sib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17371EC1-1D4F-4341-AAC7-678E21E2B575}">
      <dgm:prSet custT="1"/>
      <dgm:spPr/>
      <dgm:t>
        <a:bodyPr/>
        <a:lstStyle/>
        <a:p>
          <a:r>
            <a:rPr lang="ar-SA" sz="1400" dirty="0"/>
            <a:t>لم تتمكن أنت (أو أحد أفراد أسرتك) </a:t>
          </a:r>
          <a:r>
            <a:rPr lang="ar-SA" sz="1400" b="1" dirty="0"/>
            <a:t>من تناول أنواع الأطعمة التي تفضلها </a:t>
          </a:r>
          <a:r>
            <a:rPr lang="ar-SA" sz="1400" dirty="0"/>
            <a:t>بسبب نقص الموارد؟</a:t>
          </a:r>
          <a:br>
            <a:rPr lang="ar-SA" sz="1400" dirty="0"/>
          </a:br>
          <a:endParaRPr lang="ar-SA" sz="1400" dirty="0"/>
        </a:p>
      </dgm:t>
    </dgm:pt>
    <dgm:pt modelId="{CBFA564B-F36A-48BC-8D41-144CF6B6F637}" type="par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949303BF-6A00-48D9-81B2-C907AF91FC73}" type="sib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AD2B40B6-5C30-4239-AD32-A5296EBE2147}">
      <dgm:prSet custT="1"/>
      <dgm:spPr/>
      <dgm:t>
        <a:bodyPr/>
        <a:lstStyle/>
        <a:p>
          <a:r>
            <a:rPr lang="ar-SA" sz="1400" dirty="0"/>
            <a:t>-أنت (أو أي فرد آخر من أفراد أسرتك) اضطررت إلى </a:t>
          </a:r>
          <a:r>
            <a:rPr lang="ar-SA" sz="1400" b="1" dirty="0"/>
            <a:t>تناول مجموعة محدودة من الأطعمة </a:t>
          </a:r>
          <a:r>
            <a:rPr lang="ar-SA" sz="1400" dirty="0"/>
            <a:t>بسبب نقص الموارد؟</a:t>
          </a:r>
        </a:p>
      </dgm:t>
    </dgm:pt>
    <dgm:pt modelId="{E994ECAA-1080-4167-9A7B-2E6224D0E336}" type="par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D5BCCED6-25D7-4FDF-816E-AEAA86B87ADC}" type="sib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8CDF0B-C49A-46DE-B7D9-EAFCA7CBA3B8}">
      <dgm:prSet custT="1"/>
      <dgm:spPr/>
      <dgm:t>
        <a:bodyPr/>
        <a:lstStyle/>
        <a:p>
          <a:r>
            <a:rPr lang="ar-SA" sz="1400" dirty="0"/>
            <a:t>-هل اضطررت أنت (أو أي فرد آخر من أفراد أسرتك) إلى </a:t>
          </a:r>
          <a:r>
            <a:rPr lang="ar-SA" sz="1400" b="1" dirty="0"/>
            <a:t>تناول بعض الأطعمة التي لم تكن ترغب في تناولها </a:t>
          </a:r>
          <a:r>
            <a:rPr lang="ar-SA" sz="1400" dirty="0"/>
            <a:t>بسبب نقص الموارد؟</a:t>
          </a:r>
          <a:br>
            <a:rPr lang="ar-SA" sz="1400" dirty="0"/>
          </a:br>
          <a:endParaRPr lang="ar-SA" sz="1400" dirty="0"/>
        </a:p>
        <a:p>
          <a:endParaRPr lang="en-GB" sz="1050" b="0" dirty="0">
            <a:latin typeface="Open Sans" panose="020B0606030504020204" pitchFamily="34" charset="0"/>
            <a:ea typeface="Open Sans" panose="020B0606030504020204" pitchFamily="34" charset="0"/>
            <a:cs typeface="Open Sans" panose="020B0606030504020204" pitchFamily="34" charset="0"/>
          </a:endParaRPr>
        </a:p>
      </dgm:t>
    </dgm:pt>
    <dgm:pt modelId="{690CF802-729E-4528-9B51-B0B1BEF35955}" type="par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7B512F8-899A-41C6-B362-AF22DBE72DF6}" type="sib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B579E1B-077F-421E-A261-26FA3158162F}">
      <dgm:prSet custT="1"/>
      <dgm:spPr/>
      <dgm:t>
        <a:bodyPr/>
        <a:lstStyle/>
        <a:p>
          <a:r>
            <a:rPr lang="ar-SA" sz="1400" dirty="0"/>
            <a:t>اضطررت أنت (أو أي فرد من أفراد أسرتك) </a:t>
          </a:r>
          <a:r>
            <a:rPr lang="ar-SA" sz="1400" b="1" dirty="0"/>
            <a:t>إلى</a:t>
          </a:r>
          <a:r>
            <a:rPr lang="ar-SA" sz="1400" dirty="0"/>
            <a:t> </a:t>
          </a:r>
          <a:r>
            <a:rPr lang="ar-SA" sz="1400" b="1" dirty="0"/>
            <a:t>تناول وجبة أ</a:t>
          </a:r>
          <a:r>
            <a:rPr lang="ar-YE" sz="1400" b="1" dirty="0"/>
            <a:t>صغر في الحجم</a:t>
          </a:r>
          <a:r>
            <a:rPr lang="ar-SA" sz="1400" b="1" dirty="0"/>
            <a:t> مما شعرت أنك بحاجة إليه </a:t>
          </a:r>
          <a:r>
            <a:rPr lang="ar-SA" sz="1400" dirty="0"/>
            <a:t>بسبب عدم وجود طعام كافٍ؟</a:t>
          </a:r>
        </a:p>
      </dgm:t>
    </dgm:pt>
    <dgm:pt modelId="{8451C3B9-E454-4FE1-8078-B327B3B1FD87}" type="par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33841A-AB9A-4484-A561-216B7A790476}" type="sib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A5849C0-A346-4B06-990E-9BABAFE8FF05}">
      <dgm:prSet custT="1"/>
      <dgm:spPr/>
      <dgm:t>
        <a:bodyPr/>
        <a:lstStyle/>
        <a:p>
          <a:r>
            <a:rPr lang="ar-SA" sz="1400" b="1" dirty="0">
              <a:latin typeface="Open Sans" panose="020B0606030504020204" pitchFamily="34" charset="0"/>
              <a:ea typeface="Open Sans" panose="020B0606030504020204" pitchFamily="34" charset="0"/>
            </a:rPr>
            <a:t>لم يكن هناك طعام يؤكل من اي نوع في منزلك </a:t>
          </a:r>
          <a:r>
            <a:rPr lang="ar-SA" sz="1400" b="0" dirty="0">
              <a:latin typeface="Open Sans" panose="020B0606030504020204" pitchFamily="34" charset="0"/>
              <a:ea typeface="Open Sans" panose="020B0606030504020204" pitchFamily="34" charset="0"/>
            </a:rPr>
            <a:t>بسبب نقص الموارد اللازمة للحصول على الطعام؟</a:t>
          </a:r>
          <a:endParaRPr lang="en-GB" sz="1400" b="0" dirty="0">
            <a:latin typeface="Open Sans" panose="020B0606030504020204" pitchFamily="34" charset="0"/>
            <a:ea typeface="Open Sans" panose="020B0606030504020204" pitchFamily="34" charset="0"/>
            <a:cs typeface="Open Sans" panose="020B0606030504020204" pitchFamily="34" charset="0"/>
          </a:endParaRPr>
        </a:p>
      </dgm:t>
    </dgm:pt>
    <dgm:pt modelId="{0745BDA2-1BA9-432E-A492-43CA38600ECE}" type="par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21750DE7-CCAE-4486-814B-EA24C2AA7EE9}" type="sib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A4D3199-3C75-49C0-A523-70C6B2B5853E}">
      <dgm:prSet custT="1"/>
      <dgm:spPr/>
      <dgm:t>
        <a:bodyPr/>
        <a:lstStyle/>
        <a:p>
          <a:r>
            <a:rPr lang="ar-SA" sz="1400" dirty="0"/>
            <a:t>-هل </a:t>
          </a:r>
          <a:r>
            <a:rPr lang="ar-SA" sz="1400" b="1" dirty="0"/>
            <a:t>اضطررت </a:t>
          </a:r>
          <a:r>
            <a:rPr lang="ar-SA" sz="1400" dirty="0"/>
            <a:t>أنت (أو أي فرد آخر من أفراد أسرتك) </a:t>
          </a:r>
          <a:r>
            <a:rPr lang="ar-SA" sz="1400" b="1" dirty="0"/>
            <a:t>إلى تناول وجبات أقل في اليوم </a:t>
          </a:r>
          <a:r>
            <a:rPr lang="ar-SA" sz="1400" dirty="0"/>
            <a:t>بسبب عدم وجود طعام كافٍ؟</a:t>
          </a:r>
        </a:p>
      </dgm:t>
    </dgm:pt>
    <dgm:pt modelId="{38989AB3-5803-44DD-8945-CF117CA0E073}" type="parTrans" cxnId="{5856A5B4-B779-49DB-BC56-9935DB6E2F32}">
      <dgm:prSet/>
      <dgm:spPr/>
      <dgm:t>
        <a:bodyPr/>
        <a:lstStyle/>
        <a:p>
          <a:endParaRPr lang="en-GB" sz="2400"/>
        </a:p>
      </dgm:t>
    </dgm:pt>
    <dgm:pt modelId="{DB75BBA5-9525-4DCC-A51E-4580BBB64704}" type="sibTrans" cxnId="{5856A5B4-B779-49DB-BC56-9935DB6E2F32}">
      <dgm:prSet/>
      <dgm:spPr/>
      <dgm:t>
        <a:bodyPr/>
        <a:lstStyle/>
        <a:p>
          <a:endParaRPr lang="en-GB" sz="2400"/>
        </a:p>
      </dgm:t>
    </dgm:pt>
    <dgm:pt modelId="{E999E79A-0781-48E9-98A6-434D28A80578}" type="pres">
      <dgm:prSet presAssocID="{3A2F1D0C-68EC-47B6-A39B-F185B3E2E1BC}" presName="Name0" presStyleCnt="0">
        <dgm:presLayoutVars>
          <dgm:dir val="rev"/>
          <dgm:resizeHandles val="exact"/>
        </dgm:presLayoutVars>
      </dgm:prSet>
      <dgm:spPr/>
    </dgm:pt>
    <dgm:pt modelId="{172789CF-F378-4717-97B9-2FC576B55FFE}" type="pres">
      <dgm:prSet presAssocID="{3A2F1D0C-68EC-47B6-A39B-F185B3E2E1BC}" presName="arrow" presStyleLbl="bgShp" presStyleIdx="0" presStyleCnt="1"/>
      <dgm:spPr/>
    </dgm:pt>
    <dgm:pt modelId="{7F5A4140-76B7-493D-8076-BFE75588D846}" type="pres">
      <dgm:prSet presAssocID="{3A2F1D0C-68EC-47B6-A39B-F185B3E2E1BC}" presName="points" presStyleCnt="0"/>
      <dgm:spPr/>
    </dgm:pt>
    <dgm:pt modelId="{D2D807CC-E9C2-4704-B1B4-B428BA5D02AB}" type="pres">
      <dgm:prSet presAssocID="{445FA325-EEEA-44B8-B747-8367973CA197}" presName="compositeA" presStyleCnt="0"/>
      <dgm:spPr/>
    </dgm:pt>
    <dgm:pt modelId="{97413D15-FCA5-4B21-B31C-4771B5ED84A1}" type="pres">
      <dgm:prSet presAssocID="{445FA325-EEEA-44B8-B747-8367973CA197}" presName="textA" presStyleLbl="revTx" presStyleIdx="0" presStyleCnt="9" custScaleX="195507">
        <dgm:presLayoutVars>
          <dgm:bulletEnabled val="1"/>
        </dgm:presLayoutVars>
      </dgm:prSet>
      <dgm:spPr/>
    </dgm:pt>
    <dgm:pt modelId="{DAD5BF11-62C1-473C-8CCD-EFBCEBB25D29}" type="pres">
      <dgm:prSet presAssocID="{445FA325-EEEA-44B8-B747-8367973CA197}" presName="circleA" presStyleLbl="node1" presStyleIdx="0" presStyleCnt="9"/>
      <dgm:spPr/>
    </dgm:pt>
    <dgm:pt modelId="{2980F597-088D-4179-A67B-7EA192AF9444}" type="pres">
      <dgm:prSet presAssocID="{445FA325-EEEA-44B8-B747-8367973CA197}" presName="spaceA" presStyleCnt="0"/>
      <dgm:spPr/>
    </dgm:pt>
    <dgm:pt modelId="{4AFC4350-9A97-45AF-9FAB-0779487443B6}" type="pres">
      <dgm:prSet presAssocID="{B80BD7F9-489A-401F-ABF8-E952E06648BF}" presName="space" presStyleCnt="0"/>
      <dgm:spPr/>
    </dgm:pt>
    <dgm:pt modelId="{6CDD1645-925D-4906-9531-C0FD00A9CBE2}" type="pres">
      <dgm:prSet presAssocID="{17371EC1-1D4F-4341-AAC7-678E21E2B575}" presName="compositeB" presStyleCnt="0"/>
      <dgm:spPr/>
    </dgm:pt>
    <dgm:pt modelId="{7E65FB30-66CD-474C-938E-9BC43005804A}" type="pres">
      <dgm:prSet presAssocID="{17371EC1-1D4F-4341-AAC7-678E21E2B575}" presName="textB" presStyleLbl="revTx" presStyleIdx="1" presStyleCnt="9" custScaleX="190736">
        <dgm:presLayoutVars>
          <dgm:bulletEnabled val="1"/>
        </dgm:presLayoutVars>
      </dgm:prSet>
      <dgm:spPr/>
    </dgm:pt>
    <dgm:pt modelId="{342E05D4-F437-427A-8985-CFF7D144BC6E}" type="pres">
      <dgm:prSet presAssocID="{17371EC1-1D4F-4341-AAC7-678E21E2B575}" presName="circleB" presStyleLbl="node1" presStyleIdx="1" presStyleCnt="9"/>
      <dgm:spPr/>
    </dgm:pt>
    <dgm:pt modelId="{BA2E10F8-56FE-47D5-903F-D084CF8F1AE6}" type="pres">
      <dgm:prSet presAssocID="{17371EC1-1D4F-4341-AAC7-678E21E2B575}" presName="spaceB" presStyleCnt="0"/>
      <dgm:spPr/>
    </dgm:pt>
    <dgm:pt modelId="{0522E2CD-3161-43F6-A063-D6278D3831EF}" type="pres">
      <dgm:prSet presAssocID="{949303BF-6A00-48D9-81B2-C907AF91FC73}" presName="space" presStyleCnt="0"/>
      <dgm:spPr/>
    </dgm:pt>
    <dgm:pt modelId="{BBB4E969-D409-45F4-9E28-84260AC7F261}" type="pres">
      <dgm:prSet presAssocID="{AD2B40B6-5C30-4239-AD32-A5296EBE2147}" presName="compositeA" presStyleCnt="0"/>
      <dgm:spPr/>
    </dgm:pt>
    <dgm:pt modelId="{F2B238C5-B841-49A8-A09F-DD47D2EFA77F}" type="pres">
      <dgm:prSet presAssocID="{AD2B40B6-5C30-4239-AD32-A5296EBE2147}" presName="textA" presStyleLbl="revTx" presStyleIdx="2" presStyleCnt="9" custScaleX="202966">
        <dgm:presLayoutVars>
          <dgm:bulletEnabled val="1"/>
        </dgm:presLayoutVars>
      </dgm:prSet>
      <dgm:spPr/>
    </dgm:pt>
    <dgm:pt modelId="{9F4E8EDC-DD92-4FCC-B6B6-4D64885216AB}" type="pres">
      <dgm:prSet presAssocID="{AD2B40B6-5C30-4239-AD32-A5296EBE2147}" presName="circleA" presStyleLbl="node1" presStyleIdx="2" presStyleCnt="9"/>
      <dgm:spPr/>
    </dgm:pt>
    <dgm:pt modelId="{A3B78C43-A7B9-4041-B92E-E31F5DF50D2B}" type="pres">
      <dgm:prSet presAssocID="{AD2B40B6-5C30-4239-AD32-A5296EBE2147}" presName="spaceA" presStyleCnt="0"/>
      <dgm:spPr/>
    </dgm:pt>
    <dgm:pt modelId="{0EE7139C-5539-40D2-8E50-52DCBCABF973}" type="pres">
      <dgm:prSet presAssocID="{D5BCCED6-25D7-4FDF-816E-AEAA86B87ADC}" presName="space" presStyleCnt="0"/>
      <dgm:spPr/>
    </dgm:pt>
    <dgm:pt modelId="{F1AB123F-91A2-4105-82EF-393629BA65B5}" type="pres">
      <dgm:prSet presAssocID="{608CDF0B-C49A-46DE-B7D9-EAFCA7CBA3B8}" presName="compositeB" presStyleCnt="0"/>
      <dgm:spPr/>
    </dgm:pt>
    <dgm:pt modelId="{BA225632-11F1-40B4-B6EC-2A69E43942C4}" type="pres">
      <dgm:prSet presAssocID="{608CDF0B-C49A-46DE-B7D9-EAFCA7CBA3B8}" presName="textB" presStyleLbl="revTx" presStyleIdx="3" presStyleCnt="9" custScaleX="207085">
        <dgm:presLayoutVars>
          <dgm:bulletEnabled val="1"/>
        </dgm:presLayoutVars>
      </dgm:prSet>
      <dgm:spPr/>
    </dgm:pt>
    <dgm:pt modelId="{BC507523-D9F5-411B-8A0A-D97F1DD56312}" type="pres">
      <dgm:prSet presAssocID="{608CDF0B-C49A-46DE-B7D9-EAFCA7CBA3B8}" presName="circleB" presStyleLbl="node1" presStyleIdx="3" presStyleCnt="9"/>
      <dgm:spPr/>
    </dgm:pt>
    <dgm:pt modelId="{08A37FF1-23B3-4F98-8257-2B44D7459D2E}" type="pres">
      <dgm:prSet presAssocID="{608CDF0B-C49A-46DE-B7D9-EAFCA7CBA3B8}" presName="spaceB" presStyleCnt="0"/>
      <dgm:spPr/>
    </dgm:pt>
    <dgm:pt modelId="{050F7226-3E07-455F-8DE1-D4228B02C584}" type="pres">
      <dgm:prSet presAssocID="{77B512F8-899A-41C6-B362-AF22DBE72DF6}" presName="space" presStyleCnt="0"/>
      <dgm:spPr/>
    </dgm:pt>
    <dgm:pt modelId="{729DBF7B-A002-482C-B044-05990F74FBF2}" type="pres">
      <dgm:prSet presAssocID="{CB579E1B-077F-421E-A261-26FA3158162F}" presName="compositeA" presStyleCnt="0"/>
      <dgm:spPr/>
    </dgm:pt>
    <dgm:pt modelId="{E74E5ADB-9739-42D1-987D-C3D5B463F963}" type="pres">
      <dgm:prSet presAssocID="{CB579E1B-077F-421E-A261-26FA3158162F}" presName="textA" presStyleLbl="revTx" presStyleIdx="4" presStyleCnt="9" custScaleX="203299">
        <dgm:presLayoutVars>
          <dgm:bulletEnabled val="1"/>
        </dgm:presLayoutVars>
      </dgm:prSet>
      <dgm:spPr/>
    </dgm:pt>
    <dgm:pt modelId="{EF6F826B-79E3-4618-AD41-74B3C330EE98}" type="pres">
      <dgm:prSet presAssocID="{CB579E1B-077F-421E-A261-26FA3158162F}" presName="circleA" presStyleLbl="node1" presStyleIdx="4" presStyleCnt="9"/>
      <dgm:spPr/>
    </dgm:pt>
    <dgm:pt modelId="{C2F9EE56-536C-4873-9A1D-2BBEF86F6F5E}" type="pres">
      <dgm:prSet presAssocID="{CB579E1B-077F-421E-A261-26FA3158162F}" presName="spaceA" presStyleCnt="0"/>
      <dgm:spPr/>
    </dgm:pt>
    <dgm:pt modelId="{5FA28F9D-807E-49EF-8D4B-182826F9FAEE}" type="pres">
      <dgm:prSet presAssocID="{6033841A-AB9A-4484-A561-216B7A790476}" presName="space" presStyleCnt="0"/>
      <dgm:spPr/>
    </dgm:pt>
    <dgm:pt modelId="{7601CA6F-6661-42BC-8483-DD3C281B69A4}" type="pres">
      <dgm:prSet presAssocID="{7A4D3199-3C75-49C0-A523-70C6B2B5853E}" presName="compositeB" presStyleCnt="0"/>
      <dgm:spPr/>
    </dgm:pt>
    <dgm:pt modelId="{D70E69FC-2090-4982-B942-AA1035C71CFD}" type="pres">
      <dgm:prSet presAssocID="{7A4D3199-3C75-49C0-A523-70C6B2B5853E}" presName="textB" presStyleLbl="revTx" presStyleIdx="5" presStyleCnt="9" custScaleX="206242">
        <dgm:presLayoutVars>
          <dgm:bulletEnabled val="1"/>
        </dgm:presLayoutVars>
      </dgm:prSet>
      <dgm:spPr/>
    </dgm:pt>
    <dgm:pt modelId="{97ECE10A-3520-43FF-8A84-11D1C84EEFBC}" type="pres">
      <dgm:prSet presAssocID="{7A4D3199-3C75-49C0-A523-70C6B2B5853E}" presName="circleB" presStyleLbl="node1" presStyleIdx="5" presStyleCnt="9"/>
      <dgm:spPr/>
    </dgm:pt>
    <dgm:pt modelId="{F36896E1-2BF6-4B1C-B3FB-97A226B5D2CC}" type="pres">
      <dgm:prSet presAssocID="{7A4D3199-3C75-49C0-A523-70C6B2B5853E}" presName="spaceB" presStyleCnt="0"/>
      <dgm:spPr/>
    </dgm:pt>
    <dgm:pt modelId="{D7FEA0E6-B3FC-4638-B846-D3873583EDFF}" type="pres">
      <dgm:prSet presAssocID="{DB75BBA5-9525-4DCC-A51E-4580BBB64704}" presName="space" presStyleCnt="0"/>
      <dgm:spPr/>
    </dgm:pt>
    <dgm:pt modelId="{3B7CF19A-5169-4DFF-9629-A6B82B488CDC}" type="pres">
      <dgm:prSet presAssocID="{CA5849C0-A346-4B06-990E-9BABAFE8FF05}" presName="compositeA" presStyleCnt="0"/>
      <dgm:spPr/>
    </dgm:pt>
    <dgm:pt modelId="{B50AE38A-1A64-42CA-B5BB-AC685BEFB3C3}" type="pres">
      <dgm:prSet presAssocID="{CA5849C0-A346-4B06-990E-9BABAFE8FF05}" presName="textA" presStyleLbl="revTx" presStyleIdx="6" presStyleCnt="9" custScaleX="184879">
        <dgm:presLayoutVars>
          <dgm:bulletEnabled val="1"/>
        </dgm:presLayoutVars>
      </dgm:prSet>
      <dgm:spPr/>
    </dgm:pt>
    <dgm:pt modelId="{10086490-B703-46CB-B988-F0A7B00B08C4}" type="pres">
      <dgm:prSet presAssocID="{CA5849C0-A346-4B06-990E-9BABAFE8FF05}" presName="circleA" presStyleLbl="node1" presStyleIdx="6" presStyleCnt="9"/>
      <dgm:spPr/>
    </dgm:pt>
    <dgm:pt modelId="{827712B3-59CD-4D53-B611-9DC6CFA0FDF6}" type="pres">
      <dgm:prSet presAssocID="{CA5849C0-A346-4B06-990E-9BABAFE8FF05}" presName="spaceA" presStyleCnt="0"/>
      <dgm:spPr/>
    </dgm:pt>
    <dgm:pt modelId="{504E4E1E-7B52-438E-9AF9-6BF96D7FEA85}" type="pres">
      <dgm:prSet presAssocID="{21750DE7-CCAE-4486-814B-EA24C2AA7EE9}" presName="space" presStyleCnt="0"/>
      <dgm:spPr/>
    </dgm:pt>
    <dgm:pt modelId="{44683D05-098B-4E2C-BA91-4BCB6BABAE4A}" type="pres">
      <dgm:prSet presAssocID="{851F924D-87CB-4F78-8934-44FA32535C34}" presName="compositeB" presStyleCnt="0"/>
      <dgm:spPr/>
    </dgm:pt>
    <dgm:pt modelId="{57D284D1-D7C2-4BA7-B892-AFCDE8152AF2}" type="pres">
      <dgm:prSet presAssocID="{851F924D-87CB-4F78-8934-44FA32535C34}" presName="textB" presStyleLbl="revTx" presStyleIdx="7" presStyleCnt="9" custScaleX="206927">
        <dgm:presLayoutVars>
          <dgm:bulletEnabled val="1"/>
        </dgm:presLayoutVars>
      </dgm:prSet>
      <dgm:spPr/>
    </dgm:pt>
    <dgm:pt modelId="{10798341-8D93-45D4-897F-CAAFC418DA3C}" type="pres">
      <dgm:prSet presAssocID="{851F924D-87CB-4F78-8934-44FA32535C34}" presName="circleB" presStyleLbl="node1" presStyleIdx="7" presStyleCnt="9"/>
      <dgm:spPr/>
    </dgm:pt>
    <dgm:pt modelId="{7FBE1C81-DE40-4B64-9D95-3D14EF52E227}" type="pres">
      <dgm:prSet presAssocID="{851F924D-87CB-4F78-8934-44FA32535C34}" presName="spaceB" presStyleCnt="0"/>
      <dgm:spPr/>
    </dgm:pt>
    <dgm:pt modelId="{51308199-90EF-49AD-BB9F-8A9B50E61F7E}" type="pres">
      <dgm:prSet presAssocID="{8FFDD0E4-F64A-4FB2-BE65-F6906AFB59E8}" presName="space" presStyleCnt="0"/>
      <dgm:spPr/>
    </dgm:pt>
    <dgm:pt modelId="{5BE9A40F-9E6C-415E-9B0C-D5B277715A9C}" type="pres">
      <dgm:prSet presAssocID="{80C9442B-FC45-4E04-B93E-F1A91213B853}" presName="compositeA" presStyleCnt="0"/>
      <dgm:spPr/>
    </dgm:pt>
    <dgm:pt modelId="{BBBC4C9F-CD17-48E1-B870-23B4983EE415}" type="pres">
      <dgm:prSet presAssocID="{80C9442B-FC45-4E04-B93E-F1A91213B853}" presName="textA" presStyleLbl="revTx" presStyleIdx="8" presStyleCnt="9" custScaleX="202282">
        <dgm:presLayoutVars>
          <dgm:bulletEnabled val="1"/>
        </dgm:presLayoutVars>
      </dgm:prSet>
      <dgm:spPr/>
    </dgm:pt>
    <dgm:pt modelId="{1BA9923A-64D0-4778-ACE8-13A56F17A63D}" type="pres">
      <dgm:prSet presAssocID="{80C9442B-FC45-4E04-B93E-F1A91213B853}" presName="circleA" presStyleLbl="node1" presStyleIdx="8" presStyleCnt="9"/>
      <dgm:spPr/>
    </dgm:pt>
    <dgm:pt modelId="{103E8038-616E-46F0-9AFA-68932C44B47A}" type="pres">
      <dgm:prSet presAssocID="{80C9442B-FC45-4E04-B93E-F1A91213B853}" presName="spaceA" presStyleCnt="0"/>
      <dgm:spPr/>
    </dgm:pt>
  </dgm:ptLst>
  <dgm:cxnLst>
    <dgm:cxn modelId="{35634902-B81E-4974-9CE0-F80975A14D0A}" type="presOf" srcId="{80C9442B-FC45-4E04-B93E-F1A91213B853}" destId="{BBBC4C9F-CD17-48E1-B870-23B4983EE415}" srcOrd="0" destOrd="0" presId="urn:microsoft.com/office/officeart/2005/8/layout/hProcess11"/>
    <dgm:cxn modelId="{AD470D0A-7426-47B0-92E3-661AA868CE6E}" srcId="{3A2F1D0C-68EC-47B6-A39B-F185B3E2E1BC}" destId="{851F924D-87CB-4F78-8934-44FA32535C34}" srcOrd="7" destOrd="0" parTransId="{8058988E-B336-4E8C-8528-5F45F1900739}" sibTransId="{8FFDD0E4-F64A-4FB2-BE65-F6906AFB59E8}"/>
    <dgm:cxn modelId="{157E0C0F-61F1-464F-B905-6F2A9BEB2DFF}" type="presOf" srcId="{17371EC1-1D4F-4341-AAC7-678E21E2B575}" destId="{7E65FB30-66CD-474C-938E-9BC43005804A}" srcOrd="0" destOrd="0" presId="urn:microsoft.com/office/officeart/2005/8/layout/hProcess11"/>
    <dgm:cxn modelId="{01164E0F-20CC-45DC-A266-5A06B5E6CEBB}" srcId="{3A2F1D0C-68EC-47B6-A39B-F185B3E2E1BC}" destId="{445FA325-EEEA-44B8-B747-8367973CA197}" srcOrd="0" destOrd="0" parTransId="{10D0D2C5-AB2B-4457-8FC3-BF1483CF241A}" sibTransId="{B80BD7F9-489A-401F-ABF8-E952E06648BF}"/>
    <dgm:cxn modelId="{D3B55016-BDB2-44A4-982F-758E8C7669C6}" type="presOf" srcId="{CB579E1B-077F-421E-A261-26FA3158162F}" destId="{E74E5ADB-9739-42D1-987D-C3D5B463F963}" srcOrd="0" destOrd="0" presId="urn:microsoft.com/office/officeart/2005/8/layout/hProcess11"/>
    <dgm:cxn modelId="{FD26971E-5AFE-4C6E-AC9C-706313165862}" srcId="{3A2F1D0C-68EC-47B6-A39B-F185B3E2E1BC}" destId="{AD2B40B6-5C30-4239-AD32-A5296EBE2147}" srcOrd="2" destOrd="0" parTransId="{E994ECAA-1080-4167-9A7B-2E6224D0E336}" sibTransId="{D5BCCED6-25D7-4FDF-816E-AEAA86B87ADC}"/>
    <dgm:cxn modelId="{B648E127-04F6-4687-9D82-AED6EF791B92}" srcId="{3A2F1D0C-68EC-47B6-A39B-F185B3E2E1BC}" destId="{608CDF0B-C49A-46DE-B7D9-EAFCA7CBA3B8}" srcOrd="3" destOrd="0" parTransId="{690CF802-729E-4528-9B51-B0B1BEF35955}" sibTransId="{77B512F8-899A-41C6-B362-AF22DBE72DF6}"/>
    <dgm:cxn modelId="{18D02A2B-0668-401E-9C0A-F85E144714A0}" type="presOf" srcId="{3A2F1D0C-68EC-47B6-A39B-F185B3E2E1BC}" destId="{E999E79A-0781-48E9-98A6-434D28A80578}" srcOrd="0" destOrd="0" presId="urn:microsoft.com/office/officeart/2005/8/layout/hProcess11"/>
    <dgm:cxn modelId="{EF932934-5752-483E-A03F-B6D3EA52134B}" srcId="{3A2F1D0C-68EC-47B6-A39B-F185B3E2E1BC}" destId="{CB579E1B-077F-421E-A261-26FA3158162F}" srcOrd="4" destOrd="0" parTransId="{8451C3B9-E454-4FE1-8078-B327B3B1FD87}" sibTransId="{6033841A-AB9A-4484-A561-216B7A790476}"/>
    <dgm:cxn modelId="{8AE55A37-605B-4F33-B927-AFAB276C951B}" type="presOf" srcId="{CA5849C0-A346-4B06-990E-9BABAFE8FF05}" destId="{B50AE38A-1A64-42CA-B5BB-AC685BEFB3C3}" srcOrd="0" destOrd="0" presId="urn:microsoft.com/office/officeart/2005/8/layout/hProcess11"/>
    <dgm:cxn modelId="{C97F353E-F79D-4DE9-A64B-1266A949525B}" srcId="{3A2F1D0C-68EC-47B6-A39B-F185B3E2E1BC}" destId="{CA5849C0-A346-4B06-990E-9BABAFE8FF05}" srcOrd="6" destOrd="0" parTransId="{0745BDA2-1BA9-432E-A492-43CA38600ECE}" sibTransId="{21750DE7-CCAE-4486-814B-EA24C2AA7EE9}"/>
    <dgm:cxn modelId="{A9F08C5D-19D3-4E15-9EB7-1E99CB526691}" type="presOf" srcId="{445FA325-EEEA-44B8-B747-8367973CA197}" destId="{97413D15-FCA5-4B21-B31C-4771B5ED84A1}" srcOrd="0" destOrd="0" presId="urn:microsoft.com/office/officeart/2005/8/layout/hProcess11"/>
    <dgm:cxn modelId="{59720147-E2C1-43ED-AA36-F1B5EFC3BAC3}" type="presOf" srcId="{851F924D-87CB-4F78-8934-44FA32535C34}" destId="{57D284D1-D7C2-4BA7-B892-AFCDE8152AF2}" srcOrd="0" destOrd="0" presId="urn:microsoft.com/office/officeart/2005/8/layout/hProcess11"/>
    <dgm:cxn modelId="{D510C484-EF5B-45BF-8382-7D57DC02EE04}" srcId="{3A2F1D0C-68EC-47B6-A39B-F185B3E2E1BC}" destId="{17371EC1-1D4F-4341-AAC7-678E21E2B575}" srcOrd="1" destOrd="0" parTransId="{CBFA564B-F36A-48BC-8D41-144CF6B6F637}" sibTransId="{949303BF-6A00-48D9-81B2-C907AF91FC73}"/>
    <dgm:cxn modelId="{1BCC2895-FD84-4134-829F-DA82D158B1CB}" type="presOf" srcId="{608CDF0B-C49A-46DE-B7D9-EAFCA7CBA3B8}" destId="{BA225632-11F1-40B4-B6EC-2A69E43942C4}" srcOrd="0" destOrd="0" presId="urn:microsoft.com/office/officeart/2005/8/layout/hProcess11"/>
    <dgm:cxn modelId="{5856A5B4-B779-49DB-BC56-9935DB6E2F32}" srcId="{3A2F1D0C-68EC-47B6-A39B-F185B3E2E1BC}" destId="{7A4D3199-3C75-49C0-A523-70C6B2B5853E}" srcOrd="5" destOrd="0" parTransId="{38989AB3-5803-44DD-8945-CF117CA0E073}" sibTransId="{DB75BBA5-9525-4DCC-A51E-4580BBB64704}"/>
    <dgm:cxn modelId="{DEE03CC2-0758-49EC-A22A-CEB622F47308}" type="presOf" srcId="{7A4D3199-3C75-49C0-A523-70C6B2B5853E}" destId="{D70E69FC-2090-4982-B942-AA1035C71CFD}" srcOrd="0" destOrd="0" presId="urn:microsoft.com/office/officeart/2005/8/layout/hProcess11"/>
    <dgm:cxn modelId="{1CD480D7-4C6A-4A0A-8F3B-8FF20EB6C286}" type="presOf" srcId="{AD2B40B6-5C30-4239-AD32-A5296EBE2147}" destId="{F2B238C5-B841-49A8-A09F-DD47D2EFA77F}" srcOrd="0" destOrd="0" presId="urn:microsoft.com/office/officeart/2005/8/layout/hProcess11"/>
    <dgm:cxn modelId="{A4D655DA-71E6-4B35-A084-B7D2A3130457}" srcId="{3A2F1D0C-68EC-47B6-A39B-F185B3E2E1BC}" destId="{80C9442B-FC45-4E04-B93E-F1A91213B853}" srcOrd="8" destOrd="0" parTransId="{67E0D5CB-93B6-4DC1-BB3E-D36C5EFE70F2}" sibTransId="{6F5956E8-B84C-4C28-AA62-965350967C7F}"/>
    <dgm:cxn modelId="{553A7B5B-D29D-4684-BFCB-D892DDA18E4A}" type="presParOf" srcId="{E999E79A-0781-48E9-98A6-434D28A80578}" destId="{172789CF-F378-4717-97B9-2FC576B55FFE}" srcOrd="0" destOrd="0" presId="urn:microsoft.com/office/officeart/2005/8/layout/hProcess11"/>
    <dgm:cxn modelId="{F7003798-6C79-4633-A5D0-06A208DBF689}" type="presParOf" srcId="{E999E79A-0781-48E9-98A6-434D28A80578}" destId="{7F5A4140-76B7-493D-8076-BFE75588D846}" srcOrd="1" destOrd="0" presId="urn:microsoft.com/office/officeart/2005/8/layout/hProcess11"/>
    <dgm:cxn modelId="{01383194-CD3B-4FB4-95E8-5912975C8568}" type="presParOf" srcId="{7F5A4140-76B7-493D-8076-BFE75588D846}" destId="{D2D807CC-E9C2-4704-B1B4-B428BA5D02AB}" srcOrd="0" destOrd="0" presId="urn:microsoft.com/office/officeart/2005/8/layout/hProcess11"/>
    <dgm:cxn modelId="{3C742810-D497-460F-AED7-3D11D736BE4F}" type="presParOf" srcId="{D2D807CC-E9C2-4704-B1B4-B428BA5D02AB}" destId="{97413D15-FCA5-4B21-B31C-4771B5ED84A1}" srcOrd="0" destOrd="0" presId="urn:microsoft.com/office/officeart/2005/8/layout/hProcess11"/>
    <dgm:cxn modelId="{F6F007F9-F453-45F0-BE7B-D3054B83E286}" type="presParOf" srcId="{D2D807CC-E9C2-4704-B1B4-B428BA5D02AB}" destId="{DAD5BF11-62C1-473C-8CCD-EFBCEBB25D29}" srcOrd="1" destOrd="0" presId="urn:microsoft.com/office/officeart/2005/8/layout/hProcess11"/>
    <dgm:cxn modelId="{7C87A9D0-8665-4C3D-B35B-A03BA4C512D3}" type="presParOf" srcId="{D2D807CC-E9C2-4704-B1B4-B428BA5D02AB}" destId="{2980F597-088D-4179-A67B-7EA192AF9444}" srcOrd="2" destOrd="0" presId="urn:microsoft.com/office/officeart/2005/8/layout/hProcess11"/>
    <dgm:cxn modelId="{6AD7EAAB-BCB8-4F67-A94F-DA8C659E6EDB}" type="presParOf" srcId="{7F5A4140-76B7-493D-8076-BFE75588D846}" destId="{4AFC4350-9A97-45AF-9FAB-0779487443B6}" srcOrd="1" destOrd="0" presId="urn:microsoft.com/office/officeart/2005/8/layout/hProcess11"/>
    <dgm:cxn modelId="{54175341-F2D7-46CA-99DF-BF59A67444FE}" type="presParOf" srcId="{7F5A4140-76B7-493D-8076-BFE75588D846}" destId="{6CDD1645-925D-4906-9531-C0FD00A9CBE2}" srcOrd="2" destOrd="0" presId="urn:microsoft.com/office/officeart/2005/8/layout/hProcess11"/>
    <dgm:cxn modelId="{1F1A1001-7FE4-44A1-835F-DEFC97817205}" type="presParOf" srcId="{6CDD1645-925D-4906-9531-C0FD00A9CBE2}" destId="{7E65FB30-66CD-474C-938E-9BC43005804A}" srcOrd="0" destOrd="0" presId="urn:microsoft.com/office/officeart/2005/8/layout/hProcess11"/>
    <dgm:cxn modelId="{243A69A2-2CE5-4229-9D08-F96A8F0A2539}" type="presParOf" srcId="{6CDD1645-925D-4906-9531-C0FD00A9CBE2}" destId="{342E05D4-F437-427A-8985-CFF7D144BC6E}" srcOrd="1" destOrd="0" presId="urn:microsoft.com/office/officeart/2005/8/layout/hProcess11"/>
    <dgm:cxn modelId="{5183AB94-F3CA-4D20-8BD9-33AE1E5A7DAB}" type="presParOf" srcId="{6CDD1645-925D-4906-9531-C0FD00A9CBE2}" destId="{BA2E10F8-56FE-47D5-903F-D084CF8F1AE6}" srcOrd="2" destOrd="0" presId="urn:microsoft.com/office/officeart/2005/8/layout/hProcess11"/>
    <dgm:cxn modelId="{9DEFF4D8-65CD-4594-97AC-1700245BBE34}" type="presParOf" srcId="{7F5A4140-76B7-493D-8076-BFE75588D846}" destId="{0522E2CD-3161-43F6-A063-D6278D3831EF}" srcOrd="3" destOrd="0" presId="urn:microsoft.com/office/officeart/2005/8/layout/hProcess11"/>
    <dgm:cxn modelId="{BF081FA6-BCC8-4933-A840-F5EB1044325B}" type="presParOf" srcId="{7F5A4140-76B7-493D-8076-BFE75588D846}" destId="{BBB4E969-D409-45F4-9E28-84260AC7F261}" srcOrd="4" destOrd="0" presId="urn:microsoft.com/office/officeart/2005/8/layout/hProcess11"/>
    <dgm:cxn modelId="{82FCC36C-C983-4D49-B1E5-9AC48EF40086}" type="presParOf" srcId="{BBB4E969-D409-45F4-9E28-84260AC7F261}" destId="{F2B238C5-B841-49A8-A09F-DD47D2EFA77F}" srcOrd="0" destOrd="0" presId="urn:microsoft.com/office/officeart/2005/8/layout/hProcess11"/>
    <dgm:cxn modelId="{123F4239-1F85-4147-BFA0-253520AD6279}" type="presParOf" srcId="{BBB4E969-D409-45F4-9E28-84260AC7F261}" destId="{9F4E8EDC-DD92-4FCC-B6B6-4D64885216AB}" srcOrd="1" destOrd="0" presId="urn:microsoft.com/office/officeart/2005/8/layout/hProcess11"/>
    <dgm:cxn modelId="{0B9569A4-6DF8-4D55-8049-AB283DF0FD43}" type="presParOf" srcId="{BBB4E969-D409-45F4-9E28-84260AC7F261}" destId="{A3B78C43-A7B9-4041-B92E-E31F5DF50D2B}" srcOrd="2" destOrd="0" presId="urn:microsoft.com/office/officeart/2005/8/layout/hProcess11"/>
    <dgm:cxn modelId="{7E3CDFDE-75B0-425C-83EE-E4FD472323F8}" type="presParOf" srcId="{7F5A4140-76B7-493D-8076-BFE75588D846}" destId="{0EE7139C-5539-40D2-8E50-52DCBCABF973}" srcOrd="5" destOrd="0" presId="urn:microsoft.com/office/officeart/2005/8/layout/hProcess11"/>
    <dgm:cxn modelId="{4CB30E5A-F9C1-4D0D-A10D-960B8BADFF99}" type="presParOf" srcId="{7F5A4140-76B7-493D-8076-BFE75588D846}" destId="{F1AB123F-91A2-4105-82EF-393629BA65B5}" srcOrd="6" destOrd="0" presId="urn:microsoft.com/office/officeart/2005/8/layout/hProcess11"/>
    <dgm:cxn modelId="{C94DC117-4394-4FA2-8D5C-618F0433EB20}" type="presParOf" srcId="{F1AB123F-91A2-4105-82EF-393629BA65B5}" destId="{BA225632-11F1-40B4-B6EC-2A69E43942C4}" srcOrd="0" destOrd="0" presId="urn:microsoft.com/office/officeart/2005/8/layout/hProcess11"/>
    <dgm:cxn modelId="{4000431B-0981-4F25-8416-7A273B81DE60}" type="presParOf" srcId="{F1AB123F-91A2-4105-82EF-393629BA65B5}" destId="{BC507523-D9F5-411B-8A0A-D97F1DD56312}" srcOrd="1" destOrd="0" presId="urn:microsoft.com/office/officeart/2005/8/layout/hProcess11"/>
    <dgm:cxn modelId="{92FF2524-6991-44DC-B783-D681179C965B}" type="presParOf" srcId="{F1AB123F-91A2-4105-82EF-393629BA65B5}" destId="{08A37FF1-23B3-4F98-8257-2B44D7459D2E}" srcOrd="2" destOrd="0" presId="urn:microsoft.com/office/officeart/2005/8/layout/hProcess11"/>
    <dgm:cxn modelId="{D6928EA6-2B4E-4DC3-B329-B2BDBB990D2B}" type="presParOf" srcId="{7F5A4140-76B7-493D-8076-BFE75588D846}" destId="{050F7226-3E07-455F-8DE1-D4228B02C584}" srcOrd="7" destOrd="0" presId="urn:microsoft.com/office/officeart/2005/8/layout/hProcess11"/>
    <dgm:cxn modelId="{FC996758-B2B7-442C-89AC-58F84EDA35F1}" type="presParOf" srcId="{7F5A4140-76B7-493D-8076-BFE75588D846}" destId="{729DBF7B-A002-482C-B044-05990F74FBF2}" srcOrd="8" destOrd="0" presId="urn:microsoft.com/office/officeart/2005/8/layout/hProcess11"/>
    <dgm:cxn modelId="{B2286365-C42E-4DC5-ABDB-B24A80CD4393}" type="presParOf" srcId="{729DBF7B-A002-482C-B044-05990F74FBF2}" destId="{E74E5ADB-9739-42D1-987D-C3D5B463F963}" srcOrd="0" destOrd="0" presId="urn:microsoft.com/office/officeart/2005/8/layout/hProcess11"/>
    <dgm:cxn modelId="{06CCC79C-9558-4990-ABA7-21294496DBF1}" type="presParOf" srcId="{729DBF7B-A002-482C-B044-05990F74FBF2}" destId="{EF6F826B-79E3-4618-AD41-74B3C330EE98}" srcOrd="1" destOrd="0" presId="urn:microsoft.com/office/officeart/2005/8/layout/hProcess11"/>
    <dgm:cxn modelId="{85970C7F-7483-4A6E-8F48-2B8FB2499774}" type="presParOf" srcId="{729DBF7B-A002-482C-B044-05990F74FBF2}" destId="{C2F9EE56-536C-4873-9A1D-2BBEF86F6F5E}" srcOrd="2" destOrd="0" presId="urn:microsoft.com/office/officeart/2005/8/layout/hProcess11"/>
    <dgm:cxn modelId="{8A6070A0-48BF-4DDF-AF23-3CE7F76B1205}" type="presParOf" srcId="{7F5A4140-76B7-493D-8076-BFE75588D846}" destId="{5FA28F9D-807E-49EF-8D4B-182826F9FAEE}" srcOrd="9" destOrd="0" presId="urn:microsoft.com/office/officeart/2005/8/layout/hProcess11"/>
    <dgm:cxn modelId="{805D5065-CBB8-4659-ADAF-053D5F48E158}" type="presParOf" srcId="{7F5A4140-76B7-493D-8076-BFE75588D846}" destId="{7601CA6F-6661-42BC-8483-DD3C281B69A4}" srcOrd="10" destOrd="0" presId="urn:microsoft.com/office/officeart/2005/8/layout/hProcess11"/>
    <dgm:cxn modelId="{AC86EE5E-BDF3-4388-8A35-2C813F43ECA2}" type="presParOf" srcId="{7601CA6F-6661-42BC-8483-DD3C281B69A4}" destId="{D70E69FC-2090-4982-B942-AA1035C71CFD}" srcOrd="0" destOrd="0" presId="urn:microsoft.com/office/officeart/2005/8/layout/hProcess11"/>
    <dgm:cxn modelId="{F66E7DBE-DB8C-408F-8E02-927F54774382}" type="presParOf" srcId="{7601CA6F-6661-42BC-8483-DD3C281B69A4}" destId="{97ECE10A-3520-43FF-8A84-11D1C84EEFBC}" srcOrd="1" destOrd="0" presId="urn:microsoft.com/office/officeart/2005/8/layout/hProcess11"/>
    <dgm:cxn modelId="{768832E0-ADDF-4CD3-9925-E5E5DD1DF5AB}" type="presParOf" srcId="{7601CA6F-6661-42BC-8483-DD3C281B69A4}" destId="{F36896E1-2BF6-4B1C-B3FB-97A226B5D2CC}" srcOrd="2" destOrd="0" presId="urn:microsoft.com/office/officeart/2005/8/layout/hProcess11"/>
    <dgm:cxn modelId="{C7BAB6E2-8335-4C8F-9BC0-BE7F7D3E3916}" type="presParOf" srcId="{7F5A4140-76B7-493D-8076-BFE75588D846}" destId="{D7FEA0E6-B3FC-4638-B846-D3873583EDFF}" srcOrd="11" destOrd="0" presId="urn:microsoft.com/office/officeart/2005/8/layout/hProcess11"/>
    <dgm:cxn modelId="{F84A5703-99D3-4984-A866-A42211C6E4C4}" type="presParOf" srcId="{7F5A4140-76B7-493D-8076-BFE75588D846}" destId="{3B7CF19A-5169-4DFF-9629-A6B82B488CDC}" srcOrd="12" destOrd="0" presId="urn:microsoft.com/office/officeart/2005/8/layout/hProcess11"/>
    <dgm:cxn modelId="{995D7B1E-272D-45E1-B0DA-955BCDB33D17}" type="presParOf" srcId="{3B7CF19A-5169-4DFF-9629-A6B82B488CDC}" destId="{B50AE38A-1A64-42CA-B5BB-AC685BEFB3C3}" srcOrd="0" destOrd="0" presId="urn:microsoft.com/office/officeart/2005/8/layout/hProcess11"/>
    <dgm:cxn modelId="{9B01DA01-B533-49F5-B34E-65EE56ADE96D}" type="presParOf" srcId="{3B7CF19A-5169-4DFF-9629-A6B82B488CDC}" destId="{10086490-B703-46CB-B988-F0A7B00B08C4}" srcOrd="1" destOrd="0" presId="urn:microsoft.com/office/officeart/2005/8/layout/hProcess11"/>
    <dgm:cxn modelId="{2AA10ABE-BA50-48DE-BB7B-212AA735DBF1}" type="presParOf" srcId="{3B7CF19A-5169-4DFF-9629-A6B82B488CDC}" destId="{827712B3-59CD-4D53-B611-9DC6CFA0FDF6}" srcOrd="2" destOrd="0" presId="urn:microsoft.com/office/officeart/2005/8/layout/hProcess11"/>
    <dgm:cxn modelId="{EF304AEF-0284-44DB-A5BB-B6C2BD5ABDFF}" type="presParOf" srcId="{7F5A4140-76B7-493D-8076-BFE75588D846}" destId="{504E4E1E-7B52-438E-9AF9-6BF96D7FEA85}" srcOrd="13" destOrd="0" presId="urn:microsoft.com/office/officeart/2005/8/layout/hProcess11"/>
    <dgm:cxn modelId="{03126352-4796-4158-AECD-BF64E96F97DA}" type="presParOf" srcId="{7F5A4140-76B7-493D-8076-BFE75588D846}" destId="{44683D05-098B-4E2C-BA91-4BCB6BABAE4A}" srcOrd="14" destOrd="0" presId="urn:microsoft.com/office/officeart/2005/8/layout/hProcess11"/>
    <dgm:cxn modelId="{A558BBBB-F72D-4421-A147-8E8CC897331F}" type="presParOf" srcId="{44683D05-098B-4E2C-BA91-4BCB6BABAE4A}" destId="{57D284D1-D7C2-4BA7-B892-AFCDE8152AF2}" srcOrd="0" destOrd="0" presId="urn:microsoft.com/office/officeart/2005/8/layout/hProcess11"/>
    <dgm:cxn modelId="{68F0B27C-F239-4016-8BDF-D2FDFC277CBD}" type="presParOf" srcId="{44683D05-098B-4E2C-BA91-4BCB6BABAE4A}" destId="{10798341-8D93-45D4-897F-CAAFC418DA3C}" srcOrd="1" destOrd="0" presId="urn:microsoft.com/office/officeart/2005/8/layout/hProcess11"/>
    <dgm:cxn modelId="{CD4A45FA-0829-4D1F-B8DD-F6DFFDBE2F2C}" type="presParOf" srcId="{44683D05-098B-4E2C-BA91-4BCB6BABAE4A}" destId="{7FBE1C81-DE40-4B64-9D95-3D14EF52E227}" srcOrd="2" destOrd="0" presId="urn:microsoft.com/office/officeart/2005/8/layout/hProcess11"/>
    <dgm:cxn modelId="{8CCBCD4D-BC0F-4F95-94BE-49114A532D79}" type="presParOf" srcId="{7F5A4140-76B7-493D-8076-BFE75588D846}" destId="{51308199-90EF-49AD-BB9F-8A9B50E61F7E}" srcOrd="15" destOrd="0" presId="urn:microsoft.com/office/officeart/2005/8/layout/hProcess11"/>
    <dgm:cxn modelId="{9C1E47CA-0B39-4B92-AAED-3F84B0D1B9C9}" type="presParOf" srcId="{7F5A4140-76B7-493D-8076-BFE75588D846}" destId="{5BE9A40F-9E6C-415E-9B0C-D5B277715A9C}" srcOrd="16" destOrd="0" presId="urn:microsoft.com/office/officeart/2005/8/layout/hProcess11"/>
    <dgm:cxn modelId="{A671F4B4-1A7F-4297-83D6-B9A0A7A2DF42}" type="presParOf" srcId="{5BE9A40F-9E6C-415E-9B0C-D5B277715A9C}" destId="{BBBC4C9F-CD17-48E1-B870-23B4983EE415}" srcOrd="0" destOrd="0" presId="urn:microsoft.com/office/officeart/2005/8/layout/hProcess11"/>
    <dgm:cxn modelId="{A0C01290-1AD2-4015-9A1F-3FFCADB2E659}" type="presParOf" srcId="{5BE9A40F-9E6C-415E-9B0C-D5B277715A9C}" destId="{1BA9923A-64D0-4778-ACE8-13A56F17A63D}" srcOrd="1" destOrd="0" presId="urn:microsoft.com/office/officeart/2005/8/layout/hProcess11"/>
    <dgm:cxn modelId="{E4FE46D7-B13E-48D1-B719-3545E6230A6A}" type="presParOf" srcId="{5BE9A40F-9E6C-415E-9B0C-D5B277715A9C}" destId="{103E8038-616E-46F0-9AFA-68932C44B47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89CF-F378-4717-97B9-2FC576B55FFE}">
      <dsp:nvSpPr>
        <dsp:cNvPr id="0" name=""/>
        <dsp:cNvSpPr/>
      </dsp:nvSpPr>
      <dsp:spPr>
        <a:xfrm rot="10800000">
          <a:off x="0" y="1289303"/>
          <a:ext cx="11921489" cy="171907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3D15-FCA5-4B21-B31C-4771B5ED84A1}">
      <dsp:nvSpPr>
        <dsp:cNvPr id="0" name=""/>
        <dsp:cNvSpPr/>
      </dsp:nvSpPr>
      <dsp:spPr>
        <a:xfrm>
          <a:off x="10779169" y="0"/>
          <a:ext cx="113947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ar-SA" sz="1400" kern="1200" dirty="0"/>
            <a:t>هل كنتِ </a:t>
          </a:r>
          <a:r>
            <a:rPr lang="ar-SA" sz="1400" b="1" kern="1200" dirty="0"/>
            <a:t>قلقًا</a:t>
          </a:r>
          <a:r>
            <a:rPr lang="ar-SA" sz="1400" kern="1200" dirty="0"/>
            <a:t> من أن أسرتك لن يكون لديها ما يكفي من الطعام؟</a:t>
          </a:r>
          <a:br>
            <a:rPr lang="ar-SA" sz="1400" kern="1200" dirty="0"/>
          </a:br>
          <a:br>
            <a:rPr lang="ar-SA" sz="1400" kern="1200" dirty="0"/>
          </a:br>
          <a:endParaRPr lang="ar-SA" sz="1400" kern="1200" dirty="0"/>
        </a:p>
      </dsp:txBody>
      <dsp:txXfrm>
        <a:off x="10779169" y="0"/>
        <a:ext cx="1139476" cy="1719072"/>
      </dsp:txXfrm>
    </dsp:sp>
    <dsp:sp modelId="{DAD5BF11-62C1-473C-8CCD-EFBCEBB25D29}">
      <dsp:nvSpPr>
        <dsp:cNvPr id="0" name=""/>
        <dsp:cNvSpPr/>
      </dsp:nvSpPr>
      <dsp:spPr>
        <a:xfrm>
          <a:off x="11134023" y="1933956"/>
          <a:ext cx="429768" cy="4297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5FB30-66CD-474C-938E-9BC43005804A}">
      <dsp:nvSpPr>
        <dsp:cNvPr id="0" name=""/>
        <dsp:cNvSpPr/>
      </dsp:nvSpPr>
      <dsp:spPr>
        <a:xfrm>
          <a:off x="9638358" y="2578607"/>
          <a:ext cx="1111669"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ar-SA" sz="1400" kern="1200" dirty="0"/>
            <a:t>لم تتمكن أنت (أو أحد أفراد أسرتك) </a:t>
          </a:r>
          <a:r>
            <a:rPr lang="ar-SA" sz="1400" b="1" kern="1200" dirty="0"/>
            <a:t>من تناول أنواع الأطعمة التي تفضلها </a:t>
          </a:r>
          <a:r>
            <a:rPr lang="ar-SA" sz="1400" kern="1200" dirty="0"/>
            <a:t>بسبب نقص الموارد؟</a:t>
          </a:r>
          <a:br>
            <a:rPr lang="ar-SA" sz="1400" kern="1200" dirty="0"/>
          </a:br>
          <a:endParaRPr lang="ar-SA" sz="1400" kern="1200" dirty="0"/>
        </a:p>
      </dsp:txBody>
      <dsp:txXfrm>
        <a:off x="9638358" y="2578607"/>
        <a:ext cx="1111669" cy="1719072"/>
      </dsp:txXfrm>
    </dsp:sp>
    <dsp:sp modelId="{342E05D4-F437-427A-8985-CFF7D144BC6E}">
      <dsp:nvSpPr>
        <dsp:cNvPr id="0" name=""/>
        <dsp:cNvSpPr/>
      </dsp:nvSpPr>
      <dsp:spPr>
        <a:xfrm>
          <a:off x="9979309" y="1933956"/>
          <a:ext cx="429768" cy="429768"/>
        </a:xfrm>
        <a:prstGeom prst="ellipse">
          <a:avLst/>
        </a:prstGeom>
        <a:solidFill>
          <a:schemeClr val="accent5">
            <a:hueOff val="-202415"/>
            <a:satOff val="3929"/>
            <a:lumOff val="-2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238C5-B841-49A8-A09F-DD47D2EFA77F}">
      <dsp:nvSpPr>
        <dsp:cNvPr id="0" name=""/>
        <dsp:cNvSpPr/>
      </dsp:nvSpPr>
      <dsp:spPr>
        <a:xfrm>
          <a:off x="8426266" y="0"/>
          <a:ext cx="1182950"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ar-SA" sz="1400" kern="1200" dirty="0"/>
            <a:t>-أنت (أو أي فرد آخر من أفراد أسرتك) اضطررت إلى </a:t>
          </a:r>
          <a:r>
            <a:rPr lang="ar-SA" sz="1400" b="1" kern="1200" dirty="0"/>
            <a:t>تناول مجموعة محدودة من الأطعمة </a:t>
          </a:r>
          <a:r>
            <a:rPr lang="ar-SA" sz="1400" kern="1200" dirty="0"/>
            <a:t>بسبب نقص الموارد؟</a:t>
          </a:r>
        </a:p>
      </dsp:txBody>
      <dsp:txXfrm>
        <a:off x="8426266" y="0"/>
        <a:ext cx="1182950" cy="1719072"/>
      </dsp:txXfrm>
    </dsp:sp>
    <dsp:sp modelId="{9F4E8EDC-DD92-4FCC-B6B6-4D64885216AB}">
      <dsp:nvSpPr>
        <dsp:cNvPr id="0" name=""/>
        <dsp:cNvSpPr/>
      </dsp:nvSpPr>
      <dsp:spPr>
        <a:xfrm>
          <a:off x="8802857" y="1933956"/>
          <a:ext cx="429768" cy="429768"/>
        </a:xfrm>
        <a:prstGeom prst="ellipse">
          <a:avLst/>
        </a:prstGeom>
        <a:solidFill>
          <a:schemeClr val="accent5">
            <a:hueOff val="-404830"/>
            <a:satOff val="7858"/>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5632-11F1-40B4-B6EC-2A69E43942C4}">
      <dsp:nvSpPr>
        <dsp:cNvPr id="0" name=""/>
        <dsp:cNvSpPr/>
      </dsp:nvSpPr>
      <dsp:spPr>
        <a:xfrm>
          <a:off x="7190168" y="2578607"/>
          <a:ext cx="120695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ar-SA" sz="1400" kern="1200" dirty="0"/>
            <a:t>-هل اضطررت أنت (أو أي فرد آخر من أفراد أسرتك) إلى </a:t>
          </a:r>
          <a:r>
            <a:rPr lang="ar-SA" sz="1400" b="1" kern="1200" dirty="0"/>
            <a:t>تناول بعض الأطعمة التي لم تكن ترغب في تناولها </a:t>
          </a:r>
          <a:r>
            <a:rPr lang="ar-SA" sz="1400" kern="1200" dirty="0"/>
            <a:t>بسبب نقص الموارد؟</a:t>
          </a:r>
          <a:br>
            <a:rPr lang="ar-SA" sz="1400" kern="1200" dirty="0"/>
          </a:br>
          <a:endParaRPr lang="ar-SA" sz="1400" kern="1200" dirty="0"/>
        </a:p>
        <a:p>
          <a:pPr marL="0" lvl="0" indent="0" algn="ctr" defTabSz="622300">
            <a:lnSpc>
              <a:spcPct val="90000"/>
            </a:lnSpc>
            <a:spcBef>
              <a:spcPct val="0"/>
            </a:spcBef>
            <a:spcAft>
              <a:spcPct val="35000"/>
            </a:spcAft>
            <a:buNone/>
          </a:pPr>
          <a:endParaRPr lang="en-GB" sz="105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7190168" y="2578607"/>
        <a:ext cx="1206956" cy="1719072"/>
      </dsp:txXfrm>
    </dsp:sp>
    <dsp:sp modelId="{BC507523-D9F5-411B-8A0A-D97F1DD56312}">
      <dsp:nvSpPr>
        <dsp:cNvPr id="0" name=""/>
        <dsp:cNvSpPr/>
      </dsp:nvSpPr>
      <dsp:spPr>
        <a:xfrm>
          <a:off x="7578762" y="1933956"/>
          <a:ext cx="429768" cy="429768"/>
        </a:xfrm>
        <a:prstGeom prst="ellipse">
          <a:avLst/>
        </a:prstGeom>
        <a:solidFill>
          <a:schemeClr val="accent5">
            <a:hueOff val="-607245"/>
            <a:satOff val="11787"/>
            <a:lumOff val="-80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5ADB-9739-42D1-987D-C3D5B463F963}">
      <dsp:nvSpPr>
        <dsp:cNvPr id="0" name=""/>
        <dsp:cNvSpPr/>
      </dsp:nvSpPr>
      <dsp:spPr>
        <a:xfrm>
          <a:off x="5976135" y="0"/>
          <a:ext cx="1184890"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ar-SA" sz="1400" kern="1200" dirty="0"/>
            <a:t>اضطررت أنت (أو أي فرد من أفراد أسرتك) </a:t>
          </a:r>
          <a:r>
            <a:rPr lang="ar-SA" sz="1400" b="1" kern="1200" dirty="0"/>
            <a:t>إلى</a:t>
          </a:r>
          <a:r>
            <a:rPr lang="ar-SA" sz="1400" kern="1200" dirty="0"/>
            <a:t> </a:t>
          </a:r>
          <a:r>
            <a:rPr lang="ar-SA" sz="1400" b="1" kern="1200" dirty="0"/>
            <a:t>تناول وجبة أ</a:t>
          </a:r>
          <a:r>
            <a:rPr lang="ar-YE" sz="1400" b="1" kern="1200" dirty="0"/>
            <a:t>صغر في الحجم</a:t>
          </a:r>
          <a:r>
            <a:rPr lang="ar-SA" sz="1400" b="1" kern="1200" dirty="0"/>
            <a:t> مما شعرت أنك بحاجة إليه </a:t>
          </a:r>
          <a:r>
            <a:rPr lang="ar-SA" sz="1400" kern="1200" dirty="0"/>
            <a:t>بسبب عدم وجود طعام كافٍ؟</a:t>
          </a:r>
        </a:p>
      </dsp:txBody>
      <dsp:txXfrm>
        <a:off x="5976135" y="0"/>
        <a:ext cx="1184890" cy="1719072"/>
      </dsp:txXfrm>
    </dsp:sp>
    <dsp:sp modelId="{EF6F826B-79E3-4618-AD41-74B3C330EE98}">
      <dsp:nvSpPr>
        <dsp:cNvPr id="0" name=""/>
        <dsp:cNvSpPr/>
      </dsp:nvSpPr>
      <dsp:spPr>
        <a:xfrm>
          <a:off x="6353697" y="1933956"/>
          <a:ext cx="429768" cy="429768"/>
        </a:xfrm>
        <a:prstGeom prst="ellipse">
          <a:avLst/>
        </a:prstGeom>
        <a:solidFill>
          <a:schemeClr val="accent5">
            <a:hueOff val="-809660"/>
            <a:satOff val="15716"/>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E69FC-2090-4982-B942-AA1035C71CFD}">
      <dsp:nvSpPr>
        <dsp:cNvPr id="0" name=""/>
        <dsp:cNvSpPr/>
      </dsp:nvSpPr>
      <dsp:spPr>
        <a:xfrm>
          <a:off x="4744950" y="2578607"/>
          <a:ext cx="1202043"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ar-SA" sz="1400" kern="1200" dirty="0"/>
            <a:t>-هل </a:t>
          </a:r>
          <a:r>
            <a:rPr lang="ar-SA" sz="1400" b="1" kern="1200" dirty="0"/>
            <a:t>اضطررت </a:t>
          </a:r>
          <a:r>
            <a:rPr lang="ar-SA" sz="1400" kern="1200" dirty="0"/>
            <a:t>أنت (أو أي فرد آخر من أفراد أسرتك) </a:t>
          </a:r>
          <a:r>
            <a:rPr lang="ar-SA" sz="1400" b="1" kern="1200" dirty="0"/>
            <a:t>إلى تناول وجبات أقل في اليوم </a:t>
          </a:r>
          <a:r>
            <a:rPr lang="ar-SA" sz="1400" kern="1200" dirty="0"/>
            <a:t>بسبب عدم وجود طعام كافٍ؟</a:t>
          </a:r>
        </a:p>
      </dsp:txBody>
      <dsp:txXfrm>
        <a:off x="4744950" y="2578607"/>
        <a:ext cx="1202043" cy="1719072"/>
      </dsp:txXfrm>
    </dsp:sp>
    <dsp:sp modelId="{97ECE10A-3520-43FF-8A84-11D1C84EEFBC}">
      <dsp:nvSpPr>
        <dsp:cNvPr id="0" name=""/>
        <dsp:cNvSpPr/>
      </dsp:nvSpPr>
      <dsp:spPr>
        <a:xfrm>
          <a:off x="5131088" y="1933956"/>
          <a:ext cx="429768" cy="429768"/>
        </a:xfrm>
        <a:prstGeom prst="ellipse">
          <a:avLst/>
        </a:prstGeom>
        <a:solidFill>
          <a:schemeClr val="accent5">
            <a:hueOff val="-1012076"/>
            <a:satOff val="19646"/>
            <a:lumOff val="-13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AE38A-1A64-42CA-B5BB-AC685BEFB3C3}">
      <dsp:nvSpPr>
        <dsp:cNvPr id="0" name=""/>
        <dsp:cNvSpPr/>
      </dsp:nvSpPr>
      <dsp:spPr>
        <a:xfrm>
          <a:off x="3638275" y="0"/>
          <a:ext cx="1077533"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ar-SA" sz="1400" b="1" kern="1200" dirty="0">
              <a:latin typeface="Open Sans" panose="020B0606030504020204" pitchFamily="34" charset="0"/>
              <a:ea typeface="Open Sans" panose="020B0606030504020204" pitchFamily="34" charset="0"/>
            </a:rPr>
            <a:t>لم يكن هناك طعام يؤكل من اي نوع في منزلك </a:t>
          </a:r>
          <a:r>
            <a:rPr lang="ar-SA" sz="1400" b="0" kern="1200" dirty="0">
              <a:latin typeface="Open Sans" panose="020B0606030504020204" pitchFamily="34" charset="0"/>
              <a:ea typeface="Open Sans" panose="020B0606030504020204" pitchFamily="34" charset="0"/>
            </a:rPr>
            <a:t>بسبب نقص الموارد اللازمة للحصول على الطعام؟</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3638275" y="0"/>
        <a:ext cx="1077533" cy="1719072"/>
      </dsp:txXfrm>
    </dsp:sp>
    <dsp:sp modelId="{10086490-B703-46CB-B988-F0A7B00B08C4}">
      <dsp:nvSpPr>
        <dsp:cNvPr id="0" name=""/>
        <dsp:cNvSpPr/>
      </dsp:nvSpPr>
      <dsp:spPr>
        <a:xfrm>
          <a:off x="3962158" y="1933956"/>
          <a:ext cx="429768" cy="429768"/>
        </a:xfrm>
        <a:prstGeom prst="ellipse">
          <a:avLst/>
        </a:prstGeom>
        <a:solidFill>
          <a:schemeClr val="accent5">
            <a:hueOff val="-1214491"/>
            <a:satOff val="23575"/>
            <a:lumOff val="-1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284D1-D7C2-4BA7-B892-AFCDE8152AF2}">
      <dsp:nvSpPr>
        <dsp:cNvPr id="0" name=""/>
        <dsp:cNvSpPr/>
      </dsp:nvSpPr>
      <dsp:spPr>
        <a:xfrm>
          <a:off x="2403097" y="2578607"/>
          <a:ext cx="120603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ar-SA" sz="1400" b="1" kern="1200" dirty="0">
              <a:latin typeface="Open Sans" panose="020B0606030504020204" pitchFamily="34" charset="0"/>
              <a:ea typeface="Open Sans" panose="020B0606030504020204" pitchFamily="34" charset="0"/>
            </a:rPr>
            <a:t>ذهبت أنت أو أي فرد من أفراد الأسرة للنوم جائعًا في الليل </a:t>
          </a:r>
          <a:r>
            <a:rPr lang="ar-SA" sz="1400" b="0" kern="1200" dirty="0">
              <a:latin typeface="Open Sans" panose="020B0606030504020204" pitchFamily="34" charset="0"/>
              <a:ea typeface="Open Sans" panose="020B0606030504020204" pitchFamily="34" charset="0"/>
            </a:rPr>
            <a:t>لأنه لم يكن هناك ما يكفي من الطعام</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403097" y="2578607"/>
        <a:ext cx="1206036" cy="1719072"/>
      </dsp:txXfrm>
    </dsp:sp>
    <dsp:sp modelId="{10798341-8D93-45D4-897F-CAAFC418DA3C}">
      <dsp:nvSpPr>
        <dsp:cNvPr id="0" name=""/>
        <dsp:cNvSpPr/>
      </dsp:nvSpPr>
      <dsp:spPr>
        <a:xfrm>
          <a:off x="2791231" y="1933956"/>
          <a:ext cx="429768" cy="429768"/>
        </a:xfrm>
        <a:prstGeom prst="ellipse">
          <a:avLst/>
        </a:prstGeom>
        <a:solidFill>
          <a:schemeClr val="accent5">
            <a:hueOff val="-1416906"/>
            <a:satOff val="27504"/>
            <a:lumOff val="-18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C4C9F-CD17-48E1-B870-23B4983EE415}">
      <dsp:nvSpPr>
        <dsp:cNvPr id="0" name=""/>
        <dsp:cNvSpPr/>
      </dsp:nvSpPr>
      <dsp:spPr>
        <a:xfrm>
          <a:off x="1194992" y="0"/>
          <a:ext cx="1178963"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1">
            <a:lnSpc>
              <a:spcPct val="90000"/>
            </a:lnSpc>
            <a:spcBef>
              <a:spcPct val="0"/>
            </a:spcBef>
            <a:spcAft>
              <a:spcPct val="35000"/>
            </a:spcAft>
            <a:buNone/>
          </a:pPr>
          <a:r>
            <a:rPr lang="ar-SA" sz="1400" b="1" kern="1200" dirty="0">
              <a:latin typeface="Open Sans" panose="020B0606030504020204" pitchFamily="34" charset="0"/>
              <a:ea typeface="Open Sans" panose="020B0606030504020204" pitchFamily="34" charset="0"/>
            </a:rPr>
            <a:t>ذهبت أنت أو أي فرد من أفراد الأسرة طوال اليوم والليل دون تناول أي شيء على الإطلاق </a:t>
          </a:r>
          <a:r>
            <a:rPr lang="ar-SA" sz="1400" b="0" kern="1200" dirty="0">
              <a:latin typeface="Open Sans" panose="020B0606030504020204" pitchFamily="34" charset="0"/>
              <a:ea typeface="Open Sans" panose="020B0606030504020204" pitchFamily="34" charset="0"/>
            </a:rPr>
            <a:t>لأنه لم يكن هناك ما يكفي من الطعام؟</a:t>
          </a:r>
          <a:endParaRPr lang="en-GB"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94992" y="0"/>
        <a:ext cx="1178963" cy="1719072"/>
      </dsp:txXfrm>
    </dsp:sp>
    <dsp:sp modelId="{1BA9923A-64D0-4778-ACE8-13A56F17A63D}">
      <dsp:nvSpPr>
        <dsp:cNvPr id="0" name=""/>
        <dsp:cNvSpPr/>
      </dsp:nvSpPr>
      <dsp:spPr>
        <a:xfrm>
          <a:off x="1569590" y="1933956"/>
          <a:ext cx="429768" cy="429768"/>
        </a:xfrm>
        <a:prstGeom prst="ellipse">
          <a:avLst/>
        </a:prstGeom>
        <a:solidFill>
          <a:schemeClr val="accent5">
            <a:hueOff val="-1619321"/>
            <a:satOff val="31433"/>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15/07/2025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15/07/2025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97399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48499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5470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14331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37234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18969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380923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6496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1645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pc="60"/>
              <a:t>While the full set of 9 HFIAS occurrence questions were found to be not comparable across countries</a:t>
            </a:r>
          </a:p>
          <a:p>
            <a:pPr marL="171450" indent="-171450">
              <a:buFont typeface="Arial" panose="020B0604020202020204" pitchFamily="34" charset="0"/>
              <a:buChar char="•"/>
            </a:pPr>
            <a:r>
              <a:rPr lang="en-GB" spc="60"/>
              <a:t>The last 3 occurrence questions (Q7, Q8, &amp; Q9) were comparable across countries</a:t>
            </a:r>
          </a:p>
          <a:p>
            <a:pPr marL="171450" indent="-171450">
              <a:buFont typeface="Arial" panose="020B0604020202020204" pitchFamily="34" charset="0"/>
              <a:buChar char="•"/>
            </a:pPr>
            <a:r>
              <a:rPr lang="en-GB" spc="60"/>
              <a:t>They appear to be interpreted the same way and have the same meaning across countries.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27625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6702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tabulate the categorical HHS indicator, two different cutoff values (&gt; 1 and &gt; 3) are applied to the HHS scores that were generated in the previous step. </a:t>
            </a:r>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383242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28217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347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8918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01282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42330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ntaproject.org/monitoring-and-evaluation/household-food-insecurity-access-scale-hfi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WFP-VAM/RAMResourcesScripts/tree/dev/Indicato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hunger-scale-hh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hunger-scale-hh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3C7A2-7F49-F0B5-F9A4-BDDF8E3F0FFA}"/>
              </a:ext>
            </a:extLst>
          </p:cNvPr>
          <p:cNvPicPr>
            <a:picLocks noChangeAspect="1"/>
          </p:cNvPicPr>
          <p:nvPr/>
        </p:nvPicPr>
        <p:blipFill>
          <a:blip r:embed="rId3"/>
          <a:srcRect t="19785" b="19785"/>
          <a:stretch/>
        </p:blipFill>
        <p:spPr>
          <a:xfrm>
            <a:off x="0" y="0"/>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3297382" y="5143385"/>
            <a:ext cx="8235387" cy="1006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YE" sz="3400" dirty="0">
                <a:solidFill>
                  <a:schemeClr val="tx1"/>
                </a:solidFill>
                <a:latin typeface="Open Sans Extrabold"/>
                <a:ea typeface="Open Sans Extrabold"/>
                <a:cs typeface="Open Sans Extrabold"/>
              </a:rPr>
              <a:t>قياس حدة الجوع لدى الأسرة</a:t>
            </a:r>
            <a:r>
              <a:rPr lang="en-US" sz="3400" dirty="0">
                <a:solidFill>
                  <a:schemeClr val="tx1"/>
                </a:solidFill>
                <a:latin typeface="Open Sans Extrabold"/>
                <a:ea typeface="Open Sans Extrabold"/>
                <a:cs typeface="Open Sans Extrabold"/>
              </a:rPr>
              <a:t> </a:t>
            </a:r>
            <a:r>
              <a:rPr lang="ar-YE" sz="3400" dirty="0">
                <a:solidFill>
                  <a:schemeClr val="tx1"/>
                </a:solidFill>
                <a:latin typeface="Open Sans Extrabold"/>
                <a:ea typeface="Open Sans Extrabold"/>
                <a:cs typeface="Open Sans Extrabold"/>
              </a:rPr>
              <a:t>(</a:t>
            </a:r>
            <a:r>
              <a:rPr lang="en-US" sz="3400" dirty="0">
                <a:solidFill>
                  <a:schemeClr val="tx1"/>
                </a:solidFill>
                <a:latin typeface="Open Sans Extrabold"/>
                <a:ea typeface="Open Sans Extrabold"/>
                <a:cs typeface="Open Sans Extrabold"/>
              </a:rPr>
              <a:t>HHS</a:t>
            </a:r>
            <a:r>
              <a:rPr lang="ar-YE" sz="3400" dirty="0">
                <a:solidFill>
                  <a:schemeClr val="tx1"/>
                </a:solidFill>
                <a:latin typeface="Open Sans Extrabold"/>
                <a:ea typeface="Open Sans Extrabold"/>
                <a:cs typeface="Open Sans Extrabold"/>
              </a:rPr>
              <a:t>)</a:t>
            </a:r>
            <a:endParaRPr lang="en-GB" sz="3400" dirty="0">
              <a:solidFill>
                <a:schemeClr val="tx1"/>
              </a:solidFill>
              <a:latin typeface="Open Sans Extrabold"/>
              <a:ea typeface="Open Sans Extrabold"/>
              <a:cs typeface="Open Sans Extrabold"/>
            </a:endParaRPr>
          </a:p>
          <a:p>
            <a:pPr algn="r"/>
            <a:r>
              <a:rPr lang="ar-YE" sz="2900" b="0" dirty="0">
                <a:solidFill>
                  <a:schemeClr val="tx1"/>
                </a:solidFill>
                <a:latin typeface="Open Sans"/>
                <a:ea typeface="Open Sans"/>
                <a:cs typeface="Open Sans"/>
              </a:rPr>
              <a:t>وحدة المسوحات والاستهداف</a:t>
            </a: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8789569" y="6283609"/>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YE" sz="1600" b="1" dirty="0">
                <a:latin typeface="Open Sans" panose="020B0606030504020204" pitchFamily="34" charset="0"/>
                <a:ea typeface="Open Sans" panose="020B0606030504020204" pitchFamily="34" charset="0"/>
                <a:cs typeface="Open Sans" panose="020B0606030504020204" pitchFamily="34" charset="0"/>
              </a:rPr>
              <a:t>ابريل 2024</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3641F83A-257E-A72A-B920-90CDA2321532}"/>
              </a:ext>
            </a:extLst>
          </p:cNvPr>
          <p:cNvSpPr txBox="1"/>
          <p:nvPr/>
        </p:nvSpPr>
        <p:spPr>
          <a:xfrm>
            <a:off x="0" y="3649870"/>
            <a:ext cx="353943" cy="1252907"/>
          </a:xfrm>
          <a:prstGeom prst="rect">
            <a:avLst/>
          </a:prstGeom>
          <a:noFill/>
        </p:spPr>
        <p:txBody>
          <a:bodyPr vert="vert270" wrap="none" rtlCol="0">
            <a:spAutoFit/>
          </a:bodyPr>
          <a:lstStyle/>
          <a:p>
            <a:r>
              <a:rPr lang="en-GB" sz="1100" dirty="0">
                <a:solidFill>
                  <a:srgbClr val="FFFFFE"/>
                </a:solidFill>
              </a:rPr>
              <a:t>© WFP/Kabir </a:t>
            </a:r>
            <a:r>
              <a:rPr lang="en-GB" sz="1100" dirty="0" err="1">
                <a:solidFill>
                  <a:srgbClr val="FFFFFE"/>
                </a:solidFill>
              </a:rPr>
              <a:t>Dhanji</a:t>
            </a:r>
            <a:endParaRPr lang="en-GB" sz="11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580781" y="716415"/>
            <a:ext cx="9900019" cy="662558"/>
          </a:xfrm>
        </p:spPr>
        <p:txBody>
          <a:bodyPr anchor="t" anchorCtr="0"/>
          <a:lstStyle/>
          <a:p>
            <a:pPr algn="r" rtl="1"/>
            <a:r>
              <a:rPr lang="ar-YE" sz="3600" kern="1400" spc="230" dirty="0">
                <a:solidFill>
                  <a:schemeClr val="tx1"/>
                </a:solidFill>
                <a:latin typeface="HALDEN SOLID" pitchFamily="2" charset="0"/>
              </a:rPr>
              <a:t>مالذي تسأله في نموذج مؤشر قياس حدة الجوع (2)</a:t>
            </a:r>
            <a:endParaRPr lang="en-GB" sz="3600" kern="1400" spc="230" dirty="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2B99E350-640F-80DD-DA31-B2F471F6A598}"/>
              </a:ext>
            </a:extLst>
          </p:cNvPr>
          <p:cNvSpPr txBox="1">
            <a:spLocks/>
          </p:cNvSpPr>
          <p:nvPr/>
        </p:nvSpPr>
        <p:spPr>
          <a:xfrm>
            <a:off x="1601800" y="1648318"/>
            <a:ext cx="9879000"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dirty="0">
                <a:latin typeface="Open Sans"/>
                <a:ea typeface="Open Sans"/>
                <a:cs typeface="Open Sans"/>
              </a:rPr>
              <a:t>بالنسبة لكل سؤال من الأسئلة الثلاثة الرئيسية، إذا قال المجيب ”نعم“ فقد تعرضت الأسرة لهذه </a:t>
            </a:r>
            <a:r>
              <a:rPr lang="ar-YE" sz="2200" spc="60" dirty="0">
                <a:latin typeface="Open Sans"/>
                <a:ea typeface="Open Sans"/>
                <a:cs typeface="Open Sans"/>
              </a:rPr>
              <a:t>المشاكل</a:t>
            </a:r>
            <a:r>
              <a:rPr lang="ar-SA" sz="2200" spc="60" dirty="0">
                <a:latin typeface="Open Sans"/>
                <a:ea typeface="Open Sans"/>
                <a:cs typeface="Open Sans"/>
              </a:rPr>
              <a:t>، ثم يسأل </a:t>
            </a:r>
            <a:r>
              <a:rPr lang="ar-YE" sz="2200" spc="60" dirty="0">
                <a:latin typeface="Open Sans"/>
                <a:ea typeface="Open Sans"/>
                <a:cs typeface="Open Sans"/>
              </a:rPr>
              <a:t>الماسح/ الباحث</a:t>
            </a:r>
            <a:r>
              <a:rPr lang="ar-SA" sz="2200" spc="60" dirty="0">
                <a:latin typeface="Open Sans"/>
                <a:ea typeface="Open Sans"/>
                <a:cs typeface="Open Sans"/>
              </a:rPr>
              <a:t>: ”كم مرة حدث ذلك في الثلاثين يومًا الماضية؟</a:t>
            </a:r>
            <a:endParaRPr lang="ar-YE" sz="2200" spc="60" dirty="0">
              <a:latin typeface="Open Sans"/>
              <a:ea typeface="Open Sans"/>
              <a:cs typeface="Open Sans"/>
            </a:endParaRPr>
          </a:p>
          <a:p>
            <a:pPr algn="r" rtl="1">
              <a:buFont typeface="Wingdings" panose="05000000000000000000" pitchFamily="2" charset="2"/>
              <a:buChar char="v"/>
            </a:pPr>
            <a:endParaRPr lang="en-US" sz="2200" spc="60" dirty="0">
              <a:latin typeface="Open Sans"/>
              <a:ea typeface="Open Sans"/>
              <a:cs typeface="Open Sans"/>
            </a:endParaRPr>
          </a:p>
          <a:p>
            <a:pPr algn="r" rtl="1">
              <a:buFont typeface="Wingdings" panose="05000000000000000000" pitchFamily="2" charset="2"/>
              <a:buChar char="v"/>
            </a:pPr>
            <a:r>
              <a:rPr lang="ar-SA" sz="2200" spc="60" dirty="0">
                <a:latin typeface="Open Sans"/>
                <a:ea typeface="Open Sans"/>
                <a:cs typeface="Open Sans"/>
              </a:rPr>
              <a:t>ومن المرجح أن يرد </a:t>
            </a:r>
            <a:r>
              <a:rPr lang="ar-YE" sz="2200" spc="60" dirty="0">
                <a:latin typeface="Open Sans"/>
                <a:ea typeface="Open Sans"/>
                <a:cs typeface="Open Sans"/>
              </a:rPr>
              <a:t>الشخص الذي اجريت معه المقابلة</a:t>
            </a:r>
            <a:r>
              <a:rPr lang="ar-SA" sz="2200" spc="60" dirty="0">
                <a:latin typeface="Open Sans"/>
                <a:ea typeface="Open Sans"/>
                <a:cs typeface="Open Sans"/>
              </a:rPr>
              <a:t> بعد ذلك بـ “</a:t>
            </a:r>
            <a:r>
              <a:rPr lang="ar-YE" sz="2200" spc="60" dirty="0">
                <a:latin typeface="Open Sans"/>
                <a:ea typeface="Open Sans"/>
                <a:cs typeface="Open Sans"/>
              </a:rPr>
              <a:t>بضع مرات</a:t>
            </a:r>
            <a:r>
              <a:rPr lang="ar-SA" sz="2200" spc="60" dirty="0">
                <a:latin typeface="Open Sans"/>
                <a:ea typeface="Open Sans"/>
                <a:cs typeface="Open Sans"/>
              </a:rPr>
              <a:t>"، أو "عدة مرات"، أو "بشكل متكرر/في كثير من الأحيان"، والتي يجب ترميزها على النحو التالي.</a:t>
            </a:r>
            <a:endParaRPr lang="ar-YE" sz="2200" spc="60" dirty="0">
              <a:latin typeface="Open Sans"/>
              <a:ea typeface="Open Sans"/>
              <a:cs typeface="Open Sans"/>
            </a:endParaRPr>
          </a:p>
          <a:p>
            <a:pPr marL="0" indent="0" algn="r" rtl="1">
              <a:buNone/>
            </a:pPr>
            <a:endParaRPr lang="en-US" sz="2200" spc="60" dirty="0">
              <a:latin typeface="Open Sans"/>
              <a:ea typeface="Open Sans"/>
              <a:cs typeface="Open Sans"/>
            </a:endParaRPr>
          </a:p>
          <a:p>
            <a:pPr algn="r" rtl="1">
              <a:buFont typeface="Wingdings" panose="05000000000000000000" pitchFamily="2" charset="2"/>
              <a:buChar char="v"/>
            </a:pPr>
            <a:r>
              <a:rPr lang="ar-SA" sz="2200" spc="60" dirty="0">
                <a:latin typeface="Open Sans"/>
                <a:ea typeface="Open Sans"/>
                <a:cs typeface="Open Sans"/>
              </a:rPr>
              <a:t>ثم يجب على </a:t>
            </a:r>
            <a:r>
              <a:rPr lang="ar-YE" sz="2200" spc="60" dirty="0">
                <a:latin typeface="Open Sans"/>
                <a:ea typeface="Open Sans"/>
                <a:cs typeface="Open Sans"/>
              </a:rPr>
              <a:t>الباحث</a:t>
            </a:r>
            <a:r>
              <a:rPr lang="en-US" sz="2200" spc="60" dirty="0">
                <a:latin typeface="Open Sans"/>
                <a:ea typeface="Open Sans"/>
                <a:cs typeface="Open Sans"/>
              </a:rPr>
              <a:t>/ </a:t>
            </a:r>
            <a:r>
              <a:rPr lang="ar-YE" sz="2200" spc="60" dirty="0">
                <a:latin typeface="Open Sans"/>
                <a:ea typeface="Open Sans"/>
                <a:cs typeface="Open Sans"/>
              </a:rPr>
              <a:t>الماسح</a:t>
            </a:r>
            <a:r>
              <a:rPr lang="ar-SA" sz="2200" spc="60" dirty="0">
                <a:latin typeface="Open Sans"/>
                <a:ea typeface="Open Sans"/>
                <a:cs typeface="Open Sans"/>
              </a:rPr>
              <a:t> أن يوضح عدد المرات التي حدث فيها ذلك، متسائلاً هل كان ذلك من مرة إلى مرتين؟ 3-10 مرات، أم أكثر من 10 مرات في الثلاثين يومًا الماضية؟</a:t>
            </a:r>
            <a:endParaRPr lang="en-US" sz="2200" spc="60" dirty="0"/>
          </a:p>
        </p:txBody>
      </p:sp>
      <p:graphicFrame>
        <p:nvGraphicFramePr>
          <p:cNvPr id="10" name="Table 9">
            <a:extLst>
              <a:ext uri="{FF2B5EF4-FFF2-40B4-BE49-F238E27FC236}">
                <a16:creationId xmlns:a16="http://schemas.microsoft.com/office/drawing/2014/main" id="{FBD5718C-A4C3-D08D-F889-DDCCFA22682B}"/>
              </a:ext>
            </a:extLst>
          </p:cNvPr>
          <p:cNvGraphicFramePr>
            <a:graphicFrameLocks noGrp="1"/>
          </p:cNvGraphicFramePr>
          <p:nvPr>
            <p:extLst>
              <p:ext uri="{D42A27DB-BD31-4B8C-83A1-F6EECF244321}">
                <p14:modId xmlns:p14="http://schemas.microsoft.com/office/powerpoint/2010/main" val="4189650135"/>
              </p:ext>
            </p:extLst>
          </p:nvPr>
        </p:nvGraphicFramePr>
        <p:xfrm>
          <a:off x="1601801" y="4688804"/>
          <a:ext cx="9879000" cy="1004570"/>
        </p:xfrm>
        <a:graphic>
          <a:graphicData uri="http://schemas.openxmlformats.org/drawingml/2006/table">
            <a:tbl>
              <a:tblPr rtl="1"/>
              <a:tblGrid>
                <a:gridCol w="1845396">
                  <a:extLst>
                    <a:ext uri="{9D8B030D-6E8A-4147-A177-3AD203B41FA5}">
                      <a16:colId xmlns:a16="http://schemas.microsoft.com/office/drawing/2014/main" val="966792843"/>
                    </a:ext>
                  </a:extLst>
                </a:gridCol>
                <a:gridCol w="3216604">
                  <a:extLst>
                    <a:ext uri="{9D8B030D-6E8A-4147-A177-3AD203B41FA5}">
                      <a16:colId xmlns:a16="http://schemas.microsoft.com/office/drawing/2014/main" val="2417707540"/>
                    </a:ext>
                  </a:extLst>
                </a:gridCol>
                <a:gridCol w="3744141">
                  <a:extLst>
                    <a:ext uri="{9D8B030D-6E8A-4147-A177-3AD203B41FA5}">
                      <a16:colId xmlns:a16="http://schemas.microsoft.com/office/drawing/2014/main" val="1839412711"/>
                    </a:ext>
                  </a:extLst>
                </a:gridCol>
                <a:gridCol w="1072859">
                  <a:extLst>
                    <a:ext uri="{9D8B030D-6E8A-4147-A177-3AD203B41FA5}">
                      <a16:colId xmlns:a16="http://schemas.microsoft.com/office/drawing/2014/main" val="3066970255"/>
                    </a:ext>
                  </a:extLst>
                </a:gridCol>
              </a:tblGrid>
              <a:tr h="1004570">
                <a:tc>
                  <a:txBody>
                    <a:bodyPr/>
                    <a:lstStyle/>
                    <a:p>
                      <a:pPr algn="ctr" rtl="0">
                        <a:lnSpc>
                          <a:spcPct val="107000"/>
                        </a:lnSpc>
                        <a:spcAft>
                          <a:spcPts val="800"/>
                        </a:spcAft>
                      </a:pPr>
                      <a:r>
                        <a:rPr lang="en-GB" sz="1100" b="1" kern="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HHSNoFood_FR</a:t>
                      </a:r>
                      <a:r>
                        <a:rPr lang="en-GB"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31750" marB="3175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FFFFFE"/>
                    </a:solidFill>
                  </a:tcPr>
                </a:tc>
                <a:tc>
                  <a:txBody>
                    <a:bodyPr/>
                    <a:lstStyle/>
                    <a:p>
                      <a:pPr algn="r" rtl="0">
                        <a:lnSpc>
                          <a:spcPct val="107000"/>
                        </a:lnSpc>
                        <a:spcAft>
                          <a:spcPts val="800"/>
                        </a:spcAft>
                      </a:pPr>
                      <a:r>
                        <a:rPr lang="ar-SA" sz="11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كم مرة حدث هذا في الماضي [</a:t>
                      </a:r>
                      <a:r>
                        <a:rPr lang="ar-YE" sz="11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30 </a:t>
                      </a:r>
                      <a:r>
                        <a:rPr lang="ar-SA" sz="11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يومًا]؟</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31750" marB="3175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SA"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 نادرًا  (1-2 مرات)</a:t>
                      </a:r>
                      <a:br>
                        <a:rPr lang="en-GB"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ar-SA"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 في بعض الأحيان  (3-10 مرات)</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Aft>
                          <a:spcPts val="800"/>
                        </a:spcAft>
                      </a:pPr>
                      <a:r>
                        <a:rPr lang="ar-SA"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 = غالبًا (أكثر من 10 مرات)</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31750" marB="31750" anchor="b">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FFFFFE"/>
                    </a:solidFill>
                  </a:tcPr>
                </a:tc>
                <a:tc>
                  <a:txBody>
                    <a:bodyPr/>
                    <a:lstStyle/>
                    <a:p>
                      <a:pPr algn="ctr" rtl="0">
                        <a:lnSpc>
                          <a:spcPct val="107000"/>
                        </a:lnSpc>
                        <a:spcAft>
                          <a:spcPts val="800"/>
                        </a:spcAft>
                      </a:pPr>
                      <a:r>
                        <a:rPr lang="en-GB" sz="11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|___|</a:t>
                      </a:r>
                      <a:r>
                        <a:rPr lang="en-GB"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31750" marB="3175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FFFFFE"/>
                    </a:solidFill>
                  </a:tcPr>
                </a:tc>
                <a:extLst>
                  <a:ext uri="{0D108BD9-81ED-4DB2-BD59-A6C34878D82A}">
                    <a16:rowId xmlns:a16="http://schemas.microsoft.com/office/drawing/2014/main" val="605779884"/>
                  </a:ext>
                </a:extLst>
              </a:tr>
            </a:tbl>
          </a:graphicData>
        </a:graphic>
      </p:graphicFrame>
      <p:sp>
        <p:nvSpPr>
          <p:cNvPr id="9" name="Speech Bubble: Oval 8">
            <a:extLst>
              <a:ext uri="{FF2B5EF4-FFF2-40B4-BE49-F238E27FC236}">
                <a16:creationId xmlns:a16="http://schemas.microsoft.com/office/drawing/2014/main" id="{AB298BB9-AF5C-6E29-AB32-55A6DBE8E0CC}"/>
              </a:ext>
            </a:extLst>
          </p:cNvPr>
          <p:cNvSpPr/>
          <p:nvPr/>
        </p:nvSpPr>
        <p:spPr>
          <a:xfrm>
            <a:off x="0" y="3992517"/>
            <a:ext cx="2077451" cy="1217165"/>
          </a:xfrm>
          <a:prstGeom prst="wedgeEllipseCallout">
            <a:avLst>
              <a:gd name="adj1" fmla="val 149862"/>
              <a:gd name="adj2" fmla="val 6689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SA"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احرص على اختيار التردد المناسب وفقاً لعدد المرات!</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05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79" y="769154"/>
            <a:ext cx="10590050" cy="662558"/>
          </a:xfrm>
        </p:spPr>
        <p:txBody>
          <a:bodyPr anchor="t" anchorCtr="0"/>
          <a:lstStyle/>
          <a:p>
            <a:pPr algn="r" rtl="1"/>
            <a:r>
              <a:rPr lang="ar-YE" sz="3600" kern="1400" spc="230" dirty="0">
                <a:solidFill>
                  <a:schemeClr val="tx1"/>
                </a:solidFill>
                <a:latin typeface="HALDEN SOLID" pitchFamily="2" charset="0"/>
              </a:rPr>
              <a:t>تصميم مؤشر قياس حدة الجوع</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 </a:t>
            </a:r>
            <a:endParaRPr lang="en-GB" sz="3600" kern="1400" spc="230" dirty="0">
              <a:solidFill>
                <a:schemeClr val="tx1"/>
              </a:solidFill>
              <a:latin typeface="HALDEN SOLID" pitchFamily="2" charset="0"/>
            </a:endParaRPr>
          </a:p>
        </p:txBody>
      </p:sp>
      <p:sp>
        <p:nvSpPr>
          <p:cNvPr id="6" name="Rectangle 5">
            <a:extLst>
              <a:ext uri="{FF2B5EF4-FFF2-40B4-BE49-F238E27FC236}">
                <a16:creationId xmlns:a16="http://schemas.microsoft.com/office/drawing/2014/main" id="{1EB2A7FB-6783-5BA0-0962-D7DD5C260772}"/>
              </a:ext>
            </a:extLst>
          </p:cNvPr>
          <p:cNvSpPr/>
          <p:nvPr/>
        </p:nvSpPr>
        <p:spPr>
          <a:xfrm>
            <a:off x="717180" y="2367814"/>
            <a:ext cx="10590050" cy="9914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07757A6E-F0C8-EF1F-D9F6-B81576ED9486}"/>
              </a:ext>
            </a:extLst>
          </p:cNvPr>
          <p:cNvGraphicFramePr>
            <a:graphicFrameLocks noGrp="1"/>
          </p:cNvGraphicFramePr>
          <p:nvPr>
            <p:extLst>
              <p:ext uri="{D42A27DB-BD31-4B8C-83A1-F6EECF244321}">
                <p14:modId xmlns:p14="http://schemas.microsoft.com/office/powerpoint/2010/main" val="4118413095"/>
              </p:ext>
            </p:extLst>
          </p:nvPr>
        </p:nvGraphicFramePr>
        <p:xfrm>
          <a:off x="717180" y="1530417"/>
          <a:ext cx="10590049" cy="4611169"/>
        </p:xfrm>
        <a:graphic>
          <a:graphicData uri="http://schemas.openxmlformats.org/drawingml/2006/table">
            <a:tbl>
              <a:tblPr rtl="1" firstRow="1" bandRow="1"/>
              <a:tblGrid>
                <a:gridCol w="2816953">
                  <a:extLst>
                    <a:ext uri="{9D8B030D-6E8A-4147-A177-3AD203B41FA5}">
                      <a16:colId xmlns:a16="http://schemas.microsoft.com/office/drawing/2014/main" val="2769916427"/>
                    </a:ext>
                  </a:extLst>
                </a:gridCol>
                <a:gridCol w="7773096">
                  <a:extLst>
                    <a:ext uri="{9D8B030D-6E8A-4147-A177-3AD203B41FA5}">
                      <a16:colId xmlns:a16="http://schemas.microsoft.com/office/drawing/2014/main" val="2146472330"/>
                    </a:ext>
                  </a:extLst>
                </a:gridCol>
              </a:tblGrid>
              <a:tr h="826681">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سؤال الجوع</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المقصود من السؤال</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extLst>
                  <a:ext uri="{0D108BD9-81ED-4DB2-BD59-A6C34878D82A}">
                    <a16:rowId xmlns:a16="http://schemas.microsoft.com/office/drawing/2014/main" val="3820034920"/>
                  </a:ext>
                </a:extLst>
              </a:tr>
              <a:tr h="992475">
                <a:tc>
                  <a:txBody>
                    <a:bodyPr/>
                    <a:lstStyle/>
                    <a:p>
                      <a:pPr algn="r" rtl="1">
                        <a:lnSpc>
                          <a:spcPct val="107000"/>
                        </a:lnSpc>
                        <a:spcAft>
                          <a:spcPts val="800"/>
                        </a:spcAft>
                      </a:pPr>
                      <a:r>
                        <a:rPr lang="ar-YE" sz="1600" kern="100">
                          <a:solidFill>
                            <a:srgbClr val="002060"/>
                          </a:solidFill>
                          <a:effectLst/>
                          <a:latin typeface="Calibri" panose="020F0502020204030204" pitchFamily="34" charset="0"/>
                          <a:ea typeface="Calibri" panose="020F0502020204030204" pitchFamily="34" charset="0"/>
                          <a:cs typeface="Arial" panose="020B0604020202020204" pitchFamily="34" charset="0"/>
                        </a:rPr>
                        <a:t>السؤال1:  لا يوجد طعام من أي نوع في المنزل</a:t>
                      </a:r>
                      <a:endParaRPr lang="en-GB" sz="1600" kern="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spcAft>
                          <a:spcPts val="1200"/>
                        </a:spcAft>
                      </a:pPr>
                      <a:r>
                        <a:rPr lang="ar-SA"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عن الحالة التي لا يتوفر فيها طعام للأكل من أي نوع في المنزل بسبب عدم توفر الطعام لأفراد الأسرة من خلال الوسائل المعتادة (على سبيل المثال، من خلال الشراء، أو المقايضة، أو الهدايا، أو الإنتاج الخاص، أو من التخزين)</a:t>
                      </a:r>
                      <a:r>
                        <a:rPr lang="en-GB" sz="1600" kern="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4161836521"/>
                  </a:ext>
                </a:extLst>
              </a:tr>
              <a:tr h="992475">
                <a:tc>
                  <a:txBody>
                    <a:bodyPr/>
                    <a:lstStyle/>
                    <a:p>
                      <a:pPr algn="r" rtl="1">
                        <a:lnSpc>
                          <a:spcPct val="107000"/>
                        </a:lnSpc>
                        <a:spcAft>
                          <a:spcPts val="800"/>
                        </a:spcAft>
                      </a:pPr>
                      <a:r>
                        <a:rPr lang="ar-YE" sz="1600" kern="10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السؤال2: الذهاب </a:t>
                      </a:r>
                      <a:r>
                        <a:rPr lang="ar-SA" sz="1600" kern="10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للنوم جائعًا في الليل لأنه لم يكن هناك ما يكفي من الطعام</a:t>
                      </a:r>
                      <a:endParaRPr lang="en-GB" sz="1600" kern="10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pPr>
                      <a:br>
                        <a:rPr lang="en-GB" sz="1600" kern="100" dirty="0">
                          <a:solidFill>
                            <a:schemeClr val="accent1">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rPr>
                      </a:b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عما إذا كان المجيب أو أفراد الأسرة الآخرين يشعرون بالجوع وقت النوم لأنهم لم يحصلوا على ما يكفي من الطعام خلال النهار والمساء. </a:t>
                      </a:r>
                      <a:endPar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3746079505"/>
                  </a:ext>
                </a:extLst>
              </a:tr>
              <a:tr h="1799538">
                <a:tc>
                  <a:txBody>
                    <a:bodyPr/>
                    <a:lstStyle/>
                    <a:p>
                      <a:pPr algn="r" rtl="1">
                        <a:lnSpc>
                          <a:spcPct val="107000"/>
                        </a:lnSpc>
                      </a:pPr>
                      <a:r>
                        <a:rPr lang="ar-YE" sz="1600" kern="100">
                          <a:solidFill>
                            <a:schemeClr val="accent1">
                              <a:lumMod val="20000"/>
                              <a:lumOff val="80000"/>
                            </a:schemeClr>
                          </a:solidFill>
                          <a:effectLst/>
                          <a:latin typeface="Calibri" panose="020F0502020204030204" pitchFamily="34" charset="0"/>
                          <a:ea typeface="Open Sans" panose="020B0606030504020204" pitchFamily="34" charset="0"/>
                          <a:cs typeface="Arial" panose="020B0604020202020204" pitchFamily="34" charset="0"/>
                        </a:rPr>
                        <a:t>السؤال3</a:t>
                      </a:r>
                      <a:r>
                        <a:rPr lang="en-GB" sz="1600" kern="100">
                          <a:solidFill>
                            <a:schemeClr val="accent1">
                              <a:lumMod val="20000"/>
                              <a:lumOff val="80000"/>
                            </a:schemeClr>
                          </a:solidFill>
                          <a:effectLst/>
                          <a:latin typeface="Arial" panose="020B0604020202020204" pitchFamily="34" charset="0"/>
                          <a:ea typeface="Open Sans" panose="020B0606030504020204" pitchFamily="34" charset="0"/>
                          <a:cs typeface="Arial" panose="020B0604020202020204" pitchFamily="34" charset="0"/>
                        </a:rPr>
                        <a:t>: </a:t>
                      </a:r>
                      <a:r>
                        <a:rPr lang="ar-SA" sz="1600" kern="10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قضاء يوم كامل وليلة كاملة دون تناول الطعام</a:t>
                      </a:r>
                      <a:endParaRPr lang="en-GB" sz="1600" kern="10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spcAft>
                          <a:spcPts val="1200"/>
                        </a:spcAft>
                      </a:pPr>
                      <a:br>
                        <a:rPr lang="en-GB" sz="1600" kern="100" dirty="0">
                          <a:solidFill>
                            <a:schemeClr val="accent1">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rPr>
                      </a:b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عما إذا كان أي فرد من أفراد الأسرة لم يأكل من وقت استيقاظه في الصباح إلى وقت استيقاظه في صباح اليوم التالي لعدم وجود طعام كافٍ. يجب على الشخص الذي يختار عدم تناول الطعام ليوم كامل لأسباب أخرى غير نقص الطعام (على سبيل المثال، إذا كان صائمًا أو يتبع نظامًا غذائيًا) ألا يجيب بالإيجاب على السؤال 3.</a:t>
                      </a:r>
                      <a:endPar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914172890"/>
                  </a:ext>
                </a:extLst>
              </a:tr>
            </a:tbl>
          </a:graphicData>
        </a:graphic>
      </p:graphicFrame>
    </p:spTree>
    <p:extLst>
      <p:ext uri="{BB962C8B-B14F-4D97-AF65-F5344CB8AC3E}">
        <p14:creationId xmlns:p14="http://schemas.microsoft.com/office/powerpoint/2010/main" val="15250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439054" y="716415"/>
            <a:ext cx="11063137" cy="662558"/>
          </a:xfrm>
        </p:spPr>
        <p:txBody>
          <a:bodyPr anchor="t" anchorCtr="0"/>
          <a:lstStyle/>
          <a:p>
            <a:pPr algn="r" rtl="1"/>
            <a:r>
              <a:rPr lang="ar-YE" sz="3600" kern="1400" spc="230" dirty="0">
                <a:solidFill>
                  <a:schemeClr val="tx1"/>
                </a:solidFill>
                <a:latin typeface="HALDEN SOLID" pitchFamily="2" charset="0"/>
              </a:rPr>
              <a:t>امثلة للأستقصاء</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في الخيار الاول في مؤشر قياس حدة الجوع </a:t>
            </a:r>
            <a:endParaRPr lang="en-GB" sz="3600" b="0" kern="1400" spc="230" dirty="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439054"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743337" y="1648319"/>
            <a:ext cx="575885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ar-SA" spc="60" dirty="0"/>
              <a:t>يجب تطبيق الأسئلة الاستقصائية أثناء المقابلات لفهم الظروف التي تمر بها الأسرة بشكل أفضل.</a:t>
            </a:r>
            <a:br>
              <a:rPr lang="ar-YE" spc="60" dirty="0"/>
            </a:br>
            <a:endParaRPr lang="ar-SA" spc="60" dirty="0"/>
          </a:p>
          <a:p>
            <a:pPr marL="0" indent="0" algn="r">
              <a:buFont typeface="Arial"/>
              <a:buNone/>
            </a:pPr>
            <a:r>
              <a:rPr lang="ar-SA" spc="60" dirty="0"/>
              <a:t>على سبيل المثال، إذا أبلغت أسرة معيشية عن عدم وجود طعام للأكل من أي نوع في المنزل، فينبغي طرح الأسئلة الاستقصائية:</a:t>
            </a:r>
            <a:endParaRPr lang="ar-YE" spc="60" dirty="0"/>
          </a:p>
          <a:p>
            <a:pPr marL="0" indent="0" algn="r">
              <a:buFont typeface="Arial"/>
              <a:buNone/>
            </a:pPr>
            <a:endParaRPr lang="en-US" sz="1800" spc="60" dirty="0"/>
          </a:p>
          <a:p>
            <a:pPr marL="0" indent="0" algn="ctr">
              <a:buNone/>
            </a:pPr>
            <a:r>
              <a:rPr lang="ar-SA" b="1" spc="60" dirty="0">
                <a:solidFill>
                  <a:schemeClr val="accent2"/>
                </a:solidFill>
                <a:latin typeface="Open Sans"/>
                <a:ea typeface="Open Sans"/>
                <a:cs typeface="Open Sans"/>
              </a:rPr>
              <a:t>"هل أنت متأكد من عدم وجود طعام على الإطلاق في المنزل، بما في ذلك في </a:t>
            </a:r>
            <a:r>
              <a:rPr lang="ar-YE" b="1" spc="60" dirty="0">
                <a:solidFill>
                  <a:schemeClr val="accent2"/>
                </a:solidFill>
                <a:latin typeface="Open Sans"/>
                <a:ea typeface="Open Sans"/>
                <a:cs typeface="Open Sans"/>
              </a:rPr>
              <a:t>الموجودة في المخزن</a:t>
            </a:r>
            <a:r>
              <a:rPr lang="ar-SA" b="1" spc="60" dirty="0">
                <a:solidFill>
                  <a:schemeClr val="accent2"/>
                </a:solidFill>
                <a:latin typeface="Open Sans"/>
                <a:ea typeface="Open Sans"/>
                <a:cs typeface="Open Sans"/>
              </a:rPr>
              <a:t>؟"</a:t>
            </a:r>
          </a:p>
          <a:p>
            <a:pPr marL="0" indent="0" algn="ctr">
              <a:buNone/>
            </a:pPr>
            <a:endParaRPr lang="ar-SA" b="1" spc="60" dirty="0">
              <a:solidFill>
                <a:schemeClr val="accent2"/>
              </a:solidFill>
              <a:latin typeface="Open Sans"/>
              <a:ea typeface="Open Sans"/>
              <a:cs typeface="Open Sans"/>
            </a:endParaRPr>
          </a:p>
          <a:p>
            <a:pPr marL="0" indent="0" algn="ctr">
              <a:buNone/>
            </a:pPr>
            <a:r>
              <a:rPr lang="ar-SA" b="1" spc="60" dirty="0">
                <a:solidFill>
                  <a:schemeClr val="accent2"/>
                </a:solidFill>
                <a:latin typeface="Open Sans"/>
                <a:ea typeface="Open Sans"/>
                <a:cs typeface="Open Sans"/>
              </a:rPr>
              <a:t>"ولم يكن لديك أي وسيلة أخرى للحصول على الطعام (الشراء، المقايضة، الهدايا، الإنتاج، التخزين)؟"</a:t>
            </a:r>
          </a:p>
          <a:p>
            <a:pPr marL="0" indent="0" algn="ctr">
              <a:buNone/>
            </a:pPr>
            <a:endParaRPr lang="ar-YE" b="1" spc="60" dirty="0">
              <a:solidFill>
                <a:schemeClr val="accent2"/>
              </a:solidFill>
              <a:latin typeface="Open Sans"/>
              <a:ea typeface="Open Sans"/>
            </a:endParaRPr>
          </a:p>
          <a:p>
            <a:pPr marL="0" indent="0" algn="ctr">
              <a:buNone/>
            </a:pPr>
            <a:endParaRPr lang="en-US" b="1" spc="60" dirty="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تصميم مؤشر قياس حدة الجوع</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
        <p:nvSpPr>
          <p:cNvPr id="6" name="Rectangle 5">
            <a:extLst>
              <a:ext uri="{FF2B5EF4-FFF2-40B4-BE49-F238E27FC236}">
                <a16:creationId xmlns:a16="http://schemas.microsoft.com/office/drawing/2014/main" id="{1EB2A7FB-6783-5BA0-0962-D7DD5C260772}"/>
              </a:ext>
            </a:extLst>
          </p:cNvPr>
          <p:cNvSpPr/>
          <p:nvPr/>
        </p:nvSpPr>
        <p:spPr>
          <a:xfrm>
            <a:off x="1086841" y="3177509"/>
            <a:ext cx="10682341" cy="102266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89B584B-9DC4-99F2-E25A-BF24A124783A}"/>
              </a:ext>
            </a:extLst>
          </p:cNvPr>
          <p:cNvSpPr/>
          <p:nvPr/>
        </p:nvSpPr>
        <p:spPr>
          <a:xfrm>
            <a:off x="9845040" y="3298627"/>
            <a:ext cx="386080" cy="206573"/>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D41377F-DB99-327B-9452-CB7E5A8E8E1B}"/>
              </a:ext>
            </a:extLst>
          </p:cNvPr>
          <p:cNvSpPr txBox="1"/>
          <p:nvPr/>
        </p:nvSpPr>
        <p:spPr>
          <a:xfrm>
            <a:off x="3060847" y="5479027"/>
            <a:ext cx="7170273" cy="1200329"/>
          </a:xfrm>
          <a:prstGeom prst="rect">
            <a:avLst/>
          </a:prstGeom>
          <a:solidFill>
            <a:schemeClr val="accent2">
              <a:alpha val="25000"/>
            </a:schemeClr>
          </a:solidFill>
        </p:spPr>
        <p:txBody>
          <a:bodyPr wrap="square" rtlCol="0">
            <a:spAutoFit/>
          </a:bodyPr>
          <a:lstStyle/>
          <a:p>
            <a:pPr algn="r" rtl="1"/>
            <a:r>
              <a:rPr lang="ar-SA" dirty="0">
                <a:latin typeface="Open Sans" panose="020B0606030504020204" pitchFamily="34" charset="0"/>
                <a:ea typeface="Open Sans" panose="020B0606030504020204" pitchFamily="34" charset="0"/>
                <a:cs typeface="Open Sans" panose="020B0606030504020204" pitchFamily="34" charset="0"/>
              </a:rPr>
              <a:t>أن تكون ”جائعًا“ هو أن يكون لديك حاجة أو رغبة ملحة في الطعام، أو أن يكون لديك إحساس مؤلم، أو أن تكون في حالة ضعف ناجم عن الحاجة إلى الطعام. ليس بالضرورة أن يكون الشخص الجائع هو الشخص الذي لم يأكل على الإطلاق؛ فقد لا يكون الطعام الذي تم تناوله كافياً لملء البطن/الشعور بالشبع/الإشباع.</a:t>
            </a:r>
          </a:p>
        </p:txBody>
      </p:sp>
      <p:graphicFrame>
        <p:nvGraphicFramePr>
          <p:cNvPr id="7" name="Table 6">
            <a:extLst>
              <a:ext uri="{FF2B5EF4-FFF2-40B4-BE49-F238E27FC236}">
                <a16:creationId xmlns:a16="http://schemas.microsoft.com/office/drawing/2014/main" id="{80A41AF6-6E7C-CD96-6F4B-4E00BF7F30B3}"/>
              </a:ext>
            </a:extLst>
          </p:cNvPr>
          <p:cNvGraphicFramePr>
            <a:graphicFrameLocks noGrp="1"/>
          </p:cNvGraphicFramePr>
          <p:nvPr>
            <p:extLst>
              <p:ext uri="{D42A27DB-BD31-4B8C-83A1-F6EECF244321}">
                <p14:modId xmlns:p14="http://schemas.microsoft.com/office/powerpoint/2010/main" val="3090560867"/>
              </p:ext>
            </p:extLst>
          </p:nvPr>
        </p:nvGraphicFramePr>
        <p:xfrm>
          <a:off x="1086843" y="1449222"/>
          <a:ext cx="10682340" cy="4618692"/>
        </p:xfrm>
        <a:graphic>
          <a:graphicData uri="http://schemas.openxmlformats.org/drawingml/2006/table">
            <a:tbl>
              <a:tblPr rtl="1" firstRow="1" bandRow="1"/>
              <a:tblGrid>
                <a:gridCol w="2570170">
                  <a:extLst>
                    <a:ext uri="{9D8B030D-6E8A-4147-A177-3AD203B41FA5}">
                      <a16:colId xmlns:a16="http://schemas.microsoft.com/office/drawing/2014/main" val="2769916427"/>
                    </a:ext>
                  </a:extLst>
                </a:gridCol>
                <a:gridCol w="8112170">
                  <a:extLst>
                    <a:ext uri="{9D8B030D-6E8A-4147-A177-3AD203B41FA5}">
                      <a16:colId xmlns:a16="http://schemas.microsoft.com/office/drawing/2014/main" val="2146472330"/>
                    </a:ext>
                  </a:extLst>
                </a:gridCol>
              </a:tblGrid>
              <a:tr h="834204">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سؤال الجوع</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المقصود من السؤال</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extLst>
                  <a:ext uri="{0D108BD9-81ED-4DB2-BD59-A6C34878D82A}">
                    <a16:rowId xmlns:a16="http://schemas.microsoft.com/office/drawing/2014/main" val="3820034920"/>
                  </a:ext>
                </a:extLst>
              </a:tr>
              <a:tr h="992475">
                <a:tc>
                  <a:txBody>
                    <a:bodyPr/>
                    <a:lstStyle/>
                    <a:p>
                      <a:pPr algn="r" rtl="1">
                        <a:lnSpc>
                          <a:spcPct val="107000"/>
                        </a:lnSpc>
                        <a:spcAft>
                          <a:spcPts val="800"/>
                        </a:spcAft>
                      </a:pPr>
                      <a:r>
                        <a:rPr lang="ar-YE"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السؤال1:  لا يوجد طعام من أي نوع في المنزل</a:t>
                      </a:r>
                      <a:endParaRPr lang="en-GB"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spcAft>
                          <a:spcPts val="1200"/>
                        </a:spcAft>
                      </a:pP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عن الحالة التي لا يتوفر فيها طعام للأكل من أي نوع في المنزل بسبب عدم توفر الطعام لأفراد الأسرة من خلال الوسائل المعتادة (على سبيل المثال، من خلال الشراء، أو المقايضة، أو الهدايا، أو الإنتاج الخاص، أو من التخزين)</a:t>
                      </a:r>
                      <a:r>
                        <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a:t>
                      </a: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4161836521"/>
                  </a:ext>
                </a:extLst>
              </a:tr>
              <a:tr h="992475">
                <a:tc>
                  <a:txBody>
                    <a:bodyPr/>
                    <a:lstStyle/>
                    <a:p>
                      <a:pPr algn="r" rtl="1">
                        <a:lnSpc>
                          <a:spcPct val="107000"/>
                        </a:lnSpc>
                        <a:spcAft>
                          <a:spcPts val="800"/>
                        </a:spcAft>
                      </a:pPr>
                      <a:r>
                        <a:rPr lang="ar-YE"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السؤال2: الذهاب </a:t>
                      </a:r>
                      <a:r>
                        <a:rPr lang="ar-SA"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للنوم جائعًا لأنه لم يكن هناك ما يكفي من الطعام</a:t>
                      </a:r>
                      <a:endParaRPr lang="en-GB"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pPr>
                      <a:r>
                        <a:rPr lang="ar-SA"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عما إذا كان المجيب أو أفراد الأسرة </a:t>
                      </a:r>
                      <a:r>
                        <a:rPr lang="en-US"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ar-YE"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المعيشية </a:t>
                      </a:r>
                      <a:r>
                        <a:rPr lang="ar-SA"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الآخرين يشعرون بالجوع وقت النوم لأنهم لم يحصلوا على ما يكفي من الطعام خلال النهار والمساء.</a:t>
                      </a:r>
                      <a:endParaRPr lang="en-GB" sz="1600" kern="1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3746079505"/>
                  </a:ext>
                </a:extLst>
              </a:tr>
              <a:tr h="1799538">
                <a:tc>
                  <a:txBody>
                    <a:bodyPr/>
                    <a:lstStyle/>
                    <a:p>
                      <a:pPr algn="r" rtl="1">
                        <a:lnSpc>
                          <a:spcPct val="107000"/>
                        </a:lnSpc>
                      </a:pPr>
                      <a:r>
                        <a:rPr lang="ar-YE" sz="1600" kern="100" dirty="0">
                          <a:solidFill>
                            <a:schemeClr val="accent1">
                              <a:lumMod val="20000"/>
                              <a:lumOff val="80000"/>
                            </a:schemeClr>
                          </a:solidFill>
                          <a:effectLst/>
                          <a:latin typeface="Calibri" panose="020F0502020204030204" pitchFamily="34" charset="0"/>
                          <a:ea typeface="Open Sans" panose="020B0606030504020204" pitchFamily="34" charset="0"/>
                          <a:cs typeface="Arial" panose="020B0604020202020204" pitchFamily="34" charset="0"/>
                        </a:rPr>
                        <a:t>السؤال3</a:t>
                      </a:r>
                      <a:r>
                        <a:rPr lang="en-GB" sz="1600" kern="100" dirty="0">
                          <a:solidFill>
                            <a:schemeClr val="accent1">
                              <a:lumMod val="20000"/>
                              <a:lumOff val="80000"/>
                            </a:schemeClr>
                          </a:solidFill>
                          <a:effectLst/>
                          <a:latin typeface="Arial" panose="020B0604020202020204" pitchFamily="34" charset="0"/>
                          <a:ea typeface="Open Sans" panose="020B0606030504020204" pitchFamily="34" charset="0"/>
                          <a:cs typeface="Arial" panose="020B0604020202020204" pitchFamily="34" charset="0"/>
                        </a:rPr>
                        <a:t>: </a:t>
                      </a: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قضاء يوم كامل وليلة كاملة دون تناول الطعام</a:t>
                      </a:r>
                      <a:endPar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spcAft>
                          <a:spcPts val="1200"/>
                        </a:spcAft>
                      </a:pPr>
                      <a:br>
                        <a:rPr lang="en-GB" sz="1600" kern="100" dirty="0">
                          <a:solidFill>
                            <a:schemeClr val="accent1">
                              <a:lumMod val="20000"/>
                              <a:lumOff val="80000"/>
                            </a:schemeClr>
                          </a:solidFill>
                          <a:effectLst/>
                          <a:latin typeface="Arial" panose="020B0604020202020204" pitchFamily="34" charset="0"/>
                          <a:ea typeface="Times New Roman" panose="02020603050405020304" pitchFamily="18" charset="0"/>
                          <a:cs typeface="Arial" panose="020B0604020202020204" pitchFamily="34" charset="0"/>
                        </a:rPr>
                      </a:b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عما إذا كان أي فرد من أفراد الأسرة لم يأكل من وقت استيقاظه في الصباح إلى وقت استيقاظه في صباح اليوم التالي لعدم وجود طعام كافٍ. يجب على الشخص الذي يختار عدم تناول الطعام ليوم كامل لأسباب أخرى غير نقص الطعام (على سبيل المثال، إذا كان صائمًا أو يتبع نظامًا غذائيًا) ألا يجيب بالإيجاب على السؤال 3.</a:t>
                      </a:r>
                      <a:endPar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914172890"/>
                  </a:ext>
                </a:extLst>
              </a:tr>
            </a:tbl>
          </a:graphicData>
        </a:graphic>
      </p:graphicFrame>
      <p:cxnSp>
        <p:nvCxnSpPr>
          <p:cNvPr id="17" name="Straight Arrow Connector 16">
            <a:extLst>
              <a:ext uri="{FF2B5EF4-FFF2-40B4-BE49-F238E27FC236}">
                <a16:creationId xmlns:a16="http://schemas.microsoft.com/office/drawing/2014/main" id="{166E2FE5-4155-67B3-49C8-D44616E80BEA}"/>
              </a:ext>
            </a:extLst>
          </p:cNvPr>
          <p:cNvCxnSpPr>
            <a:cxnSpLocks/>
          </p:cNvCxnSpPr>
          <p:nvPr/>
        </p:nvCxnSpPr>
        <p:spPr>
          <a:xfrm flipH="1">
            <a:off x="9530080" y="3505200"/>
            <a:ext cx="508000" cy="2011431"/>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64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امثلة للأستقصاء</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 في الخيار الثاني في مؤشر قياس حدة الجوع </a:t>
            </a:r>
            <a:endParaRPr lang="en-GB" sz="3600" kern="1400" spc="230" dirty="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444638" y="1802323"/>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801104" y="1648318"/>
            <a:ext cx="564334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z="2400" spc="60" dirty="0">
                <a:latin typeface="Open Sans"/>
                <a:ea typeface="Open Sans"/>
                <a:cs typeface="Open Sans"/>
              </a:rPr>
              <a:t>ينبغي طرح أسئلة استقصائية أثناء المقابلات لفهم الظروف التي </a:t>
            </a:r>
            <a:r>
              <a:rPr lang="ar-YE" sz="2400" spc="60" dirty="0">
                <a:latin typeface="Open Sans"/>
                <a:ea typeface="Open Sans"/>
                <a:cs typeface="Open Sans"/>
              </a:rPr>
              <a:t>مرت بها الاسرة</a:t>
            </a:r>
            <a:r>
              <a:rPr lang="ar-SA" sz="2400" spc="60" dirty="0">
                <a:latin typeface="Open Sans"/>
                <a:ea typeface="Open Sans"/>
                <a:cs typeface="Open Sans"/>
              </a:rPr>
              <a:t> بشكل أفضل.</a:t>
            </a:r>
            <a:br>
              <a:rPr lang="ar-YE" sz="2400" spc="60" dirty="0">
                <a:latin typeface="Open Sans"/>
                <a:ea typeface="Open Sans"/>
                <a:cs typeface="Open Sans"/>
              </a:rPr>
            </a:br>
            <a:endParaRPr lang="ar-SA" sz="2400" spc="60" dirty="0">
              <a:latin typeface="Open Sans"/>
              <a:ea typeface="Open Sans"/>
              <a:cs typeface="Open Sans"/>
            </a:endParaRPr>
          </a:p>
          <a:p>
            <a:pPr marL="0" indent="0" algn="r" rtl="1">
              <a:buNone/>
            </a:pPr>
            <a:r>
              <a:rPr lang="ar-SA" sz="2400" spc="60" dirty="0">
                <a:latin typeface="Open Sans"/>
                <a:ea typeface="Open Sans"/>
                <a:cs typeface="Open Sans"/>
              </a:rPr>
              <a:t>على سبيل المثال، إذا أبلغت أسرة ما عن ذهابها إلى النوم وهي جائعة بسبب عدم وجود طعام كافٍ،</a:t>
            </a:r>
            <a:endParaRPr lang="ar-YE" sz="2400" spc="60" dirty="0">
              <a:latin typeface="Open Sans"/>
              <a:ea typeface="Open Sans"/>
              <a:cs typeface="Open Sans"/>
            </a:endParaRPr>
          </a:p>
          <a:p>
            <a:pPr marL="0" indent="0" algn="r" rtl="1">
              <a:buNone/>
            </a:pPr>
            <a:r>
              <a:rPr lang="ar-SA" sz="2400" spc="60" dirty="0">
                <a:latin typeface="Open Sans"/>
                <a:ea typeface="Open Sans"/>
                <a:cs typeface="Open Sans"/>
              </a:rPr>
              <a:t> </a:t>
            </a:r>
            <a:r>
              <a:rPr lang="ar-YE" sz="2400" spc="60" dirty="0">
                <a:latin typeface="Open Sans"/>
                <a:ea typeface="Open Sans"/>
                <a:cs typeface="Open Sans"/>
              </a:rPr>
              <a:t>فتأكد</a:t>
            </a:r>
            <a:r>
              <a:rPr lang="ar-SA" sz="2400" spc="60" dirty="0">
                <a:latin typeface="Open Sans"/>
                <a:ea typeface="Open Sans"/>
                <a:cs typeface="Open Sans"/>
              </a:rPr>
              <a:t>:</a:t>
            </a:r>
            <a:endParaRPr lang="ar-YE" sz="2400" spc="60" dirty="0">
              <a:latin typeface="Open Sans"/>
              <a:ea typeface="Open Sans"/>
              <a:cs typeface="Open Sans"/>
            </a:endParaRPr>
          </a:p>
          <a:p>
            <a:pPr marL="0" indent="0" algn="r" rtl="1">
              <a:buNone/>
            </a:pPr>
            <a:endParaRPr lang="en-US" sz="2400" spc="60" dirty="0"/>
          </a:p>
          <a:p>
            <a:pPr marL="0" indent="0" algn="ctr">
              <a:buNone/>
            </a:pPr>
            <a:r>
              <a:rPr lang="ar-SA" sz="2400" b="1" spc="60" dirty="0">
                <a:solidFill>
                  <a:schemeClr val="accent2"/>
                </a:solidFill>
                <a:latin typeface="Open Sans"/>
                <a:ea typeface="Open Sans"/>
                <a:cs typeface="Open Sans"/>
              </a:rPr>
              <a:t>”لماذا ناموا جائعين؟“</a:t>
            </a:r>
          </a:p>
          <a:p>
            <a:pPr marL="0" indent="0" algn="ctr">
              <a:buNone/>
            </a:pPr>
            <a:r>
              <a:rPr lang="ar-SA" sz="2400" b="1" spc="60" dirty="0">
                <a:solidFill>
                  <a:schemeClr val="accent2"/>
                </a:solidFill>
                <a:latin typeface="Open Sans"/>
                <a:ea typeface="Open Sans"/>
                <a:cs typeface="Open Sans"/>
              </a:rPr>
              <a:t>يجب أن تكون الإجابة بسبب نقص الموارد.</a:t>
            </a:r>
          </a:p>
        </p:txBody>
      </p:sp>
    </p:spTree>
    <p:extLst>
      <p:ext uri="{BB962C8B-B14F-4D97-AF65-F5344CB8AC3E}">
        <p14:creationId xmlns:p14="http://schemas.microsoft.com/office/powerpoint/2010/main" val="4074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تصميم مؤشر قياس شدة الجوع</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 </a:t>
            </a:r>
            <a:endParaRPr lang="en-GB" sz="3600" kern="1400" spc="230" dirty="0">
              <a:solidFill>
                <a:schemeClr val="tx1"/>
              </a:solidFill>
              <a:latin typeface="HALDEN SOLID" pitchFamily="2" charset="0"/>
            </a:endParaRPr>
          </a:p>
        </p:txBody>
      </p:sp>
      <p:graphicFrame>
        <p:nvGraphicFramePr>
          <p:cNvPr id="2" name="Table 1">
            <a:extLst>
              <a:ext uri="{FF2B5EF4-FFF2-40B4-BE49-F238E27FC236}">
                <a16:creationId xmlns:a16="http://schemas.microsoft.com/office/drawing/2014/main" id="{A7CEC435-180F-9869-637E-A8625750B8FB}"/>
              </a:ext>
            </a:extLst>
          </p:cNvPr>
          <p:cNvGraphicFramePr>
            <a:graphicFrameLocks noGrp="1"/>
          </p:cNvGraphicFramePr>
          <p:nvPr>
            <p:extLst>
              <p:ext uri="{D42A27DB-BD31-4B8C-83A1-F6EECF244321}">
                <p14:modId xmlns:p14="http://schemas.microsoft.com/office/powerpoint/2010/main" val="1215307096"/>
              </p:ext>
            </p:extLst>
          </p:nvPr>
        </p:nvGraphicFramePr>
        <p:xfrm>
          <a:off x="717181" y="1293242"/>
          <a:ext cx="11052002" cy="4271516"/>
        </p:xfrm>
        <a:graphic>
          <a:graphicData uri="http://schemas.openxmlformats.org/drawingml/2006/table">
            <a:tbl>
              <a:tblPr rtl="1" firstRow="1" bandRow="1"/>
              <a:tblGrid>
                <a:gridCol w="2939832">
                  <a:extLst>
                    <a:ext uri="{9D8B030D-6E8A-4147-A177-3AD203B41FA5}">
                      <a16:colId xmlns:a16="http://schemas.microsoft.com/office/drawing/2014/main" val="2769916427"/>
                    </a:ext>
                  </a:extLst>
                </a:gridCol>
                <a:gridCol w="8112170">
                  <a:extLst>
                    <a:ext uri="{9D8B030D-6E8A-4147-A177-3AD203B41FA5}">
                      <a16:colId xmlns:a16="http://schemas.microsoft.com/office/drawing/2014/main" val="2146472330"/>
                    </a:ext>
                  </a:extLst>
                </a:gridCol>
              </a:tblGrid>
              <a:tr h="771499">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سؤال الجوع</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tc>
                  <a:txBody>
                    <a:bodyPr/>
                    <a:lstStyle/>
                    <a:p>
                      <a:pPr algn="r" rtl="1">
                        <a:lnSpc>
                          <a:spcPct val="107000"/>
                        </a:lnSpc>
                        <a:spcAft>
                          <a:spcPts val="800"/>
                        </a:spcAft>
                      </a:pPr>
                      <a:r>
                        <a:rPr lang="ar-YE" sz="24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المقصود من السؤال</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E7E6E6"/>
                    </a:solidFill>
                  </a:tcPr>
                </a:tc>
                <a:extLst>
                  <a:ext uri="{0D108BD9-81ED-4DB2-BD59-A6C34878D82A}">
                    <a16:rowId xmlns:a16="http://schemas.microsoft.com/office/drawing/2014/main" val="3820034920"/>
                  </a:ext>
                </a:extLst>
              </a:tr>
              <a:tr h="917873">
                <a:tc>
                  <a:txBody>
                    <a:bodyPr/>
                    <a:lstStyle/>
                    <a:p>
                      <a:pPr marL="0" algn="r" defTabSz="914400" rtl="1" eaLnBrk="1" latinLnBrk="0" hangingPunct="1">
                        <a:lnSpc>
                          <a:spcPct val="107000"/>
                        </a:lnSpc>
                        <a:spcAft>
                          <a:spcPts val="800"/>
                        </a:spcAft>
                      </a:pPr>
                      <a:r>
                        <a:rPr lang="ar-YE"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السؤال1:  لا يوجد طعام من أي نوع في المنزل</a:t>
                      </a:r>
                      <a:endParaRPr lang="en-GB"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marL="0" algn="r" defTabSz="914400" rtl="1" eaLnBrk="1" latinLnBrk="0" hangingPunct="1">
                        <a:lnSpc>
                          <a:spcPct val="107000"/>
                        </a:lnSpc>
                        <a:spcAft>
                          <a:spcPts val="800"/>
                        </a:spcAft>
                      </a:pPr>
                      <a:r>
                        <a:rPr lang="ar-SA"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يسأل هذا السؤال عن الحالة التي لا يتوفر فيها طعام للأكل من أي نوع في المنزل بسبب عدم توفر الطعام لأفراد الأسرة من خلال الوسائل المعتادة (على سبيل المثال، من خلال الشراء، أو المقايضة، أو الهدايا، أو الإنتاج الخاص، أو من التخزين)</a:t>
                      </a:r>
                      <a:r>
                        <a:rPr lang="en-GB"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a:t>
                      </a: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4161836521"/>
                  </a:ext>
                </a:extLst>
              </a:tr>
              <a:tr h="917873">
                <a:tc>
                  <a:txBody>
                    <a:bodyPr/>
                    <a:lstStyle/>
                    <a:p>
                      <a:pPr algn="r" rtl="1">
                        <a:lnSpc>
                          <a:spcPct val="107000"/>
                        </a:lnSpc>
                        <a:spcAft>
                          <a:spcPts val="800"/>
                        </a:spcAft>
                      </a:pPr>
                      <a:r>
                        <a:rPr lang="ar-YE"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السؤال2: الذهاب </a:t>
                      </a:r>
                      <a:r>
                        <a:rPr lang="ar-SA"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للنوم جائعًا في الليل لأنه لم يكن هناك ما يكفي من الطعام</a:t>
                      </a:r>
                      <a:endParaRPr lang="en-GB" sz="1600" kern="100" dirty="0">
                        <a:solidFill>
                          <a:schemeClr val="accent1">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algn="r" rtl="1">
                        <a:lnSpc>
                          <a:spcPct val="107000"/>
                        </a:lnSpc>
                      </a:pPr>
                      <a:r>
                        <a:rPr lang="ar-SA"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rPr>
                        <a:t>يسأل هذا السؤال عما إذا كان المجيب أو أفراد الأسرة الآخرين يشعرون بالجوع وقت النوم لأنهم لم يحصلوا على ما يكفي من الطعام خلال النهار والمساء. </a:t>
                      </a:r>
                      <a:endParaRPr lang="en-GB" sz="1600" kern="100" dirty="0">
                        <a:solidFill>
                          <a:schemeClr val="accent1">
                            <a:lumMod val="20000"/>
                            <a:lumOff val="8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3746079505"/>
                  </a:ext>
                </a:extLst>
              </a:tr>
              <a:tr h="1664271">
                <a:tc>
                  <a:txBody>
                    <a:bodyPr/>
                    <a:lstStyle/>
                    <a:p>
                      <a:pPr marL="0" algn="r" defTabSz="914400" rtl="1" eaLnBrk="1" latinLnBrk="0" hangingPunct="1">
                        <a:lnSpc>
                          <a:spcPct val="107000"/>
                        </a:lnSpc>
                        <a:spcAft>
                          <a:spcPts val="800"/>
                        </a:spcAft>
                      </a:pPr>
                      <a:r>
                        <a:rPr lang="ar-YE"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السؤال3</a:t>
                      </a:r>
                      <a:r>
                        <a:rPr lang="en-GB"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r>
                        <a:rPr lang="ar-YE"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قضاء يوم كامل وليلة كاملة دون تناول الطعام</a:t>
                      </a:r>
                      <a:endParaRPr lang="en-GB"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tc>
                  <a:txBody>
                    <a:bodyPr/>
                    <a:lstStyle/>
                    <a:p>
                      <a:pPr marL="0" algn="r" defTabSz="914400" rtl="1" eaLnBrk="1" latinLnBrk="0" hangingPunct="1">
                        <a:lnSpc>
                          <a:spcPct val="107000"/>
                        </a:lnSpc>
                        <a:spcAft>
                          <a:spcPts val="800"/>
                        </a:spcAft>
                      </a:pPr>
                      <a:r>
                        <a:rPr lang="ar-SA"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يسأل هذا السؤال عما إذا كان أي فرد من أفراد الأسرة</a:t>
                      </a:r>
                      <a:r>
                        <a:rPr lang="ar-YE"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المعيشية</a:t>
                      </a:r>
                      <a:r>
                        <a:rPr lang="ar-SA"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لم يأكل من وقت استيقاظه في الصباح إلى وقت استيقاظه في صباح اليوم التالي لعدم وجود طعام كافٍ. يجب على الشخص الذي يختار عدم تناول الطعام ليوم كامل لأسباب أخرى غير نقص الطعام (على سبيل المثال، إذا كان صائمًا أو يتبع نظامًا غذائيًا) ألا يجيب بالإيجاب على السؤال 3.</a:t>
                      </a:r>
                      <a:endParaRPr lang="en-GB"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noFill/>
                  </a:tcPr>
                </a:tc>
                <a:extLst>
                  <a:ext uri="{0D108BD9-81ED-4DB2-BD59-A6C34878D82A}">
                    <a16:rowId xmlns:a16="http://schemas.microsoft.com/office/drawing/2014/main" val="914172890"/>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1" y="3857859"/>
            <a:ext cx="11052002" cy="14655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43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امثلة للأستقصاء</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 في الخيار الثالث في مؤشر قياس حدة الجوع </a:t>
            </a:r>
            <a:endParaRPr lang="en-GB" sz="3600" b="0" kern="1400" spc="230" dirty="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463881"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96000" y="1660342"/>
            <a:ext cx="54084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ar-SA" spc="60" dirty="0">
                <a:latin typeface="Open Sans"/>
                <a:ea typeface="Open Sans"/>
                <a:cs typeface="Open Sans"/>
              </a:rPr>
              <a:t>يجب تطبيق الأسئلة الاستقصائية أثناء المقابلات للتحقق من صحة الإجابات وفهم الظروف التي مرت بها</a:t>
            </a:r>
            <a:r>
              <a:rPr lang="ar-YE" spc="60" dirty="0">
                <a:latin typeface="Open Sans"/>
                <a:ea typeface="Open Sans"/>
                <a:cs typeface="Open Sans"/>
              </a:rPr>
              <a:t> الاسرة</a:t>
            </a:r>
            <a:r>
              <a:rPr lang="ar-SA" spc="60" dirty="0">
                <a:latin typeface="Open Sans"/>
                <a:ea typeface="Open Sans"/>
                <a:cs typeface="Open Sans"/>
              </a:rPr>
              <a:t>.</a:t>
            </a:r>
          </a:p>
          <a:p>
            <a:pPr marL="0" indent="0" algn="r">
              <a:buNone/>
            </a:pPr>
            <a:r>
              <a:rPr lang="ar-SA" spc="60" dirty="0">
                <a:latin typeface="Open Sans"/>
                <a:ea typeface="Open Sans"/>
                <a:cs typeface="Open Sans"/>
              </a:rPr>
              <a:t>على سبيل المثال، إذا أبلغت الأسرة المعيشية عن قضاء يوم كامل وليلة كاملة دون تناول الطعام، فينبغي </a:t>
            </a:r>
            <a:r>
              <a:rPr lang="ar-YE" spc="60" dirty="0">
                <a:latin typeface="Open Sans"/>
                <a:ea typeface="Open Sans"/>
                <a:cs typeface="Open Sans"/>
              </a:rPr>
              <a:t>التأكد</a:t>
            </a:r>
            <a:r>
              <a:rPr lang="ar-SA" spc="60" dirty="0">
                <a:latin typeface="Open Sans"/>
                <a:ea typeface="Open Sans"/>
                <a:cs typeface="Open Sans"/>
              </a:rPr>
              <a:t>:</a:t>
            </a:r>
          </a:p>
          <a:p>
            <a:pPr marL="0" indent="0">
              <a:buNone/>
            </a:pPr>
            <a:endParaRPr lang="en-US" sz="1600" b="1" spc="60" dirty="0">
              <a:solidFill>
                <a:schemeClr val="accent2"/>
              </a:solidFill>
              <a:latin typeface="Open Sans"/>
              <a:ea typeface="Open Sans"/>
              <a:cs typeface="Open Sans"/>
            </a:endParaRPr>
          </a:p>
          <a:p>
            <a:pPr marL="0" indent="0" algn="ctr">
              <a:buNone/>
            </a:pPr>
            <a:r>
              <a:rPr lang="ar-SA" b="1" spc="60" dirty="0">
                <a:solidFill>
                  <a:schemeClr val="accent2"/>
                </a:solidFill>
                <a:latin typeface="Open Sans"/>
                <a:ea typeface="Open Sans"/>
                <a:cs typeface="Open Sans"/>
              </a:rPr>
              <a:t>"لماذا قضى هذا الشخص يومًا/ليلة كاملة دون تناول الطعام؟"</a:t>
            </a:r>
          </a:p>
          <a:p>
            <a:pPr marL="0" indent="0" algn="ctr">
              <a:buNone/>
            </a:pPr>
            <a:endParaRPr lang="ar-SA" b="1" spc="60" dirty="0">
              <a:solidFill>
                <a:schemeClr val="accent2"/>
              </a:solidFill>
              <a:latin typeface="Open Sans"/>
              <a:ea typeface="Open Sans"/>
              <a:cs typeface="Open Sans"/>
            </a:endParaRPr>
          </a:p>
          <a:p>
            <a:pPr marL="0" indent="0" algn="ctr">
              <a:buNone/>
            </a:pPr>
            <a:r>
              <a:rPr lang="ar-SA" b="1" spc="60" dirty="0">
                <a:solidFill>
                  <a:schemeClr val="accent2"/>
                </a:solidFill>
                <a:latin typeface="Open Sans"/>
                <a:ea typeface="Open Sans"/>
                <a:cs typeface="Open Sans"/>
              </a:rPr>
              <a:t>... لابد أن يكون ذلك بسبب نقص الموارد</a:t>
            </a:r>
          </a:p>
          <a:p>
            <a:pPr marL="0" indent="0" algn="ctr">
              <a:buNone/>
            </a:pPr>
            <a:r>
              <a:rPr lang="ar-SA" b="1" spc="60" dirty="0">
                <a:solidFill>
                  <a:schemeClr val="accent2"/>
                </a:solidFill>
                <a:latin typeface="Open Sans"/>
                <a:ea typeface="Open Sans"/>
                <a:cs typeface="Open Sans"/>
              </a:rPr>
              <a:t>... وليس بسبب الصيام أو قلة الوقت أو أي أسباب أخرى.</a:t>
            </a:r>
            <a:endParaRPr lang="en-US" b="1" spc="60" dirty="0">
              <a:solidFill>
                <a:schemeClr val="accent2"/>
              </a:solidFill>
              <a:latin typeface="Open Sans"/>
              <a:ea typeface="Open Sans"/>
              <a:cs typeface="Open Sans"/>
            </a:endParaRPr>
          </a:p>
        </p:txBody>
      </p:sp>
      <p:sp>
        <p:nvSpPr>
          <p:cNvPr id="2" name="Speech Bubble: Oval 1">
            <a:extLst>
              <a:ext uri="{FF2B5EF4-FFF2-40B4-BE49-F238E27FC236}">
                <a16:creationId xmlns:a16="http://schemas.microsoft.com/office/drawing/2014/main" id="{1CD3AAC4-086E-01DB-6586-EB9CE9171718}"/>
              </a:ext>
            </a:extLst>
          </p:cNvPr>
          <p:cNvSpPr/>
          <p:nvPr/>
        </p:nvSpPr>
        <p:spPr>
          <a:xfrm>
            <a:off x="1724623" y="4841588"/>
            <a:ext cx="3313438" cy="1814158"/>
          </a:xfrm>
          <a:prstGeom prst="wedgeEllipseCallout">
            <a:avLst>
              <a:gd name="adj1" fmla="val 78153"/>
              <a:gd name="adj2" fmla="val -760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SA" sz="1600" b="1" dirty="0">
                <a:solidFill>
                  <a:srgbClr val="FFFFFE"/>
                </a:solidFill>
                <a:latin typeface="Open Sans"/>
                <a:ea typeface="Open Sans"/>
                <a:cs typeface="Open Sans"/>
              </a:rPr>
              <a:t>حيثما أمكن، استخدم الملاحظة لاستقصاء الاستجابات التي تبدو غير محتملة، حيثما كان ذلك ممكناً، </a:t>
            </a:r>
            <a:r>
              <a:rPr lang="ar-YE" sz="1600" b="1" dirty="0">
                <a:solidFill>
                  <a:srgbClr val="FFFFFE"/>
                </a:solidFill>
                <a:latin typeface="Open Sans"/>
                <a:ea typeface="Open Sans"/>
                <a:cs typeface="Open Sans"/>
              </a:rPr>
              <a:t>وتأكد منها</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83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توضيحات تتعلق بمؤشر قياس حدة الجوع</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 </a:t>
            </a:r>
            <a:endParaRPr lang="en-GB" sz="3600" b="0" kern="1400" spc="230" dirty="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0" y="1493940"/>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4963886" y="1378973"/>
            <a:ext cx="6805297" cy="481035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r>
              <a:rPr lang="ar-SA" dirty="0"/>
              <a:t>إذا قال المجيب ”لا“ ولكنه أضاف أن ذلك لم يحدث إلا مرات قليلة:</a:t>
            </a:r>
            <a:br>
              <a:rPr lang="ar-SA" dirty="0"/>
            </a:br>
            <a:endParaRPr lang="ar-SA" dirty="0"/>
          </a:p>
          <a:p>
            <a:pPr algn="r" rtl="1"/>
            <a:r>
              <a:rPr lang="ar-SA" dirty="0"/>
              <a:t>إذا</a:t>
            </a:r>
            <a:r>
              <a:rPr lang="en-US" dirty="0"/>
              <a:t> </a:t>
            </a:r>
            <a:r>
              <a:rPr lang="ar-SA" b="1" i="1" dirty="0"/>
              <a:t>كانت الإجابة الصحيحة هي ”1“ نعم.</a:t>
            </a:r>
            <a:br>
              <a:rPr lang="ar-SA" dirty="0"/>
            </a:br>
            <a:endParaRPr lang="ar-SA" dirty="0"/>
          </a:p>
          <a:p>
            <a:pPr algn="r" rtl="1"/>
            <a:r>
              <a:rPr lang="ar-SA" b="1" u="sng" dirty="0"/>
              <a:t>احرص على </a:t>
            </a:r>
            <a:r>
              <a:rPr lang="ar-YE" b="1" u="sng" dirty="0"/>
              <a:t>التحقق</a:t>
            </a:r>
            <a:r>
              <a:rPr lang="ar-SA" b="1" u="sng" dirty="0"/>
              <a:t> </a:t>
            </a:r>
            <a:r>
              <a:rPr lang="ar-YE" b="1" u="sng" dirty="0"/>
              <a:t>من الخيارات</a:t>
            </a:r>
            <a:r>
              <a:rPr lang="ar-SA" b="1" u="sng" dirty="0"/>
              <a:t> </a:t>
            </a:r>
            <a:r>
              <a:rPr lang="ar-YE" b="1" u="sng" dirty="0"/>
              <a:t>(</a:t>
            </a:r>
            <a:r>
              <a:rPr lang="ar-SA" b="1" u="sng" dirty="0"/>
              <a:t>نادرًا وأحيانًا وغالبًا</a:t>
            </a:r>
            <a:r>
              <a:rPr lang="ar-YE" b="1" u="sng" dirty="0"/>
              <a:t>).</a:t>
            </a:r>
            <a:br>
              <a:rPr lang="ar-SA" dirty="0"/>
            </a:br>
            <a:endParaRPr lang="ar-SA" dirty="0"/>
          </a:p>
          <a:p>
            <a:pPr algn="r" rtl="1"/>
            <a:r>
              <a:rPr lang="ar-SA" dirty="0"/>
              <a:t>إذا وصف المستجيب التكرار الذي يترجم إلى 3-10 مرات</a:t>
            </a:r>
            <a:br>
              <a:rPr lang="ar-SA" dirty="0"/>
            </a:br>
            <a:endParaRPr lang="ar-SA" dirty="0"/>
          </a:p>
          <a:p>
            <a:pPr algn="r" rtl="1"/>
            <a:r>
              <a:rPr lang="ar-SA" b="1" i="1" dirty="0"/>
              <a:t>عندها</a:t>
            </a:r>
            <a:r>
              <a:rPr lang="ar-YE" b="1" i="1" dirty="0"/>
              <a:t> </a:t>
            </a:r>
            <a:r>
              <a:rPr lang="ar-SA" b="1" i="1" dirty="0"/>
              <a:t>يجب اختيار ”2“ في بعض الأحيان.</a:t>
            </a:r>
            <a:br>
              <a:rPr lang="ar-SA" dirty="0"/>
            </a:br>
            <a:endParaRPr lang="ar-SA" dirty="0"/>
          </a:p>
          <a:p>
            <a:pPr algn="r" rtl="1"/>
            <a:r>
              <a:rPr lang="ar-SA" dirty="0"/>
              <a:t>يجب السماح للمجيب بالإجابة بكلماته الخاصة ويجب أن يختار المستجيب خيار الإجابة الأنسب.</a:t>
            </a:r>
            <a:br>
              <a:rPr lang="ar-SA" dirty="0"/>
            </a:br>
            <a:endParaRPr lang="ar-SA" dirty="0"/>
          </a:p>
          <a:p>
            <a:pPr algn="r" rtl="1"/>
            <a:r>
              <a:rPr lang="ar-SA" b="1" i="1" dirty="0"/>
              <a:t>ومع</a:t>
            </a:r>
            <a:r>
              <a:rPr lang="en-US" b="1" i="1" dirty="0"/>
              <a:t> </a:t>
            </a:r>
            <a:r>
              <a:rPr lang="ar-SA" b="1" i="1" dirty="0"/>
              <a:t>ذلك، إذا واجه </a:t>
            </a:r>
            <a:r>
              <a:rPr lang="ar-YE" b="1" i="1" dirty="0"/>
              <a:t>الشخص الذي اجريت معه المقابلة</a:t>
            </a:r>
            <a:r>
              <a:rPr lang="ar-SA" b="1" i="1" dirty="0"/>
              <a:t> صعوبة في الإجابة، فيمكن للمعدّ أن يعدد خيارات الإجابة مرة أخرى.</a:t>
            </a:r>
            <a:br>
              <a:rPr lang="ar-SA" dirty="0"/>
            </a:br>
            <a:endParaRPr lang="ar-SA" dirty="0"/>
          </a:p>
        </p:txBody>
      </p:sp>
    </p:spTree>
    <p:extLst>
      <p:ext uri="{BB962C8B-B14F-4D97-AF65-F5344CB8AC3E}">
        <p14:creationId xmlns:p14="http://schemas.microsoft.com/office/powerpoint/2010/main" val="132841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مالذي تسأله في نموذج مؤشر قياس حدة الجوع(</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b="0" kern="1400" spc="230" dirty="0">
              <a:solidFill>
                <a:schemeClr val="tx1"/>
              </a:solidFill>
              <a:latin typeface="HALDEN SOLID" pitchFamily="2" charset="0"/>
            </a:endParaRPr>
          </a:p>
        </p:txBody>
      </p:sp>
      <p:graphicFrame>
        <p:nvGraphicFramePr>
          <p:cNvPr id="5" name="Table 4">
            <a:extLst>
              <a:ext uri="{FF2B5EF4-FFF2-40B4-BE49-F238E27FC236}">
                <a16:creationId xmlns:a16="http://schemas.microsoft.com/office/drawing/2014/main" id="{21CA9E52-4E4E-75AA-E56C-C2157EE1A31D}"/>
              </a:ext>
            </a:extLst>
          </p:cNvPr>
          <p:cNvGraphicFramePr>
            <a:graphicFrameLocks noGrp="1"/>
          </p:cNvGraphicFramePr>
          <p:nvPr>
            <p:extLst>
              <p:ext uri="{D42A27DB-BD31-4B8C-83A1-F6EECF244321}">
                <p14:modId xmlns:p14="http://schemas.microsoft.com/office/powerpoint/2010/main" val="957082299"/>
              </p:ext>
            </p:extLst>
          </p:nvPr>
        </p:nvGraphicFramePr>
        <p:xfrm>
          <a:off x="159475" y="1204183"/>
          <a:ext cx="11769730" cy="5624689"/>
        </p:xfrm>
        <a:graphic>
          <a:graphicData uri="http://schemas.openxmlformats.org/drawingml/2006/table">
            <a:tbl>
              <a:tblPr firstRow="1" firstCol="1" bandRow="1"/>
              <a:tblGrid>
                <a:gridCol w="1249064">
                  <a:extLst>
                    <a:ext uri="{9D8B030D-6E8A-4147-A177-3AD203B41FA5}">
                      <a16:colId xmlns:a16="http://schemas.microsoft.com/office/drawing/2014/main" val="1898773807"/>
                    </a:ext>
                  </a:extLst>
                </a:gridCol>
                <a:gridCol w="3072575">
                  <a:extLst>
                    <a:ext uri="{9D8B030D-6E8A-4147-A177-3AD203B41FA5}">
                      <a16:colId xmlns:a16="http://schemas.microsoft.com/office/drawing/2014/main" val="1607970472"/>
                    </a:ext>
                  </a:extLst>
                </a:gridCol>
                <a:gridCol w="5814292">
                  <a:extLst>
                    <a:ext uri="{9D8B030D-6E8A-4147-A177-3AD203B41FA5}">
                      <a16:colId xmlns:a16="http://schemas.microsoft.com/office/drawing/2014/main" val="2030112195"/>
                    </a:ext>
                  </a:extLst>
                </a:gridCol>
                <a:gridCol w="1633799">
                  <a:extLst>
                    <a:ext uri="{9D8B030D-6E8A-4147-A177-3AD203B41FA5}">
                      <a16:colId xmlns:a16="http://schemas.microsoft.com/office/drawing/2014/main" val="2360272605"/>
                    </a:ext>
                  </a:extLst>
                </a:gridCol>
              </a:tblGrid>
              <a:tr h="799809">
                <a:tc>
                  <a:txBody>
                    <a:bodyPr/>
                    <a:lstStyle/>
                    <a:p>
                      <a:pPr algn="ctr" rtl="1"/>
                      <a:r>
                        <a:rPr lang="ar-SA" sz="1400" b="1" kern="100">
                          <a:solidFill>
                            <a:srgbClr val="000000"/>
                          </a:solidFill>
                          <a:effectLst/>
                          <a:latin typeface="Calibri" panose="020F0502020204030204" pitchFamily="34" charset="0"/>
                          <a:ea typeface="DotumChe" panose="020B0609000101010101" pitchFamily="49" charset="-127"/>
                          <a:cs typeface="+mj-cs"/>
                        </a:rPr>
                        <a:t>الاستجابة</a:t>
                      </a:r>
                      <a:endParaRPr lang="en-GB" sz="1400" b="1" kern="100">
                        <a:effectLst/>
                        <a:latin typeface="Calibri" panose="020F0502020204030204" pitchFamily="34" charset="0"/>
                        <a:ea typeface="Calibri" panose="020F0502020204030204" pitchFamily="34" charset="0"/>
                        <a:cs typeface="+mj-cs"/>
                      </a:endParaRPr>
                    </a:p>
                    <a:p>
                      <a:pPr algn="just" rtl="1"/>
                      <a:r>
                        <a:rPr lang="en-GB" sz="1400" b="1" kern="100">
                          <a:effectLst/>
                          <a:latin typeface="Open Sans" panose="020B0606030504020204" pitchFamily="34" charset="0"/>
                          <a:ea typeface="DotumChe" panose="020B0609000101010101" pitchFamily="49" charset="-127"/>
                          <a:cs typeface="+mj-cs"/>
                        </a:rPr>
                        <a:t> </a:t>
                      </a:r>
                      <a:endParaRPr lang="en-GB" sz="1400" b="1" kern="10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ar-SA" sz="1400" b="1" kern="100">
                          <a:solidFill>
                            <a:srgbClr val="000000"/>
                          </a:solidFill>
                          <a:effectLst/>
                          <a:latin typeface="Calibri" panose="020F0502020204030204" pitchFamily="34" charset="0"/>
                          <a:ea typeface="DotumChe" panose="020B0609000101010101" pitchFamily="49" charset="-127"/>
                          <a:cs typeface="+mj-cs"/>
                        </a:rPr>
                        <a:t>خيارات</a:t>
                      </a:r>
                      <a:endParaRPr lang="en-GB" sz="1400" b="1" kern="100">
                        <a:effectLst/>
                        <a:latin typeface="Calibri" panose="020F0502020204030204" pitchFamily="34" charset="0"/>
                        <a:ea typeface="Calibri" panose="020F0502020204030204" pitchFamily="34" charset="0"/>
                        <a:cs typeface="+mj-cs"/>
                      </a:endParaRPr>
                    </a:p>
                    <a:p>
                      <a:pPr algn="r" rtl="1"/>
                      <a:r>
                        <a:rPr lang="en-GB" sz="1400" b="1" kern="100">
                          <a:effectLst/>
                          <a:latin typeface="Open Sans" panose="020B0606030504020204" pitchFamily="34" charset="0"/>
                          <a:ea typeface="DotumChe" panose="020B0609000101010101" pitchFamily="49" charset="-127"/>
                          <a:cs typeface="+mj-cs"/>
                        </a:rPr>
                        <a:t> </a:t>
                      </a:r>
                      <a:endParaRPr lang="en-GB" sz="1400" b="1" kern="10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ar-SA" sz="1400" b="1" kern="100" dirty="0">
                          <a:solidFill>
                            <a:srgbClr val="000000"/>
                          </a:solidFill>
                          <a:effectLst/>
                          <a:latin typeface="Calibri" panose="020F0502020204030204" pitchFamily="34" charset="0"/>
                          <a:ea typeface="DotumChe" panose="020B0609000101010101" pitchFamily="49" charset="-127"/>
                          <a:cs typeface="+mj-cs"/>
                        </a:rPr>
                        <a:t>سؤال</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en-GB" sz="1400" b="1" kern="100" dirty="0" err="1">
                          <a:solidFill>
                            <a:srgbClr val="000000"/>
                          </a:solidFill>
                          <a:effectLst/>
                          <a:latin typeface="Arial" panose="020B0604020202020204" pitchFamily="34" charset="0"/>
                          <a:ea typeface="DotumChe" panose="020B0609000101010101" pitchFamily="49" charset="-127"/>
                          <a:cs typeface="+mj-cs"/>
                        </a:rPr>
                        <a:t>اسم</a:t>
                      </a:r>
                      <a:r>
                        <a:rPr lang="en-GB" sz="1400" b="1" kern="100" dirty="0">
                          <a:solidFill>
                            <a:srgbClr val="000000"/>
                          </a:solidFill>
                          <a:effectLst/>
                          <a:latin typeface="Open Sans" panose="020B0606030504020204" pitchFamily="34" charset="0"/>
                          <a:ea typeface="DotumChe" panose="020B0609000101010101" pitchFamily="49" charset="-127"/>
                          <a:cs typeface="+mj-cs"/>
                        </a:rPr>
                        <a:t> </a:t>
                      </a:r>
                      <a:r>
                        <a:rPr lang="en-GB" sz="1400" b="1" kern="100" dirty="0" err="1">
                          <a:solidFill>
                            <a:srgbClr val="000000"/>
                          </a:solidFill>
                          <a:effectLst/>
                          <a:latin typeface="Arial" panose="020B0604020202020204" pitchFamily="34" charset="0"/>
                          <a:ea typeface="DotumChe" panose="020B0609000101010101" pitchFamily="49" charset="-127"/>
                          <a:cs typeface="+mj-cs"/>
                        </a:rPr>
                        <a:t>المتغير</a:t>
                      </a:r>
                      <a:endParaRPr lang="en-GB" sz="1400" b="1" kern="100" dirty="0">
                        <a:effectLst/>
                        <a:latin typeface="Calibri" panose="020F0502020204030204" pitchFamily="34" charset="0"/>
                        <a:ea typeface="Calibri" panose="020F0502020204030204" pitchFamily="34" charset="0"/>
                        <a:cs typeface="+mj-cs"/>
                      </a:endParaRPr>
                    </a:p>
                    <a:p>
                      <a:pPr algn="ctr" rtl="1"/>
                      <a:r>
                        <a:rPr lang="ar-SA" sz="1400" b="1" kern="100" dirty="0">
                          <a:effectLst/>
                          <a:latin typeface="Calibri" panose="020F0502020204030204" pitchFamily="34" charset="0"/>
                          <a:ea typeface="DotumChe" panose="020B0609000101010101" pitchFamily="49" charset="-127"/>
                          <a:cs typeface="+mj-cs"/>
                        </a:rPr>
                        <a:t> </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57456103"/>
                  </a:ext>
                </a:extLst>
              </a:tr>
              <a:tr h="825835">
                <a:tc>
                  <a:txBody>
                    <a:bodyPr/>
                    <a:lstStyle/>
                    <a:p>
                      <a:pPr algn="ctr" rtl="1"/>
                      <a:r>
                        <a:rPr lang="en-GB" sz="1200" kern="100" dirty="0">
                          <a:solidFill>
                            <a:srgbClr val="38101F"/>
                          </a:solidFill>
                          <a:effectLst/>
                          <a:latin typeface="Open Sans" panose="020B0606030504020204" pitchFamily="34" charset="0"/>
                          <a:ea typeface="DotumChe" panose="020B0609000101010101" pitchFamily="49" charset="-127"/>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Calibri" panose="020F0502020204030204" pitchFamily="34" charset="0"/>
                          <a:cs typeface="+mj-cs"/>
                        </a:rPr>
                        <a:t>0 = لا  (انتقل إلى سؤال</a:t>
                      </a:r>
                      <a:r>
                        <a:rPr lang="ar-SA" sz="1200" i="1" kern="100" dirty="0">
                          <a:solidFill>
                            <a:srgbClr val="38101F"/>
                          </a:solidFill>
                          <a:effectLst/>
                          <a:latin typeface="Calibri" panose="020F0502020204030204" pitchFamily="34" charset="0"/>
                          <a:ea typeface="Calibri" panose="020F0502020204030204" pitchFamily="34" charset="0"/>
                          <a:cs typeface="+mj-cs"/>
                        </a:rPr>
                        <a:t>)  ( </a:t>
                      </a:r>
                      <a:r>
                        <a:rPr lang="en-GB" sz="1200" i="1" kern="100" dirty="0">
                          <a:solidFill>
                            <a:srgbClr val="38101F"/>
                          </a:solidFill>
                          <a:effectLst/>
                          <a:latin typeface="Open Sans" panose="020B0606030504020204" pitchFamily="34" charset="0"/>
                          <a:ea typeface="Calibri" panose="020F0502020204030204" pitchFamily="34" charset="0"/>
                          <a:cs typeface="+mj-cs"/>
                        </a:rPr>
                        <a:t>(</a:t>
                      </a:r>
                      <a:r>
                        <a:rPr lang="en-GB" sz="1200" i="1" kern="100" dirty="0" err="1">
                          <a:solidFill>
                            <a:srgbClr val="38101F"/>
                          </a:solidFill>
                          <a:effectLst/>
                          <a:latin typeface="Open Sans" panose="020B0606030504020204" pitchFamily="34" charset="0"/>
                          <a:ea typeface="Calibri" panose="020F0502020204030204" pitchFamily="34" charset="0"/>
                          <a:cs typeface="+mj-cs"/>
                        </a:rPr>
                        <a:t>HHSBedHung</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Calibri" panose="020F0502020204030204" pitchFamily="34" charset="0"/>
                          <a:cs typeface="+mj-cs"/>
                        </a:rPr>
                        <a:t> </a:t>
                      </a:r>
                      <a:r>
                        <a:rPr lang="ar-SA" sz="1200" kern="100" dirty="0">
                          <a:solidFill>
                            <a:srgbClr val="38101F"/>
                          </a:solidFill>
                          <a:effectLst/>
                          <a:latin typeface="Calibri" panose="020F0502020204030204" pitchFamily="34" charset="0"/>
                          <a:ea typeface="Calibri" panose="020F0502020204030204" pitchFamily="34" charset="0"/>
                          <a:cs typeface="+mj-cs"/>
                        </a:rPr>
                        <a:t> 1 = نعم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a:t>
                      </a:r>
                      <a:r>
                        <a:rPr lang="ar-YE" sz="1200" kern="100" dirty="0">
                          <a:solidFill>
                            <a:srgbClr val="38101F"/>
                          </a:solidFill>
                          <a:effectLst/>
                          <a:latin typeface="Calibri" panose="020F0502020204030204" pitchFamily="34" charset="0"/>
                          <a:ea typeface="DotumChe" panose="020B0609000101010101" pitchFamily="49" charset="-127"/>
                          <a:cs typeface="+mj-cs"/>
                        </a:rPr>
                        <a:t>هل حصل انه</a:t>
                      </a:r>
                      <a:r>
                        <a:rPr lang="ar-SA" sz="1200" kern="100" dirty="0">
                          <a:solidFill>
                            <a:srgbClr val="38101F"/>
                          </a:solidFill>
                          <a:effectLst/>
                          <a:latin typeface="Calibri" panose="020F0502020204030204" pitchFamily="34" charset="0"/>
                          <a:ea typeface="DotumChe" panose="020B0609000101010101" pitchFamily="49" charset="-127"/>
                          <a:cs typeface="+mj-cs"/>
                        </a:rPr>
                        <a:t> لم يكن هناك</a:t>
                      </a:r>
                      <a:r>
                        <a:rPr lang="ar-YE" sz="1200" kern="100" dirty="0">
                          <a:solidFill>
                            <a:srgbClr val="38101F"/>
                          </a:solidFill>
                          <a:effectLst/>
                          <a:latin typeface="Calibri" panose="020F0502020204030204" pitchFamily="34" charset="0"/>
                          <a:ea typeface="DotumChe" panose="020B0609000101010101" pitchFamily="49" charset="-127"/>
                          <a:cs typeface="+mj-cs"/>
                        </a:rPr>
                        <a:t> طعام يؤكل من اي نوع</a:t>
                      </a:r>
                      <a:r>
                        <a:rPr lang="ar-SA" sz="1200" kern="100" dirty="0">
                          <a:solidFill>
                            <a:srgbClr val="38101F"/>
                          </a:solidFill>
                          <a:effectLst/>
                          <a:latin typeface="Calibri" panose="020F0502020204030204" pitchFamily="34" charset="0"/>
                          <a:ea typeface="DotumChe" panose="020B0609000101010101" pitchFamily="49" charset="-127"/>
                          <a:cs typeface="+mj-cs"/>
                        </a:rPr>
                        <a:t> في منزلك بسبب نقص الموارد اللازمة للحصول على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HHSNoFood</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681726"/>
                  </a:ext>
                </a:extLst>
              </a:tr>
              <a:tr h="799809">
                <a:tc>
                  <a:txBody>
                    <a:bodyPr/>
                    <a:lstStyle/>
                    <a:p>
                      <a:pPr algn="ctr" rtl="1"/>
                      <a:r>
                        <a:rPr lang="en-GB" sz="1200" kern="100" dirty="0">
                          <a:solidFill>
                            <a:srgbClr val="38101F"/>
                          </a:solidFill>
                          <a:effectLst/>
                          <a:latin typeface="Open Sans" panose="020B0606030504020204" pitchFamily="34" charset="0"/>
                          <a:ea typeface="Times New Roman" panose="02020603050405020304" pitchFamily="18" charset="0"/>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[30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HHSNoFood_FR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840056"/>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Calibri" panose="020F0502020204030204" pitchFamily="34" charset="0"/>
                          <a:cs typeface="+mj-cs"/>
                        </a:rPr>
                        <a:t>0 = لا (انتقل إلى السؤال </a:t>
                      </a:r>
                      <a:r>
                        <a:rPr lang="en-GB" sz="1200" i="1" kern="100" dirty="0">
                          <a:solidFill>
                            <a:srgbClr val="38101F"/>
                          </a:solidFill>
                          <a:effectLst/>
                          <a:latin typeface="Open Sans" panose="020B0606030504020204" pitchFamily="34" charset="0"/>
                          <a:ea typeface="Calibri" panose="020F0502020204030204" pitchFamily="34" charset="0"/>
                          <a:cs typeface="+mj-cs"/>
                        </a:rPr>
                        <a:t>(</a:t>
                      </a:r>
                      <a:r>
                        <a:rPr lang="en-GB" sz="1200" i="1" kern="100" dirty="0" err="1">
                          <a:solidFill>
                            <a:srgbClr val="38101F"/>
                          </a:solidFill>
                          <a:effectLst/>
                          <a:latin typeface="Open Sans" panose="020B0606030504020204" pitchFamily="34" charset="0"/>
                          <a:ea typeface="Calibri" panose="020F0502020204030204" pitchFamily="34" charset="0"/>
                          <a:cs typeface="+mj-cs"/>
                        </a:rPr>
                        <a:t>HHSNotEat</a:t>
                      </a:r>
                      <a:r>
                        <a:rPr lang="en-GB" sz="1200" i="1" kern="100" dirty="0">
                          <a:solidFill>
                            <a:srgbClr val="38101F"/>
                          </a:solidFill>
                          <a:effectLst/>
                          <a:latin typeface="Open Sans" panose="020B0606030504020204" pitchFamily="34" charset="0"/>
                          <a:ea typeface="Calibri" panose="020F0502020204030204" pitchFamily="34" charset="0"/>
                          <a:cs typeface="+mj-cs"/>
                        </a:rPr>
                        <a:t>)</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Calibri" panose="020F0502020204030204" pitchFamily="34" charset="0"/>
                          <a:cs typeface="+mj-cs"/>
                        </a:rPr>
                        <a:t>1</a:t>
                      </a:r>
                      <a:r>
                        <a:rPr lang="ar-SA" sz="1200" kern="100" dirty="0">
                          <a:solidFill>
                            <a:srgbClr val="38101F"/>
                          </a:solidFill>
                          <a:effectLst/>
                          <a:latin typeface="Calibri" panose="020F0502020204030204" pitchFamily="34" charset="0"/>
                          <a:ea typeface="Calibri" panose="020F0502020204030204" pitchFamily="34" charset="0"/>
                          <a:cs typeface="+mj-cs"/>
                        </a:rPr>
                        <a:t> = نعم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 هل ذهبت أنت أو أي فرد من أفراد الأسرة للنوم جائعًا في الليل لأنه لم يكن هناك ما يكفي من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a:solidFill>
                            <a:srgbClr val="38101F"/>
                          </a:solidFill>
                          <a:effectLst/>
                          <a:latin typeface="Open Sans" panose="020B0606030504020204" pitchFamily="34" charset="0"/>
                          <a:ea typeface="Times New Roman" panose="02020603050405020304" pitchFamily="18" charset="0"/>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HHSBedHung</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552253"/>
                  </a:ext>
                </a:extLst>
              </a:tr>
              <a:tr h="799809">
                <a:tc>
                  <a:txBody>
                    <a:bodyPr/>
                    <a:lstStyle/>
                    <a:p>
                      <a:pPr algn="ctr" rtl="1"/>
                      <a:r>
                        <a:rPr lang="en-GB" sz="1200" kern="100" dirty="0">
                          <a:solidFill>
                            <a:srgbClr val="38101F"/>
                          </a:solidFill>
                          <a:effectLst/>
                          <a:latin typeface="Open Sans" panose="020B0606030504020204" pitchFamily="34" charset="0"/>
                          <a:ea typeface="Times New Roman" panose="02020603050405020304" pitchFamily="18" charset="0"/>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a:t>
                      </a:r>
                      <a:r>
                        <a:rPr lang="ar-YE" sz="1200" kern="100" dirty="0">
                          <a:solidFill>
                            <a:srgbClr val="38101F"/>
                          </a:solidFill>
                          <a:effectLst/>
                          <a:latin typeface="Calibri" panose="020F0502020204030204" pitchFamily="34" charset="0"/>
                          <a:ea typeface="DotumChe" panose="020B0609000101010101" pitchFamily="49" charset="-127"/>
                          <a:cs typeface="+mj-cs"/>
                        </a:rPr>
                        <a:t>30</a:t>
                      </a:r>
                      <a:r>
                        <a:rPr lang="ar-SA" sz="1200" kern="100" dirty="0">
                          <a:solidFill>
                            <a:srgbClr val="38101F"/>
                          </a:solidFill>
                          <a:effectLst/>
                          <a:latin typeface="Calibri" panose="020F0502020204030204" pitchFamily="34" charset="0"/>
                          <a:ea typeface="DotumChe" panose="020B0609000101010101" pitchFamily="49" charset="-127"/>
                          <a:cs typeface="+mj-cs"/>
                        </a:rPr>
                        <a:t>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HHSBedHung_FR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453662"/>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Calibri" panose="020F0502020204030204" pitchFamily="34" charset="0"/>
                          <a:cs typeface="+mj-cs"/>
                        </a:rPr>
                        <a:t>0 = لا  </a:t>
                      </a:r>
                      <a:r>
                        <a:rPr lang="ar-SA" sz="1200" i="1" kern="100" dirty="0">
                          <a:solidFill>
                            <a:srgbClr val="38101F"/>
                          </a:solidFill>
                          <a:effectLst/>
                          <a:latin typeface="Open Sans" panose="020B0606030504020204" pitchFamily="34" charset="0"/>
                          <a:ea typeface="Open Sans" panose="020B0606030504020204" pitchFamily="34" charset="0"/>
                          <a:cs typeface="+mj-cs"/>
                        </a:rPr>
                        <a:t>(انتقل إلى القسم التالي)</a:t>
                      </a:r>
                      <a:endParaRPr lang="en-GB" sz="1200" i="1" kern="100" dirty="0">
                        <a:solidFill>
                          <a:srgbClr val="38101F"/>
                        </a:solidFill>
                        <a:effectLst/>
                        <a:latin typeface="Open Sans" panose="020B0606030504020204" pitchFamily="34" charset="0"/>
                        <a:ea typeface="Open Sans" panose="020B060603050402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1 = نعم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 هل ذهبت أنت أو أي فرد من أفراد الأسرة طوال اليوم والليل دون تناول أي شيء على الإطلاق لأنه لم يكن هناك ما يكفي من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HHSNotEat</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030145"/>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a:t>
                      </a:r>
                      <a:r>
                        <a:rPr lang="ar-YE" sz="1200" kern="100" dirty="0">
                          <a:solidFill>
                            <a:srgbClr val="38101F"/>
                          </a:solidFill>
                          <a:effectLst/>
                          <a:latin typeface="Calibri" panose="020F0502020204030204" pitchFamily="34" charset="0"/>
                          <a:ea typeface="DotumChe" panose="020B0609000101010101" pitchFamily="49" charset="-127"/>
                          <a:cs typeface="+mj-cs"/>
                        </a:rPr>
                        <a:t>30</a:t>
                      </a:r>
                      <a:r>
                        <a:rPr lang="ar-SA" sz="1200" kern="100" dirty="0">
                          <a:solidFill>
                            <a:srgbClr val="38101F"/>
                          </a:solidFill>
                          <a:effectLst/>
                          <a:latin typeface="Calibri" panose="020F0502020204030204" pitchFamily="34" charset="0"/>
                          <a:ea typeface="DotumChe" panose="020B0609000101010101" pitchFamily="49" charset="-127"/>
                          <a:cs typeface="+mj-cs"/>
                        </a:rPr>
                        <a:t>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HHSNotEat_FR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842429"/>
                  </a:ext>
                </a:extLst>
              </a:tr>
            </a:tbl>
          </a:graphicData>
        </a:graphic>
      </p:graphicFrame>
      <p:sp>
        <p:nvSpPr>
          <p:cNvPr id="3" name="Speech Bubble: Oval 2">
            <a:extLst>
              <a:ext uri="{FF2B5EF4-FFF2-40B4-BE49-F238E27FC236}">
                <a16:creationId xmlns:a16="http://schemas.microsoft.com/office/drawing/2014/main" id="{B8E1D15D-6046-1CC0-FAA8-5187AC4FD48E}"/>
              </a:ext>
            </a:extLst>
          </p:cNvPr>
          <p:cNvSpPr/>
          <p:nvPr/>
        </p:nvSpPr>
        <p:spPr>
          <a:xfrm>
            <a:off x="78852" y="83312"/>
            <a:ext cx="2329068" cy="1196215"/>
          </a:xfrm>
          <a:prstGeom prst="wedgeEllipseCallout">
            <a:avLst>
              <a:gd name="adj1" fmla="val 54764"/>
              <a:gd name="adj2" fmla="val 1299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YE" sz="1600" b="1" dirty="0">
                <a:solidFill>
                  <a:srgbClr val="FFFFFE"/>
                </a:solidFill>
                <a:latin typeface="Open Sans"/>
                <a:ea typeface="Open Sans"/>
                <a:cs typeface="Open Sans"/>
              </a:rPr>
              <a:t>يجب</a:t>
            </a:r>
            <a:r>
              <a:rPr lang="ar-SA" sz="1600" b="1" dirty="0">
                <a:solidFill>
                  <a:srgbClr val="FFFFFE"/>
                </a:solidFill>
                <a:latin typeface="Open Sans"/>
                <a:ea typeface="Open Sans"/>
                <a:cs typeface="Open Sans"/>
              </a:rPr>
              <a:t> أن تكون الردود </a:t>
            </a:r>
            <a:r>
              <a:rPr lang="ar-YE" sz="1600" b="1" dirty="0">
                <a:solidFill>
                  <a:srgbClr val="FFFFFE"/>
                </a:solidFill>
                <a:latin typeface="Open Sans"/>
                <a:ea typeface="Open Sans"/>
                <a:cs typeface="Open Sans"/>
              </a:rPr>
              <a:t>مرقمة</a:t>
            </a:r>
            <a:r>
              <a:rPr lang="ar-SA" sz="1600" b="1" dirty="0">
                <a:solidFill>
                  <a:srgbClr val="FFFFFE"/>
                </a:solidFill>
                <a:latin typeface="Open Sans"/>
                <a:ea typeface="Open Sans"/>
                <a:cs typeface="Open Sans"/>
              </a:rPr>
              <a:t> مسبقًا</a:t>
            </a:r>
          </a:p>
        </p:txBody>
      </p:sp>
    </p:spTree>
    <p:extLst>
      <p:ext uri="{BB962C8B-B14F-4D97-AF65-F5344CB8AC3E}">
        <p14:creationId xmlns:p14="http://schemas.microsoft.com/office/powerpoint/2010/main" val="21633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0634995" cy="24163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dirty="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وحدة مقياس الوصول إلى انعدام الأمن الغذائي للأسر</a:t>
            </a:r>
            <a:r>
              <a:rPr lang="ar-YE" dirty="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ة</a:t>
            </a:r>
            <a:r>
              <a:rPr lang="it-IT"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HFIAS </a:t>
            </a:r>
          </a:p>
        </p:txBody>
      </p:sp>
    </p:spTree>
    <p:extLst>
      <p:ext uri="{BB962C8B-B14F-4D97-AF65-F5344CB8AC3E}">
        <p14:creationId xmlns:p14="http://schemas.microsoft.com/office/powerpoint/2010/main" val="15498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gn="r" rtl="1">
              <a:lnSpc>
                <a:spcPts val="2700"/>
              </a:lnSpc>
              <a:buNone/>
            </a:pPr>
            <a:r>
              <a:rPr lang="ar-YE" sz="2400" spc="60" dirty="0"/>
              <a:t>يمكن أن يتكون جمهور هذا العرض التقديمي من الباحثين/الماسحين او موظفي ادارة البحث وموظفي إدارة</a:t>
            </a:r>
            <a:r>
              <a:rPr lang="en-US" sz="2400" spc="60" dirty="0"/>
              <a:t> </a:t>
            </a:r>
            <a:r>
              <a:rPr lang="ar-YE" sz="2400" spc="60" dirty="0"/>
              <a:t>البحث والتقييم والرصد وموظفي البرنامج في مختلف المكاتب. كما يمكن استخدامه لتدريب الشركاء أو مقدمي الخدمات.</a:t>
            </a:r>
          </a:p>
          <a:p>
            <a:pPr marL="0" indent="0" algn="r" rtl="1">
              <a:lnSpc>
                <a:spcPts val="2700"/>
              </a:lnSpc>
              <a:buNone/>
            </a:pPr>
            <a:endParaRPr lang="ar-YE" sz="2400" spc="60" dirty="0"/>
          </a:p>
          <a:p>
            <a:pPr marL="0" indent="0" algn="r" rtl="1">
              <a:lnSpc>
                <a:spcPts val="2700"/>
              </a:lnSpc>
              <a:buNone/>
            </a:pPr>
            <a:r>
              <a:rPr lang="ar-YE" sz="2400" spc="60" dirty="0"/>
              <a:t>تم إدراج أقسام الشرائح للمساعدة في اختيار المواد.</a:t>
            </a: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YE" sz="3600" kern="1400" spc="230" dirty="0">
                <a:solidFill>
                  <a:schemeClr val="tx1"/>
                </a:solidFill>
                <a:latin typeface="HALDEN SOLID" pitchFamily="2" charset="0"/>
              </a:rPr>
              <a:t>الجمهور</a:t>
            </a:r>
            <a:r>
              <a:rPr lang="en-GB" sz="3600" kern="1400" spc="230" dirty="0">
                <a:solidFill>
                  <a:schemeClr val="tx1"/>
                </a:solidFill>
                <a:latin typeface="HALDEN SOLID" pitchFamily="2" charset="0"/>
              </a:rPr>
              <a:t>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15" y="1378973"/>
            <a:ext cx="11812769" cy="5081978"/>
          </a:xfrm>
          <a:solidFill>
            <a:srgbClr val="FFFFFE"/>
          </a:solid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SA" spc="60" dirty="0">
                <a:latin typeface="Open Sans"/>
                <a:ea typeface="Open Sans"/>
                <a:cs typeface="Open Sans"/>
              </a:rPr>
              <a:t>يتكون مقياس الوصول إلى </a:t>
            </a:r>
            <a:r>
              <a:rPr lang="ar-YE" spc="60" dirty="0">
                <a:latin typeface="Open Sans"/>
                <a:ea typeface="Open Sans"/>
                <a:cs typeface="Open Sans"/>
              </a:rPr>
              <a:t>انعدام </a:t>
            </a:r>
            <a:r>
              <a:rPr lang="ar-SA" spc="60" dirty="0">
                <a:latin typeface="Open Sans"/>
                <a:ea typeface="Open Sans"/>
                <a:cs typeface="Open Sans"/>
              </a:rPr>
              <a:t>الأمن الغذائي للأسر المعيشية </a:t>
            </a:r>
            <a:r>
              <a:rPr lang="ar-YE" spc="60" dirty="0">
                <a:latin typeface="Open Sans"/>
                <a:ea typeface="Open Sans"/>
                <a:cs typeface="Open Sans"/>
              </a:rPr>
              <a:t>(</a:t>
            </a:r>
            <a:r>
              <a:rPr lang="en-GB" spc="60" dirty="0">
                <a:latin typeface="Open Sans"/>
                <a:ea typeface="Open Sans"/>
                <a:cs typeface="Open Sans"/>
              </a:rPr>
              <a:t>HFIAS </a:t>
            </a:r>
            <a:r>
              <a:rPr lang="ar-YE" spc="60" dirty="0">
                <a:latin typeface="Open Sans"/>
                <a:ea typeface="Open Sans"/>
                <a:cs typeface="Open Sans"/>
              </a:rPr>
              <a:t>) </a:t>
            </a:r>
            <a:r>
              <a:rPr lang="ar-SA" spc="60" dirty="0">
                <a:latin typeface="Open Sans"/>
                <a:ea typeface="Open Sans"/>
                <a:cs typeface="Open Sans"/>
              </a:rPr>
              <a:t>من تسعة أسئلة حول حدوثه وتسعة أسئلة حول تكرار حدوثه، حيث يتم السؤال عما إذا كانت هناك حالة </a:t>
            </a:r>
            <a:r>
              <a:rPr lang="ar-YE" spc="60" dirty="0">
                <a:latin typeface="Open Sans"/>
                <a:ea typeface="Open Sans"/>
                <a:cs typeface="Open Sans"/>
              </a:rPr>
              <a:t>معينه عاشت</a:t>
            </a:r>
            <a:r>
              <a:rPr lang="ar-SA" spc="60" dirty="0">
                <a:latin typeface="Open Sans"/>
                <a:ea typeface="Open Sans"/>
                <a:cs typeface="Open Sans"/>
              </a:rPr>
              <a:t> تجربة انعدام الأمن الغذائي قد حدثت خلال الثلاثين يومًا السابقة أم لا.</a:t>
            </a:r>
            <a:endParaRPr lang="ar-YE" spc="60" dirty="0">
              <a:latin typeface="Open Sans"/>
              <a:ea typeface="Open Sans"/>
              <a:cs typeface="Open Sans"/>
            </a:endParaRPr>
          </a:p>
          <a:p>
            <a:pPr algn="r" rtl="1">
              <a:lnSpc>
                <a:spcPct val="150000"/>
              </a:lnSpc>
              <a:buFont typeface="Wingdings" panose="05000000000000000000" pitchFamily="2" charset="2"/>
              <a:buChar char="v"/>
            </a:pPr>
            <a:r>
              <a:rPr lang="ar-SA" spc="60" dirty="0">
                <a:latin typeface="Open Sans"/>
                <a:ea typeface="Open Sans"/>
                <a:cs typeface="Open Sans"/>
              </a:rPr>
              <a:t>صُممت هذه الأسئلة لتمثيل مستويات متفاوتة من انعدام الأمن الغذائي، مما يعكس 3 مجالات يُنظر إليها على أنها أساسية لتجربة انعدام الأمن الغذائي عبر الثقافات:</a:t>
            </a:r>
            <a:endParaRPr lang="ar-YE" spc="60" dirty="0">
              <a:latin typeface="Open Sans"/>
              <a:ea typeface="Open Sans"/>
              <a:cs typeface="Open Sans"/>
            </a:endParaRPr>
          </a:p>
          <a:p>
            <a:pPr marL="0" indent="0" algn="r" rtl="1">
              <a:lnSpc>
                <a:spcPct val="150000"/>
              </a:lnSpc>
              <a:buNone/>
            </a:pPr>
            <a:r>
              <a:rPr lang="ar-YE" spc="60" dirty="0">
                <a:latin typeface="Open Sans"/>
                <a:ea typeface="Open Sans"/>
                <a:cs typeface="Open Sans"/>
              </a:rPr>
              <a:t>        1) ا</a:t>
            </a:r>
            <a:r>
              <a:rPr lang="ar-SA" spc="60" dirty="0">
                <a:latin typeface="Open Sans"/>
                <a:ea typeface="Open Sans"/>
                <a:cs typeface="Open Sans"/>
              </a:rPr>
              <a:t>لقلق بشأن الإمدادات الغذائية للأسر</a:t>
            </a:r>
            <a:r>
              <a:rPr lang="ar-YE" spc="60" dirty="0">
                <a:latin typeface="Open Sans"/>
                <a:ea typeface="Open Sans"/>
                <a:cs typeface="Open Sans"/>
              </a:rPr>
              <a:t>ة.</a:t>
            </a:r>
          </a:p>
          <a:p>
            <a:pPr marL="0" indent="0" algn="r" rtl="1">
              <a:lnSpc>
                <a:spcPct val="150000"/>
              </a:lnSpc>
              <a:buNone/>
            </a:pPr>
            <a:r>
              <a:rPr lang="ar-YE" spc="60" dirty="0">
                <a:latin typeface="Open Sans"/>
                <a:ea typeface="Open Sans"/>
                <a:cs typeface="Open Sans"/>
              </a:rPr>
              <a:t>        2) جودة الطعام</a:t>
            </a:r>
            <a:r>
              <a:rPr lang="ar-SA" spc="60" dirty="0">
                <a:latin typeface="Open Sans"/>
                <a:ea typeface="Open Sans"/>
                <a:cs typeface="Open Sans"/>
              </a:rPr>
              <a:t> </a:t>
            </a:r>
            <a:r>
              <a:rPr lang="ar-YE" spc="60" dirty="0">
                <a:latin typeface="Open Sans"/>
                <a:ea typeface="Open Sans"/>
                <a:cs typeface="Open Sans"/>
              </a:rPr>
              <a:t>ال</a:t>
            </a:r>
            <a:r>
              <a:rPr lang="ar-SA" spc="60" dirty="0">
                <a:latin typeface="Open Sans"/>
                <a:ea typeface="Open Sans"/>
                <a:cs typeface="Open Sans"/>
              </a:rPr>
              <a:t>غير الكافية، والتي تشمل التنوع والتفضيلات </a:t>
            </a:r>
            <a:r>
              <a:rPr lang="ar-YE" spc="60" dirty="0">
                <a:latin typeface="Open Sans"/>
                <a:ea typeface="Open Sans"/>
                <a:cs typeface="Open Sans"/>
              </a:rPr>
              <a:t>المقبولة اجتماعيا</a:t>
            </a:r>
            <a:r>
              <a:rPr lang="en-US" spc="60" dirty="0">
                <a:latin typeface="Open Sans"/>
                <a:ea typeface="Open Sans"/>
                <a:cs typeface="Open Sans"/>
              </a:rPr>
              <a:t>.</a:t>
            </a:r>
            <a:endParaRPr lang="ar-YE" spc="60" dirty="0">
              <a:latin typeface="Open Sans"/>
              <a:ea typeface="Open Sans"/>
              <a:cs typeface="Open Sans"/>
            </a:endParaRPr>
          </a:p>
          <a:p>
            <a:pPr marL="457200" lvl="1" indent="0" algn="r" rtl="1">
              <a:lnSpc>
                <a:spcPct val="150000"/>
              </a:lnSpc>
              <a:buNone/>
            </a:pPr>
            <a:r>
              <a:rPr lang="ar-YE" spc="60" dirty="0">
                <a:latin typeface="Open Sans"/>
                <a:ea typeface="Open Sans"/>
                <a:cs typeface="Open Sans"/>
              </a:rPr>
              <a:t>  3) </a:t>
            </a:r>
            <a:r>
              <a:rPr lang="ar-SA" spc="60" dirty="0">
                <a:latin typeface="Open Sans"/>
                <a:ea typeface="Open Sans"/>
                <a:cs typeface="Open Sans"/>
              </a:rPr>
              <a:t>عدم كفاية </a:t>
            </a:r>
            <a:r>
              <a:rPr lang="ar-YE" spc="60" dirty="0">
                <a:latin typeface="Open Sans"/>
                <a:ea typeface="Open Sans"/>
                <a:cs typeface="Open Sans"/>
              </a:rPr>
              <a:t>الموارد</a:t>
            </a:r>
            <a:r>
              <a:rPr lang="ar-SA" spc="60" dirty="0">
                <a:latin typeface="Open Sans"/>
                <a:ea typeface="Open Sans"/>
                <a:cs typeface="Open Sans"/>
              </a:rPr>
              <a:t> الغذائية </a:t>
            </a:r>
            <a:r>
              <a:rPr lang="ar-YE" spc="60" dirty="0">
                <a:latin typeface="Open Sans"/>
                <a:ea typeface="Open Sans"/>
                <a:cs typeface="Open Sans"/>
              </a:rPr>
              <a:t>والطعام</a:t>
            </a:r>
            <a:r>
              <a:rPr lang="ar-SA" spc="60" dirty="0">
                <a:latin typeface="Open Sans"/>
                <a:ea typeface="Open Sans"/>
                <a:cs typeface="Open Sans"/>
              </a:rPr>
              <a:t> ال</a:t>
            </a:r>
            <a:r>
              <a:rPr lang="ar-YE" spc="60" dirty="0">
                <a:latin typeface="Open Sans"/>
                <a:ea typeface="Open Sans"/>
                <a:cs typeface="Open Sans"/>
              </a:rPr>
              <a:t>متناول</a:t>
            </a:r>
            <a:r>
              <a:rPr lang="ar-SA" spc="60" dirty="0">
                <a:latin typeface="Open Sans"/>
                <a:ea typeface="Open Sans"/>
                <a:cs typeface="Open Sans"/>
              </a:rPr>
              <a:t> والعواقب الجسدية</a:t>
            </a:r>
            <a:r>
              <a:rPr lang="en-GB" spc="60" dirty="0">
                <a:latin typeface="Open Sans"/>
                <a:ea typeface="Open Sans"/>
                <a:cs typeface="Open Sans"/>
              </a:rPr>
              <a:t>.</a:t>
            </a:r>
            <a:endParaRPr lang="ar-YE" spc="60" dirty="0">
              <a:latin typeface="Open Sans"/>
              <a:ea typeface="Open Sans"/>
              <a:cs typeface="Open Sans"/>
            </a:endParaRPr>
          </a:p>
          <a:p>
            <a:pPr marL="342900" lvl="1" indent="-342900" algn="r" rtl="1">
              <a:lnSpc>
                <a:spcPct val="150000"/>
              </a:lnSpc>
              <a:spcBef>
                <a:spcPts val="1000"/>
              </a:spcBef>
              <a:buFont typeface="Wingdings" panose="05000000000000000000" pitchFamily="2" charset="2"/>
              <a:buChar char="v"/>
            </a:pPr>
            <a:r>
              <a:rPr lang="ar-SA" sz="2000" spc="60" dirty="0">
                <a:latin typeface="Open Sans"/>
                <a:ea typeface="Open Sans"/>
                <a:cs typeface="Open Sans"/>
              </a:rPr>
              <a:t>للمزيد من المعلومات، انظر هنا إرشادات</a:t>
            </a:r>
            <a:r>
              <a:rPr lang="en-GB" sz="2000" spc="60" dirty="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US" sz="2000" spc="60" dirty="0">
                <a:latin typeface="Open Sans"/>
                <a:ea typeface="Open Sans"/>
                <a:cs typeface="Open Sans"/>
              </a:rPr>
              <a:t> </a:t>
            </a:r>
            <a:r>
              <a:rPr lang="ar-YE" sz="2000" spc="60" dirty="0">
                <a:latin typeface="Open Sans"/>
                <a:ea typeface="Open Sans"/>
                <a:cs typeface="Open Sans"/>
              </a:rPr>
              <a:t> </a:t>
            </a:r>
            <a:r>
              <a:rPr lang="ar-SA" sz="2000" spc="60" dirty="0">
                <a:latin typeface="Open Sans"/>
                <a:ea typeface="Open Sans"/>
                <a:cs typeface="Open Sans"/>
              </a:rPr>
              <a:t>الموجودة على </a:t>
            </a:r>
            <a:r>
              <a:rPr lang="ar-SA" spc="60" dirty="0">
                <a:latin typeface="Open Sans"/>
                <a:ea typeface="Open Sans"/>
              </a:rPr>
              <a:t>مركز </a:t>
            </a:r>
            <a:r>
              <a:rPr lang="en-GB" spc="60" dirty="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ar-YE" sz="2000" spc="60" dirty="0">
                <a:latin typeface="Open Sans"/>
                <a:ea typeface="Open Sans"/>
                <a:cs typeface="Open Sans"/>
              </a:rPr>
              <a:t>.</a:t>
            </a:r>
            <a:endParaRPr lang="en-US" sz="20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48640" y="716415"/>
            <a:ext cx="11220543" cy="662558"/>
          </a:xfrm>
        </p:spPr>
        <p:txBody>
          <a:bodyPr anchor="t" anchorCtr="0"/>
          <a:lstStyle/>
          <a:p>
            <a:pPr algn="r" rtl="1"/>
            <a:r>
              <a:rPr lang="ar-YE" sz="3400" kern="1400" spc="230" dirty="0">
                <a:solidFill>
                  <a:schemeClr val="tx1"/>
                </a:solidFill>
                <a:latin typeface="HALDEN SOLID"/>
                <a:ea typeface="Open Sans Extrabold"/>
                <a:cs typeface="Open Sans Extrabold"/>
              </a:rPr>
              <a:t>ماهو مؤشر </a:t>
            </a:r>
            <a:r>
              <a:rPr lang="ar-SA" sz="3400" kern="1400" spc="230" dirty="0">
                <a:solidFill>
                  <a:schemeClr val="tx1"/>
                </a:solidFill>
                <a:latin typeface="HALDEN SOLID"/>
                <a:ea typeface="Open Sans Extrabold"/>
                <a:cs typeface="Open Sans Extrabold"/>
              </a:rPr>
              <a:t>مقياس الوصول إلى انعدام الأمن الغذائية</a:t>
            </a:r>
            <a:r>
              <a:rPr lang="ar-YE" sz="3400" kern="1400" spc="230" dirty="0">
                <a:solidFill>
                  <a:schemeClr val="tx1"/>
                </a:solidFill>
                <a:latin typeface="HALDEN SOLID"/>
                <a:ea typeface="Open Sans Extrabold"/>
                <a:cs typeface="Open Sans Extrabold"/>
              </a:rPr>
              <a:t> للأسرة</a:t>
            </a:r>
            <a:r>
              <a:rPr lang="en-GB" sz="3400" kern="1400" spc="230" dirty="0">
                <a:solidFill>
                  <a:schemeClr val="tx1"/>
                </a:solidFill>
                <a:latin typeface="HALDEN SOLID"/>
                <a:ea typeface="Open Sans Extrabold"/>
                <a:cs typeface="Open Sans Extrabold"/>
              </a:rPr>
              <a:t>HFIAS </a:t>
            </a:r>
          </a:p>
        </p:txBody>
      </p:sp>
    </p:spTree>
    <p:extLst>
      <p:ext uri="{BB962C8B-B14F-4D97-AF65-F5344CB8AC3E}">
        <p14:creationId xmlns:p14="http://schemas.microsoft.com/office/powerpoint/2010/main" val="11849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35414" y="122055"/>
            <a:ext cx="11656880" cy="662558"/>
          </a:xfrm>
        </p:spPr>
        <p:txBody>
          <a:bodyPr anchor="t" anchorCtr="0"/>
          <a:lstStyle/>
          <a:p>
            <a:pPr algn="ctr" rtl="1"/>
            <a:r>
              <a:rPr lang="ar-YE" sz="3200" kern="1400" spc="230" dirty="0">
                <a:solidFill>
                  <a:schemeClr val="tx1"/>
                </a:solidFill>
                <a:latin typeface="HALDEN SOLID" pitchFamily="2" charset="0"/>
              </a:rPr>
              <a:t>ماهو مؤشر </a:t>
            </a:r>
            <a:r>
              <a:rPr lang="ar-SA" sz="3200" kern="1400" spc="230" dirty="0">
                <a:solidFill>
                  <a:schemeClr val="tx1"/>
                </a:solidFill>
                <a:latin typeface="HALDEN SOLID"/>
                <a:ea typeface="Open Sans Extrabold"/>
                <a:cs typeface="Open Sans Extrabold"/>
              </a:rPr>
              <a:t>مقياس الوصول إلى انعدام الأمن الغذائية</a:t>
            </a:r>
            <a:r>
              <a:rPr lang="ar-YE" sz="3200" kern="1400" spc="230" dirty="0">
                <a:solidFill>
                  <a:schemeClr val="tx1"/>
                </a:solidFill>
                <a:latin typeface="HALDEN SOLID"/>
                <a:ea typeface="Open Sans Extrabold"/>
                <a:cs typeface="Open Sans Extrabold"/>
              </a:rPr>
              <a:t> (</a:t>
            </a:r>
            <a:r>
              <a:rPr lang="en-GB" sz="3200" kern="1400" spc="230" dirty="0">
                <a:solidFill>
                  <a:schemeClr val="tx1"/>
                </a:solidFill>
                <a:latin typeface="HALDEN SOLID" pitchFamily="2" charset="0"/>
              </a:rPr>
              <a:t>HFIAS</a:t>
            </a:r>
            <a:r>
              <a:rPr lang="ar-YE" sz="3200" kern="1400" spc="230" dirty="0">
                <a:solidFill>
                  <a:schemeClr val="tx1"/>
                </a:solidFill>
                <a:latin typeface="HALDEN SOLID"/>
                <a:ea typeface="Open Sans Extrabold"/>
                <a:cs typeface="Open Sans Extrabold"/>
              </a:rPr>
              <a:t>) ومؤشر حدة الجوع </a:t>
            </a:r>
            <a:r>
              <a:rPr lang="ar-YE" sz="3200" kern="1400" spc="230" dirty="0">
                <a:solidFill>
                  <a:schemeClr val="tx1"/>
                </a:solidFill>
                <a:latin typeface="HALDEN SOLID" pitchFamily="2" charset="0"/>
                <a:ea typeface="Open Sans Extrabold"/>
                <a:cs typeface="Open Sans Extrabold"/>
              </a:rPr>
              <a:t>(</a:t>
            </a:r>
            <a:r>
              <a:rPr lang="en-US" sz="3200" kern="1400" spc="230" dirty="0">
                <a:solidFill>
                  <a:schemeClr val="tx1"/>
                </a:solidFill>
                <a:latin typeface="HALDEN SOLID" pitchFamily="2" charset="0"/>
                <a:ea typeface="Open Sans Extrabold"/>
                <a:cs typeface="Open Sans Extrabold"/>
              </a:rPr>
              <a:t>HHS</a:t>
            </a:r>
            <a:r>
              <a:rPr lang="ar-YE" sz="3200" kern="1400" spc="230" dirty="0">
                <a:solidFill>
                  <a:schemeClr val="tx1"/>
                </a:solidFill>
                <a:latin typeface="HALDEN SOLID" pitchFamily="2" charset="0"/>
                <a:ea typeface="Open Sans Extrabold"/>
                <a:cs typeface="Open Sans Extrabold"/>
              </a:rPr>
              <a:t>)</a:t>
            </a:r>
            <a:endParaRPr lang="en-GB" sz="3200" kern="1400" spc="230" dirty="0">
              <a:solidFill>
                <a:schemeClr val="tx1"/>
              </a:solidFill>
              <a:latin typeface="HALDEN SOLID" pitchFamily="2" charset="0"/>
            </a:endParaRPr>
          </a:p>
        </p:txBody>
      </p:sp>
      <p:graphicFrame>
        <p:nvGraphicFramePr>
          <p:cNvPr id="9" name="Content Placeholder 8">
            <a:extLst>
              <a:ext uri="{FF2B5EF4-FFF2-40B4-BE49-F238E27FC236}">
                <a16:creationId xmlns:a16="http://schemas.microsoft.com/office/drawing/2014/main" id="{2DF2E910-45A6-9E54-CCDD-884102E0EE82}"/>
              </a:ext>
            </a:extLst>
          </p:cNvPr>
          <p:cNvGraphicFramePr>
            <a:graphicFrameLocks noGrp="1"/>
          </p:cNvGraphicFramePr>
          <p:nvPr>
            <p:ph idx="1"/>
            <p:extLst>
              <p:ext uri="{D42A27DB-BD31-4B8C-83A1-F6EECF244321}">
                <p14:modId xmlns:p14="http://schemas.microsoft.com/office/powerpoint/2010/main" val="2435465794"/>
              </p:ext>
            </p:extLst>
          </p:nvPr>
        </p:nvGraphicFramePr>
        <p:xfrm>
          <a:off x="117026" y="1003513"/>
          <a:ext cx="11675268" cy="5956087"/>
        </p:xfrm>
        <a:graphic>
          <a:graphicData uri="http://schemas.openxmlformats.org/drawingml/2006/table">
            <a:tbl>
              <a:tblPr rtl="1" firstRow="1" bandRow="1"/>
              <a:tblGrid>
                <a:gridCol w="5678851">
                  <a:extLst>
                    <a:ext uri="{9D8B030D-6E8A-4147-A177-3AD203B41FA5}">
                      <a16:colId xmlns:a16="http://schemas.microsoft.com/office/drawing/2014/main" val="4154397919"/>
                    </a:ext>
                  </a:extLst>
                </a:gridCol>
                <a:gridCol w="5996417">
                  <a:extLst>
                    <a:ext uri="{9D8B030D-6E8A-4147-A177-3AD203B41FA5}">
                      <a16:colId xmlns:a16="http://schemas.microsoft.com/office/drawing/2014/main" val="1817638773"/>
                    </a:ext>
                  </a:extLst>
                </a:gridCol>
              </a:tblGrid>
              <a:tr h="1206541">
                <a:tc>
                  <a:txBody>
                    <a:bodyPr/>
                    <a:lstStyle/>
                    <a:p>
                      <a:pPr algn="r" rtl="1">
                        <a:lnSpc>
                          <a:spcPct val="107000"/>
                        </a:lnSpc>
                      </a:pPr>
                      <a:r>
                        <a:rPr lang="ar-SA"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الأسئلة المتعلقة  </a:t>
                      </a:r>
                      <a:r>
                        <a:rPr lang="ar-YE"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HFIAS</a:t>
                      </a:r>
                      <a:r>
                        <a:rPr lang="ar-YE"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GB" sz="1800" kern="100" dirty="0">
                        <a:effectLst/>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pPr>
                      <a:r>
                        <a:rPr lang="ar-SA"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في الثلاثين يومًا الماضية، </a:t>
                      </a:r>
                      <a:r>
                        <a:rPr lang="en-GB" sz="1800" b="1" kern="1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GB" sz="1800" kern="100" dirty="0">
                        <a:effectLst/>
                        <a:latin typeface="Calibri" panose="020F0502020204030204" pitchFamily="34" charset="0"/>
                        <a:ea typeface="Times New Roman" panose="02020603050405020304" pitchFamily="18" charset="0"/>
                        <a:cs typeface="Arial" panose="020B0604020202020204" pitchFamily="34" charset="0"/>
                      </a:endParaRPr>
                    </a:p>
                    <a:p>
                      <a:pPr rtl="0">
                        <a:lnSpc>
                          <a:spcPct val="107000"/>
                        </a:lnSpc>
                      </a:pPr>
                      <a:r>
                        <a:rPr lang="en-GB" sz="800" kern="100" dirty="0">
                          <a:effectLst/>
                          <a:latin typeface="Calibri" panose="020F0502020204030204" pitchFamily="34" charset="0"/>
                          <a:ea typeface="Times New Roman" panose="02020603050405020304" pitchFamily="18" charset="0"/>
                          <a:cs typeface="Arial" panose="020B0604020202020204" pitchFamily="34" charset="0"/>
                        </a:rPr>
                        <a:t> </a:t>
                      </a: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en-GB"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If</a:t>
                      </a:r>
                      <a:r>
                        <a:rPr lang="en-GB" sz="1400"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ar-SA"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إذا كانت الإجابة بنعم، كم مرة حدث ذلك خلال الثلاثين يوماً الماضية؟</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07000"/>
                        </a:lnSpc>
                        <a:spcAft>
                          <a:spcPts val="800"/>
                        </a:spcAft>
                        <a:buFont typeface="Arial" panose="020B0604020202020204" pitchFamily="34" charset="0"/>
                        <a:buChar char="•"/>
                        <a:tabLst>
                          <a:tab pos="914400" algn="l"/>
                        </a:tabLst>
                      </a:pPr>
                      <a:r>
                        <a:rPr lang="ar-SA"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نادرا (1-2 مرات)</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lnSpc>
                          <a:spcPct val="107000"/>
                        </a:lnSpc>
                        <a:spcAft>
                          <a:spcPts val="800"/>
                        </a:spcAft>
                        <a:buFont typeface="Arial" panose="020B0604020202020204" pitchFamily="34" charset="0"/>
                        <a:buChar char="•"/>
                        <a:tabLst>
                          <a:tab pos="914400" algn="l"/>
                        </a:tabLst>
                      </a:pPr>
                      <a:r>
                        <a:rPr lang="ar-SA"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في بعض الأحيان  (3-10 مرات)</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lnSpc>
                          <a:spcPct val="107000"/>
                        </a:lnSpc>
                        <a:spcAft>
                          <a:spcPts val="800"/>
                        </a:spcAft>
                        <a:buFont typeface="Arial" panose="020B0604020202020204" pitchFamily="34" charset="0"/>
                        <a:buChar char="•"/>
                        <a:tabLst>
                          <a:tab pos="914400" algn="l"/>
                        </a:tabLst>
                      </a:pPr>
                      <a:r>
                        <a:rPr lang="ar-SA"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غالبًا (أكثر من 10 مرات)</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3848343888"/>
                  </a:ext>
                </a:extLst>
              </a:tr>
              <a:tr h="446715">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كنت قلقاً من أن أسرتك لن يكون لديها ما يكفي من الطعام؟</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hMerge="1">
                  <a:txBody>
                    <a:bodyPr/>
                    <a:lstStyle/>
                    <a:p>
                      <a:endParaRPr lang="en-GB"/>
                    </a:p>
                  </a:txBody>
                  <a:tcPr/>
                </a:tc>
                <a:extLst>
                  <a:ext uri="{0D108BD9-81ED-4DB2-BD59-A6C34878D82A}">
                    <a16:rowId xmlns:a16="http://schemas.microsoft.com/office/drawing/2014/main" val="900322550"/>
                  </a:ext>
                </a:extLst>
              </a:tr>
              <a:tr h="446715">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كنت أنت أو أي فرد من أفراد أسرتك غير قادرين على تناول أنواع الأطعمة التي تفضلها بسبب نقص الموارد؟</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hMerge="1">
                  <a:txBody>
                    <a:bodyPr/>
                    <a:lstStyle/>
                    <a:p>
                      <a:endParaRPr lang="en-GB"/>
                    </a:p>
                  </a:txBody>
                  <a:tcPr/>
                </a:tc>
                <a:extLst>
                  <a:ext uri="{0D108BD9-81ED-4DB2-BD59-A6C34878D82A}">
                    <a16:rowId xmlns:a16="http://schemas.microsoft.com/office/drawing/2014/main" val="4218192370"/>
                  </a:ext>
                </a:extLst>
              </a:tr>
              <a:tr h="446715">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اضطررت إلى تناول مجموعة محدودة من الأطعمة أنت أو أي فرد من أفراد أسرتك بسبب نقص الموارد؟</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hMerge="1">
                  <a:txBody>
                    <a:bodyPr/>
                    <a:lstStyle/>
                    <a:p>
                      <a:endParaRPr lang="en-GB"/>
                    </a:p>
                  </a:txBody>
                  <a:tcPr/>
                </a:tc>
                <a:extLst>
                  <a:ext uri="{0D108BD9-81ED-4DB2-BD59-A6C34878D82A}">
                    <a16:rowId xmlns:a16="http://schemas.microsoft.com/office/drawing/2014/main" val="222846808"/>
                  </a:ext>
                </a:extLst>
              </a:tr>
              <a:tr h="825754">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اضطررت أنت أو أي فرد من أفراد أسرتك إلى تناول بعض الأطعمة التي لم تكن ترغب حقاً في تناولها بسبب نقص الموارد للحصول على أنواع أخرى من الطعام؟</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hMerge="1">
                  <a:txBody>
                    <a:bodyPr/>
                    <a:lstStyle/>
                    <a:p>
                      <a:endParaRPr lang="en-GB"/>
                    </a:p>
                  </a:txBody>
                  <a:tcPr/>
                </a:tc>
                <a:extLst>
                  <a:ext uri="{0D108BD9-81ED-4DB2-BD59-A6C34878D82A}">
                    <a16:rowId xmlns:a16="http://schemas.microsoft.com/office/drawing/2014/main" val="521933982"/>
                  </a:ext>
                </a:extLst>
              </a:tr>
              <a:tr h="588204">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اضطررت أنت أو أي فرد من أفراد أسرتك إلى تناول وجبة </a:t>
                      </a:r>
                      <a:r>
                        <a:rPr lang="ar-YE"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أصغر في الحجم</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مما كنت تشعر بأنك بحاجة إليه بسبب عدم وجود طعام كافٍ؟</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hMerge="1">
                  <a:txBody>
                    <a:bodyPr/>
                    <a:lstStyle/>
                    <a:p>
                      <a:endParaRPr lang="en-GB"/>
                    </a:p>
                  </a:txBody>
                  <a:tcPr/>
                </a:tc>
                <a:extLst>
                  <a:ext uri="{0D108BD9-81ED-4DB2-BD59-A6C34878D82A}">
                    <a16:rowId xmlns:a16="http://schemas.microsoft.com/office/drawing/2014/main" val="351336698"/>
                  </a:ext>
                </a:extLst>
              </a:tr>
              <a:tr h="446715">
                <a:tc gridSpan="2">
                  <a:txBody>
                    <a:bodyPr/>
                    <a:lstStyle/>
                    <a:p>
                      <a:pPr algn="r" rtl="1">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r>
                        <a:rPr lang="ar-SA"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هل اضطررت أنت أو أي فرد من أفراد أسرتك إلى تناول وجبات أقل في اليوم بسبب عدم وجود طعام كافٍ؟</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hMerge="1">
                  <a:txBody>
                    <a:bodyPr/>
                    <a:lstStyle/>
                    <a:p>
                      <a:endParaRPr lang="en-GB"/>
                    </a:p>
                  </a:txBody>
                  <a:tcPr/>
                </a:tc>
                <a:extLst>
                  <a:ext uri="{0D108BD9-81ED-4DB2-BD59-A6C34878D82A}">
                    <a16:rowId xmlns:a16="http://schemas.microsoft.com/office/drawing/2014/main" val="978543568"/>
                  </a:ext>
                </a:extLst>
              </a:tr>
              <a:tr h="446715">
                <a:tc gridSpan="2">
                  <a:txBody>
                    <a:bodyPr/>
                    <a:lstStyle/>
                    <a:p>
                      <a:pPr algn="r" rtl="1">
                        <a:lnSpc>
                          <a:spcPct val="107000"/>
                        </a:lnSpc>
                        <a:spcAft>
                          <a:spcPts val="800"/>
                        </a:spcAft>
                      </a:pPr>
                      <a:r>
                        <a:rPr lang="ar-SA"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7. ... هل كان وقت لم يكن هناك طعام من أي نوع كان يأكله في منزلك بسبب نقص الموارد اللازمة للحصول على الطعام؟</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hMerge="1">
                  <a:txBody>
                    <a:bodyPr/>
                    <a:lstStyle/>
                    <a:p>
                      <a:endParaRPr lang="en-GB"/>
                    </a:p>
                  </a:txBody>
                  <a:tcPr/>
                </a:tc>
                <a:extLst>
                  <a:ext uri="{0D108BD9-81ED-4DB2-BD59-A6C34878D82A}">
                    <a16:rowId xmlns:a16="http://schemas.microsoft.com/office/drawing/2014/main" val="878408074"/>
                  </a:ext>
                </a:extLst>
              </a:tr>
              <a:tr h="446715">
                <a:tc gridSpan="2">
                  <a:txBody>
                    <a:bodyPr/>
                    <a:lstStyle/>
                    <a:p>
                      <a:pPr algn="r" rtl="1">
                        <a:lnSpc>
                          <a:spcPct val="107000"/>
                        </a:lnSpc>
                        <a:spcAft>
                          <a:spcPts val="800"/>
                        </a:spcAft>
                      </a:pPr>
                      <a:r>
                        <a:rPr lang="ar-SA"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 ... هل كان هناك وقت ذهبت أنت أو أي فرد من أفراد الأسرة للنوم جائعًا في الليل لأنه لم يكن هناك ما يكفي من الطعام؟</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hMerge="1">
                  <a:txBody>
                    <a:bodyPr/>
                    <a:lstStyle/>
                    <a:p>
                      <a:endParaRPr lang="en-GB"/>
                    </a:p>
                  </a:txBody>
                  <a:tcPr/>
                </a:tc>
                <a:extLst>
                  <a:ext uri="{0D108BD9-81ED-4DB2-BD59-A6C34878D82A}">
                    <a16:rowId xmlns:a16="http://schemas.microsoft.com/office/drawing/2014/main" val="1229443220"/>
                  </a:ext>
                </a:extLst>
              </a:tr>
              <a:tr h="588204">
                <a:tc gridSpan="2">
                  <a:txBody>
                    <a:bodyPr/>
                    <a:lstStyle/>
                    <a:p>
                      <a:pPr algn="r" rtl="1">
                        <a:lnSpc>
                          <a:spcPct val="107000"/>
                        </a:lnSpc>
                        <a:spcAft>
                          <a:spcPts val="800"/>
                        </a:spcAft>
                      </a:pPr>
                      <a:r>
                        <a:rPr lang="ar-SA"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9. ... هل هناك وقت ذهبت أنت أو أي فرد من أفراد الأسرة طوال اليوم والليل دون تناول أي شيء على الإطلاق لأنه لم يكن هناك ما يكفي من الطعام؟</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txBody>
                  <a:tcPr marL="67199" marR="67199" marT="33599" marB="33599">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hMerge="1">
                  <a:txBody>
                    <a:bodyPr/>
                    <a:lstStyle/>
                    <a:p>
                      <a:endParaRPr lang="en-GB"/>
                    </a:p>
                  </a:txBody>
                  <a:tcPr/>
                </a:tc>
                <a:extLst>
                  <a:ext uri="{0D108BD9-81ED-4DB2-BD59-A6C34878D82A}">
                    <a16:rowId xmlns:a16="http://schemas.microsoft.com/office/drawing/2014/main" val="2780147036"/>
                  </a:ext>
                </a:extLst>
              </a:tr>
            </a:tbl>
          </a:graphicData>
        </a:graphic>
      </p:graphicFrame>
      <p:sp>
        <p:nvSpPr>
          <p:cNvPr id="4" name="Rectangle 3">
            <a:extLst>
              <a:ext uri="{FF2B5EF4-FFF2-40B4-BE49-F238E27FC236}">
                <a16:creationId xmlns:a16="http://schemas.microsoft.com/office/drawing/2014/main" id="{00B84C7E-6662-F55C-3039-DD9B1EAB8BEC}"/>
              </a:ext>
            </a:extLst>
          </p:cNvPr>
          <p:cNvSpPr/>
          <p:nvPr/>
        </p:nvSpPr>
        <p:spPr>
          <a:xfrm>
            <a:off x="135414" y="5476239"/>
            <a:ext cx="11658626" cy="1333857"/>
          </a:xfrm>
          <a:prstGeom prst="rect">
            <a:avLst/>
          </a:prstGeom>
          <a:solidFill>
            <a:schemeClr val="bg1">
              <a:lumMod val="20000"/>
              <a:lumOff val="80000"/>
              <a:alpha val="57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en-US" sz="4000" b="1" spc="600" dirty="0">
                <a:solidFill>
                  <a:schemeClr val="accent1"/>
                </a:solidFill>
                <a:effectLst>
                  <a:outerShdw blurRad="38100" dist="38100" dir="2700000" algn="tl">
                    <a:srgbClr val="000000">
                      <a:alpha val="43137"/>
                    </a:srgbClr>
                  </a:outerShdw>
                </a:effectLst>
                <a:latin typeface="Open Sans"/>
                <a:ea typeface="Open Sans"/>
                <a:cs typeface="Open Sans"/>
              </a:rPr>
              <a:t> -HHS</a:t>
            </a:r>
            <a:r>
              <a:rPr lang="ar-SA" sz="4000" b="1" spc="600" dirty="0">
                <a:solidFill>
                  <a:schemeClr val="accent1"/>
                </a:solidFill>
                <a:effectLst>
                  <a:outerShdw blurRad="38100" dist="38100" dir="2700000" algn="tl">
                    <a:srgbClr val="000000">
                      <a:alpha val="43137"/>
                    </a:srgbClr>
                  </a:outerShdw>
                </a:effectLst>
                <a:latin typeface="Open Sans"/>
                <a:ea typeface="Open Sans"/>
                <a:cs typeface="Open Sans"/>
              </a:rPr>
              <a:t>تُستخدم أحيانًا في تقييمات برنامج الأغذية العالمي</a:t>
            </a:r>
          </a:p>
        </p:txBody>
      </p:sp>
      <p:sp>
        <p:nvSpPr>
          <p:cNvPr id="3" name="Rectangle 2">
            <a:extLst>
              <a:ext uri="{FF2B5EF4-FFF2-40B4-BE49-F238E27FC236}">
                <a16:creationId xmlns:a16="http://schemas.microsoft.com/office/drawing/2014/main" id="{F0EFE983-744F-2BAF-A58C-AF486D0C54A6}"/>
              </a:ext>
            </a:extLst>
          </p:cNvPr>
          <p:cNvSpPr/>
          <p:nvPr/>
        </p:nvSpPr>
        <p:spPr>
          <a:xfrm>
            <a:off x="115280" y="2244436"/>
            <a:ext cx="11658626" cy="3231601"/>
          </a:xfrm>
          <a:prstGeom prst="rect">
            <a:avLst/>
          </a:prstGeom>
          <a:solidFill>
            <a:schemeClr val="accent3">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en-US" sz="4000" b="1" spc="600" dirty="0">
                <a:solidFill>
                  <a:schemeClr val="accent1"/>
                </a:solidFill>
                <a:effectLst>
                  <a:outerShdw blurRad="38100" dist="38100" dir="2700000" algn="tl">
                    <a:srgbClr val="000000">
                      <a:alpha val="43137"/>
                    </a:srgbClr>
                  </a:outerShdw>
                </a:effectLst>
                <a:latin typeface="Open Sans"/>
                <a:ea typeface="Open Sans"/>
                <a:cs typeface="Open Sans"/>
              </a:rPr>
              <a:t> - HFIAS</a:t>
            </a:r>
            <a:r>
              <a:rPr lang="ar-SA" sz="4000" b="1" spc="600" dirty="0">
                <a:solidFill>
                  <a:schemeClr val="accent1"/>
                </a:solidFill>
                <a:effectLst>
                  <a:outerShdw blurRad="38100" dist="38100" dir="2700000" algn="tl">
                    <a:srgbClr val="000000">
                      <a:alpha val="43137"/>
                    </a:srgbClr>
                  </a:outerShdw>
                </a:effectLst>
                <a:latin typeface="Open Sans"/>
                <a:ea typeface="Open Sans"/>
                <a:cs typeface="Open Sans"/>
              </a:rPr>
              <a:t>لا تستخدم عادةً في تقييمات برنامج الأغذية</a:t>
            </a:r>
            <a:r>
              <a:rPr lang="ar-SA" sz="4400" b="1" spc="600" dirty="0">
                <a:solidFill>
                  <a:schemeClr val="accent1"/>
                </a:solidFill>
                <a:effectLst>
                  <a:outerShdw blurRad="38100" dist="38100" dir="2700000" algn="tl">
                    <a:srgbClr val="000000">
                      <a:alpha val="43137"/>
                    </a:srgbClr>
                  </a:outerShdw>
                </a:effectLst>
                <a:latin typeface="Open Sans"/>
                <a:ea typeface="Open Sans"/>
                <a:cs typeface="Open Sans"/>
              </a:rPr>
              <a:t> العالمي</a:t>
            </a:r>
            <a:endParaRPr lang="en-US" sz="4000" b="1" spc="600" dirty="0">
              <a:solidFill>
                <a:schemeClr val="accent1"/>
              </a:solidFill>
              <a:effectLst>
                <a:outerShdw blurRad="38100" dist="38100" dir="2700000" algn="tl">
                  <a:srgbClr val="000000">
                    <a:alpha val="43137"/>
                  </a:srgbClr>
                </a:outerShdw>
              </a:effectLst>
              <a:latin typeface="Open Sans"/>
              <a:ea typeface="Open Sans"/>
              <a:cs typeface="Open Sans"/>
            </a:endParaRPr>
          </a:p>
        </p:txBody>
      </p:sp>
    </p:spTree>
    <p:extLst>
      <p:ext uri="{BB962C8B-B14F-4D97-AF65-F5344CB8AC3E}">
        <p14:creationId xmlns:p14="http://schemas.microsoft.com/office/powerpoint/2010/main" val="31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B1EB9E-9E72-EFDD-F3CA-8F37D958B4CB}"/>
              </a:ext>
            </a:extLst>
          </p:cNvPr>
          <p:cNvGraphicFramePr>
            <a:graphicFrameLocks noGrp="1"/>
          </p:cNvGraphicFramePr>
          <p:nvPr>
            <p:ph idx="1"/>
            <p:extLst>
              <p:ext uri="{D42A27DB-BD31-4B8C-83A1-F6EECF244321}">
                <p14:modId xmlns:p14="http://schemas.microsoft.com/office/powerpoint/2010/main" val="3897303102"/>
              </p:ext>
            </p:extLst>
          </p:nvPr>
        </p:nvGraphicFramePr>
        <p:xfrm>
          <a:off x="160020" y="2043430"/>
          <a:ext cx="1192149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YE" sz="3600" kern="1400" spc="230" dirty="0">
                <a:solidFill>
                  <a:schemeClr val="tx1"/>
                </a:solidFill>
                <a:latin typeface="HALDEN SOLID" pitchFamily="2" charset="0"/>
              </a:rPr>
              <a:t>ماهو مؤشر </a:t>
            </a:r>
            <a:r>
              <a:rPr lang="ar-SA" sz="3600" kern="1400" spc="230" dirty="0">
                <a:solidFill>
                  <a:schemeClr val="tx1"/>
                </a:solidFill>
                <a:latin typeface="HALDEN SOLID"/>
                <a:ea typeface="Open Sans Extrabold"/>
                <a:cs typeface="Open Sans Extrabold"/>
              </a:rPr>
              <a:t>مقياس الوصول إلى انعدام الأمن الغذائية</a:t>
            </a:r>
            <a:r>
              <a:rPr lang="ar-YE" sz="3600" kern="1400" spc="230" dirty="0">
                <a:solidFill>
                  <a:schemeClr val="tx1"/>
                </a:solidFill>
                <a:latin typeface="HALDEN SOLID"/>
                <a:ea typeface="Open Sans Extrabold"/>
                <a:cs typeface="Open Sans Extrabold"/>
              </a:rPr>
              <a:t> (</a:t>
            </a:r>
            <a:r>
              <a:rPr lang="en-GB" sz="3600" kern="1400" spc="230" dirty="0">
                <a:solidFill>
                  <a:schemeClr val="tx1"/>
                </a:solidFill>
                <a:latin typeface="HALDEN SOLID" pitchFamily="2" charset="0"/>
              </a:rPr>
              <a:t>HFIAS</a:t>
            </a:r>
            <a:r>
              <a:rPr lang="ar-YE" sz="3600" kern="1400" spc="230" dirty="0">
                <a:solidFill>
                  <a:schemeClr val="tx1"/>
                </a:solidFill>
                <a:latin typeface="HALDEN SOLID"/>
                <a:ea typeface="Open Sans Extrabold"/>
                <a:cs typeface="Open Sans Extrabold"/>
              </a:rPr>
              <a:t>) ومؤشر</a:t>
            </a:r>
            <a:r>
              <a:rPr lang="en-US" sz="3600" kern="1400" spc="230" dirty="0">
                <a:solidFill>
                  <a:schemeClr val="tx1"/>
                </a:solidFill>
                <a:latin typeface="HALDEN SOLID"/>
                <a:ea typeface="Open Sans Extrabold"/>
                <a:cs typeface="Open Sans Extrabold"/>
              </a:rPr>
              <a:t> </a:t>
            </a:r>
            <a:r>
              <a:rPr lang="ar-YE" sz="3600" kern="1400" spc="230" dirty="0">
                <a:solidFill>
                  <a:schemeClr val="tx1"/>
                </a:solidFill>
                <a:latin typeface="HALDEN SOLID"/>
                <a:ea typeface="Open Sans Extrabold"/>
                <a:cs typeface="Open Sans Extrabold"/>
              </a:rPr>
              <a:t>قياس حدة الجوع </a:t>
            </a:r>
            <a:r>
              <a:rPr lang="ar-YE" sz="3600" kern="1400" spc="230" dirty="0">
                <a:solidFill>
                  <a:schemeClr val="tx1"/>
                </a:solidFill>
                <a:latin typeface="HALDEN SOLID" pitchFamily="2" charset="0"/>
                <a:ea typeface="Open Sans Extrabold"/>
                <a:cs typeface="Open Sans Extrabold"/>
              </a:rPr>
              <a:t>(</a:t>
            </a:r>
            <a:r>
              <a:rPr lang="en-US" sz="3600" kern="1400" spc="230" dirty="0">
                <a:solidFill>
                  <a:schemeClr val="tx1"/>
                </a:solidFill>
                <a:latin typeface="HALDEN SOLID" pitchFamily="2" charset="0"/>
                <a:ea typeface="Open Sans Extrabold"/>
                <a:cs typeface="Open Sans Extrabold"/>
              </a:rPr>
              <a:t>HHS</a:t>
            </a:r>
            <a:r>
              <a:rPr lang="ar-YE" sz="3600" kern="1400" spc="230" dirty="0">
                <a:solidFill>
                  <a:schemeClr val="tx1"/>
                </a:solidFill>
                <a:latin typeface="HALDEN SOLID" pitchFamily="2" charset="0"/>
                <a:ea typeface="Open Sans Extrabold"/>
                <a:cs typeface="Open Sans Extrabold"/>
              </a:rPr>
              <a:t>)</a:t>
            </a:r>
            <a:endParaRPr lang="en-GB" sz="3600" kern="1400" spc="230" dirty="0">
              <a:solidFill>
                <a:schemeClr val="tx1"/>
              </a:solidFill>
              <a:latin typeface="HALDEN SOLID" pitchFamily="2" charset="0"/>
            </a:endParaRPr>
          </a:p>
        </p:txBody>
      </p:sp>
      <p:sp>
        <p:nvSpPr>
          <p:cNvPr id="4" name="Rectangle 3">
            <a:extLst>
              <a:ext uri="{FF2B5EF4-FFF2-40B4-BE49-F238E27FC236}">
                <a16:creationId xmlns:a16="http://schemas.microsoft.com/office/drawing/2014/main" id="{A6EEE2CA-21A1-9E34-0C92-B54A1F96AEB6}"/>
              </a:ext>
            </a:extLst>
          </p:cNvPr>
          <p:cNvSpPr/>
          <p:nvPr/>
        </p:nvSpPr>
        <p:spPr>
          <a:xfrm>
            <a:off x="1308459" y="1946775"/>
            <a:ext cx="3581801" cy="4194810"/>
          </a:xfrm>
          <a:prstGeom prst="rect">
            <a:avLst/>
          </a:prstGeom>
          <a:solidFill>
            <a:schemeClr val="accent6">
              <a:lumMod val="20000"/>
              <a:lumOff val="80000"/>
              <a:alpha val="2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3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951641"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تصميم الوحدة</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00" y="1285612"/>
            <a:ext cx="11574683" cy="5572388"/>
          </a:xfrm>
          <a:solidFill>
            <a:srgbClr val="FFFFFE"/>
          </a:solid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SA" sz="2200" spc="60" dirty="0">
                <a:latin typeface="Open Sans"/>
                <a:ea typeface="Open Sans"/>
                <a:cs typeface="Open Sans"/>
              </a:rPr>
              <a:t>عند تصميم الاستبيان الخاص بك، بما في ذلك وحدة </a:t>
            </a:r>
            <a:r>
              <a:rPr lang="ar-YE" sz="2200" spc="60" dirty="0">
                <a:latin typeface="Open Sans"/>
                <a:ea typeface="Open Sans"/>
                <a:cs typeface="Open Sans"/>
              </a:rPr>
              <a:t>مؤشر قياس </a:t>
            </a:r>
            <a:r>
              <a:rPr lang="ar-SA" sz="2200" spc="60" dirty="0">
                <a:latin typeface="Open Sans"/>
                <a:ea typeface="Open Sans"/>
                <a:cs typeface="Open Sans"/>
              </a:rPr>
              <a:t>حدة الجوع لدى الأسرة </a:t>
            </a:r>
            <a:r>
              <a:rPr lang="ar-YE" sz="2200" spc="60" dirty="0">
                <a:latin typeface="Open Sans"/>
                <a:ea typeface="Open Sans"/>
                <a:cs typeface="Open Sans"/>
              </a:rPr>
              <a:t>المعيشية(</a:t>
            </a:r>
            <a:r>
              <a:rPr lang="en-US" sz="2200" spc="60" dirty="0">
                <a:latin typeface="Open Sans"/>
                <a:ea typeface="Open Sans"/>
                <a:cs typeface="Open Sans"/>
              </a:rPr>
              <a:t>HHS</a:t>
            </a:r>
            <a:r>
              <a:rPr lang="ar-YE" sz="2200" spc="60" dirty="0">
                <a:latin typeface="Open Sans"/>
                <a:ea typeface="Open Sans"/>
                <a:cs typeface="Open Sans"/>
              </a:rPr>
              <a:t>)</a:t>
            </a:r>
            <a:r>
              <a:rPr lang="ar-SA" sz="2200" spc="60" dirty="0">
                <a:latin typeface="Open Sans"/>
                <a:ea typeface="Open Sans"/>
                <a:cs typeface="Open Sans"/>
              </a:rPr>
              <a:t>، يرجى الرجوع إلى مصمم الاستبيان لأنه يوفر الوحدات القياسية لبرنامج الأغذية العالمي بصيغة </a:t>
            </a:r>
            <a:r>
              <a:rPr lang="en-US" sz="2200" spc="60" dirty="0" err="1">
                <a:latin typeface="Open Sans"/>
                <a:ea typeface="Open Sans"/>
                <a:cs typeface="Open Sans"/>
              </a:rPr>
              <a:t>XLSForm</a:t>
            </a:r>
            <a:r>
              <a:rPr lang="en-US" sz="2200" spc="60" dirty="0">
                <a:latin typeface="Open Sans"/>
                <a:ea typeface="Open Sans"/>
                <a:cs typeface="Open Sans"/>
              </a:rPr>
              <a:t> </a:t>
            </a:r>
            <a:r>
              <a:rPr lang="ar-YE" sz="2200" spc="60" dirty="0">
                <a:latin typeface="Open Sans"/>
                <a:ea typeface="Open Sans"/>
                <a:cs typeface="Open Sans"/>
              </a:rPr>
              <a:t> </a:t>
            </a:r>
            <a:r>
              <a:rPr lang="ar-SA" sz="2200" spc="60" dirty="0">
                <a:latin typeface="Open Sans"/>
                <a:ea typeface="Open Sans"/>
                <a:cs typeface="Open Sans"/>
              </a:rPr>
              <a:t>و</a:t>
            </a:r>
            <a:r>
              <a:rPr lang="en-US" sz="2200" spc="60" dirty="0">
                <a:latin typeface="Open Sans"/>
                <a:ea typeface="Open Sans"/>
                <a:cs typeface="Open Sans"/>
              </a:rPr>
              <a:t>Word</a:t>
            </a:r>
            <a:r>
              <a:rPr lang="ar-YE" sz="2200" spc="60" dirty="0">
                <a:latin typeface="Open Sans"/>
                <a:ea typeface="Open Sans"/>
                <a:cs typeface="Open Sans"/>
              </a:rPr>
              <a:t>.</a:t>
            </a:r>
            <a:endParaRPr lang="en-GB" sz="2200" spc="60" dirty="0"/>
          </a:p>
          <a:p>
            <a:pPr algn="r" rtl="1">
              <a:lnSpc>
                <a:spcPct val="150000"/>
              </a:lnSpc>
              <a:buFont typeface="Wingdings" panose="05000000000000000000" pitchFamily="2" charset="2"/>
              <a:buChar char="v"/>
            </a:pPr>
            <a:r>
              <a:rPr lang="ar-SA" sz="2200" spc="60" dirty="0"/>
              <a:t>من المهم جدًا أن تتضمن الوحدة الكاملة ل</a:t>
            </a:r>
            <a:r>
              <a:rPr lang="ar-YE" sz="2200" spc="60" dirty="0"/>
              <a:t>أستبيان </a:t>
            </a:r>
            <a:r>
              <a:rPr lang="ar-SA" sz="2200" spc="60" dirty="0"/>
              <a:t>مؤشر قياس حدة الجوع لدى الأسرة</a:t>
            </a:r>
            <a:r>
              <a:rPr lang="ar-YE" sz="2200" spc="60" dirty="0"/>
              <a:t> المعيشية (</a:t>
            </a:r>
            <a:r>
              <a:rPr lang="en-US" sz="2200" spc="60" dirty="0"/>
              <a:t>HHS</a:t>
            </a:r>
            <a:r>
              <a:rPr lang="ar-YE" sz="2200" spc="60" dirty="0"/>
              <a:t>)</a:t>
            </a:r>
            <a:r>
              <a:rPr lang="ar-SA" sz="2200" spc="60" dirty="0"/>
              <a:t> 3 أسئلة رئيسية و3 أسئلة عن تكرار حدوثها</a:t>
            </a:r>
            <a:r>
              <a:rPr lang="ar-YE" sz="2200" spc="60" dirty="0"/>
              <a:t>،</a:t>
            </a:r>
            <a:r>
              <a:rPr lang="ar-SA" sz="2200" spc="60" dirty="0"/>
              <a:t> لا يمكن انتقاء واختيار أي من هذه الأسئلة لطرحها</a:t>
            </a:r>
            <a:r>
              <a:rPr lang="en-US" sz="2200" spc="60" dirty="0"/>
              <a:t>.</a:t>
            </a:r>
          </a:p>
          <a:p>
            <a:pPr algn="r" rtl="1">
              <a:lnSpc>
                <a:spcPct val="150000"/>
              </a:lnSpc>
              <a:buFont typeface="Wingdings" panose="05000000000000000000" pitchFamily="2" charset="2"/>
              <a:buChar char="v"/>
            </a:pPr>
            <a:r>
              <a:rPr lang="ar-SA" sz="2200" spc="60" dirty="0"/>
              <a:t>في تقييمات برنامج الأغذية العالمي، نوصي فقط بأن تستخدم الوحدة القياسية فترة استرجاع مدتها 30 يومًا</a:t>
            </a:r>
            <a:r>
              <a:rPr lang="en-US" sz="2200" spc="60" dirty="0"/>
              <a:t>.</a:t>
            </a:r>
          </a:p>
          <a:p>
            <a:pPr algn="r" rtl="1">
              <a:lnSpc>
                <a:spcPct val="150000"/>
              </a:lnSpc>
              <a:buFont typeface="Wingdings" panose="05000000000000000000" pitchFamily="2" charset="2"/>
              <a:buChar char="v"/>
            </a:pPr>
            <a:r>
              <a:rPr lang="ar-SA" sz="2200" spc="60" dirty="0">
                <a:latin typeface="Open Sans"/>
                <a:ea typeface="Open Sans"/>
                <a:cs typeface="Open Sans"/>
              </a:rPr>
              <a:t>إذا كان يجب عليك الاعتماد على أدوات جمع البيانات</a:t>
            </a:r>
            <a:r>
              <a:rPr lang="en-US" sz="2200" spc="60" dirty="0">
                <a:latin typeface="Open Sans"/>
                <a:ea typeface="Open Sans"/>
                <a:cs typeface="Open Sans"/>
              </a:rPr>
              <a:t> </a:t>
            </a:r>
            <a:r>
              <a:rPr lang="ar-YE" sz="2200" spc="60" dirty="0">
                <a:latin typeface="Open Sans"/>
                <a:ea typeface="Open Sans"/>
                <a:cs typeface="Open Sans"/>
              </a:rPr>
              <a:t>والبرامج</a:t>
            </a:r>
            <a:r>
              <a:rPr lang="ar-SA" sz="2200" spc="60" dirty="0">
                <a:latin typeface="Open Sans"/>
                <a:ea typeface="Open Sans"/>
                <a:cs typeface="Open Sans"/>
              </a:rPr>
              <a:t> التي لا تدعم نماذج </a:t>
            </a:r>
            <a:r>
              <a:rPr lang="en-US" sz="2200" spc="60" dirty="0">
                <a:latin typeface="Open Sans"/>
                <a:ea typeface="Open Sans"/>
                <a:cs typeface="Open Sans"/>
              </a:rPr>
              <a:t>XLS، </a:t>
            </a:r>
            <a:r>
              <a:rPr lang="ar-SA" sz="2200" spc="60" dirty="0">
                <a:latin typeface="Open Sans"/>
                <a:ea typeface="Open Sans"/>
                <a:cs typeface="Open Sans"/>
              </a:rPr>
              <a:t>فيجب عليك </a:t>
            </a:r>
            <a:r>
              <a:rPr lang="ar-YE" sz="2200" spc="60" dirty="0">
                <a:latin typeface="Open Sans"/>
                <a:ea typeface="Open Sans"/>
                <a:cs typeface="Open Sans"/>
              </a:rPr>
              <a:t>استخدام</a:t>
            </a:r>
            <a:r>
              <a:rPr lang="ar-SA" sz="2200" spc="60" dirty="0">
                <a:latin typeface="Open Sans"/>
                <a:ea typeface="Open Sans"/>
                <a:cs typeface="Open Sans"/>
              </a:rPr>
              <a:t> الوحدة القياسية بشكل صحيح، بما في ذلك قيود الرؤية و</a:t>
            </a:r>
            <a:r>
              <a:rPr lang="ar-YE" sz="2200" spc="60" dirty="0">
                <a:latin typeface="Open Sans"/>
                <a:ea typeface="Open Sans"/>
                <a:cs typeface="Open Sans"/>
              </a:rPr>
              <a:t>شروط التحقق من صحة المدخلات.</a:t>
            </a:r>
            <a:endParaRPr lang="en-GB" sz="2200" spc="60" dirty="0"/>
          </a:p>
          <a:p>
            <a:pPr>
              <a:lnSpc>
                <a:spcPts val="2700"/>
              </a:lnSpc>
              <a:buClr>
                <a:srgbClr val="0070BA"/>
              </a:buClr>
              <a:buFont typeface="Wingdings" panose="05000000000000000000" pitchFamily="2" charset="2"/>
              <a:buChar char="v"/>
            </a:pPr>
            <a:endParaRPr lang="en-GB" sz="2200" spc="60" dirty="0"/>
          </a:p>
          <a:p>
            <a:pPr marL="0" indent="0">
              <a:lnSpc>
                <a:spcPts val="2700"/>
              </a:lnSpc>
              <a:buClr>
                <a:srgbClr val="0070BA"/>
              </a:buClr>
              <a:buNone/>
            </a:pPr>
            <a:endParaRPr lang="en-GB" sz="2200" spc="60" dirty="0"/>
          </a:p>
          <a:p>
            <a:pPr>
              <a:buFont typeface="Wingdings" panose="05000000000000000000" pitchFamily="2" charset="2"/>
              <a:buChar char="v"/>
            </a:pPr>
            <a:endParaRPr lang="en-GB"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مصمم الاستبيان</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لمؤشر قياس حدة الجوع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42255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مصمم الاستبيان (</a:t>
            </a:r>
            <a:r>
              <a:rPr lang="en-GB" sz="3600" kern="1400" spc="230" dirty="0">
                <a:solidFill>
                  <a:schemeClr val="tx1"/>
                </a:solidFill>
                <a:latin typeface="HALDEN SOLID" pitchFamily="2" charset="0"/>
              </a:rPr>
              <a:t>Survey Designer</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لمؤشر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a:ea typeface="Open Sans Extrabold"/>
              <a:cs typeface="Open Sans Extrabold"/>
            </a:endParaRPr>
          </a:p>
        </p:txBody>
      </p:sp>
      <p:sp>
        <p:nvSpPr>
          <p:cNvPr id="6" name="TextBox 5">
            <a:extLst>
              <a:ext uri="{FF2B5EF4-FFF2-40B4-BE49-F238E27FC236}">
                <a16:creationId xmlns:a16="http://schemas.microsoft.com/office/drawing/2014/main" id="{A2BED8FA-5D6A-4507-95F4-A5723A663FC6}"/>
              </a:ext>
            </a:extLst>
          </p:cNvPr>
          <p:cNvSpPr txBox="1"/>
          <p:nvPr/>
        </p:nvSpPr>
        <p:spPr>
          <a:xfrm>
            <a:off x="813426" y="716415"/>
            <a:ext cx="2226538" cy="584775"/>
          </a:xfrm>
          <a:prstGeom prst="rect">
            <a:avLst/>
          </a:prstGeom>
          <a:noFill/>
        </p:spPr>
        <p:txBody>
          <a:bodyPr wrap="square" lIns="91440" tIns="45720" rIns="91440" bIns="45720" anchor="t">
            <a:spAutoFit/>
          </a:bodyPr>
          <a:lstStyle/>
          <a:p>
            <a:pPr algn="ctr"/>
            <a:r>
              <a:rPr lang="en-GB" sz="1600" dirty="0">
                <a:solidFill>
                  <a:srgbClr val="0070BA"/>
                </a:solidFill>
                <a:latin typeface="Open Sans"/>
                <a:ea typeface="Open Sans"/>
                <a:cs typeface="Open Sans"/>
                <a:hlinkClick r:id="rId3">
                  <a:extLst>
                    <a:ext uri="{A12FA001-AC4F-418D-AE19-62706E023703}">
                      <ahyp:hlinkClr xmlns:ahyp="http://schemas.microsoft.com/office/drawing/2018/hyperlinkcolor" val="tx"/>
                    </a:ext>
                  </a:extLst>
                </a:hlinkClick>
              </a:rPr>
              <a:t>HHS Codebook (Survey Designer)</a:t>
            </a:r>
            <a:endParaRPr lang="en-GB" sz="1600" dirty="0">
              <a:solidFill>
                <a:srgbClr val="0070BA"/>
              </a:solidFill>
              <a:latin typeface="Open Sans"/>
              <a:ea typeface="Open Sans"/>
              <a:cs typeface="Open Sans"/>
            </a:endParaRPr>
          </a:p>
        </p:txBody>
      </p:sp>
      <p:pic>
        <p:nvPicPr>
          <p:cNvPr id="7" name="Picture 6">
            <a:extLst>
              <a:ext uri="{FF2B5EF4-FFF2-40B4-BE49-F238E27FC236}">
                <a16:creationId xmlns:a16="http://schemas.microsoft.com/office/drawing/2014/main" id="{E9DA76E9-7EB8-4E11-8593-ADCD2ACC9A05}"/>
              </a:ext>
            </a:extLst>
          </p:cNvPr>
          <p:cNvPicPr>
            <a:picLocks noChangeAspect="1"/>
          </p:cNvPicPr>
          <p:nvPr/>
        </p:nvPicPr>
        <p:blipFill>
          <a:blip r:embed="rId4"/>
          <a:stretch>
            <a:fillRect/>
          </a:stretch>
        </p:blipFill>
        <p:spPr>
          <a:xfrm>
            <a:off x="717181" y="1685260"/>
            <a:ext cx="5475123" cy="3487479"/>
          </a:xfrm>
          <a:prstGeom prst="rect">
            <a:avLst/>
          </a:prstGeom>
        </p:spPr>
      </p:pic>
      <p:pic>
        <p:nvPicPr>
          <p:cNvPr id="2" name="Picture 3" descr="A screenshot of a computer&#10;&#10;Description automatically generated">
            <a:extLst>
              <a:ext uri="{FF2B5EF4-FFF2-40B4-BE49-F238E27FC236}">
                <a16:creationId xmlns:a16="http://schemas.microsoft.com/office/drawing/2014/main" id="{7101E39E-3604-855F-A116-08E3677B918E}"/>
              </a:ext>
            </a:extLst>
          </p:cNvPr>
          <p:cNvPicPr>
            <a:picLocks noChangeAspect="1"/>
          </p:cNvPicPr>
          <p:nvPr/>
        </p:nvPicPr>
        <p:blipFill>
          <a:blip r:embed="rId5"/>
          <a:stretch>
            <a:fillRect/>
          </a:stretch>
        </p:blipFill>
        <p:spPr>
          <a:xfrm>
            <a:off x="6350000" y="2331958"/>
            <a:ext cx="5300133" cy="395515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p:nvPr/>
        </p:nvCxnSpPr>
        <p:spPr>
          <a:xfrm flipH="1">
            <a:off x="9295661" y="4653341"/>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مصمم الاستبيان (</a:t>
            </a:r>
            <a:r>
              <a:rPr lang="en-GB" sz="3600" kern="1400" spc="230" dirty="0">
                <a:solidFill>
                  <a:schemeClr val="tx1"/>
                </a:solidFill>
                <a:latin typeface="HALDEN SOLID" pitchFamily="2" charset="0"/>
              </a:rPr>
              <a:t>Survey Designer</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لمؤشر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
        <p:nvSpPr>
          <p:cNvPr id="6" name="TextBox 5">
            <a:extLst>
              <a:ext uri="{FF2B5EF4-FFF2-40B4-BE49-F238E27FC236}">
                <a16:creationId xmlns:a16="http://schemas.microsoft.com/office/drawing/2014/main" id="{7FA3692C-3546-4E12-A391-AAD190AB0C22}"/>
              </a:ext>
            </a:extLst>
          </p:cNvPr>
          <p:cNvSpPr txBox="1"/>
          <p:nvPr/>
        </p:nvSpPr>
        <p:spPr>
          <a:xfrm>
            <a:off x="4089523" y="6270622"/>
            <a:ext cx="1795236"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flipH="1">
            <a:off x="5996536" y="6459865"/>
            <a:ext cx="1313343"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6220091" y="6270622"/>
            <a:ext cx="5315290" cy="338554"/>
          </a:xfrm>
          <a:prstGeom prst="rect">
            <a:avLst/>
          </a:prstGeom>
          <a:noFill/>
        </p:spPr>
        <p:txBody>
          <a:bodyPr wrap="square" lIns="91440" tIns="45720" rIns="91440" bIns="45720" anchor="t">
            <a:spAutoFit/>
          </a:bodyPr>
          <a:lstStyle/>
          <a:p>
            <a:pPr algn="r" rtl="1"/>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ابحث عن أحدث وحدة </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HHS </a:t>
            </a:r>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القياسية في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على</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0B991C9-7C1B-FA31-8281-772B6F610B60}"/>
              </a:ext>
            </a:extLst>
          </p:cNvPr>
          <p:cNvPicPr>
            <a:picLocks noChangeAspect="1"/>
          </p:cNvPicPr>
          <p:nvPr/>
        </p:nvPicPr>
        <p:blipFill>
          <a:blip r:embed="rId4"/>
          <a:stretch>
            <a:fillRect/>
          </a:stretch>
        </p:blipFill>
        <p:spPr>
          <a:xfrm>
            <a:off x="0" y="3357560"/>
            <a:ext cx="12192000" cy="130599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416503" y="3084821"/>
            <a:ext cx="2167072" cy="178685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9643C2-79D4-0175-DCC7-729B5ADBCDB1}"/>
              </a:ext>
            </a:extLst>
          </p:cNvPr>
          <p:cNvSpPr/>
          <p:nvPr/>
        </p:nvSpPr>
        <p:spPr>
          <a:xfrm>
            <a:off x="3082248" y="3725714"/>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lumMod val="50000"/>
                  </a:schemeClr>
                </a:solidFill>
                <a:latin typeface="+mj-lt"/>
              </a:rPr>
              <a:t>30 days</a:t>
            </a:r>
          </a:p>
        </p:txBody>
      </p:sp>
      <p:sp>
        <p:nvSpPr>
          <p:cNvPr id="3" name="Rectangle 2">
            <a:extLst>
              <a:ext uri="{FF2B5EF4-FFF2-40B4-BE49-F238E27FC236}">
                <a16:creationId xmlns:a16="http://schemas.microsoft.com/office/drawing/2014/main" id="{D4C2E265-8462-47B2-933D-C271EC449250}"/>
              </a:ext>
            </a:extLst>
          </p:cNvPr>
          <p:cNvSpPr/>
          <p:nvPr/>
        </p:nvSpPr>
        <p:spPr>
          <a:xfrm>
            <a:off x="3081734" y="3998453"/>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lumMod val="50000"/>
                  </a:schemeClr>
                </a:solidFill>
                <a:latin typeface="+mj-lt"/>
              </a:rPr>
              <a:t>30 days</a:t>
            </a:r>
          </a:p>
        </p:txBody>
      </p:sp>
      <p:sp>
        <p:nvSpPr>
          <p:cNvPr id="11" name="Rectangle 10">
            <a:extLst>
              <a:ext uri="{FF2B5EF4-FFF2-40B4-BE49-F238E27FC236}">
                <a16:creationId xmlns:a16="http://schemas.microsoft.com/office/drawing/2014/main" id="{154B10D8-117F-4736-1A66-7591CF8EDD3F}"/>
              </a:ext>
            </a:extLst>
          </p:cNvPr>
          <p:cNvSpPr/>
          <p:nvPr/>
        </p:nvSpPr>
        <p:spPr>
          <a:xfrm>
            <a:off x="3081734" y="4341235"/>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lumMod val="50000"/>
                  </a:schemeClr>
                </a:solidFill>
                <a:latin typeface="+mj-lt"/>
              </a:rPr>
              <a:t>30 days</a:t>
            </a:r>
          </a:p>
        </p:txBody>
      </p:sp>
    </p:spTree>
    <p:extLst>
      <p:ext uri="{BB962C8B-B14F-4D97-AF65-F5344CB8AC3E}">
        <p14:creationId xmlns:p14="http://schemas.microsoft.com/office/powerpoint/2010/main" val="292492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962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645920" y="2231809"/>
            <a:ext cx="9476333"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Open Sans ExtraBold" panose="020B0906030804020204" pitchFamily="34" charset="0"/>
                <a:ea typeface="Open Sans ExtraBold" panose="020B0906030804020204" pitchFamily="34" charset="0"/>
                <a:cs typeface="Open Sans" panose="020B0606030504020204" pitchFamily="34" charset="0"/>
              </a:rPr>
              <a:t>كيفية قياس مؤشر حدة الجوع لدى الاسرة المعيشية (</a:t>
            </a:r>
            <a:r>
              <a:rPr lang="en-US"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HHS</a:t>
            </a:r>
            <a:r>
              <a:rPr lang="ar-YE" dirty="0">
                <a:solidFill>
                  <a:srgbClr val="FFFFFE"/>
                </a:solidFill>
                <a:latin typeface="Open Sans ExtraBold" panose="020B0906030804020204" pitchFamily="34" charset="0"/>
                <a:ea typeface="Open Sans ExtraBold" panose="020B0906030804020204" pitchFamily="34" charset="0"/>
                <a:cs typeface="Open Sans" panose="020B0606030504020204" pitchFamily="34" charset="0"/>
              </a:rPr>
              <a:t>)</a:t>
            </a:r>
            <a:endParaRPr lang="en-GB"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طريقة حساب مؤشر قياس حدة الجوع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39511"/>
            <a:ext cx="11052002" cy="3760004"/>
          </a:xfrm>
          <a:prstGeom prst="rect">
            <a:avLst/>
          </a:prstGeom>
          <a:noFill/>
        </p:spPr>
        <p:txBody>
          <a:bodyPr wrap="square">
            <a:spAutoFit/>
          </a:bodyPr>
          <a:lstStyle/>
          <a:p>
            <a:pPr algn="r" rtl="1">
              <a:lnSpc>
                <a:spcPct val="90000"/>
              </a:lnSpc>
              <a:spcBef>
                <a:spcPts val="1000"/>
              </a:spcBef>
            </a:pPr>
            <a:r>
              <a:rPr lang="ar-SA" sz="2000" b="1" spc="60" dirty="0">
                <a:latin typeface="Open Sans" panose="020B0606030504020204" pitchFamily="34" charset="0"/>
                <a:ea typeface="Open Sans" panose="020B0606030504020204" pitchFamily="34" charset="0"/>
                <a:cs typeface="Open Sans" panose="020B0606030504020204" pitchFamily="34" charset="0"/>
              </a:rPr>
              <a:t>الخطوة 1</a:t>
            </a:r>
            <a:r>
              <a:rPr lang="en-US" sz="2000" b="1" spc="60" dirty="0">
                <a:latin typeface="Open Sans" panose="020B0606030504020204" pitchFamily="34" charset="0"/>
                <a:ea typeface="Open Sans" panose="020B0606030504020204" pitchFamily="34" charset="0"/>
                <a:cs typeface="Open Sans" panose="020B0606030504020204" pitchFamily="34" charset="0"/>
              </a:rPr>
              <a:t>:</a:t>
            </a:r>
            <a:r>
              <a:rPr lang="ar-SA" sz="2000" b="1" spc="60" dirty="0">
                <a:latin typeface="Open Sans" panose="020B0606030504020204" pitchFamily="34" charset="0"/>
                <a:ea typeface="Open Sans" panose="020B0606030504020204" pitchFamily="34" charset="0"/>
                <a:cs typeface="Open Sans" panose="020B0606030504020204" pitchFamily="34" charset="0"/>
              </a:rPr>
              <a:t> </a:t>
            </a:r>
            <a:r>
              <a:rPr lang="ar-SA" sz="2000" spc="60" dirty="0">
                <a:latin typeface="Open Sans" panose="020B0606030504020204" pitchFamily="34" charset="0"/>
                <a:ea typeface="Open Sans" panose="020B0606030504020204" pitchFamily="34" charset="0"/>
                <a:cs typeface="Open Sans" panose="020B0606030504020204" pitchFamily="34" charset="0"/>
              </a:rPr>
              <a:t>قم بإعادة ترميز </a:t>
            </a:r>
            <a:r>
              <a:rPr lang="ar-YE" sz="2000" spc="60" dirty="0">
                <a:latin typeface="Open Sans" panose="020B0606030504020204" pitchFamily="34" charset="0"/>
                <a:ea typeface="Open Sans" panose="020B0606030504020204" pitchFamily="34" charset="0"/>
                <a:cs typeface="Open Sans" panose="020B0606030504020204" pitchFamily="34" charset="0"/>
              </a:rPr>
              <a:t>الاجابات</a:t>
            </a:r>
            <a:r>
              <a:rPr lang="ar-SA" sz="2000" spc="60" dirty="0">
                <a:latin typeface="Open Sans" panose="020B0606030504020204" pitchFamily="34" charset="0"/>
                <a:ea typeface="Open Sans" panose="020B0606030504020204" pitchFamily="34" charset="0"/>
                <a:cs typeface="Open Sans" panose="020B0606030504020204" pitchFamily="34" charset="0"/>
              </a:rPr>
              <a:t> من 3 ("نادرًا"، “</a:t>
            </a:r>
            <a:r>
              <a:rPr lang="ar-YE" sz="2000" spc="60" dirty="0">
                <a:latin typeface="Open Sans" panose="020B0606030504020204" pitchFamily="34" charset="0"/>
                <a:ea typeface="Open Sans" panose="020B0606030504020204" pitchFamily="34" charset="0"/>
                <a:cs typeface="Open Sans" panose="020B0606030504020204" pitchFamily="34" charset="0"/>
              </a:rPr>
              <a:t>في بعض </a:t>
            </a:r>
            <a:r>
              <a:rPr lang="ar-SA" sz="2000" spc="60" dirty="0">
                <a:latin typeface="Open Sans" panose="020B0606030504020204" pitchFamily="34" charset="0"/>
                <a:ea typeface="Open Sans" panose="020B0606030504020204" pitchFamily="34" charset="0"/>
                <a:cs typeface="Open Sans" panose="020B0606030504020204" pitchFamily="34" charset="0"/>
              </a:rPr>
              <a:t>أ</a:t>
            </a:r>
            <a:r>
              <a:rPr lang="ar-YE" sz="2000" spc="60" dirty="0">
                <a:latin typeface="Open Sans" panose="020B0606030504020204" pitchFamily="34" charset="0"/>
                <a:ea typeface="Open Sans" panose="020B0606030504020204" pitchFamily="34" charset="0"/>
                <a:cs typeface="Open Sans" panose="020B0606030504020204" pitchFamily="34" charset="0"/>
              </a:rPr>
              <a:t>لا</a:t>
            </a:r>
            <a:r>
              <a:rPr lang="ar-SA" sz="2000" spc="60" dirty="0">
                <a:latin typeface="Open Sans" panose="020B0606030504020204" pitchFamily="34" charset="0"/>
                <a:ea typeface="Open Sans" panose="020B0606030504020204" pitchFamily="34" charset="0"/>
                <a:cs typeface="Open Sans" panose="020B0606030504020204" pitchFamily="34" charset="0"/>
              </a:rPr>
              <a:t>حيانً"، و"غالبًا") إلى فئتين ("نادرًا أو </a:t>
            </a:r>
            <a:r>
              <a:rPr lang="ar-YE" sz="2000" spc="60" dirty="0">
                <a:latin typeface="Open Sans" panose="020B0606030504020204" pitchFamily="34" charset="0"/>
                <a:ea typeface="Open Sans" panose="020B0606030504020204" pitchFamily="34" charset="0"/>
                <a:cs typeface="Open Sans" panose="020B0606030504020204" pitchFamily="34" charset="0"/>
              </a:rPr>
              <a:t>في بعض ال</a:t>
            </a:r>
            <a:r>
              <a:rPr lang="ar-SA" sz="2000" spc="60" dirty="0">
                <a:latin typeface="Open Sans" panose="020B0606030504020204" pitchFamily="34" charset="0"/>
                <a:ea typeface="Open Sans" panose="020B0606030504020204" pitchFamily="34" charset="0"/>
                <a:cs typeface="Open Sans" panose="020B0606030504020204" pitchFamily="34" charset="0"/>
              </a:rPr>
              <a:t>أحيانً"، و"غالبًا").</a:t>
            </a:r>
            <a:endParaRPr lang="ar-YE" sz="2000" spc="60" dirty="0">
              <a:latin typeface="Open Sans" panose="020B0606030504020204" pitchFamily="34" charset="0"/>
              <a:ea typeface="Open Sans" panose="020B0606030504020204" pitchFamily="34" charset="0"/>
              <a:cs typeface="Open Sans" panose="020B0606030504020204" pitchFamily="34" charset="0"/>
            </a:endParaRPr>
          </a:p>
          <a:p>
            <a:pPr algn="r" rtl="1">
              <a:lnSpc>
                <a:spcPct val="90000"/>
              </a:lnSpc>
              <a:spcBef>
                <a:spcPts val="1000"/>
              </a:spcBef>
            </a:pPr>
            <a:r>
              <a:rPr lang="ar-SA" sz="2000" spc="60" dirty="0">
                <a:latin typeface="Open Sans" panose="020B0606030504020204" pitchFamily="34" charset="0"/>
                <a:ea typeface="Open Sans" panose="020B0606030504020204" pitchFamily="34" charset="0"/>
                <a:cs typeface="Open Sans" panose="020B0606030504020204" pitchFamily="34" charset="0"/>
              </a:rPr>
              <a:t>قم بإنشاء متغير جديد لكل سؤال من أسئلة تكرار الحدوث </a:t>
            </a:r>
            <a:r>
              <a:rPr lang="en-US" sz="2000" spc="60" dirty="0">
                <a:latin typeface="Open Sans" panose="020B0606030504020204" pitchFamily="34" charset="0"/>
                <a:ea typeface="Open Sans" panose="020B0606030504020204" pitchFamily="34" charset="0"/>
                <a:cs typeface="Open Sans" panose="020B0606030504020204" pitchFamily="34" charset="0"/>
              </a:rPr>
              <a:t>HHSQ1 HHSQ2 HHSQ3</a:t>
            </a:r>
            <a:r>
              <a:rPr lang="ar-YE" sz="2000" spc="60" dirty="0">
                <a:latin typeface="Open Sans" panose="020B0606030504020204" pitchFamily="34" charset="0"/>
                <a:ea typeface="Open Sans" panose="020B0606030504020204" pitchFamily="34" charset="0"/>
                <a:cs typeface="Open Sans" panose="020B0606030504020204" pitchFamily="34" charset="0"/>
              </a:rPr>
              <a:t>.</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lnSpc>
                <a:spcPct val="90000"/>
              </a:lnSpc>
              <a:spcBef>
                <a:spcPts val="1000"/>
              </a:spcBef>
            </a:pPr>
            <a:r>
              <a:rPr lang="ar-YE" sz="2000" b="1" spc="60" dirty="0">
                <a:latin typeface="Open Sans" panose="020B0606030504020204" pitchFamily="34" charset="0"/>
                <a:ea typeface="Open Sans" panose="020B0606030504020204" pitchFamily="34" charset="0"/>
              </a:rPr>
              <a:t>الخطوة 2: </a:t>
            </a:r>
            <a:r>
              <a:rPr lang="en-US" sz="1400" b="1"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RECODE </a:t>
            </a:r>
            <a:r>
              <a:rPr lang="en-US" sz="1400" b="1"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HHSNoFood_FR</a:t>
            </a:r>
            <a:r>
              <a:rPr lang="en-US" sz="1400" b="1"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HHSBedHung_FR</a:t>
            </a:r>
            <a:r>
              <a:rPr lang="en-US" sz="1400" b="1"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HHSNotEat_FR</a:t>
            </a:r>
            <a:r>
              <a:rPr lang="en-US" sz="1400" b="1"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(1=1) (2=1) (3=2) (ELSE=0) INTO HHSQ1 HHSQ2 HHSQ3</a:t>
            </a:r>
            <a:r>
              <a:rPr lang="en-US" sz="1400" spc="60" dirty="0">
                <a:latin typeface="Open Sans" panose="020B0606030504020204" pitchFamily="34" charset="0"/>
                <a:ea typeface="Open Sans" panose="020B0606030504020204" pitchFamily="34" charset="0"/>
                <a:cs typeface="Open Sans" panose="020B0606030504020204" pitchFamily="34" charset="0"/>
              </a:rPr>
              <a:t>.  </a:t>
            </a:r>
          </a:p>
          <a:p>
            <a:pPr algn="r" rtl="1">
              <a:lnSpc>
                <a:spcPct val="90000"/>
              </a:lnSpc>
              <a:spcBef>
                <a:spcPts val="1000"/>
              </a:spcBef>
            </a:pPr>
            <a:r>
              <a:rPr lang="ar-SA" sz="2000" spc="60" dirty="0">
                <a:latin typeface="Open Sans" panose="020B0606030504020204" pitchFamily="34" charset="0"/>
                <a:ea typeface="Open Sans" panose="020B0606030504020204" pitchFamily="34" charset="0"/>
                <a:cs typeface="Open Sans" panose="020B0606030504020204" pitchFamily="34" charset="0"/>
              </a:rPr>
              <a:t>الآن يجب أن يكون</a:t>
            </a:r>
            <a:r>
              <a:rPr lang="en-US" sz="2000" spc="60" dirty="0">
                <a:latin typeface="Open Sans" panose="020B0606030504020204" pitchFamily="34" charset="0"/>
                <a:ea typeface="Open Sans" panose="020B0606030504020204" pitchFamily="34" charset="0"/>
                <a:cs typeface="Open Sans" panose="020B0606030504020204" pitchFamily="34" charset="0"/>
              </a:rPr>
              <a:t> HH </a:t>
            </a:r>
            <a:r>
              <a:rPr lang="ar-SA" sz="2000" spc="60" dirty="0">
                <a:latin typeface="Open Sans" panose="020B0606030504020204" pitchFamily="34" charset="0"/>
                <a:ea typeface="Open Sans" panose="020B0606030504020204" pitchFamily="34" charset="0"/>
                <a:cs typeface="Open Sans" panose="020B0606030504020204" pitchFamily="34" charset="0"/>
              </a:rPr>
              <a:t>قيمة</a:t>
            </a:r>
            <a:r>
              <a:rPr lang="en-US" sz="2000" spc="60" dirty="0">
                <a:latin typeface="Open Sans" panose="020B0606030504020204" pitchFamily="34" charset="0"/>
                <a:ea typeface="Open Sans" panose="020B0606030504020204" pitchFamily="34" charset="0"/>
                <a:cs typeface="Open Sans" panose="020B0606030504020204" pitchFamily="34" charset="0"/>
              </a:rPr>
              <a:t> </a:t>
            </a:r>
            <a:r>
              <a:rPr lang="ar-SA" sz="2000" spc="60" dirty="0">
                <a:latin typeface="Open Sans" panose="020B0606030504020204" pitchFamily="34" charset="0"/>
                <a:ea typeface="Open Sans" panose="020B0606030504020204" pitchFamily="34" charset="0"/>
                <a:cs typeface="Open Sans" panose="020B0606030504020204" pitchFamily="34" charset="0"/>
              </a:rPr>
              <a:t> 0 أو 1 أو 2</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lnSpc>
                <a:spcPct val="90000"/>
              </a:lnSpc>
              <a:spcBef>
                <a:spcPts val="1000"/>
              </a:spcBef>
            </a:pPr>
            <a:r>
              <a:rPr lang="ar-SA" sz="2000" spc="60" dirty="0">
                <a:latin typeface="Open Sans" panose="020B0606030504020204" pitchFamily="34" charset="0"/>
                <a:ea typeface="Open Sans" panose="020B0606030504020204" pitchFamily="34" charset="0"/>
                <a:cs typeface="Open Sans" panose="020B0606030504020204" pitchFamily="34" charset="0"/>
              </a:rPr>
              <a:t>الخطوة 3. يتم بعد ذلك جمع قيم المتغيرات الجديدة لكل أسرة لحساب درجة</a:t>
            </a:r>
            <a:r>
              <a:rPr lang="en-US" sz="2000" spc="60" dirty="0">
                <a:latin typeface="Open Sans" panose="020B0606030504020204" pitchFamily="34" charset="0"/>
                <a:ea typeface="Open Sans" panose="020B0606030504020204" pitchFamily="34" charset="0"/>
                <a:cs typeface="Open Sans" panose="020B0606030504020204" pitchFamily="34" charset="0"/>
              </a:rPr>
              <a:t>HHS</a:t>
            </a:r>
            <a:r>
              <a:rPr lang="ar-SA" sz="2000" spc="60" dirty="0">
                <a:latin typeface="Open Sans" panose="020B0606030504020204" pitchFamily="34" charset="0"/>
                <a:ea typeface="Open Sans" panose="020B0606030504020204" pitchFamily="34" charset="0"/>
                <a:cs typeface="Open Sans" panose="020B0606030504020204" pitchFamily="34" charset="0"/>
              </a:rPr>
              <a:t> </a:t>
            </a:r>
            <a:r>
              <a:rPr lang="en-US" sz="1400" b="1" i="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COMPUTE HHS=HHSQ1 + HHSQ2 + HHSQ3 </a:t>
            </a:r>
            <a:r>
              <a:rPr lang="ar-SA" sz="2000" spc="60" dirty="0">
                <a:latin typeface="Open Sans" panose="020B0606030504020204" pitchFamily="34" charset="0"/>
                <a:ea typeface="Open Sans" panose="020B0606030504020204" pitchFamily="34" charset="0"/>
                <a:cs typeface="Open Sans" panose="020B0606030504020204" pitchFamily="34" charset="0"/>
              </a:rPr>
              <a:t>يجب أن يكون لكل أسرة معيشية درجة </a:t>
            </a:r>
            <a:r>
              <a:rPr lang="en-US" sz="2000" spc="60" dirty="0">
                <a:latin typeface="Open Sans" panose="020B0606030504020204" pitchFamily="34" charset="0"/>
                <a:ea typeface="Open Sans" panose="020B0606030504020204" pitchFamily="34" charset="0"/>
                <a:cs typeface="Open Sans" panose="020B0606030504020204" pitchFamily="34" charset="0"/>
              </a:rPr>
              <a:t>HHS </a:t>
            </a:r>
            <a:r>
              <a:rPr lang="ar-SA" sz="2000" spc="60" dirty="0">
                <a:latin typeface="Open Sans" panose="020B0606030504020204" pitchFamily="34" charset="0"/>
                <a:ea typeface="Open Sans" panose="020B0606030504020204" pitchFamily="34" charset="0"/>
                <a:cs typeface="Open Sans" panose="020B0606030504020204" pitchFamily="34" charset="0"/>
              </a:rPr>
              <a:t>بين 0 و6</a:t>
            </a:r>
            <a:r>
              <a:rPr lang="en-US" sz="2000" spc="60" dirty="0">
                <a:latin typeface="Open Sans" panose="020B0606030504020204" pitchFamily="34" charset="0"/>
                <a:ea typeface="Open Sans" panose="020B0606030504020204" pitchFamily="34" charset="0"/>
                <a:cs typeface="Open Sans" panose="020B0606030504020204" pitchFamily="34" charset="0"/>
              </a:rPr>
              <a:t>.</a:t>
            </a:r>
          </a:p>
          <a:p>
            <a:pPr algn="r" rtl="1">
              <a:lnSpc>
                <a:spcPct val="90000"/>
              </a:lnSpc>
              <a:spcBef>
                <a:spcPts val="1000"/>
              </a:spcBef>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lnSpc>
                <a:spcPct val="90000"/>
              </a:lnSpc>
              <a:spcBef>
                <a:spcPts val="1000"/>
              </a:spcBef>
            </a:pPr>
            <a:r>
              <a:rPr lang="ar-YE" sz="2000" spc="60" dirty="0">
                <a:latin typeface="Open Sans" panose="020B0606030504020204" pitchFamily="34" charset="0"/>
                <a:ea typeface="Open Sans" panose="020B0606030504020204" pitchFamily="34" charset="0"/>
                <a:cs typeface="Open Sans" panose="020B0606030504020204" pitchFamily="34" charset="0"/>
              </a:rPr>
              <a:t>     </a:t>
            </a:r>
            <a:r>
              <a:rPr lang="ar-SA" sz="2000" spc="60" dirty="0">
                <a:latin typeface="Open Sans" panose="020B0606030504020204" pitchFamily="34" charset="0"/>
                <a:ea typeface="Open Sans" panose="020B0606030504020204" pitchFamily="34" charset="0"/>
                <a:cs typeface="Open Sans" panose="020B0606030504020204" pitchFamily="34" charset="0"/>
              </a:rPr>
              <a:t>تُستخدم هذه الدرجات ل</a:t>
            </a:r>
            <a:r>
              <a:rPr lang="ar-YE" sz="2000" spc="60" dirty="0">
                <a:latin typeface="Open Sans" panose="020B0606030504020204" pitchFamily="34" charset="0"/>
                <a:ea typeface="Open Sans" panose="020B0606030504020204" pitchFamily="34" charset="0"/>
                <a:cs typeface="Open Sans" panose="020B0606030504020204" pitchFamily="34" charset="0"/>
              </a:rPr>
              <a:t>حساب مؤشر قياس حدة الجوع.</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Arrow: Right 5">
            <a:extLst>
              <a:ext uri="{FF2B5EF4-FFF2-40B4-BE49-F238E27FC236}">
                <a16:creationId xmlns:a16="http://schemas.microsoft.com/office/drawing/2014/main" id="{0141E407-DF1C-3C31-E8E1-1942498FB9DF}"/>
              </a:ext>
            </a:extLst>
          </p:cNvPr>
          <p:cNvSpPr/>
          <p:nvPr/>
        </p:nvSpPr>
        <p:spPr>
          <a:xfrm rot="10800000">
            <a:off x="11474819" y="5036393"/>
            <a:ext cx="492622" cy="2414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ar-YE" sz="3600" kern="1400" spc="230" dirty="0">
                <a:solidFill>
                  <a:schemeClr val="tx1"/>
                </a:solidFill>
                <a:latin typeface="HALDEN SOLID" pitchFamily="2" charset="0"/>
              </a:rPr>
              <a:t>كيفية حساب مقدار حدة الجوع</a:t>
            </a:r>
            <a:endParaRPr lang="en-GB" sz="3600" kern="1400" spc="230" dirty="0">
              <a:solidFill>
                <a:schemeClr val="tx1"/>
              </a:solidFill>
              <a:latin typeface="HALDEN SOLID" pitchFamily="2" charset="0"/>
            </a:endParaRPr>
          </a:p>
        </p:txBody>
      </p:sp>
      <p:sp>
        <p:nvSpPr>
          <p:cNvPr id="7" name="TextBox 6">
            <a:extLst>
              <a:ext uri="{FF2B5EF4-FFF2-40B4-BE49-F238E27FC236}">
                <a16:creationId xmlns:a16="http://schemas.microsoft.com/office/drawing/2014/main" id="{0EE19B5D-9B5E-4D4D-BF71-247F489F805D}"/>
              </a:ext>
            </a:extLst>
          </p:cNvPr>
          <p:cNvSpPr txBox="1"/>
          <p:nvPr/>
        </p:nvSpPr>
        <p:spPr>
          <a:xfrm>
            <a:off x="717182" y="1378973"/>
            <a:ext cx="11052001" cy="464614"/>
          </a:xfrm>
          <a:prstGeom prst="rect">
            <a:avLst/>
          </a:prstGeom>
          <a:noFill/>
        </p:spPr>
        <p:txBody>
          <a:bodyPr wrap="square">
            <a:spAutoFit/>
          </a:bodyPr>
          <a:lstStyle/>
          <a:p>
            <a:pPr algn="r" rtl="1">
              <a:lnSpc>
                <a:spcPct val="150000"/>
              </a:lnSpc>
            </a:pPr>
            <a:r>
              <a:rPr lang="ar-SA" spc="60" dirty="0">
                <a:latin typeface="Open Sans"/>
                <a:ea typeface="Open Sans"/>
                <a:cs typeface="Open Sans"/>
              </a:rPr>
              <a:t>هذا هو الإصدار القياسي الذي يجب استخدامه في جميع الحالات، باستثناء تقارير</a:t>
            </a:r>
            <a:r>
              <a:rPr lang="ar-YE" spc="60" dirty="0">
                <a:latin typeface="Open Sans"/>
                <a:ea typeface="Open Sans"/>
                <a:cs typeface="Open Sans"/>
              </a:rPr>
              <a:t>التصنيف المرحلي المتكامل للأمن الغذائي (</a:t>
            </a:r>
            <a:r>
              <a:rPr lang="en-US" spc="60" dirty="0">
                <a:latin typeface="Open Sans"/>
                <a:ea typeface="Open Sans"/>
                <a:cs typeface="Open Sans"/>
              </a:rPr>
              <a:t>IPC</a:t>
            </a:r>
            <a:r>
              <a:rPr lang="ar-YE" spc="60" dirty="0">
                <a:latin typeface="Open Sans"/>
                <a:ea typeface="Open Sans"/>
                <a:cs typeface="Open Sans"/>
              </a:rPr>
              <a:t>)</a:t>
            </a:r>
            <a:r>
              <a:rPr lang="en-US" spc="60" dirty="0">
                <a:latin typeface="Open Sans"/>
                <a:ea typeface="Open Sans"/>
                <a:cs typeface="Open Sans"/>
              </a:rPr>
              <a:t> </a:t>
            </a:r>
            <a:endParaRPr lang="fr-FR" dirty="0"/>
          </a:p>
        </p:txBody>
      </p:sp>
      <p:graphicFrame>
        <p:nvGraphicFramePr>
          <p:cNvPr id="6" name="Table 5">
            <a:extLst>
              <a:ext uri="{FF2B5EF4-FFF2-40B4-BE49-F238E27FC236}">
                <a16:creationId xmlns:a16="http://schemas.microsoft.com/office/drawing/2014/main" id="{271853E8-D473-DDA7-929E-0C733DB7D843}"/>
              </a:ext>
            </a:extLst>
          </p:cNvPr>
          <p:cNvGraphicFramePr>
            <a:graphicFrameLocks noGrp="1"/>
          </p:cNvGraphicFramePr>
          <p:nvPr>
            <p:extLst>
              <p:ext uri="{D42A27DB-BD31-4B8C-83A1-F6EECF244321}">
                <p14:modId xmlns:p14="http://schemas.microsoft.com/office/powerpoint/2010/main" val="3577804990"/>
              </p:ext>
            </p:extLst>
          </p:nvPr>
        </p:nvGraphicFramePr>
        <p:xfrm>
          <a:off x="5553777" y="2091568"/>
          <a:ext cx="5831404" cy="1576959"/>
        </p:xfrm>
        <a:graphic>
          <a:graphicData uri="http://schemas.openxmlformats.org/drawingml/2006/table">
            <a:tbl>
              <a:tblPr rtl="1" firstRow="1" bandRow="1"/>
              <a:tblGrid>
                <a:gridCol w="2154554">
                  <a:extLst>
                    <a:ext uri="{9D8B030D-6E8A-4147-A177-3AD203B41FA5}">
                      <a16:colId xmlns:a16="http://schemas.microsoft.com/office/drawing/2014/main" val="125686298"/>
                    </a:ext>
                  </a:extLst>
                </a:gridCol>
                <a:gridCol w="3676850">
                  <a:extLst>
                    <a:ext uri="{9D8B030D-6E8A-4147-A177-3AD203B41FA5}">
                      <a16:colId xmlns:a16="http://schemas.microsoft.com/office/drawing/2014/main" val="4256376810"/>
                    </a:ext>
                  </a:extLst>
                </a:gridCol>
              </a:tblGrid>
              <a:tr h="212090">
                <a:tc>
                  <a:txBody>
                    <a:bodyPr/>
                    <a:lstStyle/>
                    <a:p>
                      <a:pPr algn="r" rtl="1">
                        <a:lnSpc>
                          <a:spcPct val="107000"/>
                        </a:lnSpc>
                        <a:spcAft>
                          <a:spcPts val="800"/>
                        </a:spcAft>
                      </a:pPr>
                      <a:r>
                        <a:rPr lang="ar-SA" sz="18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مقدار حدة الجوع للأسرة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ar-SA" sz="18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 تصنيف حدة الجوع (قياسي)</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3359026567"/>
                  </a:ext>
                </a:extLst>
              </a:tr>
              <a:tr h="40259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0-1</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قليل او أو لايوجد جوع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2869271458"/>
                  </a:ext>
                </a:extLst>
              </a:tr>
              <a:tr h="402590">
                <a:tc>
                  <a:txBody>
                    <a:bodyPr/>
                    <a:lstStyle/>
                    <a:p>
                      <a:pPr algn="r" rtl="1">
                        <a:lnSpc>
                          <a:spcPct val="107000"/>
                        </a:lnSpc>
                        <a:spcAft>
                          <a:spcPts val="800"/>
                        </a:spcAft>
                      </a:pPr>
                      <a:r>
                        <a:rPr lang="en-GB" sz="18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2-3</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معتدل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984287231"/>
                  </a:ext>
                </a:extLst>
              </a:tr>
              <a:tr h="40259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4-6</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a:t>
                      </a:r>
                      <a:r>
                        <a:rPr lang="ar-YE"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حاد</a:t>
                      </a: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 في الاسرة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56206443"/>
                  </a:ext>
                </a:extLst>
              </a:tr>
            </a:tbl>
          </a:graphicData>
        </a:graphic>
      </p:graphicFrame>
      <p:graphicFrame>
        <p:nvGraphicFramePr>
          <p:cNvPr id="10" name="Table 9">
            <a:extLst>
              <a:ext uri="{FF2B5EF4-FFF2-40B4-BE49-F238E27FC236}">
                <a16:creationId xmlns:a16="http://schemas.microsoft.com/office/drawing/2014/main" id="{86F74BF0-3C28-A63B-1D3A-AA8C91D6CE29}"/>
              </a:ext>
            </a:extLst>
          </p:cNvPr>
          <p:cNvGraphicFramePr>
            <a:graphicFrameLocks noGrp="1"/>
          </p:cNvGraphicFramePr>
          <p:nvPr>
            <p:extLst>
              <p:ext uri="{D42A27DB-BD31-4B8C-83A1-F6EECF244321}">
                <p14:modId xmlns:p14="http://schemas.microsoft.com/office/powerpoint/2010/main" val="3205993922"/>
              </p:ext>
            </p:extLst>
          </p:nvPr>
        </p:nvGraphicFramePr>
        <p:xfrm>
          <a:off x="3522845" y="4088463"/>
          <a:ext cx="6722629" cy="2628900"/>
        </p:xfrm>
        <a:graphic>
          <a:graphicData uri="http://schemas.openxmlformats.org/drawingml/2006/table">
            <a:tbl>
              <a:tblPr rtl="1" firstRow="1" bandRow="1"/>
              <a:tblGrid>
                <a:gridCol w="2164687">
                  <a:extLst>
                    <a:ext uri="{9D8B030D-6E8A-4147-A177-3AD203B41FA5}">
                      <a16:colId xmlns:a16="http://schemas.microsoft.com/office/drawing/2014/main" val="1863973999"/>
                    </a:ext>
                  </a:extLst>
                </a:gridCol>
                <a:gridCol w="4557942">
                  <a:extLst>
                    <a:ext uri="{9D8B030D-6E8A-4147-A177-3AD203B41FA5}">
                      <a16:colId xmlns:a16="http://schemas.microsoft.com/office/drawing/2014/main" val="3973167951"/>
                    </a:ext>
                  </a:extLst>
                </a:gridCol>
              </a:tblGrid>
              <a:tr h="438150">
                <a:tc>
                  <a:txBody>
                    <a:bodyPr/>
                    <a:lstStyle/>
                    <a:p>
                      <a:pPr algn="r" rtl="1">
                        <a:lnSpc>
                          <a:spcPct val="107000"/>
                        </a:lnSpc>
                        <a:spcAft>
                          <a:spcPts val="800"/>
                        </a:spcAft>
                      </a:pPr>
                      <a:r>
                        <a:rPr lang="ar-SA" sz="1800" b="1" kern="100">
                          <a:solidFill>
                            <a:srgbClr val="FFFFFF"/>
                          </a:solidFill>
                          <a:effectLst/>
                          <a:latin typeface="Open Sans" panose="020B0606030504020204" pitchFamily="34" charset="0"/>
                          <a:ea typeface="Open Sans" panose="020B0606030504020204" pitchFamily="34" charset="0"/>
                          <a:cs typeface="Arial" panose="020B0604020202020204" pitchFamily="34" charset="0"/>
                        </a:rPr>
                        <a:t>مقدار حدة الجوع للأسرة</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ar-YE" sz="1800" b="1" kern="100">
                          <a:solidFill>
                            <a:srgbClr val="FFFFFF"/>
                          </a:solidFill>
                          <a:effectLst/>
                          <a:latin typeface="Open Sans" panose="020B0606030504020204" pitchFamily="34" charset="0"/>
                          <a:ea typeface="Open Sans" panose="020B0606030504020204" pitchFamily="34" charset="0"/>
                          <a:cs typeface="Arial" panose="020B0604020202020204" pitchFamily="34" charset="0"/>
                        </a:rPr>
                        <a:t>تصنيف حدة الجوع (</a:t>
                      </a:r>
                      <a:r>
                        <a:rPr lang="en-US" sz="1800" b="1" kern="1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IPC</a:t>
                      </a:r>
                      <a:r>
                        <a:rPr lang="ar-YE" sz="1800" b="1" kern="100">
                          <a:solidFill>
                            <a:srgbClr val="FFFFFF"/>
                          </a:solidFill>
                          <a:effectLst/>
                          <a:latin typeface="Open Sans" panose="020B0606030504020204" pitchFamily="34" charset="0"/>
                          <a:ea typeface="Open Sans" panose="020B0606030504020204" pitchFamily="34" charset="0"/>
                          <a:cs typeface="Arial" panose="020B0604020202020204" pitchFamily="34" charset="0"/>
                        </a:rPr>
                        <a:t>)</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2566500828"/>
                  </a:ext>
                </a:extLst>
              </a:tr>
              <a:tr h="43815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YE"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لايوجد</a:t>
                      </a: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 وجود جوع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1711671602"/>
                  </a:ext>
                </a:extLst>
              </a:tr>
              <a:tr h="43815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a:t>
                      </a:r>
                      <a:r>
                        <a:rPr lang="ar-YE"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طفيف</a:t>
                      </a: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2231193987"/>
                  </a:ext>
                </a:extLst>
              </a:tr>
              <a:tr h="43815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2-3</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معتدل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451791049"/>
                  </a:ext>
                </a:extLst>
              </a:tr>
              <a:tr h="438150">
                <a:tc>
                  <a:txBody>
                    <a:bodyPr/>
                    <a:lstStyle/>
                    <a:p>
                      <a:pPr algn="r" rtl="1">
                        <a:lnSpc>
                          <a:spcPct val="107000"/>
                        </a:lnSpc>
                        <a:spcAft>
                          <a:spcPts val="800"/>
                        </a:spcAft>
                      </a:pPr>
                      <a:r>
                        <a:rPr lang="en-GB" sz="18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endParaRPr lang="en-GB" sz="18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a:t>
                      </a:r>
                      <a:r>
                        <a:rPr lang="ar-YE"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حاد</a:t>
                      </a: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 في الأسرة </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3067486340"/>
                  </a:ext>
                </a:extLst>
              </a:tr>
              <a:tr h="438150">
                <a:tc>
                  <a:txBody>
                    <a:bodyPr/>
                    <a:lstStyle/>
                    <a:p>
                      <a:pPr algn="r" rtl="1">
                        <a:lnSpc>
                          <a:spcPct val="107000"/>
                        </a:lnSpc>
                        <a:spcAft>
                          <a:spcPts val="800"/>
                        </a:spcAft>
                      </a:pPr>
                      <a:r>
                        <a:rPr lang="en-GB" sz="18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5-6</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جوع </a:t>
                      </a:r>
                      <a:r>
                        <a:rPr lang="ar-YE"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حاد</a:t>
                      </a:r>
                      <a:r>
                        <a:rPr lang="ar-SA" sz="18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 جداً في الأسرة</a:t>
                      </a:r>
                      <a:endParaRPr lang="en-GB" sz="18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3544885686"/>
                  </a:ext>
                </a:extLst>
              </a:tr>
            </a:tbl>
          </a:graphicData>
        </a:graphic>
      </p:graphicFrame>
      <p:sp>
        <p:nvSpPr>
          <p:cNvPr id="4" name="Speech Bubble: Oval 3">
            <a:extLst>
              <a:ext uri="{FF2B5EF4-FFF2-40B4-BE49-F238E27FC236}">
                <a16:creationId xmlns:a16="http://schemas.microsoft.com/office/drawing/2014/main" id="{A3AC9F76-3B98-7C6C-B290-6CA37E3434A0}"/>
              </a:ext>
            </a:extLst>
          </p:cNvPr>
          <p:cNvSpPr/>
          <p:nvPr/>
        </p:nvSpPr>
        <p:spPr>
          <a:xfrm rot="20565905">
            <a:off x="810801" y="2816247"/>
            <a:ext cx="3916682" cy="1225504"/>
          </a:xfrm>
          <a:prstGeom prst="wedgeEllipseCallout">
            <a:avLst>
              <a:gd name="adj1" fmla="val 60503"/>
              <a:gd name="adj2" fmla="val 12791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SA" sz="1600" b="1" dirty="0">
                <a:solidFill>
                  <a:srgbClr val="FFFFFE"/>
                </a:solidFill>
                <a:latin typeface="Open Sans"/>
                <a:ea typeface="Open Sans"/>
                <a:cs typeface="Open Sans"/>
              </a:rPr>
              <a:t>لاحظ أن التصنيف الدولي </a:t>
            </a:r>
            <a:r>
              <a:rPr lang="ar-YE" sz="1600" b="1" dirty="0">
                <a:solidFill>
                  <a:srgbClr val="FFFFFE"/>
                </a:solidFill>
                <a:latin typeface="Open Sans"/>
                <a:ea typeface="Open Sans"/>
                <a:cs typeface="Open Sans"/>
              </a:rPr>
              <a:t>المرحلي المتكامل للأمن الغذائي (</a:t>
            </a:r>
            <a:r>
              <a:rPr lang="en-US" sz="1600" b="1" dirty="0">
                <a:solidFill>
                  <a:srgbClr val="FFFFFE"/>
                </a:solidFill>
                <a:latin typeface="Open Sans"/>
                <a:ea typeface="Open Sans"/>
                <a:cs typeface="Open Sans"/>
              </a:rPr>
              <a:t>IPC</a:t>
            </a:r>
            <a:r>
              <a:rPr lang="ar-YE" sz="1600" b="1" dirty="0">
                <a:solidFill>
                  <a:srgbClr val="FFFFFE"/>
                </a:solidFill>
                <a:latin typeface="Open Sans"/>
                <a:ea typeface="Open Sans"/>
                <a:cs typeface="Open Sans"/>
              </a:rPr>
              <a:t>) </a:t>
            </a:r>
            <a:r>
              <a:rPr lang="ar-SA" sz="1600" b="1" dirty="0">
                <a:solidFill>
                  <a:srgbClr val="FFFFFE"/>
                </a:solidFill>
                <a:latin typeface="Open Sans"/>
                <a:ea typeface="Open Sans"/>
                <a:cs typeface="Open Sans"/>
              </a:rPr>
              <a:t>يستخدم </a:t>
            </a:r>
            <a:r>
              <a:rPr lang="en-US" sz="1600" b="1" dirty="0">
                <a:solidFill>
                  <a:srgbClr val="FFFFFE"/>
                </a:solidFill>
                <a:latin typeface="Open Sans"/>
                <a:ea typeface="Open Sans"/>
                <a:cs typeface="Open Sans"/>
              </a:rPr>
              <a:t>5</a:t>
            </a:r>
            <a:r>
              <a:rPr lang="ar-SA" sz="1600" b="1" dirty="0">
                <a:solidFill>
                  <a:srgbClr val="FFFFFE"/>
                </a:solidFill>
                <a:latin typeface="Open Sans"/>
                <a:ea typeface="Open Sans"/>
                <a:cs typeface="Open Sans"/>
              </a:rPr>
              <a:t> فئات</a:t>
            </a:r>
          </a:p>
        </p:txBody>
      </p:sp>
    </p:spTree>
    <p:extLst>
      <p:ext uri="{BB962C8B-B14F-4D97-AF65-F5344CB8AC3E}">
        <p14:creationId xmlns:p14="http://schemas.microsoft.com/office/powerpoint/2010/main" val="2849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474912" y="2209507"/>
            <a:ext cx="924217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HALDEN SOLID"/>
                <a:ea typeface="Open Sans Extrabold"/>
                <a:cs typeface="Open Sans Extrabold" panose="020B0606030504020204" pitchFamily="34" charset="0"/>
              </a:rPr>
              <a:t>المقدمة</a:t>
            </a:r>
            <a:endParaRPr lang="it-IT"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9178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766650"/>
            <a:ext cx="11052002" cy="662558"/>
          </a:xfrm>
        </p:spPr>
        <p:txBody>
          <a:bodyPr anchor="t" anchorCtr="0"/>
          <a:lstStyle/>
          <a:p>
            <a:pPr algn="r" rtl="1"/>
            <a:r>
              <a:rPr lang="ar-YE" sz="3600" kern="1400" spc="230" dirty="0">
                <a:solidFill>
                  <a:schemeClr val="tx1"/>
                </a:solidFill>
                <a:latin typeface="HALDEN SOLID" pitchFamily="2" charset="0"/>
              </a:rPr>
              <a:t>القيمة الوسطى في مؤشر قياس حدة الجوع </a:t>
            </a:r>
            <a:endParaRPr lang="en-GB" sz="360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466B4856-4EE0-8814-2130-339BB741320B}"/>
              </a:ext>
            </a:extLst>
          </p:cNvPr>
          <p:cNvSpPr txBox="1"/>
          <p:nvPr/>
        </p:nvSpPr>
        <p:spPr>
          <a:xfrm>
            <a:off x="1392177" y="1700503"/>
            <a:ext cx="10232020" cy="707886"/>
          </a:xfrm>
          <a:prstGeom prst="rect">
            <a:avLst/>
          </a:prstGeom>
          <a:noFill/>
        </p:spPr>
        <p:txBody>
          <a:bodyPr wrap="square" lIns="91440" tIns="45720" rIns="91440" bIns="45720" rtlCol="0" anchor="t">
            <a:spAutoFit/>
          </a:bodyPr>
          <a:lstStyle/>
          <a:p>
            <a:pPr algn="r" rtl="1">
              <a:spcBef>
                <a:spcPts val="1000"/>
              </a:spcBef>
              <a:buClr>
                <a:srgbClr val="0070BA"/>
              </a:buClr>
            </a:pPr>
            <a:r>
              <a:rPr lang="ar-SA" sz="2000" spc="60" dirty="0">
                <a:latin typeface="Open Sans"/>
                <a:ea typeface="Open Sans"/>
                <a:cs typeface="Open Sans"/>
              </a:rPr>
              <a:t>نظرًا لأن درجة </a:t>
            </a:r>
            <a:r>
              <a:rPr lang="ar-YE" sz="2000" spc="60" dirty="0">
                <a:latin typeface="Open Sans"/>
                <a:ea typeface="Open Sans"/>
                <a:cs typeface="Open Sans"/>
              </a:rPr>
              <a:t>حدة الجوع</a:t>
            </a:r>
            <a:r>
              <a:rPr lang="en-GB" sz="2000" spc="60" dirty="0">
                <a:latin typeface="Open Sans"/>
                <a:ea typeface="Open Sans"/>
                <a:cs typeface="Open Sans"/>
              </a:rPr>
              <a:t> </a:t>
            </a:r>
            <a:r>
              <a:rPr lang="ar-SA" sz="2000" spc="60" dirty="0">
                <a:latin typeface="Open Sans"/>
                <a:ea typeface="Open Sans"/>
                <a:cs typeface="Open Sans"/>
              </a:rPr>
              <a:t>ليست موزعة بشكل عام بشكل طبيعي، لا يوصى بالإبلاغ عن </a:t>
            </a:r>
            <a:r>
              <a:rPr lang="ar-YE" sz="2000" spc="60" dirty="0">
                <a:latin typeface="Open Sans"/>
                <a:ea typeface="Open Sans"/>
                <a:cs typeface="Open Sans"/>
              </a:rPr>
              <a:t>المتوسط الحسابي (</a:t>
            </a:r>
            <a:r>
              <a:rPr lang="en-US" sz="2000" spc="60" dirty="0">
                <a:latin typeface="Open Sans"/>
                <a:ea typeface="Open Sans"/>
                <a:cs typeface="Open Sans"/>
              </a:rPr>
              <a:t>Mean</a:t>
            </a:r>
            <a:r>
              <a:rPr lang="ar-YE" sz="2000" spc="60" dirty="0">
                <a:latin typeface="Open Sans"/>
                <a:ea typeface="Open Sans"/>
                <a:cs typeface="Open Sans"/>
              </a:rPr>
              <a:t>)</a:t>
            </a:r>
            <a:r>
              <a:rPr lang="en-GB" sz="2000" spc="60" dirty="0">
                <a:latin typeface="Open Sans"/>
                <a:ea typeface="Open Sans"/>
                <a:cs typeface="Open Sans"/>
              </a:rPr>
              <a:t> </a:t>
            </a:r>
            <a:r>
              <a:rPr lang="ar-SA" sz="2000" spc="60" dirty="0">
                <a:latin typeface="Open Sans"/>
                <a:ea typeface="Open Sans"/>
                <a:cs typeface="Open Sans"/>
              </a:rPr>
              <a:t>أو استخدامها للتحليل. بدلاً من ذلك، يوصى بأخذ </a:t>
            </a:r>
            <a:r>
              <a:rPr lang="ar-YE" sz="2000" spc="60" dirty="0">
                <a:latin typeface="Open Sans"/>
                <a:ea typeface="Open Sans"/>
                <a:cs typeface="Open Sans"/>
              </a:rPr>
              <a:t>القيمة الوسطى (</a:t>
            </a:r>
            <a:r>
              <a:rPr lang="en-US" sz="2000" spc="60" dirty="0">
                <a:latin typeface="Open Sans"/>
                <a:ea typeface="Open Sans"/>
                <a:cs typeface="Open Sans"/>
              </a:rPr>
              <a:t>(Median</a:t>
            </a:r>
            <a:r>
              <a:rPr lang="ar-SA" sz="2000" spc="60" dirty="0">
                <a:latin typeface="Open Sans"/>
                <a:ea typeface="Open Sans"/>
                <a:cs typeface="Open Sans"/>
              </a:rPr>
              <a:t>.</a:t>
            </a:r>
          </a:p>
        </p:txBody>
      </p:sp>
      <p:sp>
        <p:nvSpPr>
          <p:cNvPr id="5" name="TextBox 4">
            <a:extLst>
              <a:ext uri="{FF2B5EF4-FFF2-40B4-BE49-F238E27FC236}">
                <a16:creationId xmlns:a16="http://schemas.microsoft.com/office/drawing/2014/main" id="{C802DDA9-2F9D-0E88-75FE-CD4B4013550B}"/>
              </a:ext>
            </a:extLst>
          </p:cNvPr>
          <p:cNvSpPr txBox="1"/>
          <p:nvPr/>
        </p:nvSpPr>
        <p:spPr>
          <a:xfrm>
            <a:off x="1392177" y="2950980"/>
            <a:ext cx="10232020" cy="2308324"/>
          </a:xfrm>
          <a:prstGeom prst="rect">
            <a:avLst/>
          </a:prstGeom>
          <a:solidFill>
            <a:schemeClr val="bg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r>
              <a:rPr lang="en-US" dirty="0">
                <a:latin typeface="Open Sans" panose="020B0606030504020204" pitchFamily="34" charset="0"/>
                <a:ea typeface="Open Sans" panose="020B0606030504020204" pitchFamily="34" charset="0"/>
                <a:cs typeface="Open Sans" panose="020B0606030504020204" pitchFamily="34" charset="0"/>
              </a:rPr>
              <a:t>FREQUENCIES VARIABLES=HHS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  /STATISTICS=MEAN MEDIAN MINIMUM MAXIMUM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  /ORDER=ANALYSIS.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**To tabulate the categorical HHS indicator, two different cutoff values (&gt; 1 and &gt; 3) are applied to the HHS scores that were generated in Step 3 above**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RECODE HHS (0 thru 1=1) (2 thru 3=2) (4 thru Highest=3) INTO </a:t>
            </a:r>
            <a:r>
              <a:rPr lang="en-US" dirty="0" err="1">
                <a:latin typeface="Open Sans" panose="020B0606030504020204" pitchFamily="34" charset="0"/>
                <a:ea typeface="Open Sans" panose="020B0606030504020204" pitchFamily="34" charset="0"/>
                <a:cs typeface="Open Sans" panose="020B0606030504020204" pitchFamily="34" charset="0"/>
              </a:rPr>
              <a:t>HHSCat</a:t>
            </a:r>
            <a:r>
              <a:rPr lang="en-US" dirty="0">
                <a:latin typeface="Open Sans" panose="020B0606030504020204" pitchFamily="34" charset="0"/>
                <a:ea typeface="Open Sans" panose="020B0606030504020204" pitchFamily="34" charset="0"/>
                <a:cs typeface="Open Sans" panose="020B0606030504020204" pitchFamily="34" charset="0"/>
              </a:rPr>
              <a:t>.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variable labels </a:t>
            </a:r>
            <a:r>
              <a:rPr lang="en-US" dirty="0" err="1">
                <a:latin typeface="Open Sans" panose="020B0606030504020204" pitchFamily="34" charset="0"/>
                <a:ea typeface="Open Sans" panose="020B0606030504020204" pitchFamily="34" charset="0"/>
                <a:cs typeface="Open Sans" panose="020B0606030504020204" pitchFamily="34" charset="0"/>
              </a:rPr>
              <a:t>HHSCat</a:t>
            </a:r>
            <a:r>
              <a:rPr lang="en-US" dirty="0">
                <a:latin typeface="Open Sans" panose="020B0606030504020204" pitchFamily="34" charset="0"/>
                <a:ea typeface="Open Sans" panose="020B0606030504020204" pitchFamily="34" charset="0"/>
                <a:cs typeface="Open Sans" panose="020B0606030504020204" pitchFamily="34" charset="0"/>
              </a:rPr>
              <a:t> 'Household Hunger Score Categories'. </a:t>
            </a:r>
          </a:p>
          <a:p>
            <a:pPr fontAlgn="base"/>
            <a:r>
              <a:rPr lang="en-US" dirty="0">
                <a:latin typeface="Open Sans" panose="020B0606030504020204" pitchFamily="34" charset="0"/>
                <a:ea typeface="Open Sans" panose="020B0606030504020204" pitchFamily="34" charset="0"/>
                <a:cs typeface="Open Sans" panose="020B0606030504020204" pitchFamily="34" charset="0"/>
              </a:rPr>
              <a:t>EXECUTE. </a:t>
            </a:r>
          </a:p>
        </p:txBody>
      </p:sp>
      <p:sp>
        <p:nvSpPr>
          <p:cNvPr id="4" name="TextBox 3">
            <a:extLst>
              <a:ext uri="{FF2B5EF4-FFF2-40B4-BE49-F238E27FC236}">
                <a16:creationId xmlns:a16="http://schemas.microsoft.com/office/drawing/2014/main" id="{1464935C-4E91-4B4B-0F05-083A99B26ABF}"/>
              </a:ext>
            </a:extLst>
          </p:cNvPr>
          <p:cNvSpPr txBox="1"/>
          <p:nvPr/>
        </p:nvSpPr>
        <p:spPr>
          <a:xfrm>
            <a:off x="7538829" y="5029200"/>
            <a:ext cx="4470671" cy="1655179"/>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a:effectLst/>
                <a:latin typeface="Segoe UI" panose="020B0502040204020203" pitchFamily="34" charset="0"/>
              </a:defRPr>
            </a:lvl1pPr>
          </a:lstStyle>
          <a:p>
            <a:r>
              <a:rPr lang="en-US" dirty="0"/>
              <a:t> </a:t>
            </a:r>
          </a:p>
          <a:p>
            <a:r>
              <a:rPr lang="en-US" dirty="0"/>
              <a:t>***define labels </a:t>
            </a:r>
          </a:p>
          <a:p>
            <a:r>
              <a:rPr lang="en-US" dirty="0"/>
              <a:t>Value labels </a:t>
            </a:r>
            <a:r>
              <a:rPr lang="en-US" dirty="0" err="1"/>
              <a:t>HHSCat</a:t>
            </a:r>
            <a:r>
              <a:rPr lang="en-US" dirty="0"/>
              <a:t>  </a:t>
            </a:r>
          </a:p>
          <a:p>
            <a:r>
              <a:rPr lang="en-US" dirty="0"/>
              <a:t>1 ‘No or little hunger in the household’ </a:t>
            </a:r>
          </a:p>
          <a:p>
            <a:r>
              <a:rPr lang="en-US" dirty="0"/>
              <a:t>2 ‘Moderate hunger in the household’</a:t>
            </a:r>
          </a:p>
          <a:p>
            <a:r>
              <a:rPr lang="en-US" dirty="0"/>
              <a:t>3 ‘Severe hunger in the household’. </a:t>
            </a:r>
          </a:p>
        </p:txBody>
      </p:sp>
    </p:spTree>
    <p:extLst>
      <p:ext uri="{BB962C8B-B14F-4D97-AF65-F5344CB8AC3E}">
        <p14:creationId xmlns:p14="http://schemas.microsoft.com/office/powerpoint/2010/main" val="24690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47894"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HALDEN SOLID" pitchFamily="2" charset="0"/>
                <a:ea typeface="Open Sans Extrabold" panose="020B0606030504020204" pitchFamily="34" charset="0"/>
                <a:cs typeface="Open Sans Extrabold" panose="020B0606030504020204" pitchFamily="34" charset="0"/>
              </a:rPr>
              <a:t>التحليل</a:t>
            </a:r>
            <a: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GITHUB</a:t>
            </a:r>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848447" y="6377055"/>
            <a:ext cx="3685289" cy="307777"/>
          </a:xfrm>
          <a:prstGeom prst="rect">
            <a:avLst/>
          </a:prstGeom>
          <a:noFill/>
        </p:spPr>
        <p:txBody>
          <a:bodyPr wrap="square">
            <a:spAutoFit/>
          </a:bodyPr>
          <a:lstStyle/>
          <a:p>
            <a:r>
              <a:rPr lang="en-US"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pic>
        <p:nvPicPr>
          <p:cNvPr id="3" name="Picture 2">
            <a:extLst>
              <a:ext uri="{FF2B5EF4-FFF2-40B4-BE49-F238E27FC236}">
                <a16:creationId xmlns:a16="http://schemas.microsoft.com/office/drawing/2014/main" id="{99018F22-DB0C-5261-1636-87F06D034591}"/>
              </a:ext>
            </a:extLst>
          </p:cNvPr>
          <p:cNvPicPr>
            <a:picLocks noChangeAspect="1"/>
          </p:cNvPicPr>
          <p:nvPr/>
        </p:nvPicPr>
        <p:blipFill>
          <a:blip r:embed="rId4"/>
          <a:stretch>
            <a:fillRect/>
          </a:stretch>
        </p:blipFill>
        <p:spPr>
          <a:xfrm>
            <a:off x="1497725" y="1296167"/>
            <a:ext cx="7352361" cy="458449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1827074" y="1832592"/>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47894"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YE" dirty="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الأبلاغ</a:t>
            </a:r>
            <a:endPar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0580739" cy="662558"/>
          </a:xfrm>
        </p:spPr>
        <p:txBody>
          <a:bodyPr anchor="t" anchorCtr="0"/>
          <a:lstStyle/>
          <a:p>
            <a:pPr algn="r" rtl="1"/>
            <a:r>
              <a:rPr lang="ar-YE" sz="3600" kern="1400" spc="230" dirty="0">
                <a:solidFill>
                  <a:schemeClr val="tx1"/>
                </a:solidFill>
                <a:latin typeface="HALDEN SOLID" pitchFamily="2" charset="0"/>
              </a:rPr>
              <a:t>مثال على تقرير مؤشر قياس حدة الجوع للأسرة</a:t>
            </a:r>
            <a:endParaRPr lang="en-GB" sz="360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ED2807B1-491D-F081-9C57-BDCB7AFC8ED3}"/>
              </a:ext>
            </a:extLst>
          </p:cNvPr>
          <p:cNvSpPr txBox="1"/>
          <p:nvPr/>
        </p:nvSpPr>
        <p:spPr>
          <a:xfrm>
            <a:off x="5811520" y="1612081"/>
            <a:ext cx="5486400" cy="2677656"/>
          </a:xfrm>
          <a:prstGeom prst="rect">
            <a:avLst/>
          </a:prstGeom>
          <a:noFill/>
        </p:spPr>
        <p:txBody>
          <a:bodyPr wrap="square" rtlCol="0">
            <a:spAutoFit/>
          </a:bodyPr>
          <a:lstStyle/>
          <a:p>
            <a:pPr algn="r" rtl="1"/>
            <a:r>
              <a:rPr lang="ar-SA" sz="2400" dirty="0">
                <a:latin typeface="Open Sans" panose="020B0606030504020204" pitchFamily="34" charset="0"/>
                <a:ea typeface="Open Sans" panose="020B0606030504020204" pitchFamily="34" charset="0"/>
                <a:cs typeface="Open Sans" panose="020B0606030504020204" pitchFamily="34" charset="0"/>
              </a:rPr>
              <a:t>انخفضت نسبة الأسر التي أبلغت عن الجوع الشديد في</a:t>
            </a:r>
            <a:r>
              <a:rPr lang="ar-YE" sz="2400" dirty="0">
                <a:latin typeface="Open Sans" panose="020B0606030504020204" pitchFamily="34" charset="0"/>
                <a:ea typeface="Open Sans" panose="020B0606030504020204" pitchFamily="34" charset="0"/>
                <a:cs typeface="Open Sans" panose="020B0606030504020204" pitchFamily="34" charset="0"/>
              </a:rPr>
              <a:t> الدراسة الاولية</a:t>
            </a:r>
            <a:r>
              <a:rPr lang="ar-SA" sz="2400" dirty="0">
                <a:latin typeface="Open Sans" panose="020B0606030504020204" pitchFamily="34" charset="0"/>
                <a:ea typeface="Open Sans" panose="020B0606030504020204" pitchFamily="34" charset="0"/>
                <a:cs typeface="Open Sans" panose="020B0606030504020204" pitchFamily="34" charset="0"/>
              </a:rPr>
              <a:t> </a:t>
            </a:r>
            <a:r>
              <a:rPr lang="ar-YE" sz="2400" dirty="0">
                <a:latin typeface="Open Sans" panose="020B0606030504020204" pitchFamily="34" charset="0"/>
                <a:ea typeface="Open Sans" panose="020B0606030504020204" pitchFamily="34" charset="0"/>
                <a:cs typeface="Open Sans" panose="020B0606030504020204" pitchFamily="34" charset="0"/>
              </a:rPr>
              <a:t>بنسبة </a:t>
            </a:r>
            <a:r>
              <a:rPr lang="ar-SA" sz="2400" dirty="0">
                <a:latin typeface="Open Sans" panose="020B0606030504020204" pitchFamily="34" charset="0"/>
                <a:ea typeface="Open Sans" panose="020B0606030504020204" pitchFamily="34" charset="0"/>
                <a:cs typeface="Open Sans" panose="020B0606030504020204" pitchFamily="34" charset="0"/>
              </a:rPr>
              <a:t>10</a:t>
            </a:r>
            <a:r>
              <a:rPr lang="ar-YE" sz="2400" dirty="0">
                <a:latin typeface="Open Sans" panose="020B0606030504020204" pitchFamily="34" charset="0"/>
                <a:ea typeface="Open Sans" panose="020B0606030504020204" pitchFamily="34" charset="0"/>
                <a:cs typeface="Open Sans" panose="020B0606030504020204" pitchFamily="34" charset="0"/>
              </a:rPr>
              <a:t> نقطاط مئوية من</a:t>
            </a:r>
            <a:r>
              <a:rPr lang="ar-SA" sz="2400" dirty="0">
                <a:latin typeface="Open Sans" panose="020B0606030504020204" pitchFamily="34" charset="0"/>
                <a:ea typeface="Open Sans" panose="020B0606030504020204" pitchFamily="34" charset="0"/>
                <a:cs typeface="Open Sans" panose="020B0606030504020204" pitchFamily="34" charset="0"/>
              </a:rPr>
              <a:t> 15% في</a:t>
            </a:r>
            <a:r>
              <a:rPr lang="ar-YE" sz="2400" dirty="0">
                <a:latin typeface="Open Sans" panose="020B0606030504020204" pitchFamily="34" charset="0"/>
                <a:ea typeface="Open Sans" panose="020B0606030504020204" pitchFamily="34" charset="0"/>
                <a:cs typeface="Open Sans" panose="020B0606030504020204" pitchFamily="34" charset="0"/>
              </a:rPr>
              <a:t> الدراسة الأولية</a:t>
            </a:r>
            <a:r>
              <a:rPr lang="ar-SA" sz="2400" dirty="0">
                <a:latin typeface="Open Sans" panose="020B0606030504020204" pitchFamily="34" charset="0"/>
                <a:ea typeface="Open Sans" panose="020B0606030504020204" pitchFamily="34" charset="0"/>
                <a:cs typeface="Open Sans" panose="020B0606030504020204" pitchFamily="34" charset="0"/>
              </a:rPr>
              <a:t> إلى 5% في </a:t>
            </a:r>
            <a:r>
              <a:rPr lang="ar-YE" sz="2400" dirty="0">
                <a:latin typeface="Open Sans" panose="020B0606030504020204" pitchFamily="34" charset="0"/>
                <a:ea typeface="Open Sans" panose="020B0606030504020204" pitchFamily="34" charset="0"/>
                <a:cs typeface="Open Sans" panose="020B0606030504020204" pitchFamily="34" charset="0"/>
              </a:rPr>
              <a:t>الدراسة النهائي</a:t>
            </a:r>
            <a:r>
              <a:rPr lang="ar-SA" sz="2400" dirty="0">
                <a:latin typeface="Open Sans" panose="020B0606030504020204" pitchFamily="34" charset="0"/>
                <a:ea typeface="Open Sans" panose="020B0606030504020204" pitchFamily="34" charset="0"/>
                <a:cs typeface="Open Sans" panose="020B0606030504020204" pitchFamily="34" charset="0"/>
              </a:rPr>
              <a:t>.</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pPr algn="r" rtl="1"/>
            <a:r>
              <a:rPr lang="ar-SA" sz="2400" dirty="0">
                <a:latin typeface="Open Sans" panose="020B0606030504020204" pitchFamily="34" charset="0"/>
                <a:ea typeface="Open Sans" panose="020B0606030504020204" pitchFamily="34" charset="0"/>
                <a:cs typeface="Open Sans" panose="020B0606030504020204" pitchFamily="34" charset="0"/>
              </a:rPr>
              <a:t>ارتفعت نسبة الأسر المعيشية التي تعاني من جوع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ar-YE" sz="2400" dirty="0">
                <a:latin typeface="Open Sans" panose="020B0606030504020204" pitchFamily="34" charset="0"/>
                <a:ea typeface="Open Sans" panose="020B0606030504020204" pitchFamily="34" charset="0"/>
                <a:cs typeface="Open Sans" panose="020B0606030504020204" pitchFamily="34" charset="0"/>
              </a:rPr>
              <a:t>خفيف او لا تعاني من الجوع</a:t>
            </a:r>
            <a:r>
              <a:rPr lang="ar-SA" sz="2400" dirty="0">
                <a:latin typeface="Open Sans" panose="020B0606030504020204" pitchFamily="34" charset="0"/>
                <a:ea typeface="Open Sans" panose="020B0606030504020204" pitchFamily="34" charset="0"/>
                <a:cs typeface="Open Sans" panose="020B0606030504020204" pitchFamily="34" charset="0"/>
              </a:rPr>
              <a:t> من 54% في الدراسة الاولية إلى 73% في </a:t>
            </a:r>
            <a:r>
              <a:rPr lang="ar-YE" sz="2400" dirty="0">
                <a:latin typeface="Open Sans" panose="020B0606030504020204" pitchFamily="34" charset="0"/>
                <a:ea typeface="Open Sans" panose="020B0606030504020204" pitchFamily="34" charset="0"/>
                <a:cs typeface="Open Sans" panose="020B0606030504020204" pitchFamily="34" charset="0"/>
              </a:rPr>
              <a:t>الدراسة النهائي</a:t>
            </a:r>
            <a:r>
              <a:rPr lang="ar-SA" sz="2400" dirty="0">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11" name="Chart 10">
            <a:extLst>
              <a:ext uri="{FF2B5EF4-FFF2-40B4-BE49-F238E27FC236}">
                <a16:creationId xmlns:a16="http://schemas.microsoft.com/office/drawing/2014/main" id="{858F2DB9-1840-5449-E26A-4C6F64BBE9AD}"/>
              </a:ext>
            </a:extLst>
          </p:cNvPr>
          <p:cNvGraphicFramePr>
            <a:graphicFrameLocks/>
          </p:cNvGraphicFramePr>
          <p:nvPr>
            <p:extLst>
              <p:ext uri="{D42A27DB-BD31-4B8C-83A1-F6EECF244321}">
                <p14:modId xmlns:p14="http://schemas.microsoft.com/office/powerpoint/2010/main" val="567532879"/>
              </p:ext>
            </p:extLst>
          </p:nvPr>
        </p:nvGraphicFramePr>
        <p:xfrm>
          <a:off x="849312" y="1546536"/>
          <a:ext cx="4657408" cy="3990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29868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HALDEN SOLID" pitchFamily="2" charset="0"/>
                <a:ea typeface="Open Sans Extrabold" panose="020B0606030504020204" pitchFamily="34" charset="0"/>
                <a:cs typeface="Open Sans Extrabold" panose="020B0606030504020204" pitchFamily="34" charset="0"/>
              </a:rPr>
              <a:t>المصادر المتاحة</a:t>
            </a:r>
            <a:endParaRPr lang="en-GB"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Open Sans" panose="020B0606030504020204" pitchFamily="34" charset="0"/>
                <a:ea typeface="Open Sans" panose="020B0606030504020204" pitchFamily="34" charset="0"/>
              </a:rPr>
              <a:t>المصادر المتاحة لمؤشر قياس حدة الجوع (</a:t>
            </a:r>
            <a:r>
              <a:rPr lang="en-US" sz="36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rPr>
              <a:t>HHS</a:t>
            </a:r>
            <a:r>
              <a:rPr lang="ar-YE" sz="3600" kern="1400" spc="230" dirty="0">
                <a:solidFill>
                  <a:schemeClr val="tx1"/>
                </a:solidFill>
                <a:latin typeface="Open Sans" panose="020B0606030504020204" pitchFamily="34" charset="0"/>
                <a:ea typeface="Open Sans" panose="020B0606030504020204" pitchFamily="34" charset="0"/>
              </a:rPr>
              <a:t>)</a:t>
            </a:r>
            <a:endParaRPr lang="en-GB" sz="36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14B5D5B-B545-4179-BFA2-2D9C4887A466}"/>
              </a:ext>
            </a:extLst>
          </p:cNvPr>
          <p:cNvSpPr txBox="1"/>
          <p:nvPr/>
        </p:nvSpPr>
        <p:spPr>
          <a:xfrm>
            <a:off x="2576291" y="5965992"/>
            <a:ext cx="2955369" cy="338554"/>
          </a:xfrm>
          <a:prstGeom prst="rect">
            <a:avLst/>
          </a:prstGeom>
          <a:noFill/>
        </p:spPr>
        <p:txBody>
          <a:bodyPr wrap="square">
            <a:spAutoFit/>
          </a:bodyPr>
          <a:lstStyle/>
          <a:p>
            <a:pPr algn="ct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HHS (Resource Centre)</a:t>
            </a:r>
            <a:endPar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7147715" y="5947744"/>
            <a:ext cx="4212319" cy="338554"/>
          </a:xfrm>
          <a:prstGeom prst="rect">
            <a:avLst/>
          </a:prstGeom>
          <a:noFill/>
        </p:spPr>
        <p:txBody>
          <a:bodyPr wrap="square">
            <a:spAutoFit/>
          </a:bodyPr>
          <a:lstStyle/>
          <a:p>
            <a:r>
              <a:rPr lang="ar-L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لمزيد من المعلومات حول مؤشر الاستهلاك الغذائي اذهب الى</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flipH="1">
            <a:off x="5929827" y="6135269"/>
            <a:ext cx="110775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CBE27C49-7482-8F50-3194-32D7BD731209}"/>
              </a:ext>
            </a:extLst>
          </p:cNvPr>
          <p:cNvPicPr>
            <a:picLocks noChangeAspect="1"/>
          </p:cNvPicPr>
          <p:nvPr/>
        </p:nvPicPr>
        <p:blipFill>
          <a:blip r:embed="rId4"/>
          <a:stretch>
            <a:fillRect/>
          </a:stretch>
        </p:blipFill>
        <p:spPr>
          <a:xfrm>
            <a:off x="717181" y="1481520"/>
            <a:ext cx="10811372" cy="3657636"/>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ar-YE" dirty="0">
                <a:solidFill>
                  <a:srgbClr val="FFFFFE"/>
                </a:solidFill>
                <a:latin typeface="HALDEN SOLID" pitchFamily="2" charset="0"/>
                <a:ea typeface="Open Sans Extrabold" panose="020B0606030504020204" pitchFamily="34" charset="0"/>
                <a:cs typeface="Open Sans Extrabold" panose="020B0606030504020204" pitchFamily="34" charset="0"/>
              </a:rPr>
              <a:t>شكرا جزيلا</a:t>
            </a:r>
            <a:endParaRPr lang="en-GB"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929161"/>
            <a:ext cx="11052000" cy="3549865"/>
          </a:xfrm>
        </p:spPr>
        <p:txBody>
          <a:bodyPr vert="horz" lIns="91440" tIns="45720" rIns="91440" bIns="45720" rtlCol="0" anchor="t">
            <a:noAutofit/>
          </a:bodyPr>
          <a:lstStyle/>
          <a:p>
            <a:pPr marL="0" indent="0">
              <a:lnSpc>
                <a:spcPts val="2700"/>
              </a:lnSpc>
              <a:buNone/>
            </a:pPr>
            <a:endParaRPr lang="en-US" spc="60" dirty="0"/>
          </a:p>
          <a:p>
            <a:pPr marL="0" indent="0" algn="r">
              <a:buNone/>
            </a:pPr>
            <a:r>
              <a:rPr lang="ar-YE" sz="2800" spc="60" dirty="0">
                <a:latin typeface="Open Sans"/>
                <a:ea typeface="Open Sans"/>
                <a:cs typeface="Open Sans"/>
              </a:rPr>
              <a:t>ناقش أهداف الوحدة، بمعنى الحصول على معلومات عن السلوكيات والعادات الغذائية خاصة المرتبطة بصعوبة الحصول على الغذاء لدى السكان المستهدفين، لقياس مدى حصول الأسر على الغذاء.</a:t>
            </a:r>
          </a:p>
          <a:p>
            <a:pPr marL="0" indent="0">
              <a:lnSpc>
                <a:spcPct val="90000"/>
              </a:lnSpc>
              <a:buNone/>
            </a:pPr>
            <a:endParaRPr lang="en-US" sz="2800" spc="60" dirty="0">
              <a:latin typeface="Open Sans"/>
              <a:ea typeface="Open Sans"/>
              <a:cs typeface="Open Sans"/>
            </a:endParaRPr>
          </a:p>
          <a:p>
            <a:pPr marL="0" indent="0" algn="r" rtl="1">
              <a:buNone/>
            </a:pPr>
            <a:r>
              <a:rPr lang="ar-YE" sz="2800" spc="60" dirty="0">
                <a:latin typeface="Open Sans"/>
                <a:ea typeface="Open Sans"/>
                <a:cs typeface="Open Sans"/>
              </a:rPr>
              <a:t>شرح دور هذا المؤشر في نتائج انعدام الأمن الغذائي واستخدام المعلومات داخليًا وخارجيًا. وهذا يعطي الباحثين/ الماسحين فهمًا واضحًا لأهمية البيانات التي سيجمعونها.</a:t>
            </a:r>
            <a:endParaRPr lang="en-GB" sz="28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477520" y="716415"/>
            <a:ext cx="11291663" cy="662558"/>
          </a:xfrm>
        </p:spPr>
        <p:txBody>
          <a:bodyPr anchor="t" anchorCtr="0"/>
          <a:lstStyle/>
          <a:p>
            <a:pPr algn="r" rtl="1"/>
            <a:r>
              <a:rPr lang="ar-YE" sz="3600" kern="1400" spc="230" dirty="0">
                <a:solidFill>
                  <a:schemeClr val="tx1"/>
                </a:solidFill>
                <a:latin typeface="HALDEN SOLID" pitchFamily="2" charset="0"/>
              </a:rPr>
              <a:t>مؤشر قياس حدة الجوع لدى الأسرة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 تعليمات التدريب 1</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YE" sz="2400" spc="60" dirty="0">
                <a:latin typeface="Open Sans"/>
                <a:ea typeface="Open Sans"/>
                <a:cs typeface="Open Sans"/>
              </a:rPr>
              <a:t>مقياس حدة الجوع لدى الأسر المعيشية (</a:t>
            </a:r>
            <a:r>
              <a:rPr lang="en-GB" sz="2400" spc="60" dirty="0">
                <a:latin typeface="Open Sans"/>
                <a:ea typeface="Open Sans"/>
                <a:cs typeface="Open Sans"/>
              </a:rPr>
              <a:t>HHS</a:t>
            </a:r>
            <a:r>
              <a:rPr lang="ar-YE" sz="2400" spc="60" dirty="0">
                <a:latin typeface="Open Sans"/>
                <a:ea typeface="Open Sans"/>
                <a:cs typeface="Open Sans"/>
              </a:rPr>
              <a:t>) هو مؤشر تم تطويره من قبل مشروع المساعدة الفنية للغذاء والتغذية التابع للوكالة الأمريكية للتنمية الدولية (</a:t>
            </a:r>
            <a:r>
              <a:rPr lang="en-GB" sz="2400" spc="60" dirty="0">
                <a:latin typeface="Open Sans"/>
                <a:ea typeface="Open Sans"/>
                <a:cs typeface="Open Sans"/>
              </a:rPr>
              <a:t>FANTA</a:t>
            </a:r>
            <a:r>
              <a:rPr lang="ar-YE" sz="2400" spc="60" dirty="0">
                <a:latin typeface="Open Sans"/>
                <a:ea typeface="Open Sans"/>
                <a:cs typeface="Open Sans"/>
              </a:rPr>
              <a:t>).</a:t>
            </a:r>
          </a:p>
          <a:p>
            <a:pPr algn="r" rtl="1">
              <a:lnSpc>
                <a:spcPct val="150000"/>
              </a:lnSpc>
              <a:buFont typeface="Wingdings" panose="05000000000000000000" pitchFamily="2" charset="2"/>
              <a:buChar char="v"/>
            </a:pPr>
            <a:endParaRPr lang="en-GB" sz="2400" spc="60" dirty="0">
              <a:latin typeface="Open Sans"/>
              <a:ea typeface="Open Sans"/>
              <a:cs typeface="Open Sans"/>
            </a:endParaRPr>
          </a:p>
          <a:p>
            <a:pPr algn="r" rtl="1">
              <a:lnSpc>
                <a:spcPct val="150000"/>
              </a:lnSpc>
              <a:buFont typeface="Wingdings" panose="05000000000000000000" pitchFamily="2" charset="2"/>
              <a:buChar char="v"/>
            </a:pPr>
            <a:r>
              <a:rPr lang="ar-YE" sz="2400" spc="60" dirty="0">
                <a:latin typeface="Open Sans"/>
                <a:ea typeface="Open Sans"/>
                <a:cs typeface="Open Sans"/>
              </a:rPr>
              <a:t>إنها مجموعة فرعية من الأسئلة المأخوذة من النموذج الكامل مقياس الوصول لانعدام الأمن الغذائي للأسر المعيشية (</a:t>
            </a:r>
            <a:r>
              <a:rPr lang="en-GB" sz="2400" spc="60" dirty="0">
                <a:latin typeface="Open Sans"/>
                <a:ea typeface="Open Sans"/>
                <a:cs typeface="Open Sans"/>
              </a:rPr>
              <a:t>HFIAS</a:t>
            </a:r>
            <a:r>
              <a:rPr lang="ar-YE" sz="2400" spc="60" dirty="0">
                <a:latin typeface="Open Sans"/>
                <a:ea typeface="Open Sans"/>
                <a:cs typeface="Open Sans"/>
              </a:rPr>
              <a:t>)</a:t>
            </a:r>
            <a:r>
              <a:rPr lang="en-GB" sz="2400" spc="60" dirty="0">
                <a:latin typeface="Open Sans"/>
                <a:ea typeface="Open Sans"/>
                <a:cs typeface="Open Sans"/>
              </a:rPr>
              <a:t>، </a:t>
            </a:r>
            <a:r>
              <a:rPr lang="ar-YE" sz="2400" spc="60" dirty="0">
                <a:latin typeface="Open Sans"/>
                <a:ea typeface="Open Sans"/>
                <a:cs typeface="Open Sans"/>
              </a:rPr>
              <a:t>والذي لا يتم تطبيقه عادة في تقييمات الأمن الغذائي لبرنامج الأغذية العالمي.</a:t>
            </a:r>
            <a:endParaRPr lang="en-GB" sz="2400" b="1" spc="60" dirty="0">
              <a:latin typeface="Open Sans"/>
              <a:ea typeface="Open Sans"/>
              <a:cs typeface="Open Sans"/>
            </a:endParaRPr>
          </a:p>
          <a:p>
            <a:pPr algn="r" rtl="1">
              <a:lnSpc>
                <a:spcPct val="150000"/>
              </a:lnSpc>
              <a:buFont typeface="Wingdings" panose="05000000000000000000" pitchFamily="2" charset="2"/>
              <a:buChar char="v"/>
            </a:pPr>
            <a:r>
              <a:rPr lang="ar-YE" sz="2400" spc="60" dirty="0">
                <a:latin typeface="Open Sans"/>
                <a:ea typeface="Open Sans"/>
                <a:cs typeface="Open Sans"/>
              </a:rPr>
              <a:t>تم إعداد هذا العرض التقديمي بناءً على </a:t>
            </a:r>
            <a:r>
              <a:rPr lang="ar-YE" sz="2400" b="1" u="sng" spc="60" dirty="0">
                <a:latin typeface="Open Sans"/>
                <a:ea typeface="Open Sans"/>
                <a:cs typeface="Open Sans"/>
              </a:rPr>
              <a:t>إرشادات</a:t>
            </a:r>
            <a:r>
              <a:rPr lang="en-GB" sz="2400" b="1" u="sng" spc="60" dirty="0">
                <a:latin typeface="Open Sans"/>
                <a:ea typeface="Open Sans"/>
                <a:cs typeface="Open Sans"/>
              </a:rPr>
              <a:t>FANTA </a:t>
            </a:r>
            <a:r>
              <a:rPr lang="ar-YE" sz="2400" b="1" spc="60" dirty="0">
                <a:latin typeface="Open Sans"/>
                <a:ea typeface="Open Sans"/>
                <a:cs typeface="Open Sans"/>
              </a:rPr>
              <a:t> </a:t>
            </a:r>
            <a:r>
              <a:rPr lang="ar-YE" sz="2400" spc="60" dirty="0">
                <a:latin typeface="Open Sans"/>
                <a:ea typeface="Open Sans"/>
                <a:cs typeface="Open Sans"/>
              </a:rPr>
              <a:t>الكاملة الموجودة </a:t>
            </a:r>
            <a:r>
              <a:rPr lang="ar-YE" sz="2400" spc="60" dirty="0">
                <a:latin typeface="Open Sans"/>
                <a:ea typeface="Open Sans"/>
              </a:rPr>
              <a:t>في </a:t>
            </a:r>
            <a:r>
              <a:rPr lang="ar-YE" sz="2400" spc="60" dirty="0">
                <a:latin typeface="Open Sans"/>
                <a:ea typeface="Open Sans"/>
                <a:hlinkClick r:id="rId3">
                  <a:extLst>
                    <a:ext uri="{A12FA001-AC4F-418D-AE19-62706E023703}">
                      <ahyp:hlinkClr xmlns:ahyp="http://schemas.microsoft.com/office/drawing/2018/hyperlinkcolor" val="tx"/>
                    </a:ext>
                  </a:extLst>
                </a:hlinkClick>
              </a:rPr>
              <a:t>مركز الموارد في وحدة التحليل والهشاشة</a:t>
            </a:r>
            <a:r>
              <a:rPr lang="ar-YE" sz="2400" spc="60" dirty="0">
                <a:latin typeface="Open Sans"/>
                <a:ea typeface="Open Sans"/>
              </a:rPr>
              <a:t>.</a:t>
            </a:r>
            <a:endParaRPr lang="en-GB"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ماهو مؤشر قياس حدة الجوع لدى الأسرة</a:t>
            </a:r>
            <a:r>
              <a:rPr lang="en-US"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br>
              <a:rPr lang="en-GB" sz="3600" dirty="0">
                <a:solidFill>
                  <a:schemeClr val="tx1"/>
                </a:solidFill>
                <a:latin typeface="Open Sans Extrabold"/>
                <a:ea typeface="Open Sans Extrabold"/>
                <a:cs typeface="Open Sans Extrabold"/>
              </a:rPr>
            </a:br>
            <a:endParaRPr lang="en-GB" sz="3600" kern="1400" spc="230" dirty="0">
              <a:solidFill>
                <a:schemeClr val="tx1"/>
              </a:solidFill>
              <a:latin typeface="HALDEN SOLID" pitchFamily="2" charset="0"/>
            </a:endParaRPr>
          </a:p>
        </p:txBody>
      </p:sp>
      <p:sp>
        <p:nvSpPr>
          <p:cNvPr id="2" name="Speech Bubble: Oval 1">
            <a:extLst>
              <a:ext uri="{FF2B5EF4-FFF2-40B4-BE49-F238E27FC236}">
                <a16:creationId xmlns:a16="http://schemas.microsoft.com/office/drawing/2014/main" id="{43A341EE-4A68-2847-3E6E-3C967DDA989E}"/>
              </a:ext>
            </a:extLst>
          </p:cNvPr>
          <p:cNvSpPr/>
          <p:nvPr/>
        </p:nvSpPr>
        <p:spPr>
          <a:xfrm>
            <a:off x="558799" y="2202361"/>
            <a:ext cx="3120065" cy="1185999"/>
          </a:xfrm>
          <a:prstGeom prst="wedgeEllipseCallout">
            <a:avLst>
              <a:gd name="adj1" fmla="val 59035"/>
              <a:gd name="adj2" fmla="val 5329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YE"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ومع ذلك، لاحظ أن برنامج الأغذية العالمي يجمع فقط معلومات مؤشر حدة الجوع(</a:t>
            </a:r>
            <a:r>
              <a:rPr lang="en-US"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HHS</a:t>
            </a:r>
            <a:r>
              <a:rPr lang="ar-YE"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r>
              <a:rPr lang="en-US"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ونادرًا ما يجمع معلومات </a:t>
            </a:r>
            <a:r>
              <a:rPr lang="en-US" sz="14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HFIAS</a:t>
            </a:r>
          </a:p>
        </p:txBody>
      </p:sp>
    </p:spTree>
    <p:extLst>
      <p:ext uri="{BB962C8B-B14F-4D97-AF65-F5344CB8AC3E}">
        <p14:creationId xmlns:p14="http://schemas.microsoft.com/office/powerpoint/2010/main" val="9767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04604"/>
            <a:ext cx="11335074" cy="5126181"/>
          </a:xfrm>
          <a:solidFill>
            <a:srgbClr val="FFFFFE"/>
          </a:solid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YE" spc="60" dirty="0">
                <a:latin typeface="Open Sans"/>
                <a:ea typeface="Open Sans"/>
                <a:cs typeface="Open Sans"/>
              </a:rPr>
              <a:t>مقدار قياس حدة الجوع لدى الأسرة</a:t>
            </a:r>
            <a:r>
              <a:rPr lang="en-US" spc="60" dirty="0">
                <a:latin typeface="Open Sans"/>
                <a:ea typeface="Open Sans"/>
                <a:cs typeface="Open Sans"/>
              </a:rPr>
              <a:t> </a:t>
            </a:r>
            <a:r>
              <a:rPr lang="ar-YE" spc="60" dirty="0">
                <a:latin typeface="Open Sans"/>
                <a:ea typeface="Open Sans"/>
                <a:cs typeface="Open Sans"/>
              </a:rPr>
              <a:t>(</a:t>
            </a:r>
            <a:r>
              <a:rPr lang="en-US" spc="60" dirty="0">
                <a:latin typeface="Open Sans"/>
                <a:ea typeface="Open Sans"/>
                <a:cs typeface="Open Sans"/>
              </a:rPr>
              <a:t>HHS</a:t>
            </a:r>
            <a:r>
              <a:rPr lang="ar-YE" spc="60" dirty="0">
                <a:latin typeface="Open Sans"/>
                <a:ea typeface="Open Sans"/>
                <a:cs typeface="Open Sans"/>
              </a:rPr>
              <a:t>)</a:t>
            </a:r>
            <a:r>
              <a:rPr lang="en-GB" spc="60" dirty="0">
                <a:latin typeface="Open Sans"/>
                <a:ea typeface="Open Sans"/>
                <a:cs typeface="Open Sans"/>
              </a:rPr>
              <a:t> </a:t>
            </a:r>
            <a:r>
              <a:rPr lang="ar-YE" b="1" spc="60" dirty="0">
                <a:latin typeface="Open Sans"/>
                <a:ea typeface="Open Sans"/>
                <a:cs typeface="Open Sans"/>
              </a:rPr>
              <a:t>هو مقياس الحرمان الغذائي للأسر</a:t>
            </a:r>
            <a:r>
              <a:rPr lang="ar-YE" spc="60" dirty="0">
                <a:latin typeface="Open Sans"/>
                <a:ea typeface="Open Sans"/>
                <a:cs typeface="Open Sans"/>
              </a:rPr>
              <a:t>.</a:t>
            </a:r>
            <a:endParaRPr lang="en-GB" spc="60" dirty="0">
              <a:latin typeface="Open Sans"/>
              <a:ea typeface="Open Sans"/>
              <a:cs typeface="Open Sans"/>
            </a:endParaRPr>
          </a:p>
          <a:p>
            <a:pPr algn="r" rtl="1">
              <a:lnSpc>
                <a:spcPct val="150000"/>
              </a:lnSpc>
              <a:buFont typeface="Wingdings" panose="05000000000000000000" pitchFamily="2" charset="2"/>
              <a:buChar char="v"/>
            </a:pPr>
            <a:r>
              <a:rPr lang="ar-YE" spc="60" dirty="0">
                <a:latin typeface="Open Sans"/>
                <a:ea typeface="Open Sans"/>
                <a:cs typeface="Open Sans"/>
              </a:rPr>
              <a:t>وهو يعتمد على جمع البيانات </a:t>
            </a:r>
            <a:r>
              <a:rPr lang="ar-YE" b="1" spc="60" dirty="0">
                <a:latin typeface="Open Sans"/>
                <a:ea typeface="Open Sans"/>
                <a:cs typeface="Open Sans"/>
              </a:rPr>
              <a:t>"</a:t>
            </a:r>
            <a:r>
              <a:rPr lang="ar-YE" spc="60" dirty="0">
                <a:latin typeface="Open Sans"/>
                <a:ea typeface="Open Sans"/>
                <a:cs typeface="Open Sans"/>
              </a:rPr>
              <a:t>التجريبية</a:t>
            </a:r>
            <a:r>
              <a:rPr lang="ar-YE" b="1" spc="60" dirty="0">
                <a:latin typeface="Open Sans"/>
                <a:ea typeface="Open Sans"/>
                <a:cs typeface="Open Sans"/>
              </a:rPr>
              <a:t>" </a:t>
            </a:r>
            <a:r>
              <a:rPr lang="ar-YE" spc="60" dirty="0">
                <a:latin typeface="Open Sans"/>
                <a:ea typeface="Open Sans"/>
                <a:cs typeface="Open Sans"/>
              </a:rPr>
              <a:t>أو </a:t>
            </a:r>
            <a:r>
              <a:rPr lang="ar-YE" b="1" spc="60" dirty="0">
                <a:latin typeface="Open Sans"/>
                <a:ea typeface="Open Sans"/>
                <a:cs typeface="Open Sans"/>
              </a:rPr>
              <a:t>"المعتمدة على الادراك".</a:t>
            </a:r>
            <a:endParaRPr lang="en-GB" b="1" spc="60" dirty="0">
              <a:latin typeface="Open Sans"/>
              <a:ea typeface="Open Sans"/>
              <a:cs typeface="Open Sans"/>
            </a:endParaRPr>
          </a:p>
          <a:p>
            <a:pPr algn="r" rtl="1">
              <a:lnSpc>
                <a:spcPct val="150000"/>
              </a:lnSpc>
              <a:buFont typeface="Wingdings" panose="05000000000000000000" pitchFamily="2" charset="2"/>
              <a:buChar char="v"/>
            </a:pPr>
            <a:r>
              <a:rPr lang="ar-YE" spc="60" dirty="0">
                <a:latin typeface="Open Sans"/>
                <a:ea typeface="Open Sans"/>
                <a:cs typeface="Open Sans"/>
              </a:rPr>
              <a:t>يعتمد على المعلومات </a:t>
            </a:r>
            <a:r>
              <a:rPr lang="ar-YE" b="1" spc="60" dirty="0">
                <a:latin typeface="Open Sans"/>
                <a:ea typeface="Open Sans"/>
                <a:cs typeface="Open Sans"/>
              </a:rPr>
              <a:t>المبلغ عنها ذاتيًا </a:t>
            </a:r>
            <a:r>
              <a:rPr lang="ar-YE" spc="60" dirty="0">
                <a:latin typeface="Open Sans"/>
                <a:ea typeface="Open Sans"/>
                <a:cs typeface="Open Sans"/>
              </a:rPr>
              <a:t>من قبل الأسر</a:t>
            </a:r>
            <a:r>
              <a:rPr lang="en-US" spc="60" dirty="0">
                <a:latin typeface="Open Sans"/>
                <a:ea typeface="Open Sans"/>
                <a:cs typeface="Open Sans"/>
              </a:rPr>
              <a:t> </a:t>
            </a:r>
            <a:r>
              <a:rPr lang="ar-YE" spc="60" dirty="0">
                <a:latin typeface="Open Sans"/>
                <a:ea typeface="Open Sans"/>
                <a:cs typeface="Open Sans"/>
              </a:rPr>
              <a:t>المعيشية.</a:t>
            </a:r>
            <a:endParaRPr lang="en-US" spc="60" dirty="0">
              <a:latin typeface="Open Sans"/>
              <a:ea typeface="Open Sans"/>
              <a:cs typeface="Open Sans"/>
            </a:endParaRPr>
          </a:p>
          <a:p>
            <a:pPr algn="r" rtl="1">
              <a:lnSpc>
                <a:spcPct val="150000"/>
              </a:lnSpc>
              <a:buFont typeface="Wingdings" panose="05000000000000000000" pitchFamily="2" charset="2"/>
              <a:buChar char="v"/>
            </a:pPr>
            <a:r>
              <a:rPr lang="ar-YE" spc="60" dirty="0">
                <a:latin typeface="Open Sans"/>
                <a:ea typeface="Open Sans"/>
                <a:cs typeface="Open Sans"/>
              </a:rPr>
              <a:t>يقيس ما إذا كانت الأسر المعيشية قد واجهت </a:t>
            </a:r>
            <a:r>
              <a:rPr lang="ar-YE" b="1" spc="60" dirty="0">
                <a:latin typeface="Open Sans"/>
                <a:ea typeface="Open Sans"/>
                <a:cs typeface="Open Sans"/>
              </a:rPr>
              <a:t>مشاكل في الحصول على الغذاء </a:t>
            </a:r>
            <a:r>
              <a:rPr lang="ar-YE" spc="60" dirty="0">
                <a:latin typeface="Open Sans"/>
                <a:ea typeface="Open Sans"/>
                <a:cs typeface="Open Sans"/>
              </a:rPr>
              <a:t>خلال الثلاثين يومًا السابقة.</a:t>
            </a:r>
            <a:endParaRPr lang="en-US" spc="60" dirty="0">
              <a:latin typeface="Open Sans"/>
              <a:ea typeface="Open Sans"/>
              <a:cs typeface="Open Sans"/>
            </a:endParaRPr>
          </a:p>
          <a:p>
            <a:pPr algn="r" rtl="1">
              <a:lnSpc>
                <a:spcPct val="150000"/>
              </a:lnSpc>
              <a:buFont typeface="Wingdings" panose="05000000000000000000" pitchFamily="2" charset="2"/>
              <a:buChar char="v"/>
            </a:pPr>
            <a:r>
              <a:rPr lang="ar-YE" spc="60" dirty="0">
                <a:latin typeface="Open Sans"/>
                <a:ea typeface="Open Sans"/>
                <a:cs typeface="Open Sans"/>
              </a:rPr>
              <a:t>يتم استخدامه </a:t>
            </a:r>
            <a:r>
              <a:rPr lang="ar-YE" b="1" spc="60" dirty="0">
                <a:latin typeface="Open Sans"/>
                <a:ea typeface="Open Sans"/>
                <a:cs typeface="Open Sans"/>
              </a:rPr>
              <a:t>لتصنيف حدة انعدام الأمن الغذائي </a:t>
            </a:r>
            <a:r>
              <a:rPr lang="ar-YE" spc="60" dirty="0">
                <a:latin typeface="Open Sans"/>
                <a:ea typeface="Open Sans"/>
                <a:cs typeface="Open Sans"/>
              </a:rPr>
              <a:t>لتلك الفترة.</a:t>
            </a:r>
            <a:endParaRPr lang="en-US" spc="60" dirty="0">
              <a:latin typeface="Open Sans"/>
              <a:ea typeface="Open Sans"/>
              <a:cs typeface="Open Sans"/>
            </a:endParaRPr>
          </a:p>
          <a:p>
            <a:pPr algn="r" rtl="1">
              <a:lnSpc>
                <a:spcPct val="150000"/>
              </a:lnSpc>
              <a:buFont typeface="Wingdings" panose="05000000000000000000" pitchFamily="2" charset="2"/>
              <a:buChar char="v"/>
            </a:pPr>
            <a:r>
              <a:rPr lang="ar-YE" b="1" spc="60" dirty="0">
                <a:latin typeface="Open Sans"/>
                <a:ea typeface="Open Sans"/>
                <a:cs typeface="Open Sans"/>
              </a:rPr>
              <a:t>يقيم استراتيجيات استهلاك الغذاء </a:t>
            </a:r>
            <a:r>
              <a:rPr lang="ar-YE" spc="60" dirty="0">
                <a:latin typeface="Open Sans"/>
                <a:ea typeface="Open Sans"/>
                <a:cs typeface="Open Sans"/>
              </a:rPr>
              <a:t>التي تعتمدها الأسر التي تواجه نقصًا في الحصول على الغذاء.</a:t>
            </a:r>
            <a:endParaRPr lang="en-GB"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a:ea typeface="Open Sans Extrabold"/>
              </a:rPr>
              <a:t>ماهو مؤشر قياس حدة الجوع لدى الأسرة (</a:t>
            </a:r>
            <a:r>
              <a:rPr lang="en-US" sz="3600" kern="1400" spc="230" dirty="0">
                <a:solidFill>
                  <a:schemeClr val="tx1"/>
                </a:solidFill>
                <a:latin typeface="HALDEN SOLID"/>
                <a:ea typeface="Open Sans Extrabold"/>
              </a:rPr>
              <a:t>HHS</a:t>
            </a:r>
            <a:r>
              <a:rPr lang="ar-YE" sz="3600" kern="1400" spc="230" dirty="0">
                <a:solidFill>
                  <a:schemeClr val="tx1"/>
                </a:solidFill>
                <a:latin typeface="HALDEN SOLID"/>
                <a:ea typeface="Open Sans Extrabold"/>
              </a:rPr>
              <a:t>)</a:t>
            </a:r>
            <a:endParaRPr lang="en-GB" sz="3600" kern="1400" spc="230" dirty="0">
              <a:solidFill>
                <a:schemeClr val="tx1"/>
              </a:solidFill>
              <a:latin typeface="HALDEN SOLID"/>
              <a:ea typeface="Open Sans Extrabold"/>
            </a:endParaRPr>
          </a:p>
        </p:txBody>
      </p:sp>
    </p:spTree>
    <p:extLst>
      <p:ext uri="{BB962C8B-B14F-4D97-AF65-F5344CB8AC3E}">
        <p14:creationId xmlns:p14="http://schemas.microsoft.com/office/powerpoint/2010/main" val="209794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16" y="1612566"/>
            <a:ext cx="11052000" cy="4100053"/>
          </a:xfrm>
        </p:spPr>
        <p:txBody>
          <a:bodyPr vert="horz" lIns="91440" tIns="45720" rIns="91440" bIns="45720" rtlCol="0" anchor="t">
            <a:noAutofit/>
          </a:bodyPr>
          <a:lstStyle/>
          <a:p>
            <a:pPr algn="r" rtl="1">
              <a:buFont typeface="Wingdings" panose="05000000000000000000" pitchFamily="2" charset="2"/>
              <a:buChar char="v"/>
            </a:pPr>
            <a:r>
              <a:rPr lang="ar-YE" spc="60" dirty="0">
                <a:latin typeface="Open Sans"/>
                <a:ea typeface="Open Sans"/>
                <a:cs typeface="Open Sans"/>
              </a:rPr>
              <a:t>يُعد استخدام</a:t>
            </a:r>
            <a:r>
              <a:rPr lang="en-US" spc="60" dirty="0">
                <a:latin typeface="Open Sans"/>
                <a:ea typeface="Open Sans"/>
                <a:cs typeface="Open Sans"/>
              </a:rPr>
              <a:t> </a:t>
            </a:r>
            <a:r>
              <a:rPr lang="ar-YE" spc="60" dirty="0">
                <a:latin typeface="Open Sans"/>
                <a:ea typeface="Open Sans"/>
                <a:cs typeface="Open Sans"/>
              </a:rPr>
              <a:t> مؤشر</a:t>
            </a:r>
            <a:r>
              <a:rPr lang="en-US" spc="60" dirty="0">
                <a:latin typeface="Open Sans"/>
                <a:ea typeface="Open Sans"/>
                <a:cs typeface="Open Sans"/>
              </a:rPr>
              <a:t>HHS </a:t>
            </a:r>
            <a:r>
              <a:rPr lang="ar-YE" spc="60" dirty="0">
                <a:latin typeface="Open Sans"/>
                <a:ea typeface="Open Sans"/>
                <a:cs typeface="Open Sans"/>
              </a:rPr>
              <a:t> أكثر ملاءمة في المناطق التي تعاني من انعدام الأمن الغذائي الحاد، ويُوصى باستخدامه في حالات الصدمات.</a:t>
            </a:r>
            <a:endParaRPr lang="en-US" spc="60" dirty="0">
              <a:latin typeface="Open Sans"/>
              <a:ea typeface="Open Sans"/>
              <a:cs typeface="Open Sans"/>
            </a:endParaRPr>
          </a:p>
          <a:p>
            <a:pPr algn="r" rtl="1">
              <a:buFont typeface="Wingdings" panose="05000000000000000000" pitchFamily="2" charset="2"/>
              <a:buChar char="v"/>
            </a:pPr>
            <a:r>
              <a:rPr lang="ar-YE" spc="60" dirty="0">
                <a:latin typeface="Open Sans"/>
                <a:ea typeface="Open Sans"/>
                <a:cs typeface="Open Sans"/>
              </a:rPr>
              <a:t>يمكن استخدامه:- </a:t>
            </a:r>
            <a:endParaRPr lang="en-US" spc="60" dirty="0">
              <a:latin typeface="Open Sans"/>
              <a:ea typeface="Open Sans"/>
              <a:cs typeface="Open Sans"/>
            </a:endParaRPr>
          </a:p>
          <a:p>
            <a:pPr lvl="1" algn="r" rtl="1">
              <a:buFont typeface="Wingdings" panose="05000000000000000000" pitchFamily="2" charset="2"/>
              <a:buChar char="v"/>
            </a:pPr>
            <a:r>
              <a:rPr lang="ar-YE" spc="60" dirty="0">
                <a:latin typeface="Open Sans"/>
                <a:ea typeface="Open Sans"/>
                <a:cs typeface="Open Sans"/>
              </a:rPr>
              <a:t>رصد</a:t>
            </a:r>
            <a:r>
              <a:rPr lang="en-US" spc="60" dirty="0">
                <a:latin typeface="Open Sans"/>
                <a:ea typeface="Open Sans"/>
                <a:cs typeface="Open Sans"/>
              </a:rPr>
              <a:t>/</a:t>
            </a:r>
            <a:r>
              <a:rPr lang="ar-YE" spc="60" dirty="0">
                <a:latin typeface="Open Sans"/>
                <a:ea typeface="Open Sans"/>
                <a:cs typeface="Open Sans"/>
              </a:rPr>
              <a:t>مراقبة انتشار الجوع بمرور الوقت عبر البلدان أو الاقليم</a:t>
            </a:r>
            <a:r>
              <a:rPr lang="en-US" spc="60" dirty="0">
                <a:latin typeface="Open Sans"/>
                <a:ea typeface="Open Sans"/>
                <a:cs typeface="Open Sans"/>
              </a:rPr>
              <a:t>.</a:t>
            </a:r>
          </a:p>
          <a:p>
            <a:pPr lvl="1" algn="r" rtl="1">
              <a:buFont typeface="Wingdings" panose="05000000000000000000" pitchFamily="2" charset="2"/>
              <a:buChar char="v"/>
            </a:pPr>
            <a:r>
              <a:rPr lang="ar-YE" spc="60" dirty="0">
                <a:latin typeface="Open Sans"/>
                <a:ea typeface="Open Sans"/>
                <a:cs typeface="Open Sans"/>
              </a:rPr>
              <a:t>تقييم حالة الأمن الغذائي  للبلد أو الاقليم.</a:t>
            </a:r>
          </a:p>
          <a:p>
            <a:pPr lvl="1" algn="r" rtl="1">
              <a:buFont typeface="Wingdings" panose="05000000000000000000" pitchFamily="2" charset="2"/>
              <a:buChar char="v"/>
            </a:pPr>
            <a:r>
              <a:rPr lang="ar-YE" spc="60" dirty="0">
                <a:latin typeface="Open Sans"/>
                <a:ea typeface="Open Sans"/>
                <a:cs typeface="Open Sans"/>
              </a:rPr>
              <a:t>رصد وتقييم أثر السياسات والبرامج الانسانية.</a:t>
            </a:r>
          </a:p>
          <a:p>
            <a:pPr lvl="1" algn="r" rtl="1">
              <a:buFont typeface="Wingdings" panose="05000000000000000000" pitchFamily="2" charset="2"/>
              <a:buChar char="v"/>
            </a:pPr>
            <a:r>
              <a:rPr lang="ar-YE" spc="60" dirty="0">
                <a:latin typeface="Open Sans"/>
                <a:ea typeface="Open Sans"/>
                <a:cs typeface="Open Sans"/>
              </a:rPr>
              <a:t>توفير معلومات الإنذار المبكر لعمليات متابعة البرامج الغذاء والتغذية.</a:t>
            </a:r>
          </a:p>
          <a:p>
            <a:pPr lvl="1" algn="r" rtl="1">
              <a:buFont typeface="Wingdings" panose="05000000000000000000" pitchFamily="2" charset="2"/>
              <a:buChar char="v"/>
            </a:pPr>
            <a:r>
              <a:rPr lang="ar-YE" spc="60" dirty="0">
                <a:latin typeface="Open Sans"/>
                <a:ea typeface="Open Sans"/>
                <a:cs typeface="Open Sans"/>
              </a:rPr>
              <a:t>إنه ليس مقياساً مستقلاً لانعدام الأمن الغذائي وينبغي استخدامه إلى جانب مقاييس أخرى، </a:t>
            </a:r>
            <a:r>
              <a:rPr lang="ar-YE" spc="60" dirty="0">
                <a:solidFill>
                  <a:schemeClr val="accent3">
                    <a:lumMod val="50000"/>
                  </a:schemeClr>
                </a:solidFill>
                <a:latin typeface="Open Sans"/>
                <a:ea typeface="Open Sans"/>
                <a:cs typeface="Open Sans"/>
              </a:rPr>
              <a:t>مثل استهلاك الغذاء، واستراتيجيات التكيف، والتنوع الغذائي، وبيانات القياسات الأنثروبومترية، ودخل ونفقات الاسرة.</a:t>
            </a:r>
          </a:p>
          <a:p>
            <a:pPr algn="r" rtl="1">
              <a:buFont typeface="Wingdings" panose="05000000000000000000" pitchFamily="2" charset="2"/>
              <a:buChar char="v"/>
            </a:pPr>
            <a:r>
              <a:rPr lang="ar-YE" spc="60" dirty="0">
                <a:latin typeface="Open Sans"/>
                <a:ea typeface="Open Sans"/>
                <a:cs typeface="Open Sans"/>
              </a:rPr>
              <a:t>يعد مؤشر</a:t>
            </a:r>
            <a:r>
              <a:rPr lang="en-GB" spc="60" dirty="0">
                <a:latin typeface="Open Sans"/>
                <a:ea typeface="Open Sans"/>
                <a:cs typeface="Open Sans"/>
              </a:rPr>
              <a:t>HHS </a:t>
            </a:r>
            <a:r>
              <a:rPr lang="ar-YE" spc="60" dirty="0">
                <a:latin typeface="Open Sans"/>
                <a:ea typeface="Open Sans"/>
                <a:cs typeface="Open Sans"/>
              </a:rPr>
              <a:t>أحد مؤشرات الأمن الغذائي الرئيسية في </a:t>
            </a:r>
            <a:r>
              <a:rPr lang="ar-YE" u="sng" spc="60" dirty="0">
                <a:latin typeface="Open Sans"/>
                <a:ea typeface="Open Sans"/>
                <a:cs typeface="Open Sans"/>
              </a:rPr>
              <a:t>الجدول المرجعي </a:t>
            </a:r>
            <a:r>
              <a:rPr lang="ar-YE" spc="60" dirty="0">
                <a:latin typeface="Open Sans"/>
                <a:ea typeface="Open Sans"/>
                <a:cs typeface="Open Sans"/>
              </a:rPr>
              <a:t>للتصنيف المرحلي المتكامل للأمن الغذائي(</a:t>
            </a:r>
            <a:r>
              <a:rPr lang="en-US" spc="60" dirty="0">
                <a:latin typeface="Open Sans"/>
                <a:ea typeface="Open Sans"/>
                <a:cs typeface="Open Sans"/>
              </a:rPr>
              <a:t>IPC</a:t>
            </a:r>
            <a:r>
              <a:rPr lang="ar-YE" spc="60" dirty="0">
                <a:latin typeface="Open Sans"/>
                <a:ea typeface="Open Sans"/>
                <a:cs typeface="Open Sans"/>
              </a:rPr>
              <a:t>)</a:t>
            </a:r>
            <a:r>
              <a:rPr lang="en-GB" spc="60" dirty="0">
                <a:latin typeface="Open Sans"/>
                <a:ea typeface="Open Sans"/>
                <a:cs typeface="Open Sans"/>
              </a:rPr>
              <a:t>.</a:t>
            </a:r>
          </a:p>
          <a:p>
            <a:pPr algn="r" rtl="1">
              <a:buFont typeface="Wingdings" panose="05000000000000000000" pitchFamily="2" charset="2"/>
              <a:buChar char="v"/>
            </a:pP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استخدامات مؤشر قياس حدة الجوع (</a:t>
            </a:r>
            <a:r>
              <a:rPr lang="en-US" sz="3600" kern="1400" spc="230" dirty="0">
                <a:solidFill>
                  <a:schemeClr val="tx1"/>
                </a:solidFill>
                <a:latin typeface="HALDEN SOLID" pitchFamily="2" charset="0"/>
              </a:rPr>
              <a:t>HHS</a:t>
            </a:r>
            <a:r>
              <a:rPr lang="ar-YE"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grpSp>
        <p:nvGrpSpPr>
          <p:cNvPr id="2" name="Group 1">
            <a:extLst>
              <a:ext uri="{FF2B5EF4-FFF2-40B4-BE49-F238E27FC236}">
                <a16:creationId xmlns:a16="http://schemas.microsoft.com/office/drawing/2014/main" id="{AA5A4F85-BF0A-996B-4F9A-DC5D20950D07}"/>
              </a:ext>
            </a:extLst>
          </p:cNvPr>
          <p:cNvGrpSpPr/>
          <p:nvPr/>
        </p:nvGrpSpPr>
        <p:grpSpPr>
          <a:xfrm>
            <a:off x="1054658" y="4661149"/>
            <a:ext cx="10998106" cy="2102940"/>
            <a:chOff x="1102653" y="3106921"/>
            <a:chExt cx="10998106" cy="2102938"/>
          </a:xfrm>
        </p:grpSpPr>
        <p:sp>
          <p:nvSpPr>
            <p:cNvPr id="4" name="Rectangle 3">
              <a:extLst>
                <a:ext uri="{FF2B5EF4-FFF2-40B4-BE49-F238E27FC236}">
                  <a16:creationId xmlns:a16="http://schemas.microsoft.com/office/drawing/2014/main" id="{11180AFF-23D9-212F-C526-3E25948291D3}"/>
                </a:ext>
              </a:extLst>
            </p:cNvPr>
            <p:cNvSpPr/>
            <p:nvPr/>
          </p:nvSpPr>
          <p:spPr>
            <a:xfrm>
              <a:off x="1102653" y="3106921"/>
              <a:ext cx="10818382" cy="823289"/>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c 4" descr="Warning with solid fill">
              <a:extLst>
                <a:ext uri="{FF2B5EF4-FFF2-40B4-BE49-F238E27FC236}">
                  <a16:creationId xmlns:a16="http://schemas.microsoft.com/office/drawing/2014/main" id="{64541E86-E26E-7410-AF6F-276CBA279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6859" y="4485960"/>
              <a:ext cx="723900" cy="723899"/>
            </a:xfrm>
            <a:prstGeom prst="rect">
              <a:avLst/>
            </a:prstGeom>
          </p:spPr>
        </p:pic>
      </p:grpSp>
      <p:sp>
        <p:nvSpPr>
          <p:cNvPr id="6" name="Speech Bubble: Oval 5">
            <a:extLst>
              <a:ext uri="{FF2B5EF4-FFF2-40B4-BE49-F238E27FC236}">
                <a16:creationId xmlns:a16="http://schemas.microsoft.com/office/drawing/2014/main" id="{CA588140-4A48-E07F-0A21-B289B07D79DB}"/>
              </a:ext>
            </a:extLst>
          </p:cNvPr>
          <p:cNvSpPr/>
          <p:nvPr/>
        </p:nvSpPr>
        <p:spPr>
          <a:xfrm>
            <a:off x="281868" y="66203"/>
            <a:ext cx="3844300" cy="1546363"/>
          </a:xfrm>
          <a:prstGeom prst="wedgeEllipseCallout">
            <a:avLst>
              <a:gd name="adj1" fmla="val 49899"/>
              <a:gd name="adj2" fmla="val 546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YE"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تجدر الإشارة إلى أن استخدام </a:t>
            </a:r>
            <a:r>
              <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HHS </a:t>
            </a:r>
            <a:r>
              <a:rPr lang="ar-YE"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موصى به في إعدادات الأمن الغذائي الحاد وهو أقل فائدة في قياس انعدام الأمن الغذائي المزمن.</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4100053"/>
          </a:xfrm>
        </p:spPr>
        <p:txBody>
          <a:bodyPr vert="horz" lIns="91440" tIns="45720" rIns="91440" bIns="45720" rtlCol="0" anchor="t">
            <a:noAutofit/>
          </a:bodyPr>
          <a:lstStyle/>
          <a:p>
            <a:pPr algn="r" rtl="1">
              <a:lnSpc>
                <a:spcPct val="150000"/>
              </a:lnSpc>
              <a:buFont typeface="Wingdings" panose="05000000000000000000" pitchFamily="2" charset="2"/>
              <a:buChar char="v"/>
            </a:pPr>
            <a:r>
              <a:rPr lang="ar-YE" sz="2300" spc="60" dirty="0">
                <a:latin typeface="Open Sans"/>
                <a:ea typeface="Open Sans"/>
                <a:cs typeface="Open Sans"/>
              </a:rPr>
              <a:t>لاحظ كيف تم صياغة السؤال الرئيسي للأسئلة الثلاثة: "خلال الثلاثين يومًا الماضية، هل قمت أنت أو أي فرد من أفراد الأسرة</a:t>
            </a:r>
            <a:r>
              <a:rPr lang="en-US" sz="2300" spc="60" dirty="0">
                <a:latin typeface="Open Sans"/>
                <a:ea typeface="Open Sans"/>
                <a:cs typeface="Open Sans"/>
              </a:rPr>
              <a:t> </a:t>
            </a:r>
            <a:r>
              <a:rPr lang="ar-YE" sz="2300" spc="60" dirty="0">
                <a:latin typeface="Open Sans"/>
                <a:ea typeface="Open Sans"/>
                <a:cs typeface="Open Sans"/>
              </a:rPr>
              <a:t>المعيشية</a:t>
            </a:r>
            <a:r>
              <a:rPr lang="en-US" sz="2300" spc="60" dirty="0">
                <a:latin typeface="Open Sans"/>
                <a:ea typeface="Open Sans"/>
                <a:cs typeface="Open Sans"/>
              </a:rPr>
              <a:t> </a:t>
            </a:r>
            <a:r>
              <a:rPr lang="ar-YE" sz="2300" spc="60" dirty="0">
                <a:latin typeface="Open Sans"/>
                <a:ea typeface="Open Sans"/>
                <a:cs typeface="Open Sans"/>
              </a:rPr>
              <a:t> بـ..."</a:t>
            </a:r>
          </a:p>
          <a:p>
            <a:pPr algn="r" rtl="1">
              <a:lnSpc>
                <a:spcPct val="150000"/>
              </a:lnSpc>
              <a:buFont typeface="Wingdings" panose="05000000000000000000" pitchFamily="2" charset="2"/>
              <a:buChar char="v"/>
            </a:pPr>
            <a:r>
              <a:rPr lang="ar-YE" sz="2300" spc="60" dirty="0">
                <a:latin typeface="Open Sans"/>
                <a:ea typeface="Open Sans"/>
                <a:cs typeface="Open Sans"/>
              </a:rPr>
              <a:t>إذا كانت الإجابة بنعم، اسأل عن التكرار، "كم مرة حدث هذا في الثلاثين يومًا الماضية ...":</a:t>
            </a:r>
            <a:endParaRPr lang="en-US" sz="2300" spc="60" dirty="0">
              <a:latin typeface="Open Sans"/>
              <a:ea typeface="Open Sans"/>
              <a:cs typeface="Open Sans"/>
            </a:endParaRPr>
          </a:p>
          <a:p>
            <a:pPr marL="0" indent="0" algn="r" rtl="1">
              <a:lnSpc>
                <a:spcPct val="150000"/>
              </a:lnSpc>
              <a:buNone/>
            </a:pPr>
            <a:r>
              <a:rPr lang="ar-YE" sz="2300" spc="60" dirty="0">
                <a:latin typeface="Open Sans"/>
                <a:ea typeface="Open Sans"/>
                <a:cs typeface="Open Sans"/>
              </a:rPr>
              <a:t>خيارات الاجابة</a:t>
            </a:r>
            <a:r>
              <a:rPr lang="en-GB" sz="2300" spc="60" dirty="0">
                <a:latin typeface="Open Sans"/>
                <a:ea typeface="Open Sans"/>
                <a:cs typeface="Open Sans"/>
              </a:rPr>
              <a:t> </a:t>
            </a:r>
          </a:p>
          <a:p>
            <a:pPr lvl="1" algn="r" rtl="1" fontAlgn="base"/>
            <a:r>
              <a:rPr lang="ar-YE" sz="2200" dirty="0">
                <a:latin typeface="Open Sans" panose="020B0606030504020204" pitchFamily="34" charset="0"/>
                <a:ea typeface="Open Sans" panose="020B0606030504020204" pitchFamily="34" charset="0"/>
                <a:cs typeface="Open Sans" panose="020B0606030504020204" pitchFamily="34" charset="0"/>
              </a:rPr>
              <a:t>1 = نادرا (1-2 مرات)</a:t>
            </a:r>
          </a:p>
          <a:p>
            <a:pPr lvl="1" algn="r" rtl="1" fontAlgn="base"/>
            <a:r>
              <a:rPr lang="ar-YE" sz="2200" dirty="0">
                <a:latin typeface="Open Sans" panose="020B0606030504020204" pitchFamily="34" charset="0"/>
                <a:ea typeface="Open Sans" panose="020B0606030504020204" pitchFamily="34" charset="0"/>
                <a:cs typeface="Open Sans" panose="020B0606030504020204" pitchFamily="34" charset="0"/>
              </a:rPr>
              <a:t>2 = في بعض الأحيان  (3-10 مرات)</a:t>
            </a:r>
          </a:p>
          <a:p>
            <a:pPr lvl="1" algn="r" rtl="1" fontAlgn="base"/>
            <a:r>
              <a:rPr lang="ar-YE" sz="2200" dirty="0">
                <a:latin typeface="Open Sans" panose="020B0606030504020204" pitchFamily="34" charset="0"/>
                <a:ea typeface="Open Sans" panose="020B0606030504020204" pitchFamily="34" charset="0"/>
                <a:cs typeface="Open Sans" panose="020B0606030504020204" pitchFamily="34" charset="0"/>
              </a:rPr>
              <a:t>3 = غالبًا (أكثر من 10 مرات)</a:t>
            </a:r>
          </a:p>
          <a:p>
            <a:pPr marL="0" indent="0" algn="r" rtl="1">
              <a:lnSpc>
                <a:spcPct val="150000"/>
              </a:lnSpc>
              <a:buNone/>
            </a:pPr>
            <a:endParaRPr lang="en-GB" sz="23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تعليمات التدريب 2</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5DC969-CDEB-A0DB-1BB6-39A7A565B632}"/>
              </a:ext>
            </a:extLst>
          </p:cNvPr>
          <p:cNvGraphicFramePr>
            <a:graphicFrameLocks noGrp="1"/>
          </p:cNvGraphicFramePr>
          <p:nvPr>
            <p:extLst>
              <p:ext uri="{D42A27DB-BD31-4B8C-83A1-F6EECF244321}">
                <p14:modId xmlns:p14="http://schemas.microsoft.com/office/powerpoint/2010/main" val="1032286018"/>
              </p:ext>
            </p:extLst>
          </p:nvPr>
        </p:nvGraphicFramePr>
        <p:xfrm>
          <a:off x="159475" y="1204183"/>
          <a:ext cx="11769730" cy="5624689"/>
        </p:xfrm>
        <a:graphic>
          <a:graphicData uri="http://schemas.openxmlformats.org/drawingml/2006/table">
            <a:tbl>
              <a:tblPr firstRow="1" firstCol="1" bandRow="1"/>
              <a:tblGrid>
                <a:gridCol w="1249064">
                  <a:extLst>
                    <a:ext uri="{9D8B030D-6E8A-4147-A177-3AD203B41FA5}">
                      <a16:colId xmlns:a16="http://schemas.microsoft.com/office/drawing/2014/main" val="1898773807"/>
                    </a:ext>
                  </a:extLst>
                </a:gridCol>
                <a:gridCol w="3072575">
                  <a:extLst>
                    <a:ext uri="{9D8B030D-6E8A-4147-A177-3AD203B41FA5}">
                      <a16:colId xmlns:a16="http://schemas.microsoft.com/office/drawing/2014/main" val="1607970472"/>
                    </a:ext>
                  </a:extLst>
                </a:gridCol>
                <a:gridCol w="5814292">
                  <a:extLst>
                    <a:ext uri="{9D8B030D-6E8A-4147-A177-3AD203B41FA5}">
                      <a16:colId xmlns:a16="http://schemas.microsoft.com/office/drawing/2014/main" val="2030112195"/>
                    </a:ext>
                  </a:extLst>
                </a:gridCol>
                <a:gridCol w="1633799">
                  <a:extLst>
                    <a:ext uri="{9D8B030D-6E8A-4147-A177-3AD203B41FA5}">
                      <a16:colId xmlns:a16="http://schemas.microsoft.com/office/drawing/2014/main" val="2360272605"/>
                    </a:ext>
                  </a:extLst>
                </a:gridCol>
              </a:tblGrid>
              <a:tr h="799809">
                <a:tc>
                  <a:txBody>
                    <a:bodyPr/>
                    <a:lstStyle/>
                    <a:p>
                      <a:pPr algn="ctr" rtl="1"/>
                      <a:r>
                        <a:rPr lang="ar-SA" sz="1400" b="1" kern="100" dirty="0">
                          <a:solidFill>
                            <a:srgbClr val="000000"/>
                          </a:solidFill>
                          <a:effectLst/>
                          <a:latin typeface="Calibri" panose="020F0502020204030204" pitchFamily="34" charset="0"/>
                          <a:ea typeface="DotumChe" panose="020B0609000101010101" pitchFamily="49" charset="-127"/>
                          <a:cs typeface="+mj-cs"/>
                        </a:rPr>
                        <a:t>الاستجابة</a:t>
                      </a:r>
                      <a:endParaRPr lang="en-GB" sz="1400" b="1" kern="100" dirty="0">
                        <a:effectLst/>
                        <a:latin typeface="Calibri" panose="020F0502020204030204" pitchFamily="34" charset="0"/>
                        <a:ea typeface="Calibri" panose="020F0502020204030204" pitchFamily="34" charset="0"/>
                        <a:cs typeface="+mj-cs"/>
                      </a:endParaRPr>
                    </a:p>
                    <a:p>
                      <a:pPr algn="just" rtl="1"/>
                      <a:r>
                        <a:rPr lang="en-GB" sz="1400" b="1" kern="100" dirty="0">
                          <a:effectLst/>
                          <a:latin typeface="Open Sans" panose="020B0606030504020204" pitchFamily="34" charset="0"/>
                          <a:ea typeface="DotumChe" panose="020B0609000101010101" pitchFamily="49" charset="-127"/>
                          <a:cs typeface="+mj-cs"/>
                        </a:rPr>
                        <a:t> </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ar-SA" sz="1400" b="1" kern="100" dirty="0">
                          <a:solidFill>
                            <a:srgbClr val="000000"/>
                          </a:solidFill>
                          <a:effectLst/>
                          <a:latin typeface="Calibri" panose="020F0502020204030204" pitchFamily="34" charset="0"/>
                          <a:ea typeface="DotumChe" panose="020B0609000101010101" pitchFamily="49" charset="-127"/>
                          <a:cs typeface="+mj-cs"/>
                        </a:rPr>
                        <a:t>خيارات</a:t>
                      </a:r>
                      <a:endParaRPr lang="en-GB" sz="1400" b="1" kern="100" dirty="0">
                        <a:effectLst/>
                        <a:latin typeface="Calibri" panose="020F0502020204030204" pitchFamily="34" charset="0"/>
                        <a:ea typeface="Calibri" panose="020F0502020204030204" pitchFamily="34" charset="0"/>
                        <a:cs typeface="+mj-cs"/>
                      </a:endParaRPr>
                    </a:p>
                    <a:p>
                      <a:pPr algn="r" rtl="1"/>
                      <a:r>
                        <a:rPr lang="en-GB" sz="1400" b="1" kern="100" dirty="0">
                          <a:effectLst/>
                          <a:latin typeface="Open Sans" panose="020B0606030504020204" pitchFamily="34" charset="0"/>
                          <a:ea typeface="DotumChe" panose="020B0609000101010101" pitchFamily="49" charset="-127"/>
                          <a:cs typeface="+mj-cs"/>
                        </a:rPr>
                        <a:t> </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ar-SA" sz="1400" b="1" kern="100" dirty="0">
                          <a:solidFill>
                            <a:srgbClr val="000000"/>
                          </a:solidFill>
                          <a:effectLst/>
                          <a:latin typeface="Calibri" panose="020F0502020204030204" pitchFamily="34" charset="0"/>
                          <a:ea typeface="DotumChe" panose="020B0609000101010101" pitchFamily="49" charset="-127"/>
                          <a:cs typeface="+mj-cs"/>
                        </a:rPr>
                        <a:t>سؤال</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r>
                        <a:rPr lang="en-GB" sz="1400" b="1" kern="100" dirty="0" err="1">
                          <a:solidFill>
                            <a:srgbClr val="000000"/>
                          </a:solidFill>
                          <a:effectLst/>
                          <a:latin typeface="Arial" panose="020B0604020202020204" pitchFamily="34" charset="0"/>
                          <a:ea typeface="DotumChe" panose="020B0609000101010101" pitchFamily="49" charset="-127"/>
                          <a:cs typeface="+mj-cs"/>
                        </a:rPr>
                        <a:t>اسم</a:t>
                      </a:r>
                      <a:r>
                        <a:rPr lang="en-GB" sz="1400" b="1" kern="100" dirty="0">
                          <a:solidFill>
                            <a:srgbClr val="000000"/>
                          </a:solidFill>
                          <a:effectLst/>
                          <a:latin typeface="Open Sans" panose="020B0606030504020204" pitchFamily="34" charset="0"/>
                          <a:ea typeface="DotumChe" panose="020B0609000101010101" pitchFamily="49" charset="-127"/>
                          <a:cs typeface="+mj-cs"/>
                        </a:rPr>
                        <a:t> </a:t>
                      </a:r>
                      <a:r>
                        <a:rPr lang="en-GB" sz="1400" b="1" kern="100" dirty="0" err="1">
                          <a:solidFill>
                            <a:srgbClr val="000000"/>
                          </a:solidFill>
                          <a:effectLst/>
                          <a:latin typeface="Arial" panose="020B0604020202020204" pitchFamily="34" charset="0"/>
                          <a:ea typeface="DotumChe" panose="020B0609000101010101" pitchFamily="49" charset="-127"/>
                          <a:cs typeface="+mj-cs"/>
                        </a:rPr>
                        <a:t>المتغير</a:t>
                      </a:r>
                      <a:endParaRPr lang="en-GB" sz="1400" b="1" kern="100" dirty="0">
                        <a:effectLst/>
                        <a:latin typeface="Calibri" panose="020F0502020204030204" pitchFamily="34" charset="0"/>
                        <a:ea typeface="Calibri" panose="020F0502020204030204" pitchFamily="34" charset="0"/>
                        <a:cs typeface="+mj-cs"/>
                      </a:endParaRPr>
                    </a:p>
                    <a:p>
                      <a:pPr algn="ctr" rtl="1"/>
                      <a:r>
                        <a:rPr lang="ar-SA" sz="1400" b="1" kern="100" dirty="0">
                          <a:effectLst/>
                          <a:latin typeface="Calibri" panose="020F0502020204030204" pitchFamily="34" charset="0"/>
                          <a:ea typeface="DotumChe" panose="020B0609000101010101" pitchFamily="49" charset="-127"/>
                          <a:cs typeface="+mj-cs"/>
                        </a:rPr>
                        <a:t> </a:t>
                      </a:r>
                      <a:endParaRPr lang="en-GB" sz="1400" b="1" kern="1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57456103"/>
                  </a:ext>
                </a:extLst>
              </a:tr>
              <a:tr h="825835">
                <a:tc>
                  <a:txBody>
                    <a:bodyPr/>
                    <a:lstStyle/>
                    <a:p>
                      <a:pPr algn="ctr" rtl="1"/>
                      <a:r>
                        <a:rPr lang="en-GB" sz="1200" kern="100" dirty="0">
                          <a:solidFill>
                            <a:srgbClr val="38101F"/>
                          </a:solidFill>
                          <a:effectLst/>
                          <a:latin typeface="Open Sans" panose="020B0606030504020204" pitchFamily="34" charset="0"/>
                          <a:ea typeface="DotumChe" panose="020B0609000101010101" pitchFamily="49" charset="-127"/>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Calibri" panose="020F0502020204030204" pitchFamily="34" charset="0"/>
                          <a:cs typeface="+mj-cs"/>
                        </a:rPr>
                        <a:t>0 = لا  (انتقل إلى سؤال</a:t>
                      </a:r>
                      <a:r>
                        <a:rPr lang="ar-SA" sz="1200" i="1" kern="100" dirty="0">
                          <a:solidFill>
                            <a:srgbClr val="38101F"/>
                          </a:solidFill>
                          <a:effectLst/>
                          <a:latin typeface="Calibri" panose="020F0502020204030204" pitchFamily="34" charset="0"/>
                          <a:ea typeface="Calibri" panose="020F0502020204030204" pitchFamily="34" charset="0"/>
                          <a:cs typeface="+mj-cs"/>
                        </a:rPr>
                        <a:t>)  ( </a:t>
                      </a:r>
                      <a:r>
                        <a:rPr lang="en-GB" sz="1200" i="1" kern="100" dirty="0">
                          <a:solidFill>
                            <a:srgbClr val="38101F"/>
                          </a:solidFill>
                          <a:effectLst/>
                          <a:latin typeface="Open Sans" panose="020B0606030504020204" pitchFamily="34" charset="0"/>
                          <a:ea typeface="Calibri" panose="020F0502020204030204" pitchFamily="34" charset="0"/>
                          <a:cs typeface="+mj-cs"/>
                        </a:rPr>
                        <a:t>(</a:t>
                      </a:r>
                      <a:r>
                        <a:rPr lang="en-GB" sz="1200" i="1" kern="100" dirty="0" err="1">
                          <a:solidFill>
                            <a:srgbClr val="38101F"/>
                          </a:solidFill>
                          <a:effectLst/>
                          <a:latin typeface="Open Sans" panose="020B0606030504020204" pitchFamily="34" charset="0"/>
                          <a:ea typeface="Calibri" panose="020F0502020204030204" pitchFamily="34" charset="0"/>
                          <a:cs typeface="+mj-cs"/>
                        </a:rPr>
                        <a:t>HHSBedHung</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Calibri" panose="020F0502020204030204" pitchFamily="34" charset="0"/>
                          <a:cs typeface="+mj-cs"/>
                        </a:rPr>
                        <a:t> </a:t>
                      </a:r>
                      <a:r>
                        <a:rPr lang="ar-SA" sz="1200" kern="100" dirty="0">
                          <a:solidFill>
                            <a:srgbClr val="38101F"/>
                          </a:solidFill>
                          <a:effectLst/>
                          <a:latin typeface="Calibri" panose="020F0502020204030204" pitchFamily="34" charset="0"/>
                          <a:ea typeface="Calibri" panose="020F0502020204030204" pitchFamily="34" charset="0"/>
                          <a:cs typeface="+mj-cs"/>
                        </a:rPr>
                        <a:t> 1 = نعم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a:t>
                      </a:r>
                      <a:r>
                        <a:rPr lang="ar-YE" sz="1200" kern="100" dirty="0">
                          <a:solidFill>
                            <a:srgbClr val="38101F"/>
                          </a:solidFill>
                          <a:effectLst/>
                          <a:latin typeface="Calibri" panose="020F0502020204030204" pitchFamily="34" charset="0"/>
                          <a:ea typeface="DotumChe" panose="020B0609000101010101" pitchFamily="49" charset="-127"/>
                          <a:cs typeface="+mj-cs"/>
                        </a:rPr>
                        <a:t>هل حصل انه</a:t>
                      </a:r>
                      <a:r>
                        <a:rPr lang="ar-SA" sz="1200" kern="100" dirty="0">
                          <a:solidFill>
                            <a:srgbClr val="38101F"/>
                          </a:solidFill>
                          <a:effectLst/>
                          <a:latin typeface="Calibri" panose="020F0502020204030204" pitchFamily="34" charset="0"/>
                          <a:ea typeface="DotumChe" panose="020B0609000101010101" pitchFamily="49" charset="-127"/>
                          <a:cs typeface="+mj-cs"/>
                        </a:rPr>
                        <a:t> لم يكن هناك</a:t>
                      </a:r>
                      <a:r>
                        <a:rPr lang="ar-YE" sz="1200" kern="100" dirty="0">
                          <a:solidFill>
                            <a:srgbClr val="38101F"/>
                          </a:solidFill>
                          <a:effectLst/>
                          <a:latin typeface="Calibri" panose="020F0502020204030204" pitchFamily="34" charset="0"/>
                          <a:ea typeface="DotumChe" panose="020B0609000101010101" pitchFamily="49" charset="-127"/>
                          <a:cs typeface="+mj-cs"/>
                        </a:rPr>
                        <a:t> طعام يؤكل من اي نوع</a:t>
                      </a:r>
                      <a:r>
                        <a:rPr lang="ar-SA" sz="1200" kern="100" dirty="0">
                          <a:solidFill>
                            <a:srgbClr val="38101F"/>
                          </a:solidFill>
                          <a:effectLst/>
                          <a:latin typeface="Calibri" panose="020F0502020204030204" pitchFamily="34" charset="0"/>
                          <a:ea typeface="DotumChe" panose="020B0609000101010101" pitchFamily="49" charset="-127"/>
                          <a:cs typeface="+mj-cs"/>
                        </a:rPr>
                        <a:t> في منزلك بسبب نقص الموارد اللازمة للحصول على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HHSNoFood</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681726"/>
                  </a:ext>
                </a:extLst>
              </a:tr>
              <a:tr h="799809">
                <a:tc>
                  <a:txBody>
                    <a:bodyPr/>
                    <a:lstStyle/>
                    <a:p>
                      <a:pPr algn="ctr" rtl="1"/>
                      <a:r>
                        <a:rPr lang="en-GB" sz="1200" kern="100" dirty="0">
                          <a:solidFill>
                            <a:srgbClr val="38101F"/>
                          </a:solidFill>
                          <a:effectLst/>
                          <a:latin typeface="Open Sans" panose="020B0606030504020204" pitchFamily="34" charset="0"/>
                          <a:ea typeface="Times New Roman" panose="02020603050405020304" pitchFamily="18" charset="0"/>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[30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HHSNoFood_FR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840056"/>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a:solidFill>
                            <a:srgbClr val="38101F"/>
                          </a:solidFill>
                          <a:effectLst/>
                          <a:latin typeface="Calibri" panose="020F0502020204030204" pitchFamily="34" charset="0"/>
                          <a:ea typeface="Calibri" panose="020F0502020204030204" pitchFamily="34" charset="0"/>
                          <a:cs typeface="+mj-cs"/>
                        </a:rPr>
                        <a:t>0 = لا (انتقل إلى السؤال </a:t>
                      </a:r>
                      <a:r>
                        <a:rPr lang="en-GB" sz="1200" i="1" kern="100">
                          <a:solidFill>
                            <a:srgbClr val="38101F"/>
                          </a:solidFill>
                          <a:effectLst/>
                          <a:latin typeface="Open Sans" panose="020B0606030504020204" pitchFamily="34" charset="0"/>
                          <a:ea typeface="Calibri" panose="020F0502020204030204" pitchFamily="34" charset="0"/>
                          <a:cs typeface="+mj-cs"/>
                        </a:rPr>
                        <a:t>(HHSNotEat)</a:t>
                      </a:r>
                      <a:endParaRPr lang="en-GB" sz="1200" kern="10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a:solidFill>
                            <a:srgbClr val="38101F"/>
                          </a:solidFill>
                          <a:effectLst/>
                          <a:latin typeface="Open Sans" panose="020B0606030504020204" pitchFamily="34" charset="0"/>
                          <a:ea typeface="Calibri" panose="020F0502020204030204" pitchFamily="34" charset="0"/>
                          <a:cs typeface="+mj-cs"/>
                        </a:rPr>
                        <a:t>1</a:t>
                      </a:r>
                      <a:r>
                        <a:rPr lang="ar-SA" sz="1200" kern="100">
                          <a:solidFill>
                            <a:srgbClr val="38101F"/>
                          </a:solidFill>
                          <a:effectLst/>
                          <a:latin typeface="Calibri" panose="020F0502020204030204" pitchFamily="34" charset="0"/>
                          <a:ea typeface="Calibri" panose="020F0502020204030204" pitchFamily="34" charset="0"/>
                          <a:cs typeface="+mj-cs"/>
                        </a:rPr>
                        <a:t> = نعم</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 هل ذهبت أنت أو أي فرد من أفراد الأسرة للنوم جائعًا في الليل لأنه لم يكن هناك ما يكفي من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a:solidFill>
                            <a:srgbClr val="38101F"/>
                          </a:solidFill>
                          <a:effectLst/>
                          <a:latin typeface="Open Sans" panose="020B0606030504020204" pitchFamily="34" charset="0"/>
                          <a:ea typeface="Times New Roman" panose="02020603050405020304" pitchFamily="18" charset="0"/>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HHSBedHung</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552253"/>
                  </a:ext>
                </a:extLst>
              </a:tr>
              <a:tr h="799809">
                <a:tc>
                  <a:txBody>
                    <a:bodyPr/>
                    <a:lstStyle/>
                    <a:p>
                      <a:pPr algn="ctr" rtl="1"/>
                      <a:r>
                        <a:rPr lang="en-GB" sz="1200" kern="100" dirty="0">
                          <a:solidFill>
                            <a:srgbClr val="38101F"/>
                          </a:solidFill>
                          <a:effectLst/>
                          <a:latin typeface="Open Sans" panose="020B0606030504020204" pitchFamily="34" charset="0"/>
                          <a:ea typeface="Times New Roman" panose="02020603050405020304" pitchFamily="18" charset="0"/>
                          <a:cs typeface="+mj-cs"/>
                        </a:rPr>
                        <a:t>|___|</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a:t>
                      </a:r>
                      <a:r>
                        <a:rPr lang="ar-YE" sz="1200" kern="100" dirty="0">
                          <a:solidFill>
                            <a:srgbClr val="38101F"/>
                          </a:solidFill>
                          <a:effectLst/>
                          <a:latin typeface="Calibri" panose="020F0502020204030204" pitchFamily="34" charset="0"/>
                          <a:ea typeface="DotumChe" panose="020B0609000101010101" pitchFamily="49" charset="-127"/>
                          <a:cs typeface="+mj-cs"/>
                        </a:rPr>
                        <a:t>30</a:t>
                      </a:r>
                      <a:r>
                        <a:rPr lang="ar-SA" sz="1200" kern="100" dirty="0">
                          <a:solidFill>
                            <a:srgbClr val="38101F"/>
                          </a:solidFill>
                          <a:effectLst/>
                          <a:latin typeface="Calibri" panose="020F0502020204030204" pitchFamily="34" charset="0"/>
                          <a:ea typeface="DotumChe" panose="020B0609000101010101" pitchFamily="49" charset="-127"/>
                          <a:cs typeface="+mj-cs"/>
                        </a:rPr>
                        <a:t>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HHSBedHung_FR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453662"/>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Calibri" panose="020F0502020204030204" pitchFamily="34" charset="0"/>
                          <a:cs typeface="+mj-cs"/>
                        </a:rPr>
                        <a:t>0 = لا  </a:t>
                      </a:r>
                      <a:r>
                        <a:rPr lang="ar-SA" sz="1200" i="1" kern="100" dirty="0">
                          <a:solidFill>
                            <a:srgbClr val="38101F"/>
                          </a:solidFill>
                          <a:effectLst/>
                          <a:latin typeface="Open Sans" panose="020B0606030504020204" pitchFamily="34" charset="0"/>
                          <a:ea typeface="Open Sans" panose="020B0606030504020204" pitchFamily="34" charset="0"/>
                          <a:cs typeface="+mj-cs"/>
                        </a:rPr>
                        <a:t>(انتقل إلى القسم التالي)</a:t>
                      </a:r>
                      <a:endParaRPr lang="en-GB" sz="1200" i="1" kern="100" dirty="0">
                        <a:solidFill>
                          <a:srgbClr val="38101F"/>
                        </a:solidFill>
                        <a:effectLst/>
                        <a:latin typeface="Open Sans" panose="020B0606030504020204" pitchFamily="34" charset="0"/>
                        <a:ea typeface="Open Sans" panose="020B060603050402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1 = نعم</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في الماضي [30 يومًا] ، هل ذهبت أنت أو أي فرد من أفراد الأسرة طوال اليوم والليل دون تناول أي شيء على الإطلاق لأنه لم يكن هناك ما يكفي من الطعام؟</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HHSNotEat</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030145"/>
                  </a:ext>
                </a:extLst>
              </a:tr>
              <a:tr h="799809">
                <a:tc>
                  <a:txBody>
                    <a:bodyPr/>
                    <a:lstStyle/>
                    <a:p>
                      <a:pPr algn="ctr" rtl="1"/>
                      <a:r>
                        <a:rPr lang="en-GB" sz="1200" kern="100">
                          <a:solidFill>
                            <a:srgbClr val="38101F"/>
                          </a:solidFill>
                          <a:effectLst/>
                          <a:latin typeface="Open Sans" panose="020B0606030504020204" pitchFamily="34" charset="0"/>
                          <a:ea typeface="Times New Roman" panose="02020603050405020304" pitchFamily="18" charset="0"/>
                          <a:cs typeface="+mj-cs"/>
                        </a:rPr>
                        <a:t>|___|</a:t>
                      </a:r>
                      <a:endParaRPr lang="en-GB" sz="1200" kern="10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tabLst>
                          <a:tab pos="570230" algn="ctr"/>
                          <a:tab pos="1141095" algn="r"/>
                        </a:tabLst>
                      </a:pPr>
                      <a:r>
                        <a:rPr lang="ar-SA" sz="1200" kern="100" dirty="0">
                          <a:solidFill>
                            <a:srgbClr val="38101F"/>
                          </a:solidFill>
                          <a:effectLst/>
                          <a:latin typeface="Calibri" panose="020F0502020204030204" pitchFamily="34" charset="0"/>
                          <a:ea typeface="Calibri" panose="020F0502020204030204" pitchFamily="34" charset="0"/>
                          <a:cs typeface="+mj-cs"/>
                        </a:rPr>
                        <a:t>1 = نادرًا  (1-2 مرات)</a:t>
                      </a:r>
                      <a:br>
                        <a:rPr lang="en-GB" sz="1200" kern="100" dirty="0">
                          <a:solidFill>
                            <a:srgbClr val="38101F"/>
                          </a:solidFill>
                          <a:effectLst/>
                          <a:latin typeface="Open Sans" panose="020B0606030504020204" pitchFamily="34" charset="0"/>
                          <a:ea typeface="Calibri" panose="020F0502020204030204" pitchFamily="34" charset="0"/>
                          <a:cs typeface="+mj-cs"/>
                        </a:rPr>
                      </a:br>
                      <a:r>
                        <a:rPr lang="ar-SA" sz="1200" kern="100" dirty="0">
                          <a:solidFill>
                            <a:srgbClr val="38101F"/>
                          </a:solidFill>
                          <a:effectLst/>
                          <a:latin typeface="Calibri" panose="020F0502020204030204" pitchFamily="34" charset="0"/>
                          <a:ea typeface="Calibri" panose="020F0502020204030204" pitchFamily="34" charset="0"/>
                          <a:cs typeface="+mj-cs"/>
                        </a:rPr>
                        <a:t>2 = في بعض الأحيان  (3-10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ar-SA" sz="1200" kern="100" dirty="0">
                          <a:solidFill>
                            <a:srgbClr val="38101F"/>
                          </a:solidFill>
                          <a:effectLst/>
                          <a:latin typeface="Calibri" panose="020F0502020204030204" pitchFamily="34" charset="0"/>
                          <a:ea typeface="Calibri" panose="020F0502020204030204" pitchFamily="34" charset="0"/>
                          <a:cs typeface="+mj-cs"/>
                        </a:rPr>
                        <a:t>3 = غالبًا (أكثر من 10 مرات)</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r>
                        <a:rPr lang="ar-SA" sz="1200" kern="100" dirty="0">
                          <a:solidFill>
                            <a:srgbClr val="38101F"/>
                          </a:solidFill>
                          <a:effectLst/>
                          <a:latin typeface="Calibri" panose="020F0502020204030204" pitchFamily="34" charset="0"/>
                          <a:ea typeface="DotumChe" panose="020B0609000101010101" pitchFamily="49" charset="-127"/>
                          <a:cs typeface="+mj-cs"/>
                        </a:rPr>
                        <a:t>كم مرة حدث هذا في الماضي [</a:t>
                      </a:r>
                      <a:r>
                        <a:rPr lang="ar-YE" sz="1200" kern="100" dirty="0">
                          <a:solidFill>
                            <a:srgbClr val="38101F"/>
                          </a:solidFill>
                          <a:effectLst/>
                          <a:latin typeface="Calibri" panose="020F0502020204030204" pitchFamily="34" charset="0"/>
                          <a:ea typeface="DotumChe" panose="020B0609000101010101" pitchFamily="49" charset="-127"/>
                          <a:cs typeface="+mj-cs"/>
                        </a:rPr>
                        <a:t>30</a:t>
                      </a:r>
                      <a:r>
                        <a:rPr lang="ar-SA" sz="1200" kern="100" dirty="0">
                          <a:solidFill>
                            <a:srgbClr val="38101F"/>
                          </a:solidFill>
                          <a:effectLst/>
                          <a:latin typeface="Calibri" panose="020F0502020204030204" pitchFamily="34" charset="0"/>
                          <a:ea typeface="DotumChe" panose="020B0609000101010101" pitchFamily="49" charset="-127"/>
                          <a:cs typeface="+mj-cs"/>
                        </a:rPr>
                        <a:t> يومًا]؟</a:t>
                      </a:r>
                      <a:endParaRPr lang="en-GB" sz="1200" kern="100" dirty="0">
                        <a:solidFill>
                          <a:srgbClr val="38101F"/>
                        </a:solidFill>
                        <a:effectLst/>
                        <a:latin typeface="Calibri" panose="020F0502020204030204" pitchFamily="34" charset="0"/>
                        <a:ea typeface="Calibri" panose="020F0502020204030204" pitchFamily="34" charset="0"/>
                        <a:cs typeface="+mj-cs"/>
                      </a:endParaRPr>
                    </a:p>
                    <a:p>
                      <a:pPr algn="r" rtl="1"/>
                      <a:r>
                        <a:rPr lang="en-GB" sz="1200" kern="100" dirty="0">
                          <a:solidFill>
                            <a:srgbClr val="38101F"/>
                          </a:solidFill>
                          <a:effectLst/>
                          <a:latin typeface="Open Sans" panose="020B0606030504020204" pitchFamily="34" charset="0"/>
                          <a:ea typeface="DotumChe" panose="020B0609000101010101" pitchFamily="49" charset="-127"/>
                          <a:cs typeface="+mj-cs"/>
                        </a:rPr>
                        <a:t> </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r>
                        <a:rPr lang="en-GB" sz="1200" b="1" kern="100" dirty="0" err="1">
                          <a:solidFill>
                            <a:srgbClr val="38101F"/>
                          </a:solidFill>
                          <a:effectLst/>
                          <a:latin typeface="Open Sans" panose="020B0606030504020204" pitchFamily="34" charset="0"/>
                          <a:ea typeface="Times New Roman" panose="02020603050405020304" pitchFamily="18" charset="0"/>
                          <a:cs typeface="+mj-cs"/>
                        </a:rPr>
                        <a:t>HHSNotEat_FR</a:t>
                      </a:r>
                      <a:endParaRPr lang="en-GB" sz="1200" kern="100" dirty="0">
                        <a:solidFill>
                          <a:srgbClr val="38101F"/>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842429"/>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42996" y="614046"/>
            <a:ext cx="11052002" cy="662558"/>
          </a:xfrm>
        </p:spPr>
        <p:txBody>
          <a:bodyPr anchor="t" anchorCtr="0"/>
          <a:lstStyle/>
          <a:p>
            <a:pPr algn="r" rtl="1"/>
            <a:r>
              <a:rPr lang="ar-YE" sz="3600" kern="1400" spc="230" dirty="0">
                <a:solidFill>
                  <a:schemeClr val="tx1"/>
                </a:solidFill>
                <a:latin typeface="HALDEN SOLID" pitchFamily="2" charset="0"/>
              </a:rPr>
              <a:t>مالذي تسأله في نموذج مؤشر قياس حدة الجوع (1)</a:t>
            </a:r>
            <a:endParaRPr lang="en-GB" sz="3600" kern="1400" spc="230" dirty="0">
              <a:solidFill>
                <a:schemeClr val="tx1"/>
              </a:solidFill>
              <a:latin typeface="HALDEN SOLID" pitchFamily="2" charset="0"/>
            </a:endParaRPr>
          </a:p>
        </p:txBody>
      </p:sp>
      <p:grpSp>
        <p:nvGrpSpPr>
          <p:cNvPr id="3" name="Group 2">
            <a:extLst>
              <a:ext uri="{FF2B5EF4-FFF2-40B4-BE49-F238E27FC236}">
                <a16:creationId xmlns:a16="http://schemas.microsoft.com/office/drawing/2014/main" id="{94C0FC49-5B62-44E3-57D7-F8D1666EEADE}"/>
              </a:ext>
            </a:extLst>
          </p:cNvPr>
          <p:cNvGrpSpPr/>
          <p:nvPr/>
        </p:nvGrpSpPr>
        <p:grpSpPr>
          <a:xfrm>
            <a:off x="0" y="1618325"/>
            <a:ext cx="12031977" cy="1954828"/>
            <a:chOff x="0" y="747852"/>
            <a:chExt cx="12031977" cy="2636608"/>
          </a:xfrm>
        </p:grpSpPr>
        <p:sp>
          <p:nvSpPr>
            <p:cNvPr id="4" name="Rectangle 3">
              <a:extLst>
                <a:ext uri="{FF2B5EF4-FFF2-40B4-BE49-F238E27FC236}">
                  <a16:creationId xmlns:a16="http://schemas.microsoft.com/office/drawing/2014/main" id="{C3D5D33D-02DD-DF5E-D93E-3A25C5A56BF9}"/>
                </a:ext>
              </a:extLst>
            </p:cNvPr>
            <p:cNvSpPr/>
            <p:nvPr/>
          </p:nvSpPr>
          <p:spPr>
            <a:xfrm>
              <a:off x="160022" y="1240870"/>
              <a:ext cx="11871955" cy="214359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Oval 4">
              <a:extLst>
                <a:ext uri="{FF2B5EF4-FFF2-40B4-BE49-F238E27FC236}">
                  <a16:creationId xmlns:a16="http://schemas.microsoft.com/office/drawing/2014/main" id="{4EFF275B-C44E-C574-EFB8-642BF678939E}"/>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1</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7B36127E-6544-B47B-2C69-2803E0DCE4F2}"/>
              </a:ext>
            </a:extLst>
          </p:cNvPr>
          <p:cNvGrpSpPr/>
          <p:nvPr/>
        </p:nvGrpSpPr>
        <p:grpSpPr>
          <a:xfrm>
            <a:off x="-547" y="4812029"/>
            <a:ext cx="12031977" cy="1990813"/>
            <a:chOff x="0" y="747852"/>
            <a:chExt cx="12031977" cy="2322860"/>
          </a:xfrm>
        </p:grpSpPr>
        <p:sp>
          <p:nvSpPr>
            <p:cNvPr id="11" name="Rectangle 10">
              <a:extLst>
                <a:ext uri="{FF2B5EF4-FFF2-40B4-BE49-F238E27FC236}">
                  <a16:creationId xmlns:a16="http://schemas.microsoft.com/office/drawing/2014/main" id="{31365134-7239-5D63-629E-64D2894889CF}"/>
                </a:ext>
              </a:extLst>
            </p:cNvPr>
            <p:cNvSpPr/>
            <p:nvPr/>
          </p:nvSpPr>
          <p:spPr>
            <a:xfrm>
              <a:off x="160022" y="1228860"/>
              <a:ext cx="11871955" cy="184185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Oval 11">
              <a:extLst>
                <a:ext uri="{FF2B5EF4-FFF2-40B4-BE49-F238E27FC236}">
                  <a16:creationId xmlns:a16="http://schemas.microsoft.com/office/drawing/2014/main" id="{C99088F1-D82F-D7C1-18BA-BF42298AD675}"/>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77993657-D42B-21E8-41CE-0CE379047D1E}"/>
              </a:ext>
            </a:extLst>
          </p:cNvPr>
          <p:cNvGrpSpPr/>
          <p:nvPr/>
        </p:nvGrpSpPr>
        <p:grpSpPr>
          <a:xfrm>
            <a:off x="-19065" y="3159011"/>
            <a:ext cx="12031977" cy="2039237"/>
            <a:chOff x="0" y="747852"/>
            <a:chExt cx="12031977" cy="2155601"/>
          </a:xfrm>
        </p:grpSpPr>
        <p:sp>
          <p:nvSpPr>
            <p:cNvPr id="15" name="Rectangle 14">
              <a:extLst>
                <a:ext uri="{FF2B5EF4-FFF2-40B4-BE49-F238E27FC236}">
                  <a16:creationId xmlns:a16="http://schemas.microsoft.com/office/drawing/2014/main" id="{205FD8A1-67AE-A185-7FC7-67B535A2D3EA}"/>
                </a:ext>
              </a:extLst>
            </p:cNvPr>
            <p:cNvSpPr/>
            <p:nvPr/>
          </p:nvSpPr>
          <p:spPr>
            <a:xfrm>
              <a:off x="160022" y="1240871"/>
              <a:ext cx="11871955" cy="166258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val 15">
              <a:extLst>
                <a:ext uri="{FF2B5EF4-FFF2-40B4-BE49-F238E27FC236}">
                  <a16:creationId xmlns:a16="http://schemas.microsoft.com/office/drawing/2014/main" id="{2B901236-AAC7-DDF6-2A05-3246720DB8F9}"/>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Arrow: Curved Left 16">
            <a:extLst>
              <a:ext uri="{FF2B5EF4-FFF2-40B4-BE49-F238E27FC236}">
                <a16:creationId xmlns:a16="http://schemas.microsoft.com/office/drawing/2014/main" id="{B7D28EA0-F475-037E-393E-83C17F633F4E}"/>
              </a:ext>
            </a:extLst>
          </p:cNvPr>
          <p:cNvSpPr/>
          <p:nvPr/>
        </p:nvSpPr>
        <p:spPr>
          <a:xfrm>
            <a:off x="11483466" y="2176044"/>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row: Curved Left 17">
            <a:extLst>
              <a:ext uri="{FF2B5EF4-FFF2-40B4-BE49-F238E27FC236}">
                <a16:creationId xmlns:a16="http://schemas.microsoft.com/office/drawing/2014/main" id="{99F18AE9-5614-3F4D-A884-2097E37E042F}"/>
              </a:ext>
            </a:extLst>
          </p:cNvPr>
          <p:cNvSpPr/>
          <p:nvPr/>
        </p:nvSpPr>
        <p:spPr>
          <a:xfrm>
            <a:off x="11531600" y="3563269"/>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row: Curved Left 20">
            <a:extLst>
              <a:ext uri="{FF2B5EF4-FFF2-40B4-BE49-F238E27FC236}">
                <a16:creationId xmlns:a16="http://schemas.microsoft.com/office/drawing/2014/main" id="{540B4DFE-B60A-5236-5CA2-52A8A5A7A1AC}"/>
              </a:ext>
            </a:extLst>
          </p:cNvPr>
          <p:cNvSpPr/>
          <p:nvPr/>
        </p:nvSpPr>
        <p:spPr>
          <a:xfrm>
            <a:off x="11510204" y="5334650"/>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358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13E6DC-C8B5-48D7-B6A4-765C815431C0}">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40624</TotalTime>
  <Words>3840</Words>
  <Application>Microsoft Office PowerPoint</Application>
  <PresentationFormat>Widescreen</PresentationFormat>
  <Paragraphs>360</Paragraphs>
  <Slides>37</Slides>
  <Notes>28</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HALDEN SOLID</vt:lpstr>
      <vt:lpstr>Open Sans</vt:lpstr>
      <vt:lpstr>Open Sans Extrabold</vt:lpstr>
      <vt:lpstr>Open Sans Extrabold</vt:lpstr>
      <vt:lpstr>Wingdings</vt:lpstr>
      <vt:lpstr>Theme2</vt:lpstr>
      <vt:lpstr>PowerPoint Presentation</vt:lpstr>
      <vt:lpstr>الجمهور  </vt:lpstr>
      <vt:lpstr>PowerPoint Presentation</vt:lpstr>
      <vt:lpstr>مؤشر قياس حدة الجوع لدى الأسرة (HHS)  تعليمات التدريب 1</vt:lpstr>
      <vt:lpstr>ماهو مؤشر قياس حدة الجوع لدى الأسرة (HHS) </vt:lpstr>
      <vt:lpstr>ماهو مؤشر قياس حدة الجوع لدى الأسرة (HHS)</vt:lpstr>
      <vt:lpstr>استخدامات مؤشر قياس حدة الجوع (HHS)</vt:lpstr>
      <vt:lpstr>تعليمات التدريب 2</vt:lpstr>
      <vt:lpstr>مالذي تسأله في نموذج مؤشر قياس حدة الجوع (1)</vt:lpstr>
      <vt:lpstr>مالذي تسأله في نموذج مؤشر قياس حدة الجوع (2)</vt:lpstr>
      <vt:lpstr>تصميم مؤشر قياس حدة الجوع (HHS) </vt:lpstr>
      <vt:lpstr>امثلة للأستقصاء في الخيار الاول في مؤشر قياس حدة الجوع </vt:lpstr>
      <vt:lpstr>تصميم مؤشر قياس حدة الجوع (HHS)</vt:lpstr>
      <vt:lpstr>امثلة للأستقصاء  في الخيار الثاني في مؤشر قياس حدة الجوع </vt:lpstr>
      <vt:lpstr>تصميم مؤشر قياس شدة الجوع (HHS) </vt:lpstr>
      <vt:lpstr>امثلة للأستقصاء  في الخيار الثالث في مؤشر قياس حدة الجوع </vt:lpstr>
      <vt:lpstr>توضيحات تتعلق بمؤشر قياس حدة الجوع (HHS) </vt:lpstr>
      <vt:lpstr>مالذي تسأله في نموذج مؤشر قياس حدة الجوع(HHS)</vt:lpstr>
      <vt:lpstr>PowerPoint Presentation</vt:lpstr>
      <vt:lpstr>ماهو مؤشر مقياس الوصول إلى انعدام الأمن الغذائية للأسرةHFIAS </vt:lpstr>
      <vt:lpstr>ماهو مؤشر مقياس الوصول إلى انعدام الأمن الغذائية (HFIAS) ومؤشر حدة الجوع (HHS)</vt:lpstr>
      <vt:lpstr>ماهو مؤشر مقياس الوصول إلى انعدام الأمن الغذائية (HFIAS) ومؤشر قياس حدة الجوع (HHS)</vt:lpstr>
      <vt:lpstr>PowerPoint Presentation</vt:lpstr>
      <vt:lpstr>مصمم الاستبيان لمؤشر قياس حدة الجوع (HHS)</vt:lpstr>
      <vt:lpstr>مصمم الاستبيان (Survey Designer) لمؤشر (HHS)</vt:lpstr>
      <vt:lpstr>مصمم الاستبيان (Survey Designer) لمؤشر (HHS)</vt:lpstr>
      <vt:lpstr>PowerPoint Presentation</vt:lpstr>
      <vt:lpstr>طريقة حساب مؤشر قياس حدة الجوع (HHS)</vt:lpstr>
      <vt:lpstr>كيفية حساب مقدار حدة الجوع</vt:lpstr>
      <vt:lpstr>القيمة الوسطى في مؤشر قياس حدة الجوع </vt:lpstr>
      <vt:lpstr>PowerPoint Presentation</vt:lpstr>
      <vt:lpstr>HHS: GITHUB</vt:lpstr>
      <vt:lpstr>PowerPoint Presentation</vt:lpstr>
      <vt:lpstr>مثال على تقرير مؤشر قياس حدة الجوع للأسرة</vt:lpstr>
      <vt:lpstr>PowerPoint Presentation</vt:lpstr>
      <vt:lpstr>المصادر المتاحة لمؤشر قياس حدة الجوع (HHS)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21</cp:revision>
  <dcterms:created xsi:type="dcterms:W3CDTF">2018-08-20T09:35:59Z</dcterms:created>
  <dcterms:modified xsi:type="dcterms:W3CDTF">2025-07-15T10:19:35Z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2025-01-20T15:46:07Z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f9c4a1eb-a9c0-4559-bbdb-be9bd4becd46</vt:lpwstr>
  </property>
  <property fmtid="{D5CDD505-2E9C-101B-9397-08002B2CF9AE}" pid="10" name="MSIP_Label_2a3a108f-898d-4589-9ebc-7ee3b46df9b8_ContentBits">
    <vt:lpwstr>0</vt:lpwstr>
  </property>
</Properties>
</file>