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443" r:id="rId5"/>
    <p:sldId id="2147377781" r:id="rId6"/>
    <p:sldId id="2445" r:id="rId7"/>
    <p:sldId id="2454" r:id="rId8"/>
    <p:sldId id="307" r:id="rId9"/>
    <p:sldId id="2456" r:id="rId10"/>
    <p:sldId id="2455" r:id="rId11"/>
    <p:sldId id="2460" r:id="rId12"/>
    <p:sldId id="3453" r:id="rId13"/>
    <p:sldId id="2461" r:id="rId14"/>
    <p:sldId id="2462" r:id="rId15"/>
    <p:sldId id="2463" r:id="rId16"/>
    <p:sldId id="2457" r:id="rId17"/>
    <p:sldId id="3454" r:id="rId18"/>
    <p:sldId id="2464" r:id="rId19"/>
    <p:sldId id="2459" r:id="rId20"/>
    <p:sldId id="2465" r:id="rId21"/>
    <p:sldId id="2466" r:id="rId22"/>
    <p:sldId id="2147377775" r:id="rId23"/>
    <p:sldId id="612" r:id="rId24"/>
    <p:sldId id="2453" r:id="rId25"/>
    <p:sldId id="2468" r:id="rId26"/>
    <p:sldId id="613" r:id="rId27"/>
    <p:sldId id="2147377778" r:id="rId28"/>
    <p:sldId id="2147377777" r:id="rId29"/>
    <p:sldId id="617" r:id="rId30"/>
    <p:sldId id="2147377773" r:id="rId31"/>
    <p:sldId id="2467" r:id="rId32"/>
    <p:sldId id="629" r:id="rId33"/>
    <p:sldId id="630" r:id="rId34"/>
    <p:sldId id="2147377779" r:id="rId35"/>
    <p:sldId id="262" r:id="rId36"/>
    <p:sldId id="621" r:id="rId37"/>
    <p:sldId id="2147377776" r:id="rId38"/>
    <p:sldId id="2469" r:id="rId39"/>
    <p:sldId id="78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796824-E072-12F5-5203-59F9A690EA25}" name="Veerle TRIQUET" initials="VT" userId="S::veerle.triquet@wfp.org::df1587f9-09f3-4f2a-9b29-e2fd2bcda65f" providerId="AD"/>
  <p188:author id="{39159226-CCDF-65E3-8553-C2E863804D7A}" name="PIERRE-ANTOINE Sophia" initials="PS" userId="S::spantoine_iom.int#ext#@wfp.onmicrosoft.com::f254c5fa-6a93-4bd1-8e75-2e09159d5f25" providerId="AD"/>
  <p188:author id="{3731F15C-12B4-7148-30EF-108E17A6FC1B}" name="Pepa MAJKIC" initials="" userId="S::pepa.majkic@wfp.org::757ab875-4250-4779-a91f-06e62704b4b6" providerId="AD"/>
  <p188:author id="{01DD9887-1CE7-92C2-6463-2CBCE4B595D4}" name="Christie BACAL-MAYENCOURT" initials="CB" userId="S::christiejoy.bacal@wfp.org::13ddc4df-2c6e-4079-8a40-d09adecd0318" providerId="AD"/>
  <p188:author id="{AA046594-8161-1453-26BF-D601DDF2B396}" name="Potts, Alina" initials="AP" userId="S::apotts@gwu.edu::68ffb924-8453-4223-8211-fd991b5682c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062"/>
    <a:srgbClr val="28468A"/>
    <a:srgbClr val="A6ABB3"/>
    <a:srgbClr val="FEF6E8"/>
    <a:srgbClr val="890D58"/>
    <a:srgbClr val="F9C3E3"/>
    <a:srgbClr val="9EADCB"/>
    <a:srgbClr val="F16BBB"/>
    <a:srgbClr val="D61487"/>
    <a:srgbClr val="ECF0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BC8C79-F75D-EC44-C089-C2F11EA80479}" v="3" dt="2025-11-26T09:19:52.490"/>
    <p1510:client id="{1D746434-9D9B-27A5-BBEC-6E5C79B6997F}" v="2" dt="2025-11-26T09:14:09.183"/>
    <p1510:client id="{3D8A6164-9C31-E531-F815-15133DFFE746}" v="1" dt="2025-11-26T10:35:37.662"/>
    <p1510:client id="{42FF4890-C007-B9A7-FFCC-F11B26D3D35E}" v="65" dt="2025-11-26T09:30:08.423"/>
    <p1510:client id="{5DDAE17D-617A-B441-ACAC-966A7CEFEC59}" v="22" dt="2025-11-26T09:44:32.164"/>
    <p1510:client id="{B4EFA719-11C1-550D-1162-C0B2ED146334}" v="11" dt="2025-11-26T10:24:46.4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erle TRIQUET" userId="S::veerle.triquet@wfp.org::df1587f9-09f3-4f2a-9b29-e2fd2bcda65f" providerId="AD" clId="Web-{42FF4890-C007-B9A7-FFCC-F11B26D3D35E}"/>
    <pc:docChg chg="modSld">
      <pc:chgData name="Veerle TRIQUET" userId="S::veerle.triquet@wfp.org::df1587f9-09f3-4f2a-9b29-e2fd2bcda65f" providerId="AD" clId="Web-{42FF4890-C007-B9A7-FFCC-F11B26D3D35E}" dt="2025-11-26T09:30:07.188" v="61" actId="20577"/>
      <pc:docMkLst>
        <pc:docMk/>
      </pc:docMkLst>
      <pc:sldChg chg="modSp">
        <pc:chgData name="Veerle TRIQUET" userId="S::veerle.triquet@wfp.org::df1587f9-09f3-4f2a-9b29-e2fd2bcda65f" providerId="AD" clId="Web-{42FF4890-C007-B9A7-FFCC-F11B26D3D35E}" dt="2025-11-26T09:29:49.528" v="60" actId="20577"/>
        <pc:sldMkLst>
          <pc:docMk/>
          <pc:sldMk cId="2283381132" sldId="613"/>
        </pc:sldMkLst>
        <pc:spChg chg="mod">
          <ac:chgData name="Veerle TRIQUET" userId="S::veerle.triquet@wfp.org::df1587f9-09f3-4f2a-9b29-e2fd2bcda65f" providerId="AD" clId="Web-{42FF4890-C007-B9A7-FFCC-F11B26D3D35E}" dt="2025-11-26T09:29:49.528" v="60" actId="20577"/>
          <ac:spMkLst>
            <pc:docMk/>
            <pc:sldMk cId="2283381132" sldId="613"/>
            <ac:spMk id="5" creationId="{4B9C8631-B8BC-5ACA-76E0-E24A7A5BED8C}"/>
          </ac:spMkLst>
        </pc:spChg>
      </pc:sldChg>
      <pc:sldChg chg="modSp">
        <pc:chgData name="Veerle TRIQUET" userId="S::veerle.triquet@wfp.org::df1587f9-09f3-4f2a-9b29-e2fd2bcda65f" providerId="AD" clId="Web-{42FF4890-C007-B9A7-FFCC-F11B26D3D35E}" dt="2025-11-26T09:30:07.188" v="61" actId="20577"/>
        <pc:sldMkLst>
          <pc:docMk/>
          <pc:sldMk cId="1589590250" sldId="629"/>
        </pc:sldMkLst>
        <pc:spChg chg="mod">
          <ac:chgData name="Veerle TRIQUET" userId="S::veerle.triquet@wfp.org::df1587f9-09f3-4f2a-9b29-e2fd2bcda65f" providerId="AD" clId="Web-{42FF4890-C007-B9A7-FFCC-F11B26D3D35E}" dt="2025-11-26T09:30:07.188" v="61" actId="20577"/>
          <ac:spMkLst>
            <pc:docMk/>
            <pc:sldMk cId="1589590250" sldId="629"/>
            <ac:spMk id="5" creationId="{29819945-BE44-B479-0A01-A24E7A153098}"/>
          </ac:spMkLst>
        </pc:spChg>
      </pc:sldChg>
      <pc:sldChg chg="modSp">
        <pc:chgData name="Veerle TRIQUET" userId="S::veerle.triquet@wfp.org::df1587f9-09f3-4f2a-9b29-e2fd2bcda65f" providerId="AD" clId="Web-{42FF4890-C007-B9A7-FFCC-F11B26D3D35E}" dt="2025-11-26T09:25:59.502" v="23" actId="20577"/>
        <pc:sldMkLst>
          <pc:docMk/>
          <pc:sldMk cId="2125911249" sldId="2461"/>
        </pc:sldMkLst>
        <pc:spChg chg="mod">
          <ac:chgData name="Veerle TRIQUET" userId="S::veerle.triquet@wfp.org::df1587f9-09f3-4f2a-9b29-e2fd2bcda65f" providerId="AD" clId="Web-{42FF4890-C007-B9A7-FFCC-F11B26D3D35E}" dt="2025-11-26T09:25:59.502" v="23" actId="20577"/>
          <ac:spMkLst>
            <pc:docMk/>
            <pc:sldMk cId="2125911249" sldId="2461"/>
            <ac:spMk id="9" creationId="{2DFA7D46-5BE1-54DB-B30C-E3B903D3FBF4}"/>
          </ac:spMkLst>
        </pc:spChg>
      </pc:sldChg>
      <pc:sldChg chg="modSp">
        <pc:chgData name="Veerle TRIQUET" userId="S::veerle.triquet@wfp.org::df1587f9-09f3-4f2a-9b29-e2fd2bcda65f" providerId="AD" clId="Web-{42FF4890-C007-B9A7-FFCC-F11B26D3D35E}" dt="2025-11-26T09:25:37.065" v="21" actId="20577"/>
        <pc:sldMkLst>
          <pc:docMk/>
          <pc:sldMk cId="2208329267" sldId="2469"/>
        </pc:sldMkLst>
        <pc:spChg chg="mod">
          <ac:chgData name="Veerle TRIQUET" userId="S::veerle.triquet@wfp.org::df1587f9-09f3-4f2a-9b29-e2fd2bcda65f" providerId="AD" clId="Web-{42FF4890-C007-B9A7-FFCC-F11B26D3D35E}" dt="2025-11-26T09:25:37.065" v="21" actId="20577"/>
          <ac:spMkLst>
            <pc:docMk/>
            <pc:sldMk cId="2208329267" sldId="2469"/>
            <ac:spMk id="12" creationId="{8291E73C-5B08-CC54-16C5-ECF585050EB3}"/>
          </ac:spMkLst>
        </pc:spChg>
      </pc:sldChg>
      <pc:sldChg chg="addSp delSp modSp">
        <pc:chgData name="Veerle TRIQUET" userId="S::veerle.triquet@wfp.org::df1587f9-09f3-4f2a-9b29-e2fd2bcda65f" providerId="AD" clId="Web-{42FF4890-C007-B9A7-FFCC-F11B26D3D35E}" dt="2025-11-26T09:24:55.564" v="13" actId="1076"/>
        <pc:sldMkLst>
          <pc:docMk/>
          <pc:sldMk cId="2118640265" sldId="2147377776"/>
        </pc:sldMkLst>
        <pc:spChg chg="mod ord">
          <ac:chgData name="Veerle TRIQUET" userId="S::veerle.triquet@wfp.org::df1587f9-09f3-4f2a-9b29-e2fd2bcda65f" providerId="AD" clId="Web-{42FF4890-C007-B9A7-FFCC-F11B26D3D35E}" dt="2025-11-26T09:23:25.359" v="7"/>
          <ac:spMkLst>
            <pc:docMk/>
            <pc:sldMk cId="2118640265" sldId="2147377776"/>
            <ac:spMk id="3" creationId="{EFDEA804-512A-AA92-5B21-825BC5C9CC81}"/>
          </ac:spMkLst>
        </pc:spChg>
        <pc:spChg chg="del mod">
          <ac:chgData name="Veerle TRIQUET" userId="S::veerle.triquet@wfp.org::df1587f9-09f3-4f2a-9b29-e2fd2bcda65f" providerId="AD" clId="Web-{42FF4890-C007-B9A7-FFCC-F11B26D3D35E}" dt="2025-11-26T09:23:05.343" v="4"/>
          <ac:spMkLst>
            <pc:docMk/>
            <pc:sldMk cId="2118640265" sldId="2147377776"/>
            <ac:spMk id="4" creationId="{E496EA6A-3CD7-E7B3-6C27-2A34AE5599DE}"/>
          </ac:spMkLst>
        </pc:spChg>
        <pc:spChg chg="mod">
          <ac:chgData name="Veerle TRIQUET" userId="S::veerle.triquet@wfp.org::df1587f9-09f3-4f2a-9b29-e2fd2bcda65f" providerId="AD" clId="Web-{42FF4890-C007-B9A7-FFCC-F11B26D3D35E}" dt="2025-11-26T09:23:25.359" v="7"/>
          <ac:spMkLst>
            <pc:docMk/>
            <pc:sldMk cId="2118640265" sldId="2147377776"/>
            <ac:spMk id="5" creationId="{5A4F086C-2D13-5CE3-68A9-045AB2F8C2DE}"/>
          </ac:spMkLst>
        </pc:spChg>
        <pc:spChg chg="add mod">
          <ac:chgData name="Veerle TRIQUET" userId="S::veerle.triquet@wfp.org::df1587f9-09f3-4f2a-9b29-e2fd2bcda65f" providerId="AD" clId="Web-{42FF4890-C007-B9A7-FFCC-F11B26D3D35E}" dt="2025-11-26T09:24:55.564" v="13" actId="1076"/>
          <ac:spMkLst>
            <pc:docMk/>
            <pc:sldMk cId="2118640265" sldId="2147377776"/>
            <ac:spMk id="7" creationId="{7B53BB88-7F29-6FE3-9B3F-48F686417A35}"/>
          </ac:spMkLst>
        </pc:spChg>
        <pc:picChg chg="add del mod">
          <ac:chgData name="Veerle TRIQUET" userId="S::veerle.triquet@wfp.org::df1587f9-09f3-4f2a-9b29-e2fd2bcda65f" providerId="AD" clId="Web-{42FF4890-C007-B9A7-FFCC-F11B26D3D35E}" dt="2025-11-26T09:23:30.859" v="8"/>
          <ac:picMkLst>
            <pc:docMk/>
            <pc:sldMk cId="2118640265" sldId="2147377776"/>
            <ac:picMk id="2" creationId="{AABD77C5-0298-82DF-2E53-B7DD416BAFB5}"/>
          </ac:picMkLst>
        </pc:picChg>
        <pc:picChg chg="add del mod">
          <ac:chgData name="Veerle TRIQUET" userId="S::veerle.triquet@wfp.org::df1587f9-09f3-4f2a-9b29-e2fd2bcda65f" providerId="AD" clId="Web-{42FF4890-C007-B9A7-FFCC-F11B26D3D35E}" dt="2025-11-26T09:24:25.954" v="10"/>
          <ac:picMkLst>
            <pc:docMk/>
            <pc:sldMk cId="2118640265" sldId="2147377776"/>
            <ac:picMk id="6" creationId="{DA2611F2-D272-6308-3885-A9EC912EFF3C}"/>
          </ac:picMkLst>
        </pc:picChg>
      </pc:sldChg>
    </pc:docChg>
  </pc:docChgLst>
  <pc:docChgLst>
    <pc:chgData name="Veerle TRIQUET" userId="S::veerle.triquet@wfp.org::df1587f9-09f3-4f2a-9b29-e2fd2bcda65f" providerId="AD" clId="Web-{5DDAE17D-617A-B441-ACAC-966A7CEFEC59}"/>
    <pc:docChg chg="modSld">
      <pc:chgData name="Veerle TRIQUET" userId="S::veerle.triquet@wfp.org::df1587f9-09f3-4f2a-9b29-e2fd2bcda65f" providerId="AD" clId="Web-{5DDAE17D-617A-B441-ACAC-966A7CEFEC59}" dt="2025-11-26T09:44:32.164" v="23" actId="14100"/>
      <pc:docMkLst>
        <pc:docMk/>
      </pc:docMkLst>
      <pc:sldChg chg="modSp">
        <pc:chgData name="Veerle TRIQUET" userId="S::veerle.triquet@wfp.org::df1587f9-09f3-4f2a-9b29-e2fd2bcda65f" providerId="AD" clId="Web-{5DDAE17D-617A-B441-ACAC-966A7CEFEC59}" dt="2025-11-26T09:44:32.164" v="23" actId="14100"/>
        <pc:sldMkLst>
          <pc:docMk/>
          <pc:sldMk cId="3739857988" sldId="2453"/>
        </pc:sldMkLst>
        <pc:spChg chg="mod">
          <ac:chgData name="Veerle TRIQUET" userId="S::veerle.triquet@wfp.org::df1587f9-09f3-4f2a-9b29-e2fd2bcda65f" providerId="AD" clId="Web-{5DDAE17D-617A-B441-ACAC-966A7CEFEC59}" dt="2025-11-26T09:44:32.164" v="23" actId="14100"/>
          <ac:spMkLst>
            <pc:docMk/>
            <pc:sldMk cId="3739857988" sldId="2453"/>
            <ac:spMk id="3" creationId="{7C8D023C-0719-B0FE-A6AA-6E08BEAE9362}"/>
          </ac:spMkLst>
        </pc:spChg>
        <pc:spChg chg="mod">
          <ac:chgData name="Veerle TRIQUET" userId="S::veerle.triquet@wfp.org::df1587f9-09f3-4f2a-9b29-e2fd2bcda65f" providerId="AD" clId="Web-{5DDAE17D-617A-B441-ACAC-966A7CEFEC59}" dt="2025-11-26T09:44:01.100" v="16" actId="1076"/>
          <ac:spMkLst>
            <pc:docMk/>
            <pc:sldMk cId="3739857988" sldId="2453"/>
            <ac:spMk id="5" creationId="{923F4774-73AE-A8DA-7C4D-D637D3547C0C}"/>
          </ac:spMkLst>
        </pc:spChg>
      </pc:sldChg>
    </pc:docChg>
  </pc:docChgLst>
  <pc:docChgLst>
    <pc:chgData name="Veerle TRIQUET" userId="S::veerle.triquet@wfp.org::df1587f9-09f3-4f2a-9b29-e2fd2bcda65f" providerId="AD" clId="Web-{17BC8C79-F75D-EC44-C089-C2F11EA80479}"/>
    <pc:docChg chg="modSld">
      <pc:chgData name="Veerle TRIQUET" userId="S::veerle.triquet@wfp.org::df1587f9-09f3-4f2a-9b29-e2fd2bcda65f" providerId="AD" clId="Web-{17BC8C79-F75D-EC44-C089-C2F11EA80479}" dt="2025-11-26T09:19:52.490" v="2" actId="20577"/>
      <pc:docMkLst>
        <pc:docMk/>
      </pc:docMkLst>
      <pc:sldChg chg="modSp">
        <pc:chgData name="Veerle TRIQUET" userId="S::veerle.triquet@wfp.org::df1587f9-09f3-4f2a-9b29-e2fd2bcda65f" providerId="AD" clId="Web-{17BC8C79-F75D-EC44-C089-C2F11EA80479}" dt="2025-11-26T09:19:52.490" v="2" actId="20577"/>
        <pc:sldMkLst>
          <pc:docMk/>
          <pc:sldMk cId="2118640265" sldId="2147377776"/>
        </pc:sldMkLst>
        <pc:spChg chg="mod">
          <ac:chgData name="Veerle TRIQUET" userId="S::veerle.triquet@wfp.org::df1587f9-09f3-4f2a-9b29-e2fd2bcda65f" providerId="AD" clId="Web-{17BC8C79-F75D-EC44-C089-C2F11EA80479}" dt="2025-11-26T09:19:52.490" v="2" actId="20577"/>
          <ac:spMkLst>
            <pc:docMk/>
            <pc:sldMk cId="2118640265" sldId="2147377776"/>
            <ac:spMk id="4" creationId="{E496EA6A-3CD7-E7B3-6C27-2A34AE5599DE}"/>
          </ac:spMkLst>
        </pc:spChg>
      </pc:sldChg>
    </pc:docChg>
  </pc:docChgLst>
  <pc:docChgLst>
    <pc:chgData name="Veerle TRIQUET" userId="S::veerle.triquet@wfp.org::df1587f9-09f3-4f2a-9b29-e2fd2bcda65f" providerId="AD" clId="Web-{1D746434-9D9B-27A5-BBEC-6E5C79B6997F}"/>
    <pc:docChg chg="mod">
      <pc:chgData name="Veerle TRIQUET" userId="S::veerle.triquet@wfp.org::df1587f9-09f3-4f2a-9b29-e2fd2bcda65f" providerId="AD" clId="Web-{1D746434-9D9B-27A5-BBEC-6E5C79B6997F}" dt="2025-11-26T09:14:09.183" v="0"/>
      <pc:docMkLst>
        <pc:docMk/>
      </pc:docMkLst>
    </pc:docChg>
  </pc:docChgLst>
  <pc:docChgLst>
    <pc:chgData name="Pepa MAJKIC" userId="S::pepa.majkic@wfp.org::757ab875-4250-4779-a91f-06e62704b4b6" providerId="AD" clId="Web-{B4EFA719-11C1-550D-1162-C0B2ED146334}"/>
    <pc:docChg chg="modSld">
      <pc:chgData name="Pepa MAJKIC" userId="S::pepa.majkic@wfp.org::757ab875-4250-4779-a91f-06e62704b4b6" providerId="AD" clId="Web-{B4EFA719-11C1-550D-1162-C0B2ED146334}" dt="2025-11-26T10:24:41.525" v="8" actId="1076"/>
      <pc:docMkLst>
        <pc:docMk/>
      </pc:docMkLst>
      <pc:sldChg chg="addSp modSp">
        <pc:chgData name="Pepa MAJKIC" userId="S::pepa.majkic@wfp.org::757ab875-4250-4779-a91f-06e62704b4b6" providerId="AD" clId="Web-{B4EFA719-11C1-550D-1162-C0B2ED146334}" dt="2025-11-26T10:24:41.525" v="8" actId="1076"/>
        <pc:sldMkLst>
          <pc:docMk/>
          <pc:sldMk cId="3678327845" sldId="2443"/>
        </pc:sldMkLst>
        <pc:picChg chg="add mod">
          <ac:chgData name="Pepa MAJKIC" userId="S::pepa.majkic@wfp.org::757ab875-4250-4779-a91f-06e62704b4b6" providerId="AD" clId="Web-{B4EFA719-11C1-550D-1162-C0B2ED146334}" dt="2025-11-26T10:24:41.525" v="8" actId="1076"/>
          <ac:picMkLst>
            <pc:docMk/>
            <pc:sldMk cId="3678327845" sldId="2443"/>
            <ac:picMk id="2" creationId="{DEFBF0B1-5AF9-BA58-7F69-46BE457964BD}"/>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198F62-BE05-4834-B527-E120AE1EBA24}" type="doc">
      <dgm:prSet loTypeId="urn:microsoft.com/office/officeart/2005/8/layout/cycle8" loCatId="cycle" qsTypeId="urn:microsoft.com/office/officeart/2005/8/quickstyle/simple3" qsCatId="simple" csTypeId="urn:microsoft.com/office/officeart/2005/8/colors/accent1_2" csCatId="accent1" phldr="1"/>
      <dgm:spPr/>
      <dgm:t>
        <a:bodyPr/>
        <a:lstStyle/>
        <a:p>
          <a:endParaRPr lang="en-US"/>
        </a:p>
      </dgm:t>
    </dgm:pt>
    <dgm:pt modelId="{2F9BDEA1-5AB2-4BB9-BBDE-221D20138D6B}">
      <dgm:prSet phldrT="[Text]" custT="1"/>
      <dgm:spPr/>
      <dgm:t>
        <a:bodyPr/>
        <a:lstStyle/>
        <a:p>
          <a:r>
            <a:rPr lang="en-US" sz="2400"/>
            <a:t>2. Mitigate Risks</a:t>
          </a:r>
        </a:p>
      </dgm:t>
    </dgm:pt>
    <dgm:pt modelId="{7AA034BD-C3AE-4113-ACCB-FBB33021A82A}" type="parTrans" cxnId="{7780E3C3-FBA8-4E3F-A17F-4BFECE757423}">
      <dgm:prSet/>
      <dgm:spPr/>
      <dgm:t>
        <a:bodyPr/>
        <a:lstStyle/>
        <a:p>
          <a:endParaRPr lang="en-US"/>
        </a:p>
      </dgm:t>
    </dgm:pt>
    <dgm:pt modelId="{1197565D-BDC0-4BBD-9B46-9515171B47F7}" type="sibTrans" cxnId="{7780E3C3-FBA8-4E3F-A17F-4BFECE757423}">
      <dgm:prSet/>
      <dgm:spPr/>
      <dgm:t>
        <a:bodyPr/>
        <a:lstStyle/>
        <a:p>
          <a:endParaRPr lang="en-US"/>
        </a:p>
      </dgm:t>
    </dgm:pt>
    <dgm:pt modelId="{0ACB1DE5-6BFF-4CEB-92A7-37F876ADFDA1}">
      <dgm:prSet phldrT="[Text]" custT="1"/>
      <dgm:spPr/>
      <dgm:t>
        <a:bodyPr/>
        <a:lstStyle/>
        <a:p>
          <a:r>
            <a:rPr lang="en-US" sz="2400"/>
            <a:t>3. Monitor and Evaluate Risk Mitigation</a:t>
          </a:r>
        </a:p>
      </dgm:t>
    </dgm:pt>
    <dgm:pt modelId="{B8E659C1-1C79-4D33-94DE-3A31AEDD8A3A}" type="parTrans" cxnId="{D6DE7842-35C9-4113-8674-8F8B599C4ADF}">
      <dgm:prSet/>
      <dgm:spPr/>
      <dgm:t>
        <a:bodyPr/>
        <a:lstStyle/>
        <a:p>
          <a:endParaRPr lang="en-US"/>
        </a:p>
      </dgm:t>
    </dgm:pt>
    <dgm:pt modelId="{30388CDA-8E48-4634-9699-C92FFFC1F59C}" type="sibTrans" cxnId="{D6DE7842-35C9-4113-8674-8F8B599C4ADF}">
      <dgm:prSet/>
      <dgm:spPr/>
      <dgm:t>
        <a:bodyPr/>
        <a:lstStyle/>
        <a:p>
          <a:endParaRPr lang="en-US"/>
        </a:p>
      </dgm:t>
    </dgm:pt>
    <dgm:pt modelId="{1AB812FB-B03B-4955-8DD9-36B00CB0CCE1}">
      <dgm:prSet phldrT="[Text]" custT="1"/>
      <dgm:spPr/>
      <dgm:t>
        <a:bodyPr/>
        <a:lstStyle/>
        <a:p>
          <a:r>
            <a:rPr lang="en-US" sz="2400"/>
            <a:t>1. Identify Risks</a:t>
          </a:r>
        </a:p>
      </dgm:t>
    </dgm:pt>
    <dgm:pt modelId="{EE01304A-F9F6-498E-AF9B-34B0CA6202D5}" type="parTrans" cxnId="{AB4C8410-DC1E-4690-9A51-4628E01B8EC0}">
      <dgm:prSet/>
      <dgm:spPr/>
      <dgm:t>
        <a:bodyPr/>
        <a:lstStyle/>
        <a:p>
          <a:endParaRPr lang="en-US"/>
        </a:p>
      </dgm:t>
    </dgm:pt>
    <dgm:pt modelId="{0E3BE90E-F6D3-47B8-825A-46B2EC8185DF}" type="sibTrans" cxnId="{AB4C8410-DC1E-4690-9A51-4628E01B8EC0}">
      <dgm:prSet/>
      <dgm:spPr/>
      <dgm:t>
        <a:bodyPr/>
        <a:lstStyle/>
        <a:p>
          <a:endParaRPr lang="en-US"/>
        </a:p>
      </dgm:t>
    </dgm:pt>
    <dgm:pt modelId="{83598B51-54F7-4EFA-A06F-6DEE9054406D}" type="pres">
      <dgm:prSet presAssocID="{08198F62-BE05-4834-B527-E120AE1EBA24}" presName="compositeShape" presStyleCnt="0">
        <dgm:presLayoutVars>
          <dgm:chMax val="7"/>
          <dgm:dir/>
          <dgm:resizeHandles val="exact"/>
        </dgm:presLayoutVars>
      </dgm:prSet>
      <dgm:spPr/>
    </dgm:pt>
    <dgm:pt modelId="{CFAD8DA9-A527-4A0D-A9A9-F732E038D045}" type="pres">
      <dgm:prSet presAssocID="{08198F62-BE05-4834-B527-E120AE1EBA24}" presName="wedge1" presStyleLbl="node1" presStyleIdx="0" presStyleCnt="3"/>
      <dgm:spPr/>
    </dgm:pt>
    <dgm:pt modelId="{D2ECB934-3F08-4001-8ACD-525F090A8E71}" type="pres">
      <dgm:prSet presAssocID="{08198F62-BE05-4834-B527-E120AE1EBA24}" presName="dummy1a" presStyleCnt="0"/>
      <dgm:spPr/>
    </dgm:pt>
    <dgm:pt modelId="{ACAC0362-7ED1-4F6C-A4A5-E0A31E61EFAA}" type="pres">
      <dgm:prSet presAssocID="{08198F62-BE05-4834-B527-E120AE1EBA24}" presName="dummy1b" presStyleCnt="0"/>
      <dgm:spPr/>
    </dgm:pt>
    <dgm:pt modelId="{5923AD33-2F92-40EF-AC18-CF9FD679E100}" type="pres">
      <dgm:prSet presAssocID="{08198F62-BE05-4834-B527-E120AE1EBA24}" presName="wedge1Tx" presStyleLbl="node1" presStyleIdx="0" presStyleCnt="3">
        <dgm:presLayoutVars>
          <dgm:chMax val="0"/>
          <dgm:chPref val="0"/>
          <dgm:bulletEnabled val="1"/>
        </dgm:presLayoutVars>
      </dgm:prSet>
      <dgm:spPr/>
    </dgm:pt>
    <dgm:pt modelId="{E7D0FB00-945E-474B-9660-97E2134AC735}" type="pres">
      <dgm:prSet presAssocID="{08198F62-BE05-4834-B527-E120AE1EBA24}" presName="wedge2" presStyleLbl="node1" presStyleIdx="1" presStyleCnt="3"/>
      <dgm:spPr/>
    </dgm:pt>
    <dgm:pt modelId="{82E8A299-06A1-461B-A108-FD59622B900F}" type="pres">
      <dgm:prSet presAssocID="{08198F62-BE05-4834-B527-E120AE1EBA24}" presName="dummy2a" presStyleCnt="0"/>
      <dgm:spPr/>
    </dgm:pt>
    <dgm:pt modelId="{471B8A30-F1DB-41DF-85E4-A7F3A65ECE0C}" type="pres">
      <dgm:prSet presAssocID="{08198F62-BE05-4834-B527-E120AE1EBA24}" presName="dummy2b" presStyleCnt="0"/>
      <dgm:spPr/>
    </dgm:pt>
    <dgm:pt modelId="{524EA9B1-4DA2-42F0-B756-CAC53AA03495}" type="pres">
      <dgm:prSet presAssocID="{08198F62-BE05-4834-B527-E120AE1EBA24}" presName="wedge2Tx" presStyleLbl="node1" presStyleIdx="1" presStyleCnt="3">
        <dgm:presLayoutVars>
          <dgm:chMax val="0"/>
          <dgm:chPref val="0"/>
          <dgm:bulletEnabled val="1"/>
        </dgm:presLayoutVars>
      </dgm:prSet>
      <dgm:spPr/>
    </dgm:pt>
    <dgm:pt modelId="{1164D072-86D3-45F2-AE48-96B4CE41FEE2}" type="pres">
      <dgm:prSet presAssocID="{08198F62-BE05-4834-B527-E120AE1EBA24}" presName="wedge3" presStyleLbl="node1" presStyleIdx="2" presStyleCnt="3"/>
      <dgm:spPr/>
    </dgm:pt>
    <dgm:pt modelId="{08C4865E-E9BE-4BBF-9000-C24DF8D0692B}" type="pres">
      <dgm:prSet presAssocID="{08198F62-BE05-4834-B527-E120AE1EBA24}" presName="dummy3a" presStyleCnt="0"/>
      <dgm:spPr/>
    </dgm:pt>
    <dgm:pt modelId="{D2EAFB17-4C18-48ED-804F-983F74A2EFF9}" type="pres">
      <dgm:prSet presAssocID="{08198F62-BE05-4834-B527-E120AE1EBA24}" presName="dummy3b" presStyleCnt="0"/>
      <dgm:spPr/>
    </dgm:pt>
    <dgm:pt modelId="{6BA9CB32-51AB-44CA-B97F-17CDFE1429C1}" type="pres">
      <dgm:prSet presAssocID="{08198F62-BE05-4834-B527-E120AE1EBA24}" presName="wedge3Tx" presStyleLbl="node1" presStyleIdx="2" presStyleCnt="3">
        <dgm:presLayoutVars>
          <dgm:chMax val="0"/>
          <dgm:chPref val="0"/>
          <dgm:bulletEnabled val="1"/>
        </dgm:presLayoutVars>
      </dgm:prSet>
      <dgm:spPr/>
    </dgm:pt>
    <dgm:pt modelId="{6A791878-A464-4859-A4CC-384701455FB3}" type="pres">
      <dgm:prSet presAssocID="{1197565D-BDC0-4BBD-9B46-9515171B47F7}" presName="arrowWedge1" presStyleLbl="fgSibTrans2D1" presStyleIdx="0" presStyleCnt="3"/>
      <dgm:spPr/>
    </dgm:pt>
    <dgm:pt modelId="{685AA1D0-8E38-4FD9-B63F-0F8EEF397F59}" type="pres">
      <dgm:prSet presAssocID="{30388CDA-8E48-4634-9699-C92FFFC1F59C}" presName="arrowWedge2" presStyleLbl="fgSibTrans2D1" presStyleIdx="1" presStyleCnt="3"/>
      <dgm:spPr/>
    </dgm:pt>
    <dgm:pt modelId="{FD853275-666D-4974-89B2-0A1091B8A180}" type="pres">
      <dgm:prSet presAssocID="{0E3BE90E-F6D3-47B8-825A-46B2EC8185DF}" presName="arrowWedge3" presStyleLbl="fgSibTrans2D1" presStyleIdx="2" presStyleCnt="3"/>
      <dgm:spPr/>
    </dgm:pt>
  </dgm:ptLst>
  <dgm:cxnLst>
    <dgm:cxn modelId="{AB4C8410-DC1E-4690-9A51-4628E01B8EC0}" srcId="{08198F62-BE05-4834-B527-E120AE1EBA24}" destId="{1AB812FB-B03B-4955-8DD9-36B00CB0CCE1}" srcOrd="2" destOrd="0" parTransId="{EE01304A-F9F6-498E-AF9B-34B0CA6202D5}" sibTransId="{0E3BE90E-F6D3-47B8-825A-46B2EC8185DF}"/>
    <dgm:cxn modelId="{B5F59E36-2BCB-4414-A7D7-38C5C3AB1A1D}" type="presOf" srcId="{1AB812FB-B03B-4955-8DD9-36B00CB0CCE1}" destId="{1164D072-86D3-45F2-AE48-96B4CE41FEE2}" srcOrd="0" destOrd="0" presId="urn:microsoft.com/office/officeart/2005/8/layout/cycle8"/>
    <dgm:cxn modelId="{D6DE7842-35C9-4113-8674-8F8B599C4ADF}" srcId="{08198F62-BE05-4834-B527-E120AE1EBA24}" destId="{0ACB1DE5-6BFF-4CEB-92A7-37F876ADFDA1}" srcOrd="1" destOrd="0" parTransId="{B8E659C1-1C79-4D33-94DE-3A31AEDD8A3A}" sibTransId="{30388CDA-8E48-4634-9699-C92FFFC1F59C}"/>
    <dgm:cxn modelId="{2715CD45-ED9C-4FEF-B0BD-67C35EAD2251}" type="presOf" srcId="{1AB812FB-B03B-4955-8DD9-36B00CB0CCE1}" destId="{6BA9CB32-51AB-44CA-B97F-17CDFE1429C1}" srcOrd="1" destOrd="0" presId="urn:microsoft.com/office/officeart/2005/8/layout/cycle8"/>
    <dgm:cxn modelId="{2CCE106C-CFFF-4F3B-A9CB-C3C21B3D7E86}" type="presOf" srcId="{2F9BDEA1-5AB2-4BB9-BBDE-221D20138D6B}" destId="{CFAD8DA9-A527-4A0D-A9A9-F732E038D045}" srcOrd="0" destOrd="0" presId="urn:microsoft.com/office/officeart/2005/8/layout/cycle8"/>
    <dgm:cxn modelId="{6C5D2D58-3420-4462-AA2D-E359D91FB849}" type="presOf" srcId="{2F9BDEA1-5AB2-4BB9-BBDE-221D20138D6B}" destId="{5923AD33-2F92-40EF-AC18-CF9FD679E100}" srcOrd="1" destOrd="0" presId="urn:microsoft.com/office/officeart/2005/8/layout/cycle8"/>
    <dgm:cxn modelId="{84830390-16BA-4C6D-AE56-8BA089F08854}" type="presOf" srcId="{0ACB1DE5-6BFF-4CEB-92A7-37F876ADFDA1}" destId="{E7D0FB00-945E-474B-9660-97E2134AC735}" srcOrd="0" destOrd="0" presId="urn:microsoft.com/office/officeart/2005/8/layout/cycle8"/>
    <dgm:cxn modelId="{CA55A1A2-8E84-4C6E-A912-D0BABB70B6CD}" type="presOf" srcId="{08198F62-BE05-4834-B527-E120AE1EBA24}" destId="{83598B51-54F7-4EFA-A06F-6DEE9054406D}" srcOrd="0" destOrd="0" presId="urn:microsoft.com/office/officeart/2005/8/layout/cycle8"/>
    <dgm:cxn modelId="{A891EDBE-E8B7-403B-A269-17FDF7E2BD45}" type="presOf" srcId="{0ACB1DE5-6BFF-4CEB-92A7-37F876ADFDA1}" destId="{524EA9B1-4DA2-42F0-B756-CAC53AA03495}" srcOrd="1" destOrd="0" presId="urn:microsoft.com/office/officeart/2005/8/layout/cycle8"/>
    <dgm:cxn modelId="{7780E3C3-FBA8-4E3F-A17F-4BFECE757423}" srcId="{08198F62-BE05-4834-B527-E120AE1EBA24}" destId="{2F9BDEA1-5AB2-4BB9-BBDE-221D20138D6B}" srcOrd="0" destOrd="0" parTransId="{7AA034BD-C3AE-4113-ACCB-FBB33021A82A}" sibTransId="{1197565D-BDC0-4BBD-9B46-9515171B47F7}"/>
    <dgm:cxn modelId="{C74DE7CA-4896-40F5-B30E-DFA453EC115C}" type="presParOf" srcId="{83598B51-54F7-4EFA-A06F-6DEE9054406D}" destId="{CFAD8DA9-A527-4A0D-A9A9-F732E038D045}" srcOrd="0" destOrd="0" presId="urn:microsoft.com/office/officeart/2005/8/layout/cycle8"/>
    <dgm:cxn modelId="{5FCF5ED8-3660-4486-9898-868B69039070}" type="presParOf" srcId="{83598B51-54F7-4EFA-A06F-6DEE9054406D}" destId="{D2ECB934-3F08-4001-8ACD-525F090A8E71}" srcOrd="1" destOrd="0" presId="urn:microsoft.com/office/officeart/2005/8/layout/cycle8"/>
    <dgm:cxn modelId="{A0237823-18F8-4115-B40A-18EB992524C1}" type="presParOf" srcId="{83598B51-54F7-4EFA-A06F-6DEE9054406D}" destId="{ACAC0362-7ED1-4F6C-A4A5-E0A31E61EFAA}" srcOrd="2" destOrd="0" presId="urn:microsoft.com/office/officeart/2005/8/layout/cycle8"/>
    <dgm:cxn modelId="{0A4B428B-7822-42C4-BB61-20C62D5EEF75}" type="presParOf" srcId="{83598B51-54F7-4EFA-A06F-6DEE9054406D}" destId="{5923AD33-2F92-40EF-AC18-CF9FD679E100}" srcOrd="3" destOrd="0" presId="urn:microsoft.com/office/officeart/2005/8/layout/cycle8"/>
    <dgm:cxn modelId="{F0393F17-346C-48D5-B7E1-3C28A036AEE9}" type="presParOf" srcId="{83598B51-54F7-4EFA-A06F-6DEE9054406D}" destId="{E7D0FB00-945E-474B-9660-97E2134AC735}" srcOrd="4" destOrd="0" presId="urn:microsoft.com/office/officeart/2005/8/layout/cycle8"/>
    <dgm:cxn modelId="{6D391E03-79BE-44F7-9850-B0C7C6B3D95D}" type="presParOf" srcId="{83598B51-54F7-4EFA-A06F-6DEE9054406D}" destId="{82E8A299-06A1-461B-A108-FD59622B900F}" srcOrd="5" destOrd="0" presId="urn:microsoft.com/office/officeart/2005/8/layout/cycle8"/>
    <dgm:cxn modelId="{CA71D359-66BA-46B4-84A3-B8296B5FD784}" type="presParOf" srcId="{83598B51-54F7-4EFA-A06F-6DEE9054406D}" destId="{471B8A30-F1DB-41DF-85E4-A7F3A65ECE0C}" srcOrd="6" destOrd="0" presId="urn:microsoft.com/office/officeart/2005/8/layout/cycle8"/>
    <dgm:cxn modelId="{464153E9-4E8D-4F94-9393-36CC92BB7552}" type="presParOf" srcId="{83598B51-54F7-4EFA-A06F-6DEE9054406D}" destId="{524EA9B1-4DA2-42F0-B756-CAC53AA03495}" srcOrd="7" destOrd="0" presId="urn:microsoft.com/office/officeart/2005/8/layout/cycle8"/>
    <dgm:cxn modelId="{692EE598-4A0A-41E0-A652-59D61D537A98}" type="presParOf" srcId="{83598B51-54F7-4EFA-A06F-6DEE9054406D}" destId="{1164D072-86D3-45F2-AE48-96B4CE41FEE2}" srcOrd="8" destOrd="0" presId="urn:microsoft.com/office/officeart/2005/8/layout/cycle8"/>
    <dgm:cxn modelId="{0198D458-D058-43D2-8EA0-8BDA71DCC25F}" type="presParOf" srcId="{83598B51-54F7-4EFA-A06F-6DEE9054406D}" destId="{08C4865E-E9BE-4BBF-9000-C24DF8D0692B}" srcOrd="9" destOrd="0" presId="urn:microsoft.com/office/officeart/2005/8/layout/cycle8"/>
    <dgm:cxn modelId="{C02C6ECC-4E80-402C-8131-3E860E51A5EC}" type="presParOf" srcId="{83598B51-54F7-4EFA-A06F-6DEE9054406D}" destId="{D2EAFB17-4C18-48ED-804F-983F74A2EFF9}" srcOrd="10" destOrd="0" presId="urn:microsoft.com/office/officeart/2005/8/layout/cycle8"/>
    <dgm:cxn modelId="{4CC3BC1D-807B-4479-AA83-70B37526CF38}" type="presParOf" srcId="{83598B51-54F7-4EFA-A06F-6DEE9054406D}" destId="{6BA9CB32-51AB-44CA-B97F-17CDFE1429C1}" srcOrd="11" destOrd="0" presId="urn:microsoft.com/office/officeart/2005/8/layout/cycle8"/>
    <dgm:cxn modelId="{3A092AF7-9549-4C4C-896C-D805DC12D330}" type="presParOf" srcId="{83598B51-54F7-4EFA-A06F-6DEE9054406D}" destId="{6A791878-A464-4859-A4CC-384701455FB3}" srcOrd="12" destOrd="0" presId="urn:microsoft.com/office/officeart/2005/8/layout/cycle8"/>
    <dgm:cxn modelId="{E1DEE76A-1107-42C6-8B6E-B6794159EEAC}" type="presParOf" srcId="{83598B51-54F7-4EFA-A06F-6DEE9054406D}" destId="{685AA1D0-8E38-4FD9-B63F-0F8EEF397F59}" srcOrd="13" destOrd="0" presId="urn:microsoft.com/office/officeart/2005/8/layout/cycle8"/>
    <dgm:cxn modelId="{0E9617D0-E709-49FF-A6CE-4F12F00E330C}" type="presParOf" srcId="{83598B51-54F7-4EFA-A06F-6DEE9054406D}" destId="{FD853275-666D-4974-89B2-0A1091B8A1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54F6A2-C92A-4140-BEF0-8EBD7BDD6F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290B8EE-CD56-43B9-A91C-86DD931686E8}">
      <dgm:prSet phldrT="[Text]"/>
      <dgm:spPr/>
      <dgm:t>
        <a:bodyPr/>
        <a:lstStyle/>
        <a:p>
          <a:r>
            <a:rPr lang="en-US"/>
            <a:t>Accountability</a:t>
          </a:r>
        </a:p>
      </dgm:t>
    </dgm:pt>
    <dgm:pt modelId="{90BD6FC0-CBB2-47CB-8C10-323D4B62D3BF}" type="parTrans" cxnId="{5D504BF4-0267-4B45-B046-5B32641F2D38}">
      <dgm:prSet/>
      <dgm:spPr/>
      <dgm:t>
        <a:bodyPr/>
        <a:lstStyle/>
        <a:p>
          <a:endParaRPr lang="en-US"/>
        </a:p>
      </dgm:t>
    </dgm:pt>
    <dgm:pt modelId="{ACDA7BBB-C2E4-4AC1-BFA2-0F9499F67805}" type="sibTrans" cxnId="{5D504BF4-0267-4B45-B046-5B32641F2D38}">
      <dgm:prSet/>
      <dgm:spPr/>
      <dgm:t>
        <a:bodyPr/>
        <a:lstStyle/>
        <a:p>
          <a:endParaRPr lang="en-US"/>
        </a:p>
      </dgm:t>
    </dgm:pt>
    <dgm:pt modelId="{1F2CFD8A-F65B-4EF6-AA44-0409F4077B83}">
      <dgm:prSet phldrT="[Text]"/>
      <dgm:spPr/>
      <dgm:t>
        <a:bodyPr/>
        <a:lstStyle/>
        <a:p>
          <a:r>
            <a:rPr lang="en-US"/>
            <a:t>Identify</a:t>
          </a:r>
        </a:p>
      </dgm:t>
    </dgm:pt>
    <dgm:pt modelId="{42AAEF1B-8A56-4B1A-8FA8-618BAE85333A}" type="parTrans" cxnId="{968D1388-D5EE-41C5-A180-6122CBFA45FF}">
      <dgm:prSet/>
      <dgm:spPr/>
      <dgm:t>
        <a:bodyPr/>
        <a:lstStyle/>
        <a:p>
          <a:endParaRPr lang="en-US"/>
        </a:p>
      </dgm:t>
    </dgm:pt>
    <dgm:pt modelId="{52246751-DC9C-416A-B742-B6BFC10EB44B}" type="sibTrans" cxnId="{968D1388-D5EE-41C5-A180-6122CBFA45FF}">
      <dgm:prSet/>
      <dgm:spPr/>
      <dgm:t>
        <a:bodyPr/>
        <a:lstStyle/>
        <a:p>
          <a:endParaRPr lang="en-US"/>
        </a:p>
      </dgm:t>
    </dgm:pt>
    <dgm:pt modelId="{0ABB2106-02AD-4301-A64B-0926D34351F6}">
      <dgm:prSet phldrT="[Text]"/>
      <dgm:spPr/>
      <dgm:t>
        <a:bodyPr/>
        <a:lstStyle/>
        <a:p>
          <a:r>
            <a:rPr lang="en-US"/>
            <a:t>Implement</a:t>
          </a:r>
        </a:p>
      </dgm:t>
    </dgm:pt>
    <dgm:pt modelId="{E71F0A83-0FCA-4D2A-9315-CB7FBE160CE1}" type="parTrans" cxnId="{8318F501-3F75-49C3-BDF2-4E60D37996A1}">
      <dgm:prSet/>
      <dgm:spPr/>
      <dgm:t>
        <a:bodyPr/>
        <a:lstStyle/>
        <a:p>
          <a:endParaRPr lang="en-US"/>
        </a:p>
      </dgm:t>
    </dgm:pt>
    <dgm:pt modelId="{9083929C-8DD2-456F-88CE-B88BAC67AFC0}" type="sibTrans" cxnId="{8318F501-3F75-49C3-BDF2-4E60D37996A1}">
      <dgm:prSet/>
      <dgm:spPr/>
      <dgm:t>
        <a:bodyPr/>
        <a:lstStyle/>
        <a:p>
          <a:endParaRPr lang="en-US"/>
        </a:p>
      </dgm:t>
    </dgm:pt>
    <dgm:pt modelId="{73A55B39-CD1B-45F2-85D8-0F9946AC6441}">
      <dgm:prSet phldrT="[Text]"/>
      <dgm:spPr/>
      <dgm:t>
        <a:bodyPr/>
        <a:lstStyle/>
        <a:p>
          <a:r>
            <a:rPr lang="en-US"/>
            <a:t>Share</a:t>
          </a:r>
        </a:p>
      </dgm:t>
    </dgm:pt>
    <dgm:pt modelId="{E04869E0-EA60-4395-985D-19C00F041E45}" type="parTrans" cxnId="{8B0977E6-EEAD-43B8-92A1-C5AD09450659}">
      <dgm:prSet/>
      <dgm:spPr/>
      <dgm:t>
        <a:bodyPr/>
        <a:lstStyle/>
        <a:p>
          <a:endParaRPr lang="en-US"/>
        </a:p>
      </dgm:t>
    </dgm:pt>
    <dgm:pt modelId="{72FBAE4C-E4A2-4196-AEB8-55F975896DF1}" type="sibTrans" cxnId="{8B0977E6-EEAD-43B8-92A1-C5AD09450659}">
      <dgm:prSet/>
      <dgm:spPr/>
      <dgm:t>
        <a:bodyPr/>
        <a:lstStyle/>
        <a:p>
          <a:endParaRPr lang="en-US"/>
        </a:p>
      </dgm:t>
    </dgm:pt>
    <dgm:pt modelId="{1A9F73E3-8798-4586-B8B9-0842A2C58C1D}">
      <dgm:prSet phldrT="[Text]"/>
      <dgm:spPr/>
      <dgm:t>
        <a:bodyPr/>
        <a:lstStyle/>
        <a:p>
          <a:r>
            <a:rPr lang="en-US"/>
            <a:t>Reflect</a:t>
          </a:r>
        </a:p>
      </dgm:t>
    </dgm:pt>
    <dgm:pt modelId="{AEF920FD-E5E8-449F-9CC1-B9970C035398}" type="parTrans" cxnId="{71DD350F-AC1B-4C20-839A-9AB5D4714145}">
      <dgm:prSet/>
      <dgm:spPr/>
      <dgm:t>
        <a:bodyPr/>
        <a:lstStyle/>
        <a:p>
          <a:endParaRPr lang="en-US"/>
        </a:p>
      </dgm:t>
    </dgm:pt>
    <dgm:pt modelId="{329E598A-31C1-4A11-B65A-1A617158CBD5}" type="sibTrans" cxnId="{71DD350F-AC1B-4C20-839A-9AB5D4714145}">
      <dgm:prSet/>
      <dgm:spPr/>
      <dgm:t>
        <a:bodyPr/>
        <a:lstStyle/>
        <a:p>
          <a:endParaRPr lang="en-US"/>
        </a:p>
      </dgm:t>
    </dgm:pt>
    <dgm:pt modelId="{FD38C2C7-88DB-4918-A31D-714FAD1806FA}">
      <dgm:prSet/>
      <dgm:spPr/>
      <dgm:t>
        <a:bodyPr/>
        <a:lstStyle/>
        <a:p>
          <a:r>
            <a:rPr lang="en-US"/>
            <a:t>Improve</a:t>
          </a:r>
        </a:p>
      </dgm:t>
    </dgm:pt>
    <dgm:pt modelId="{B1B9E532-B9BA-40DC-B3E5-F1D891AB06BF}" type="parTrans" cxnId="{9A92E794-DA7E-4061-AEC5-7018E27871CB}">
      <dgm:prSet/>
      <dgm:spPr/>
      <dgm:t>
        <a:bodyPr/>
        <a:lstStyle/>
        <a:p>
          <a:endParaRPr lang="en-US"/>
        </a:p>
      </dgm:t>
    </dgm:pt>
    <dgm:pt modelId="{FE90D075-0A49-4B53-9A45-92965DACD936}" type="sibTrans" cxnId="{9A92E794-DA7E-4061-AEC5-7018E27871CB}">
      <dgm:prSet/>
      <dgm:spPr/>
      <dgm:t>
        <a:bodyPr/>
        <a:lstStyle/>
        <a:p>
          <a:endParaRPr lang="en-US"/>
        </a:p>
      </dgm:t>
    </dgm:pt>
    <dgm:pt modelId="{52ED1447-2AB8-4F5A-AF49-5B49C82958A2}" type="pres">
      <dgm:prSet presAssocID="{FF54F6A2-C92A-4140-BEF0-8EBD7BDD6FBD}" presName="Name0" presStyleCnt="0">
        <dgm:presLayoutVars>
          <dgm:chMax val="1"/>
          <dgm:dir/>
          <dgm:animLvl val="ctr"/>
          <dgm:resizeHandles val="exact"/>
        </dgm:presLayoutVars>
      </dgm:prSet>
      <dgm:spPr/>
    </dgm:pt>
    <dgm:pt modelId="{1279927C-3A7A-476A-B6A1-42BC4BF1AF7B}" type="pres">
      <dgm:prSet presAssocID="{D290B8EE-CD56-43B9-A91C-86DD931686E8}" presName="centerShape" presStyleLbl="node0" presStyleIdx="0" presStyleCnt="1"/>
      <dgm:spPr/>
    </dgm:pt>
    <dgm:pt modelId="{0A03447F-45DA-4C77-8CA7-BBF7AD2E1CA6}" type="pres">
      <dgm:prSet presAssocID="{1F2CFD8A-F65B-4EF6-AA44-0409F4077B83}" presName="node" presStyleLbl="node1" presStyleIdx="0" presStyleCnt="5">
        <dgm:presLayoutVars>
          <dgm:bulletEnabled val="1"/>
        </dgm:presLayoutVars>
      </dgm:prSet>
      <dgm:spPr/>
    </dgm:pt>
    <dgm:pt modelId="{6A7C1E4E-3A13-41B0-BA53-0A5592E94F28}" type="pres">
      <dgm:prSet presAssocID="{1F2CFD8A-F65B-4EF6-AA44-0409F4077B83}" presName="dummy" presStyleCnt="0"/>
      <dgm:spPr/>
    </dgm:pt>
    <dgm:pt modelId="{EB2E6754-26D7-423D-80D8-236BCD2E2EFF}" type="pres">
      <dgm:prSet presAssocID="{52246751-DC9C-416A-B742-B6BFC10EB44B}" presName="sibTrans" presStyleLbl="sibTrans2D1" presStyleIdx="0" presStyleCnt="5"/>
      <dgm:spPr/>
    </dgm:pt>
    <dgm:pt modelId="{B7AA8D02-A6B9-44B7-8DD6-DAA47525347F}" type="pres">
      <dgm:prSet presAssocID="{0ABB2106-02AD-4301-A64B-0926D34351F6}" presName="node" presStyleLbl="node1" presStyleIdx="1" presStyleCnt="5">
        <dgm:presLayoutVars>
          <dgm:bulletEnabled val="1"/>
        </dgm:presLayoutVars>
      </dgm:prSet>
      <dgm:spPr/>
    </dgm:pt>
    <dgm:pt modelId="{10F08CFE-56CA-40CC-9A94-33AC81111A5D}" type="pres">
      <dgm:prSet presAssocID="{0ABB2106-02AD-4301-A64B-0926D34351F6}" presName="dummy" presStyleCnt="0"/>
      <dgm:spPr/>
    </dgm:pt>
    <dgm:pt modelId="{D2EC1549-F418-48B7-A501-4EBF4ABE8AE6}" type="pres">
      <dgm:prSet presAssocID="{9083929C-8DD2-456F-88CE-B88BAC67AFC0}" presName="sibTrans" presStyleLbl="sibTrans2D1" presStyleIdx="1" presStyleCnt="5"/>
      <dgm:spPr/>
    </dgm:pt>
    <dgm:pt modelId="{E9557347-DE89-46C3-A671-28BB019D0026}" type="pres">
      <dgm:prSet presAssocID="{73A55B39-CD1B-45F2-85D8-0F9946AC6441}" presName="node" presStyleLbl="node1" presStyleIdx="2" presStyleCnt="5">
        <dgm:presLayoutVars>
          <dgm:bulletEnabled val="1"/>
        </dgm:presLayoutVars>
      </dgm:prSet>
      <dgm:spPr/>
    </dgm:pt>
    <dgm:pt modelId="{0C6EC16E-1AD0-44F2-882D-58D2D11A2A14}" type="pres">
      <dgm:prSet presAssocID="{73A55B39-CD1B-45F2-85D8-0F9946AC6441}" presName="dummy" presStyleCnt="0"/>
      <dgm:spPr/>
    </dgm:pt>
    <dgm:pt modelId="{A07E6DBF-1C0C-4551-ADB6-B9B09D3D50E6}" type="pres">
      <dgm:prSet presAssocID="{72FBAE4C-E4A2-4196-AEB8-55F975896DF1}" presName="sibTrans" presStyleLbl="sibTrans2D1" presStyleIdx="2" presStyleCnt="5"/>
      <dgm:spPr/>
    </dgm:pt>
    <dgm:pt modelId="{EB37B1E7-13FE-49E4-9EA7-F59BEF7C2357}" type="pres">
      <dgm:prSet presAssocID="{1A9F73E3-8798-4586-B8B9-0842A2C58C1D}" presName="node" presStyleLbl="node1" presStyleIdx="3" presStyleCnt="5">
        <dgm:presLayoutVars>
          <dgm:bulletEnabled val="1"/>
        </dgm:presLayoutVars>
      </dgm:prSet>
      <dgm:spPr/>
    </dgm:pt>
    <dgm:pt modelId="{211B41F0-B358-4975-B5C5-6AC7449770EF}" type="pres">
      <dgm:prSet presAssocID="{1A9F73E3-8798-4586-B8B9-0842A2C58C1D}" presName="dummy" presStyleCnt="0"/>
      <dgm:spPr/>
    </dgm:pt>
    <dgm:pt modelId="{586B020E-5385-45F7-808A-A34A004D3A9F}" type="pres">
      <dgm:prSet presAssocID="{329E598A-31C1-4A11-B65A-1A617158CBD5}" presName="sibTrans" presStyleLbl="sibTrans2D1" presStyleIdx="3" presStyleCnt="5"/>
      <dgm:spPr/>
    </dgm:pt>
    <dgm:pt modelId="{948D6F04-3D59-4171-952A-BD585FC4F024}" type="pres">
      <dgm:prSet presAssocID="{FD38C2C7-88DB-4918-A31D-714FAD1806FA}" presName="node" presStyleLbl="node1" presStyleIdx="4" presStyleCnt="5">
        <dgm:presLayoutVars>
          <dgm:bulletEnabled val="1"/>
        </dgm:presLayoutVars>
      </dgm:prSet>
      <dgm:spPr/>
    </dgm:pt>
    <dgm:pt modelId="{907825A9-4836-4311-934F-A349C1C721E5}" type="pres">
      <dgm:prSet presAssocID="{FD38C2C7-88DB-4918-A31D-714FAD1806FA}" presName="dummy" presStyleCnt="0"/>
      <dgm:spPr/>
    </dgm:pt>
    <dgm:pt modelId="{582B7153-1C8D-486F-AC7D-827AD8F44C67}" type="pres">
      <dgm:prSet presAssocID="{FE90D075-0A49-4B53-9A45-92965DACD936}" presName="sibTrans" presStyleLbl="sibTrans2D1" presStyleIdx="4" presStyleCnt="5"/>
      <dgm:spPr/>
    </dgm:pt>
  </dgm:ptLst>
  <dgm:cxnLst>
    <dgm:cxn modelId="{8318F501-3F75-49C3-BDF2-4E60D37996A1}" srcId="{D290B8EE-CD56-43B9-A91C-86DD931686E8}" destId="{0ABB2106-02AD-4301-A64B-0926D34351F6}" srcOrd="1" destOrd="0" parTransId="{E71F0A83-0FCA-4D2A-9315-CB7FBE160CE1}" sibTransId="{9083929C-8DD2-456F-88CE-B88BAC67AFC0}"/>
    <dgm:cxn modelId="{2C5BB50E-F5A4-4DFF-A8A3-AE39B3519043}" type="presOf" srcId="{FE90D075-0A49-4B53-9A45-92965DACD936}" destId="{582B7153-1C8D-486F-AC7D-827AD8F44C67}" srcOrd="0" destOrd="0" presId="urn:microsoft.com/office/officeart/2005/8/layout/radial6"/>
    <dgm:cxn modelId="{71DD350F-AC1B-4C20-839A-9AB5D4714145}" srcId="{D290B8EE-CD56-43B9-A91C-86DD931686E8}" destId="{1A9F73E3-8798-4586-B8B9-0842A2C58C1D}" srcOrd="3" destOrd="0" parTransId="{AEF920FD-E5E8-449F-9CC1-B9970C035398}" sibTransId="{329E598A-31C1-4A11-B65A-1A617158CBD5}"/>
    <dgm:cxn modelId="{29A29114-A525-482F-8CAD-D2FA2BD4D49C}" type="presOf" srcId="{72FBAE4C-E4A2-4196-AEB8-55F975896DF1}" destId="{A07E6DBF-1C0C-4551-ADB6-B9B09D3D50E6}" srcOrd="0" destOrd="0" presId="urn:microsoft.com/office/officeart/2005/8/layout/radial6"/>
    <dgm:cxn modelId="{7F1D9025-845B-49AD-BA40-EC990B25A1DB}" type="presOf" srcId="{73A55B39-CD1B-45F2-85D8-0F9946AC6441}" destId="{E9557347-DE89-46C3-A671-28BB019D0026}" srcOrd="0" destOrd="0" presId="urn:microsoft.com/office/officeart/2005/8/layout/radial6"/>
    <dgm:cxn modelId="{B42E3639-7D20-4598-9100-3DC2D7AE56D1}" type="presOf" srcId="{FF54F6A2-C92A-4140-BEF0-8EBD7BDD6FBD}" destId="{52ED1447-2AB8-4F5A-AF49-5B49C82958A2}" srcOrd="0" destOrd="0" presId="urn:microsoft.com/office/officeart/2005/8/layout/radial6"/>
    <dgm:cxn modelId="{3843436E-2A6A-42DD-B203-E84020CBB22F}" type="presOf" srcId="{FD38C2C7-88DB-4918-A31D-714FAD1806FA}" destId="{948D6F04-3D59-4171-952A-BD585FC4F024}" srcOrd="0" destOrd="0" presId="urn:microsoft.com/office/officeart/2005/8/layout/radial6"/>
    <dgm:cxn modelId="{869C0A84-C0E8-48C3-A210-4A4F800DF617}" type="presOf" srcId="{1A9F73E3-8798-4586-B8B9-0842A2C58C1D}" destId="{EB37B1E7-13FE-49E4-9EA7-F59BEF7C2357}" srcOrd="0" destOrd="0" presId="urn:microsoft.com/office/officeart/2005/8/layout/radial6"/>
    <dgm:cxn modelId="{968D1388-D5EE-41C5-A180-6122CBFA45FF}" srcId="{D290B8EE-CD56-43B9-A91C-86DD931686E8}" destId="{1F2CFD8A-F65B-4EF6-AA44-0409F4077B83}" srcOrd="0" destOrd="0" parTransId="{42AAEF1B-8A56-4B1A-8FA8-618BAE85333A}" sibTransId="{52246751-DC9C-416A-B742-B6BFC10EB44B}"/>
    <dgm:cxn modelId="{9A92E794-DA7E-4061-AEC5-7018E27871CB}" srcId="{D290B8EE-CD56-43B9-A91C-86DD931686E8}" destId="{FD38C2C7-88DB-4918-A31D-714FAD1806FA}" srcOrd="4" destOrd="0" parTransId="{B1B9E532-B9BA-40DC-B3E5-F1D891AB06BF}" sibTransId="{FE90D075-0A49-4B53-9A45-92965DACD936}"/>
    <dgm:cxn modelId="{F9552699-2859-4746-BA75-E0E58B74C258}" type="presOf" srcId="{52246751-DC9C-416A-B742-B6BFC10EB44B}" destId="{EB2E6754-26D7-423D-80D8-236BCD2E2EFF}" srcOrd="0" destOrd="0" presId="urn:microsoft.com/office/officeart/2005/8/layout/radial6"/>
    <dgm:cxn modelId="{9CBB889F-DFE2-4EEB-8580-14FBCECDA80C}" type="presOf" srcId="{0ABB2106-02AD-4301-A64B-0926D34351F6}" destId="{B7AA8D02-A6B9-44B7-8DD6-DAA47525347F}" srcOrd="0" destOrd="0" presId="urn:microsoft.com/office/officeart/2005/8/layout/radial6"/>
    <dgm:cxn modelId="{67EA7FA3-73AC-4074-BB13-28D2D470FFE6}" type="presOf" srcId="{D290B8EE-CD56-43B9-A91C-86DD931686E8}" destId="{1279927C-3A7A-476A-B6A1-42BC4BF1AF7B}" srcOrd="0" destOrd="0" presId="urn:microsoft.com/office/officeart/2005/8/layout/radial6"/>
    <dgm:cxn modelId="{3AAD06CA-733B-42FB-B4CA-7B9605650E7C}" type="presOf" srcId="{1F2CFD8A-F65B-4EF6-AA44-0409F4077B83}" destId="{0A03447F-45DA-4C77-8CA7-BBF7AD2E1CA6}" srcOrd="0" destOrd="0" presId="urn:microsoft.com/office/officeart/2005/8/layout/radial6"/>
    <dgm:cxn modelId="{8B0977E6-EEAD-43B8-92A1-C5AD09450659}" srcId="{D290B8EE-CD56-43B9-A91C-86DD931686E8}" destId="{73A55B39-CD1B-45F2-85D8-0F9946AC6441}" srcOrd="2" destOrd="0" parTransId="{E04869E0-EA60-4395-985D-19C00F041E45}" sibTransId="{72FBAE4C-E4A2-4196-AEB8-55F975896DF1}"/>
    <dgm:cxn modelId="{EECDDAEE-EC46-4057-B4CE-776A3F1D14F7}" type="presOf" srcId="{9083929C-8DD2-456F-88CE-B88BAC67AFC0}" destId="{D2EC1549-F418-48B7-A501-4EBF4ABE8AE6}" srcOrd="0" destOrd="0" presId="urn:microsoft.com/office/officeart/2005/8/layout/radial6"/>
    <dgm:cxn modelId="{C13E48F4-8BCF-47B5-BEB6-CB968A4B50F1}" type="presOf" srcId="{329E598A-31C1-4A11-B65A-1A617158CBD5}" destId="{586B020E-5385-45F7-808A-A34A004D3A9F}" srcOrd="0" destOrd="0" presId="urn:microsoft.com/office/officeart/2005/8/layout/radial6"/>
    <dgm:cxn modelId="{5D504BF4-0267-4B45-B046-5B32641F2D38}" srcId="{FF54F6A2-C92A-4140-BEF0-8EBD7BDD6FBD}" destId="{D290B8EE-CD56-43B9-A91C-86DD931686E8}" srcOrd="0" destOrd="0" parTransId="{90BD6FC0-CBB2-47CB-8C10-323D4B62D3BF}" sibTransId="{ACDA7BBB-C2E4-4AC1-BFA2-0F9499F67805}"/>
    <dgm:cxn modelId="{7D6C4F62-B340-4D28-B19C-22997A5C7904}" type="presParOf" srcId="{52ED1447-2AB8-4F5A-AF49-5B49C82958A2}" destId="{1279927C-3A7A-476A-B6A1-42BC4BF1AF7B}" srcOrd="0" destOrd="0" presId="urn:microsoft.com/office/officeart/2005/8/layout/radial6"/>
    <dgm:cxn modelId="{2F3BC72B-B1E7-4193-9E32-FB79B25A8AB0}" type="presParOf" srcId="{52ED1447-2AB8-4F5A-AF49-5B49C82958A2}" destId="{0A03447F-45DA-4C77-8CA7-BBF7AD2E1CA6}" srcOrd="1" destOrd="0" presId="urn:microsoft.com/office/officeart/2005/8/layout/radial6"/>
    <dgm:cxn modelId="{B814B839-DBF1-4A44-9CD6-5C97D8164672}" type="presParOf" srcId="{52ED1447-2AB8-4F5A-AF49-5B49C82958A2}" destId="{6A7C1E4E-3A13-41B0-BA53-0A5592E94F28}" srcOrd="2" destOrd="0" presId="urn:microsoft.com/office/officeart/2005/8/layout/radial6"/>
    <dgm:cxn modelId="{E2949F61-7643-4842-A3B5-5E7EE266A592}" type="presParOf" srcId="{52ED1447-2AB8-4F5A-AF49-5B49C82958A2}" destId="{EB2E6754-26D7-423D-80D8-236BCD2E2EFF}" srcOrd="3" destOrd="0" presId="urn:microsoft.com/office/officeart/2005/8/layout/radial6"/>
    <dgm:cxn modelId="{E5A568EC-073E-42D8-ABB8-B22850E62157}" type="presParOf" srcId="{52ED1447-2AB8-4F5A-AF49-5B49C82958A2}" destId="{B7AA8D02-A6B9-44B7-8DD6-DAA47525347F}" srcOrd="4" destOrd="0" presId="urn:microsoft.com/office/officeart/2005/8/layout/radial6"/>
    <dgm:cxn modelId="{2CCCFF38-AFBE-4F77-AEE5-16D4B3E9B7AF}" type="presParOf" srcId="{52ED1447-2AB8-4F5A-AF49-5B49C82958A2}" destId="{10F08CFE-56CA-40CC-9A94-33AC81111A5D}" srcOrd="5" destOrd="0" presId="urn:microsoft.com/office/officeart/2005/8/layout/radial6"/>
    <dgm:cxn modelId="{E750BFA1-1338-48A1-9E01-FE85BC2FB7C5}" type="presParOf" srcId="{52ED1447-2AB8-4F5A-AF49-5B49C82958A2}" destId="{D2EC1549-F418-48B7-A501-4EBF4ABE8AE6}" srcOrd="6" destOrd="0" presId="urn:microsoft.com/office/officeart/2005/8/layout/radial6"/>
    <dgm:cxn modelId="{8AF460EA-1F8C-4C0A-A555-276261FF33DD}" type="presParOf" srcId="{52ED1447-2AB8-4F5A-AF49-5B49C82958A2}" destId="{E9557347-DE89-46C3-A671-28BB019D0026}" srcOrd="7" destOrd="0" presId="urn:microsoft.com/office/officeart/2005/8/layout/radial6"/>
    <dgm:cxn modelId="{608E44D5-23A7-4437-A27F-64241E4177F9}" type="presParOf" srcId="{52ED1447-2AB8-4F5A-AF49-5B49C82958A2}" destId="{0C6EC16E-1AD0-44F2-882D-58D2D11A2A14}" srcOrd="8" destOrd="0" presId="urn:microsoft.com/office/officeart/2005/8/layout/radial6"/>
    <dgm:cxn modelId="{96F21682-CCFE-45D2-BA50-A04619FA2DF2}" type="presParOf" srcId="{52ED1447-2AB8-4F5A-AF49-5B49C82958A2}" destId="{A07E6DBF-1C0C-4551-ADB6-B9B09D3D50E6}" srcOrd="9" destOrd="0" presId="urn:microsoft.com/office/officeart/2005/8/layout/radial6"/>
    <dgm:cxn modelId="{21B7E6DE-770F-48C2-80A6-D07BA9E99540}" type="presParOf" srcId="{52ED1447-2AB8-4F5A-AF49-5B49C82958A2}" destId="{EB37B1E7-13FE-49E4-9EA7-F59BEF7C2357}" srcOrd="10" destOrd="0" presId="urn:microsoft.com/office/officeart/2005/8/layout/radial6"/>
    <dgm:cxn modelId="{43EF64DF-A090-4A20-B223-2154432CAD50}" type="presParOf" srcId="{52ED1447-2AB8-4F5A-AF49-5B49C82958A2}" destId="{211B41F0-B358-4975-B5C5-6AC7449770EF}" srcOrd="11" destOrd="0" presId="urn:microsoft.com/office/officeart/2005/8/layout/radial6"/>
    <dgm:cxn modelId="{672D580B-110E-4E28-B45C-8EEB23627877}" type="presParOf" srcId="{52ED1447-2AB8-4F5A-AF49-5B49C82958A2}" destId="{586B020E-5385-45F7-808A-A34A004D3A9F}" srcOrd="12" destOrd="0" presId="urn:microsoft.com/office/officeart/2005/8/layout/radial6"/>
    <dgm:cxn modelId="{B3D3A512-F888-4F69-AAA2-56F943435518}" type="presParOf" srcId="{52ED1447-2AB8-4F5A-AF49-5B49C82958A2}" destId="{948D6F04-3D59-4171-952A-BD585FC4F024}" srcOrd="13" destOrd="0" presId="urn:microsoft.com/office/officeart/2005/8/layout/radial6"/>
    <dgm:cxn modelId="{F48F92F4-4956-4B92-912B-DDC9D682C5F6}" type="presParOf" srcId="{52ED1447-2AB8-4F5A-AF49-5B49C82958A2}" destId="{907825A9-4836-4311-934F-A349C1C721E5}" srcOrd="14" destOrd="0" presId="urn:microsoft.com/office/officeart/2005/8/layout/radial6"/>
    <dgm:cxn modelId="{402DC724-D2DE-4EB8-83AF-591987149707}" type="presParOf" srcId="{52ED1447-2AB8-4F5A-AF49-5B49C82958A2}" destId="{582B7153-1C8D-486F-AC7D-827AD8F44C67}"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8DA9-A527-4A0D-A9A9-F732E038D045}">
      <dsp:nvSpPr>
        <dsp:cNvPr id="0" name=""/>
        <dsp:cNvSpPr/>
      </dsp:nvSpPr>
      <dsp:spPr>
        <a:xfrm>
          <a:off x="1943914" y="368852"/>
          <a:ext cx="4766714" cy="4766714"/>
        </a:xfrm>
        <a:prstGeom prst="pie">
          <a:avLst>
            <a:gd name="adj1" fmla="val 16200000"/>
            <a:gd name="adj2" fmla="val 18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2. Mitigate Risks</a:t>
          </a:r>
        </a:p>
      </dsp:txBody>
      <dsp:txXfrm>
        <a:off x="4456086" y="1378942"/>
        <a:ext cx="1702398" cy="1418664"/>
      </dsp:txXfrm>
    </dsp:sp>
    <dsp:sp modelId="{E7D0FB00-945E-474B-9660-97E2134AC735}">
      <dsp:nvSpPr>
        <dsp:cNvPr id="0" name=""/>
        <dsp:cNvSpPr/>
      </dsp:nvSpPr>
      <dsp:spPr>
        <a:xfrm>
          <a:off x="1845742" y="539092"/>
          <a:ext cx="4766714" cy="4766714"/>
        </a:xfrm>
        <a:prstGeom prst="pie">
          <a:avLst>
            <a:gd name="adj1" fmla="val 1800000"/>
            <a:gd name="adj2" fmla="val 90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3. Monitor and Evaluate Risk Mitigation</a:t>
          </a:r>
        </a:p>
      </dsp:txBody>
      <dsp:txXfrm>
        <a:off x="2980674" y="3631782"/>
        <a:ext cx="2553597" cy="1248425"/>
      </dsp:txXfrm>
    </dsp:sp>
    <dsp:sp modelId="{1164D072-86D3-45F2-AE48-96B4CE41FEE2}">
      <dsp:nvSpPr>
        <dsp:cNvPr id="0" name=""/>
        <dsp:cNvSpPr/>
      </dsp:nvSpPr>
      <dsp:spPr>
        <a:xfrm>
          <a:off x="1747571" y="368852"/>
          <a:ext cx="4766714" cy="4766714"/>
        </a:xfrm>
        <a:prstGeom prst="pie">
          <a:avLst>
            <a:gd name="adj1" fmla="val 90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1. Identify Risks</a:t>
          </a:r>
        </a:p>
      </dsp:txBody>
      <dsp:txXfrm>
        <a:off x="2299715" y="1378942"/>
        <a:ext cx="1702398" cy="1418664"/>
      </dsp:txXfrm>
    </dsp:sp>
    <dsp:sp modelId="{6A791878-A464-4859-A4CC-384701455FB3}">
      <dsp:nvSpPr>
        <dsp:cNvPr id="0" name=""/>
        <dsp:cNvSpPr/>
      </dsp:nvSpPr>
      <dsp:spPr>
        <a:xfrm>
          <a:off x="1649225" y="73770"/>
          <a:ext cx="5356879" cy="535687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85AA1D0-8E38-4FD9-B63F-0F8EEF397F59}">
      <dsp:nvSpPr>
        <dsp:cNvPr id="0" name=""/>
        <dsp:cNvSpPr/>
      </dsp:nvSpPr>
      <dsp:spPr>
        <a:xfrm>
          <a:off x="1550660" y="243708"/>
          <a:ext cx="5356879" cy="535687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D853275-666D-4974-89B2-0A1091B8A180}">
      <dsp:nvSpPr>
        <dsp:cNvPr id="0" name=""/>
        <dsp:cNvSpPr/>
      </dsp:nvSpPr>
      <dsp:spPr>
        <a:xfrm>
          <a:off x="1452095" y="73770"/>
          <a:ext cx="5356879" cy="535687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B7153-1C8D-486F-AC7D-827AD8F44C67}">
      <dsp:nvSpPr>
        <dsp:cNvPr id="0" name=""/>
        <dsp:cNvSpPr/>
      </dsp:nvSpPr>
      <dsp:spPr>
        <a:xfrm>
          <a:off x="798544" y="536393"/>
          <a:ext cx="3584510" cy="3584510"/>
        </a:xfrm>
        <a:prstGeom prst="blockArc">
          <a:avLst>
            <a:gd name="adj1" fmla="val 1188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6B020E-5385-45F7-808A-A34A004D3A9F}">
      <dsp:nvSpPr>
        <dsp:cNvPr id="0" name=""/>
        <dsp:cNvSpPr/>
      </dsp:nvSpPr>
      <dsp:spPr>
        <a:xfrm>
          <a:off x="798544" y="536393"/>
          <a:ext cx="3584510" cy="358451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7E6DBF-1C0C-4551-ADB6-B9B09D3D50E6}">
      <dsp:nvSpPr>
        <dsp:cNvPr id="0" name=""/>
        <dsp:cNvSpPr/>
      </dsp:nvSpPr>
      <dsp:spPr>
        <a:xfrm>
          <a:off x="798544" y="536393"/>
          <a:ext cx="3584510" cy="358451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C1549-F418-48B7-A501-4EBF4ABE8AE6}">
      <dsp:nvSpPr>
        <dsp:cNvPr id="0" name=""/>
        <dsp:cNvSpPr/>
      </dsp:nvSpPr>
      <dsp:spPr>
        <a:xfrm>
          <a:off x="798544" y="536393"/>
          <a:ext cx="3584510" cy="358451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E6754-26D7-423D-80D8-236BCD2E2EFF}">
      <dsp:nvSpPr>
        <dsp:cNvPr id="0" name=""/>
        <dsp:cNvSpPr/>
      </dsp:nvSpPr>
      <dsp:spPr>
        <a:xfrm>
          <a:off x="798544" y="536393"/>
          <a:ext cx="3584510" cy="3584510"/>
        </a:xfrm>
        <a:prstGeom prst="blockArc">
          <a:avLst>
            <a:gd name="adj1" fmla="val 16200000"/>
            <a:gd name="adj2" fmla="val 2052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9927C-3A7A-476A-B6A1-42BC4BF1AF7B}">
      <dsp:nvSpPr>
        <dsp:cNvPr id="0" name=""/>
        <dsp:cNvSpPr/>
      </dsp:nvSpPr>
      <dsp:spPr>
        <a:xfrm>
          <a:off x="1765994" y="1503843"/>
          <a:ext cx="1649610" cy="16496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Accountability</a:t>
          </a:r>
        </a:p>
      </dsp:txBody>
      <dsp:txXfrm>
        <a:off x="2007574" y="1745423"/>
        <a:ext cx="1166450" cy="1166450"/>
      </dsp:txXfrm>
    </dsp:sp>
    <dsp:sp modelId="{0A03447F-45DA-4C77-8CA7-BBF7AD2E1CA6}">
      <dsp:nvSpPr>
        <dsp:cNvPr id="0" name=""/>
        <dsp:cNvSpPr/>
      </dsp:nvSpPr>
      <dsp:spPr>
        <a:xfrm>
          <a:off x="2013436" y="599"/>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Identify</a:t>
          </a:r>
        </a:p>
      </dsp:txBody>
      <dsp:txXfrm>
        <a:off x="2182542" y="169705"/>
        <a:ext cx="816515" cy="816515"/>
      </dsp:txXfrm>
    </dsp:sp>
    <dsp:sp modelId="{B7AA8D02-A6B9-44B7-8DD6-DAA47525347F}">
      <dsp:nvSpPr>
        <dsp:cNvPr id="0" name=""/>
        <dsp:cNvSpPr/>
      </dsp:nvSpPr>
      <dsp:spPr>
        <a:xfrm>
          <a:off x="3678436"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Implement</a:t>
          </a:r>
        </a:p>
      </dsp:txBody>
      <dsp:txXfrm>
        <a:off x="3847542" y="1379399"/>
        <a:ext cx="816515" cy="816515"/>
      </dsp:txXfrm>
    </dsp:sp>
    <dsp:sp modelId="{E9557347-DE89-46C3-A671-28BB019D0026}">
      <dsp:nvSpPr>
        <dsp:cNvPr id="0" name=""/>
        <dsp:cNvSpPr/>
      </dsp:nvSpPr>
      <dsp:spPr>
        <a:xfrm>
          <a:off x="3042463"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Share</a:t>
          </a:r>
        </a:p>
      </dsp:txBody>
      <dsp:txXfrm>
        <a:off x="3211569" y="3336724"/>
        <a:ext cx="816515" cy="816515"/>
      </dsp:txXfrm>
    </dsp:sp>
    <dsp:sp modelId="{EB37B1E7-13FE-49E4-9EA7-F59BEF7C2357}">
      <dsp:nvSpPr>
        <dsp:cNvPr id="0" name=""/>
        <dsp:cNvSpPr/>
      </dsp:nvSpPr>
      <dsp:spPr>
        <a:xfrm>
          <a:off x="984409"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Reflect</a:t>
          </a:r>
        </a:p>
      </dsp:txBody>
      <dsp:txXfrm>
        <a:off x="1153515" y="3336724"/>
        <a:ext cx="816515" cy="816515"/>
      </dsp:txXfrm>
    </dsp:sp>
    <dsp:sp modelId="{948D6F04-3D59-4171-952A-BD585FC4F024}">
      <dsp:nvSpPr>
        <dsp:cNvPr id="0" name=""/>
        <dsp:cNvSpPr/>
      </dsp:nvSpPr>
      <dsp:spPr>
        <a:xfrm>
          <a:off x="348435"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Improve</a:t>
          </a:r>
        </a:p>
      </dsp:txBody>
      <dsp:txXfrm>
        <a:off x="517541" y="1379399"/>
        <a:ext cx="816515" cy="81651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5218D-D91E-468D-85C4-35BF82D47E44}"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EF922-87F8-41F4-9040-3D1C16DDDDF3}" type="slidenum">
              <a:rPr lang="en-US" smtClean="0"/>
              <a:t>‹#›</a:t>
            </a:fld>
            <a:endParaRPr lang="en-US"/>
          </a:p>
        </p:txBody>
      </p:sp>
    </p:spTree>
    <p:extLst>
      <p:ext uri="{BB962C8B-B14F-4D97-AF65-F5344CB8AC3E}">
        <p14:creationId xmlns:p14="http://schemas.microsoft.com/office/powerpoint/2010/main" val="347822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E88A-0DFC-4BFB-5165-6AA144707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7CC53-643D-9E6C-A34E-B54FA6D5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4FEBF-157C-BB3F-ACD5-F73DB0224C53}"/>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DE0A1D24-5521-F117-23A7-E43C81D639C5}"/>
              </a:ext>
            </a:extLst>
          </p:cNvPr>
          <p:cNvSpPr>
            <a:spLocks noGrp="1"/>
          </p:cNvSpPr>
          <p:nvPr>
            <p:ph type="sldNum" sz="quarter" idx="5"/>
          </p:nvPr>
        </p:nvSpPr>
        <p:spPr/>
        <p:txBody>
          <a:bodyPr/>
          <a:lstStyle/>
          <a:p>
            <a:fld id="{FA0F50D1-371A-6F4D-9A53-62A1718E28EA}" type="slidenum">
              <a:rPr lang="en-US" smtClean="0"/>
              <a:t>1</a:t>
            </a:fld>
            <a:endParaRPr lang="en-US"/>
          </a:p>
        </p:txBody>
      </p:sp>
    </p:spTree>
    <p:extLst>
      <p:ext uri="{BB962C8B-B14F-4D97-AF65-F5344CB8AC3E}">
        <p14:creationId xmlns:p14="http://schemas.microsoft.com/office/powerpoint/2010/main" val="359738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33B2D-1531-9B15-F698-4CAE9A719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985E8-F582-7324-196E-7F8D9101A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CCEFD-D252-7640-4180-152A4C6B177E}"/>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0" indent="0">
              <a:buNone/>
            </a:pPr>
            <a:r>
              <a:rPr lang="en-US"/>
              <a:t>Ensure print outs of any existing PSEA risk assessments that have been conducted. Feel free to also invite the PSEA network to support explaining this concept.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E1D9BFA-86D3-AA3B-DD03-1457D7896A93}"/>
              </a:ext>
            </a:extLst>
          </p:cNvPr>
          <p:cNvSpPr>
            <a:spLocks noGrp="1"/>
          </p:cNvSpPr>
          <p:nvPr>
            <p:ph type="sldNum" sz="quarter" idx="5"/>
          </p:nvPr>
        </p:nvSpPr>
        <p:spPr/>
        <p:txBody>
          <a:bodyPr/>
          <a:lstStyle/>
          <a:p>
            <a:fld id="{FA0F50D1-371A-6F4D-9A53-62A1718E28EA}" type="slidenum">
              <a:rPr lang="en-US" smtClean="0"/>
              <a:t>10</a:t>
            </a:fld>
            <a:endParaRPr lang="en-US"/>
          </a:p>
        </p:txBody>
      </p:sp>
    </p:spTree>
    <p:extLst>
      <p:ext uri="{BB962C8B-B14F-4D97-AF65-F5344CB8AC3E}">
        <p14:creationId xmlns:p14="http://schemas.microsoft.com/office/powerpoint/2010/main" val="232794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A1C7E80E-9E5E-F412-959D-49DDE1D190A2}"/>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FD00C805-7FFE-7AA4-A4CA-A273D0DF0E8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If conducting the session </a:t>
            </a:r>
            <a:r>
              <a:rPr lang="en-US" b="1"/>
              <a:t>with a very large group (more than 30 participants), </a:t>
            </a:r>
            <a:r>
              <a:rPr lang="en-US"/>
              <a:t>it is recommended to replace the participatory exercise below with this video: </a:t>
            </a:r>
            <a:r>
              <a:rPr lang="en-US" sz="1200"/>
              <a:t>https://youtu.be/tpUEbZ7sPX4 (length: 6 minutes 34 seconds)</a:t>
            </a:r>
            <a:r>
              <a:rPr lang="en-US"/>
              <a:t>. And debrief using the questions in Part 4 of Handout 1.  </a:t>
            </a:r>
          </a:p>
          <a:p>
            <a:endParaRPr lang="en-US"/>
          </a:p>
          <a:p>
            <a:r>
              <a:rPr lang="en-US"/>
              <a:t>If conducting the session </a:t>
            </a:r>
            <a:r>
              <a:rPr lang="en-US" b="1"/>
              <a:t>with 30 or less participants</a:t>
            </a:r>
            <a:r>
              <a:rPr lang="en-US"/>
              <a:t>, you can instead do the Power Walk, as described below and in Handout 1:</a:t>
            </a:r>
          </a:p>
          <a:p>
            <a:endParaRPr lang="en-US"/>
          </a:p>
          <a:p>
            <a:r>
              <a:rPr lang="en-US" u="sng"/>
              <a:t>Refer to Handout 1: "The power walk" (15-20 minutes)</a:t>
            </a:r>
          </a:p>
          <a:p>
            <a:endParaRPr lang="en-US"/>
          </a:p>
          <a:p>
            <a:r>
              <a:rPr lang="en-US"/>
              <a:t>Objective: To help participants understand how different identities and positions influence vulnerability to SEA, based on power imbalances.</a:t>
            </a:r>
          </a:p>
          <a:p>
            <a:endParaRPr lang="en-US"/>
          </a:p>
          <a:p>
            <a:r>
              <a:rPr lang="en-US"/>
              <a:t>Instructions:</a:t>
            </a:r>
          </a:p>
          <a:p>
            <a:r>
              <a:rPr lang="en-US"/>
              <a:t>P1. reparation: Write down various character profiles on sheets of paper (or display them on the screen). 	</a:t>
            </a:r>
          </a:p>
          <a:p>
            <a:r>
              <a:rPr lang="en-US"/>
              <a:t>Examples of profiles: </a:t>
            </a:r>
          </a:p>
          <a:p>
            <a:pPr marL="171450" indent="-171450">
              <a:buFont typeface="Arial" panose="020B0604020202020204" pitchFamily="34" charset="0"/>
              <a:buChar char="•"/>
            </a:pPr>
            <a:r>
              <a:rPr lang="en-US"/>
              <a:t>A male aid worker</a:t>
            </a:r>
          </a:p>
          <a:p>
            <a:pPr marL="171450" indent="-171450">
              <a:buFont typeface="Arial" panose="020B0604020202020204" pitchFamily="34" charset="0"/>
              <a:buChar char="•"/>
            </a:pPr>
            <a:r>
              <a:rPr lang="en-US"/>
              <a:t>A 16-year-old displaced girl</a:t>
            </a:r>
          </a:p>
          <a:p>
            <a:pPr marL="171450" indent="-171450">
              <a:buFont typeface="Arial" panose="020B0604020202020204" pitchFamily="34" charset="0"/>
              <a:buChar char="•"/>
            </a:pPr>
            <a:r>
              <a:rPr lang="en-US"/>
              <a:t>A female staff member of a local NGOA disabled boy in a refugee camp</a:t>
            </a:r>
          </a:p>
          <a:p>
            <a:pPr marL="171450" indent="-171450">
              <a:buFont typeface="Arial" panose="020B0604020202020204" pitchFamily="34" charset="0"/>
              <a:buChar char="•"/>
            </a:pPr>
            <a:r>
              <a:rPr lang="en-US"/>
              <a:t>An experienced international staff member</a:t>
            </a:r>
          </a:p>
          <a:p>
            <a:pPr marL="171450" indent="-171450">
              <a:buFont typeface="Arial" panose="020B0604020202020204" pitchFamily="34" charset="0"/>
              <a:buChar char="•"/>
            </a:pPr>
            <a:r>
              <a:rPr lang="en-US"/>
              <a:t>A single mother receiving aid</a:t>
            </a:r>
          </a:p>
          <a:p>
            <a:pPr marL="171450" indent="-171450">
              <a:buFont typeface="Arial" panose="020B0604020202020204" pitchFamily="34" charset="0"/>
              <a:buChar char="•"/>
            </a:pPr>
            <a:r>
              <a:rPr lang="en-US"/>
              <a:t>A teenager recruited by an armed group.</a:t>
            </a:r>
          </a:p>
          <a:p>
            <a:pPr marL="0" indent="0">
              <a:buFont typeface="Arial" panose="020B0604020202020204" pitchFamily="34" charset="0"/>
              <a:buNone/>
            </a:pPr>
            <a:endParaRPr lang="en-US"/>
          </a:p>
          <a:p>
            <a:pPr marL="0" indent="0">
              <a:buFont typeface="Arial" panose="020B0604020202020204" pitchFamily="34" charset="0"/>
              <a:buNone/>
            </a:pPr>
            <a:r>
              <a:rPr lang="en-US"/>
              <a:t>2. Assign roles: Distribute the character profiles at random to the participants. Ask them to ‘become’ this person, to imagine their life and context.3. The walk (or the standing version):Read the statements. If the participant thinks their character would say "yes" to the statement, they take a step forward (or raise their hand if they are in a small space). </a:t>
            </a:r>
          </a:p>
          <a:p>
            <a:pPr marL="0" indent="0">
              <a:buFont typeface="Arial" panose="020B0604020202020204" pitchFamily="34" charset="0"/>
              <a:buNone/>
            </a:pPr>
            <a:endParaRPr lang="en-US"/>
          </a:p>
          <a:p>
            <a:pPr marL="0" indent="0">
              <a:buFont typeface="Arial" panose="020B0604020202020204" pitchFamily="34" charset="0"/>
              <a:buNone/>
            </a:pPr>
            <a:r>
              <a:rPr lang="en-US"/>
              <a:t>Examples of statements:</a:t>
            </a:r>
          </a:p>
          <a:p>
            <a:pPr marL="171450" indent="-171450">
              <a:buFont typeface="Arial" panose="020B0604020202020204" pitchFamily="34" charset="0"/>
              <a:buChar char="•"/>
            </a:pPr>
            <a:r>
              <a:rPr lang="en-US"/>
              <a:t>I feel safe reporting misconduct by aid workers.</a:t>
            </a:r>
          </a:p>
          <a:p>
            <a:pPr marL="171450" indent="-171450">
              <a:buFont typeface="Arial" panose="020B0604020202020204" pitchFamily="34" charset="0"/>
              <a:buChar char="•"/>
            </a:pPr>
            <a:r>
              <a:rPr lang="en-US"/>
              <a:t>I know where to go for help if someone hurts me.</a:t>
            </a:r>
          </a:p>
          <a:p>
            <a:pPr marL="171450" indent="-171450">
              <a:buFont typeface="Arial" panose="020B0604020202020204" pitchFamily="34" charset="0"/>
              <a:buChar char="•"/>
            </a:pPr>
            <a:r>
              <a:rPr lang="en-US"/>
              <a:t>I am listened to and respected by people in authority.</a:t>
            </a:r>
          </a:p>
          <a:p>
            <a:pPr marL="171450" indent="-171450">
              <a:buFont typeface="Arial" panose="020B0604020202020204" pitchFamily="34" charset="0"/>
              <a:buChar char="•"/>
            </a:pPr>
            <a:r>
              <a:rPr lang="en-US"/>
              <a:t>I am in control of my own decisions.</a:t>
            </a:r>
          </a:p>
          <a:p>
            <a:pPr marL="171450" indent="-171450">
              <a:buFont typeface="Arial" panose="020B0604020202020204" pitchFamily="34" charset="0"/>
              <a:buChar char="•"/>
            </a:pPr>
            <a:r>
              <a:rPr lang="en-US"/>
              <a:t>I don't have to take risks to find food for my family.</a:t>
            </a:r>
          </a:p>
          <a:p>
            <a:pPr marL="171450" indent="-171450">
              <a:buFont typeface="Arial" panose="020B0604020202020204" pitchFamily="34" charset="0"/>
              <a:buChar char="•"/>
            </a:pPr>
            <a:r>
              <a:rPr lang="en-US"/>
              <a:t>I have a job and</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3. The Walk (or Standing) – follow directions in Handout 1</a:t>
            </a:r>
          </a:p>
          <a:p>
            <a:pPr marL="0" indent="0">
              <a:buFont typeface="Arial" panose="020B0604020202020204" pitchFamily="34" charset="0"/>
              <a:buNone/>
            </a:pPr>
            <a:endParaRPr lang="en-US"/>
          </a:p>
          <a:p>
            <a:pPr marL="0" indent="0">
              <a:buFont typeface="Arial" panose="020B0604020202020204" pitchFamily="34" charset="0"/>
              <a:buNone/>
            </a:pPr>
            <a:r>
              <a:rPr lang="en-US"/>
              <a:t>4. Debrief using the questions in Handout 1</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C128698D-4F67-854D-9D5A-2380F1FAF8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13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A4248-EB7B-61EF-E6F2-103E2BBC8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3BE7D-BB32-657C-F51E-8A20262AB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92623-5202-543C-BA6D-8FB44756AE0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DEDE28EF-D32F-C58C-0057-A2B679459A7D}"/>
              </a:ext>
            </a:extLst>
          </p:cNvPr>
          <p:cNvSpPr>
            <a:spLocks noGrp="1"/>
          </p:cNvSpPr>
          <p:nvPr>
            <p:ph type="sldNum" sz="quarter" idx="5"/>
          </p:nvPr>
        </p:nvSpPr>
        <p:spPr/>
        <p:txBody>
          <a:bodyPr/>
          <a:lstStyle/>
          <a:p>
            <a:fld id="{FA0F50D1-371A-6F4D-9A53-62A1718E28EA}" type="slidenum">
              <a:rPr lang="en-US" smtClean="0"/>
              <a:t>12</a:t>
            </a:fld>
            <a:endParaRPr lang="en-US"/>
          </a:p>
        </p:txBody>
      </p:sp>
    </p:spTree>
    <p:extLst>
      <p:ext uri="{BB962C8B-B14F-4D97-AF65-F5344CB8AC3E}">
        <p14:creationId xmlns:p14="http://schemas.microsoft.com/office/powerpoint/2010/main" val="297766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6696-BFEA-EBC5-37FB-392657F21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E4BE5-D757-E8CE-0061-72EA9D1D7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6B6A7-E0FE-8DC3-7D28-596DAD88F0AC}"/>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21FA648C-64C2-DD16-9D2D-7C35C0F4F7E5}"/>
              </a:ext>
            </a:extLst>
          </p:cNvPr>
          <p:cNvSpPr>
            <a:spLocks noGrp="1"/>
          </p:cNvSpPr>
          <p:nvPr>
            <p:ph type="sldNum" sz="quarter" idx="5"/>
          </p:nvPr>
        </p:nvSpPr>
        <p:spPr/>
        <p:txBody>
          <a:bodyPr/>
          <a:lstStyle/>
          <a:p>
            <a:fld id="{FA0F50D1-371A-6F4D-9A53-62A1718E28EA}" type="slidenum">
              <a:rPr lang="en-US" smtClean="0"/>
              <a:t>13</a:t>
            </a:fld>
            <a:endParaRPr lang="en-US"/>
          </a:p>
        </p:txBody>
      </p:sp>
    </p:spTree>
    <p:extLst>
      <p:ext uri="{BB962C8B-B14F-4D97-AF65-F5344CB8AC3E}">
        <p14:creationId xmlns:p14="http://schemas.microsoft.com/office/powerpoint/2010/main" val="1102985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07000"/>
              </a:lnSpc>
              <a:spcBef>
                <a:spcPts val="600"/>
              </a:spcBef>
              <a:spcAft>
                <a:spcPts val="800"/>
              </a:spcAft>
              <a:buFont typeface="Arial" panose="020B0604020202020204" pitchFamily="34" charset="0"/>
              <a:buNone/>
            </a:pPr>
            <a:r>
              <a:rPr lang="en-US" sz="1200" b="1">
                <a:effectLst/>
                <a:latin typeface="Avenir Next" panose="020B0503020202020204" pitchFamily="34" charset="0"/>
                <a:ea typeface="Trebuchet MS" panose="020B0703020202090204" pitchFamily="34" charset="0"/>
                <a:cs typeface="Tahoma" panose="020B0604030504040204" pitchFamily="34" charset="0"/>
              </a:rPr>
              <a:t>Summarize</a:t>
            </a:r>
            <a:r>
              <a:rPr lang="en-US" sz="1200">
                <a:effectLst/>
                <a:latin typeface="Avenir Next" panose="020B0503020202020204" pitchFamily="34" charset="0"/>
                <a:ea typeface="Trebuchet MS" panose="020B0703020202090204" pitchFamily="34" charset="0"/>
                <a:cs typeface="Tahoma" panose="020B0604030504040204" pitchFamily="34" charset="0"/>
              </a:rPr>
              <a:t> as follows:</a:t>
            </a:r>
            <a:endParaRPr lang="en-IT" sz="1200">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There are different types of power</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Power can be used positively and negatively.</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all have power within us, even if at times we don’t realize it.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Using our power over someone else is an abuse of that person’s rights. </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can join our power with others to give support.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indent="-285750">
              <a:buFont typeface="Arial" panose="020B0604020202020204" pitchFamily="34" charset="0"/>
              <a:buChar char="•"/>
            </a:pPr>
            <a:r>
              <a:rPr lang="en-US" sz="1200" i="1">
                <a:effectLst/>
                <a:latin typeface="Avenir Next" panose="020B0503020202020204" pitchFamily="34" charset="0"/>
                <a:ea typeface="Trebuchet MS" panose="020B0703020202090204" pitchFamily="34" charset="0"/>
                <a:cs typeface="Tahoma" panose="020B0604030504040204" pitchFamily="34" charset="0"/>
              </a:rPr>
              <a:t>We all have power to do something, to act.</a:t>
            </a:r>
            <a:r>
              <a:rPr lang="en-IT" sz="1800">
                <a:effectLst/>
              </a:rPr>
              <a:t> </a:t>
            </a:r>
            <a:endParaRPr lang="en-IT"/>
          </a:p>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14</a:t>
            </a:fld>
            <a:endParaRPr lang="en-US"/>
          </a:p>
        </p:txBody>
      </p:sp>
    </p:spTree>
    <p:extLst>
      <p:ext uri="{BB962C8B-B14F-4D97-AF65-F5344CB8AC3E}">
        <p14:creationId xmlns:p14="http://schemas.microsoft.com/office/powerpoint/2010/main" val="3420429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B3344-30BD-5855-0D93-EA43275C0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90E9B-6868-D67F-4B48-3D15540B9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ECA38-7C21-F77A-B1EC-E1C47B948131}"/>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7DFF72B6-BA20-3D47-F849-F479CC95881B}"/>
              </a:ext>
            </a:extLst>
          </p:cNvPr>
          <p:cNvSpPr>
            <a:spLocks noGrp="1"/>
          </p:cNvSpPr>
          <p:nvPr>
            <p:ph type="sldNum" sz="quarter" idx="5"/>
          </p:nvPr>
        </p:nvSpPr>
        <p:spPr/>
        <p:txBody>
          <a:bodyPr/>
          <a:lstStyle/>
          <a:p>
            <a:fld id="{FA0F50D1-371A-6F4D-9A53-62A1718E28EA}" type="slidenum">
              <a:rPr lang="en-US" smtClean="0"/>
              <a:t>15</a:t>
            </a:fld>
            <a:endParaRPr lang="en-US"/>
          </a:p>
        </p:txBody>
      </p:sp>
    </p:spTree>
    <p:extLst>
      <p:ext uri="{BB962C8B-B14F-4D97-AF65-F5344CB8AC3E}">
        <p14:creationId xmlns:p14="http://schemas.microsoft.com/office/powerpoint/2010/main" val="414191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ADD9C-43C9-0CD4-B61A-7919E9930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4491A-89B8-F182-2BBA-2C6C983EA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13120E-33EC-5A45-A8D6-B6EB9F627C3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66CB3D4E-16DF-3B00-A0ED-51F93CFB74B0}"/>
              </a:ext>
            </a:extLst>
          </p:cNvPr>
          <p:cNvSpPr>
            <a:spLocks noGrp="1"/>
          </p:cNvSpPr>
          <p:nvPr>
            <p:ph type="sldNum" sz="quarter" idx="5"/>
          </p:nvPr>
        </p:nvSpPr>
        <p:spPr/>
        <p:txBody>
          <a:bodyPr/>
          <a:lstStyle/>
          <a:p>
            <a:fld id="{FA0F50D1-371A-6F4D-9A53-62A1718E28EA}" type="slidenum">
              <a:rPr lang="en-US" smtClean="0"/>
              <a:t>16</a:t>
            </a:fld>
            <a:endParaRPr lang="en-US"/>
          </a:p>
        </p:txBody>
      </p:sp>
    </p:spTree>
    <p:extLst>
      <p:ext uri="{BB962C8B-B14F-4D97-AF65-F5344CB8AC3E}">
        <p14:creationId xmlns:p14="http://schemas.microsoft.com/office/powerpoint/2010/main" val="120407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FAEA5BD5-CF7A-8EA7-1CFD-0BF6C720C68D}"/>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B92544E-AD8E-6934-E715-DB77B041E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8BD1E4E4-0736-A121-B2A1-8D341499E3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8055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this to list groups for the upcoming exercises</a:t>
            </a:r>
          </a:p>
        </p:txBody>
      </p:sp>
      <p:sp>
        <p:nvSpPr>
          <p:cNvPr id="4" name="Slide Number Placeholder 3"/>
          <p:cNvSpPr>
            <a:spLocks noGrp="1"/>
          </p:cNvSpPr>
          <p:nvPr>
            <p:ph type="sldNum" sz="quarter" idx="5"/>
          </p:nvPr>
        </p:nvSpPr>
        <p:spPr/>
        <p:txBody>
          <a:bodyPr/>
          <a:lstStyle/>
          <a:p>
            <a:fld id="{4F4EF922-87F8-41F4-9040-3D1C16DDDDF3}" type="slidenum">
              <a:rPr lang="en-US" smtClean="0"/>
              <a:t>19</a:t>
            </a:fld>
            <a:endParaRPr lang="en-US"/>
          </a:p>
        </p:txBody>
      </p:sp>
    </p:spTree>
    <p:extLst>
      <p:ext uri="{BB962C8B-B14F-4D97-AF65-F5344CB8AC3E}">
        <p14:creationId xmlns:p14="http://schemas.microsoft.com/office/powerpoint/2010/main" val="1530648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20</a:t>
            </a:fld>
            <a:endParaRPr lang="en-IN"/>
          </a:p>
        </p:txBody>
      </p:sp>
    </p:spTree>
    <p:extLst>
      <p:ext uri="{BB962C8B-B14F-4D97-AF65-F5344CB8AC3E}">
        <p14:creationId xmlns:p14="http://schemas.microsoft.com/office/powerpoint/2010/main" val="159414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275AF-5004-F9D4-B70F-3E7204F5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64BAB-8963-60CE-4124-BFD604ADD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B0F089-4392-BCCC-CDF6-8ADE952EE9C8}"/>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B493DFD0-1566-9212-F8E0-5770815BD132}"/>
              </a:ext>
            </a:extLst>
          </p:cNvPr>
          <p:cNvSpPr>
            <a:spLocks noGrp="1"/>
          </p:cNvSpPr>
          <p:nvPr>
            <p:ph type="sldNum" sz="quarter" idx="5"/>
          </p:nvPr>
        </p:nvSpPr>
        <p:spPr/>
        <p:txBody>
          <a:bodyPr/>
          <a:lstStyle/>
          <a:p>
            <a:fld id="{FA0F50D1-371A-6F4D-9A53-62A1718E28EA}" type="slidenum">
              <a:rPr lang="en-US" smtClean="0"/>
              <a:t>2</a:t>
            </a:fld>
            <a:endParaRPr lang="en-US"/>
          </a:p>
        </p:txBody>
      </p:sp>
    </p:spTree>
    <p:extLst>
      <p:ext uri="{BB962C8B-B14F-4D97-AF65-F5344CB8AC3E}">
        <p14:creationId xmlns:p14="http://schemas.microsoft.com/office/powerpoint/2010/main" val="305981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BA48-D7CA-8141-F70A-7809E76C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AF2D-49C1-523E-30D5-8487A975D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0216-F518-080A-A41E-0ED6B1C0F80C}"/>
              </a:ext>
            </a:extLst>
          </p:cNvPr>
          <p:cNvSpPr>
            <a:spLocks noGrp="1"/>
          </p:cNvSpPr>
          <p:nvPr>
            <p:ph type="body" idx="1"/>
          </p:nvPr>
        </p:nvSpPr>
        <p:spPr/>
        <p:txBody>
          <a:bodyPr/>
          <a:lstStyle/>
          <a:p>
            <a:pPr marL="514350" indent="-514350">
              <a:buFont typeface="+mj-lt"/>
              <a:buAutoNum type="arabicPeriod"/>
            </a:pPr>
            <a:r>
              <a:rPr lang="en-US" sz="2400"/>
              <a:t>Read the scenario  on the following slide.</a:t>
            </a:r>
          </a:p>
          <a:p>
            <a:pPr marL="514350" indent="-514350">
              <a:buFont typeface="+mj-lt"/>
              <a:buAutoNum type="arabicPeriod"/>
            </a:pPr>
            <a:r>
              <a:rPr lang="en-US" sz="2400"/>
              <a:t>After reading the scenario reflect on:</a:t>
            </a:r>
          </a:p>
          <a:p>
            <a:pPr marL="971550" lvl="1" indent="-514350">
              <a:buFont typeface="Arial" panose="020B0604020202020204" pitchFamily="34" charset="0"/>
              <a:buChar char="•"/>
            </a:pPr>
            <a:r>
              <a:rPr lang="en-US" sz="2400"/>
              <a:t>How would you feel in this context?</a:t>
            </a:r>
          </a:p>
          <a:p>
            <a:pPr marL="971550" lvl="1" indent="-514350">
              <a:buFont typeface="Arial" panose="020B0604020202020204" pitchFamily="34" charset="0"/>
              <a:buChar char="•"/>
            </a:pPr>
            <a:r>
              <a:rPr lang="en-US" sz="2400"/>
              <a:t>What would you be willing to do to access assistance?</a:t>
            </a:r>
          </a:p>
          <a:p>
            <a:pPr marL="971550" lvl="1" indent="-514350">
              <a:buFont typeface="Arial" panose="020B0604020202020204" pitchFamily="34" charset="0"/>
              <a:buChar char="•"/>
            </a:pPr>
            <a:r>
              <a:rPr lang="en-US" sz="2400"/>
              <a:t>What risks might you encounter trying to participating in the different activities as member of the affected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CA" b="0" i="0">
              <a:latin typeface="+mn-lt"/>
              <a:cs typeface="Calibri"/>
            </a:endParaRPr>
          </a:p>
        </p:txBody>
      </p:sp>
      <p:sp>
        <p:nvSpPr>
          <p:cNvPr id="4" name="Slide Number Placeholder 3">
            <a:extLst>
              <a:ext uri="{FF2B5EF4-FFF2-40B4-BE49-F238E27FC236}">
                <a16:creationId xmlns:a16="http://schemas.microsoft.com/office/drawing/2014/main" id="{EC7A5C57-A179-E6BE-6977-6A942AAB351D}"/>
              </a:ext>
            </a:extLst>
          </p:cNvPr>
          <p:cNvSpPr>
            <a:spLocks noGrp="1"/>
          </p:cNvSpPr>
          <p:nvPr>
            <p:ph type="sldNum" sz="quarter" idx="5"/>
          </p:nvPr>
        </p:nvSpPr>
        <p:spPr/>
        <p:txBody>
          <a:bodyPr/>
          <a:lstStyle/>
          <a:p>
            <a:fld id="{FA0F50D1-371A-6F4D-9A53-62A1718E28EA}" type="slidenum">
              <a:rPr lang="en-US" smtClean="0"/>
              <a:t>21</a:t>
            </a:fld>
            <a:endParaRPr lang="en-US"/>
          </a:p>
        </p:txBody>
      </p:sp>
    </p:spTree>
    <p:extLst>
      <p:ext uri="{BB962C8B-B14F-4D97-AF65-F5344CB8AC3E}">
        <p14:creationId xmlns:p14="http://schemas.microsoft.com/office/powerpoint/2010/main" val="208774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groups –ask the groups to reflect on the questions and report back in plenary. </a:t>
            </a:r>
          </a:p>
        </p:txBody>
      </p:sp>
      <p:sp>
        <p:nvSpPr>
          <p:cNvPr id="4" name="Slide Number Placeholder 3"/>
          <p:cNvSpPr>
            <a:spLocks noGrp="1"/>
          </p:cNvSpPr>
          <p:nvPr>
            <p:ph type="sldNum" sz="quarter" idx="5"/>
          </p:nvPr>
        </p:nvSpPr>
        <p:spPr/>
        <p:txBody>
          <a:bodyPr/>
          <a:lstStyle/>
          <a:p>
            <a:fld id="{4F4EF922-87F8-41F4-9040-3D1C16DDDDF3}" type="slidenum">
              <a:rPr lang="en-US" smtClean="0"/>
              <a:t>22</a:t>
            </a:fld>
            <a:endParaRPr lang="en-US"/>
          </a:p>
        </p:txBody>
      </p:sp>
    </p:spTree>
    <p:extLst>
      <p:ext uri="{BB962C8B-B14F-4D97-AF65-F5344CB8AC3E}">
        <p14:creationId xmlns:p14="http://schemas.microsoft.com/office/powerpoint/2010/main" val="2975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a:solidFill>
                  <a:srgbClr val="0E4660"/>
                </a:solidFill>
                <a:latin typeface="Aptos" panose="020B0004020202020204" pitchFamily="34" charset="0"/>
              </a:rPr>
              <a:t>Material required: </a:t>
            </a:r>
            <a:r>
              <a:rPr lang="en-US" sz="1800" b="0" i="0" u="none" strike="noStrike" baseline="0">
                <a:solidFill>
                  <a:srgbClr val="000000"/>
                </a:solidFill>
                <a:latin typeface="Aptos" panose="020B0004020202020204" pitchFamily="34" charset="0"/>
              </a:rPr>
              <a:t>Flipchart and pens/ MIRO board or </a:t>
            </a:r>
            <a:r>
              <a:rPr lang="en-US" sz="1800" b="0" i="0" u="none" strike="noStrike" baseline="0" err="1">
                <a:solidFill>
                  <a:srgbClr val="000000"/>
                </a:solidFill>
                <a:latin typeface="Aptos" panose="020B0004020202020204" pitchFamily="34" charset="0"/>
              </a:rPr>
              <a:t>powerpoint</a:t>
            </a:r>
            <a:r>
              <a:rPr lang="en-US" sz="1800" b="0" i="0" u="none" strike="noStrike" baseline="0">
                <a:solidFill>
                  <a:srgbClr val="000000"/>
                </a:solidFill>
                <a:latin typeface="Aptos" panose="020B0004020202020204" pitchFamily="34" charset="0"/>
              </a:rPr>
              <a:t> template if conducted online or hybrid. </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Use Handout 1 (they will use part A) and after initial 30 min of discussion provide handout 2 (checklist)</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This is a </a:t>
            </a:r>
            <a:r>
              <a:rPr lang="en-US" sz="1800" b="1" i="0" u="none" strike="noStrike" baseline="0">
                <a:solidFill>
                  <a:srgbClr val="000000"/>
                </a:solidFill>
                <a:latin typeface="Aptos" panose="020B0004020202020204" pitchFamily="34" charset="0"/>
              </a:rPr>
              <a:t>facilitated brainstorming exercise </a:t>
            </a:r>
            <a:r>
              <a:rPr lang="en-US" sz="1800" b="0" i="0" u="none" strike="noStrike" baseline="0">
                <a:solidFill>
                  <a:srgbClr val="000000"/>
                </a:solidFill>
                <a:latin typeface="Aptos" panose="020B0004020202020204" pitchFamily="34" charset="0"/>
              </a:rPr>
              <a:t>that can be led by the Cluster Coordinator/Co-Coordinator or conducted jointly with cluster partners. It begins with a short presentation explaining </a:t>
            </a:r>
            <a:r>
              <a:rPr lang="en-US" sz="1800" b="1" i="0" u="none" strike="noStrike" baseline="0">
                <a:solidFill>
                  <a:srgbClr val="000000"/>
                </a:solidFill>
                <a:latin typeface="Aptos" panose="020B0004020202020204" pitchFamily="34" charset="0"/>
              </a:rPr>
              <a:t>SEA risks and threats</a:t>
            </a:r>
            <a:r>
              <a:rPr lang="en-US" sz="1800" b="0" i="0" u="none" strike="noStrike" baseline="0">
                <a:solidFill>
                  <a:srgbClr val="000000"/>
                </a:solidFill>
                <a:latin typeface="Aptos" panose="020B0004020202020204" pitchFamily="34" charset="0"/>
              </a:rPr>
              <a:t>, followed by a guided discussion where participants select </a:t>
            </a:r>
            <a:r>
              <a:rPr lang="en-US" sz="1800" b="1" i="0" u="none" strike="noStrike" baseline="0">
                <a:solidFill>
                  <a:srgbClr val="000000"/>
                </a:solidFill>
                <a:latin typeface="Aptos" panose="020B0004020202020204" pitchFamily="34" charset="0"/>
              </a:rPr>
              <a:t>at least two key activities </a:t>
            </a:r>
            <a:r>
              <a:rPr lang="en-US" sz="1800" b="0" i="0" u="none" strike="noStrike" baseline="0">
                <a:solidFill>
                  <a:srgbClr val="000000"/>
                </a:solidFill>
                <a:latin typeface="Aptos" panose="020B0004020202020204" pitchFamily="34" charset="0"/>
              </a:rPr>
              <a:t>they implement. Using </a:t>
            </a:r>
            <a:r>
              <a:rPr lang="en-US" sz="1800" b="1" i="0" u="none" strike="noStrike" baseline="0">
                <a:solidFill>
                  <a:srgbClr val="000000"/>
                </a:solidFill>
                <a:latin typeface="Aptos" panose="020B0004020202020204" pitchFamily="34" charset="0"/>
              </a:rPr>
              <a:t>the guiding questions below</a:t>
            </a:r>
            <a:r>
              <a:rPr lang="en-US" sz="1800" b="0" i="0" u="none" strike="noStrike" baseline="0">
                <a:solidFill>
                  <a:srgbClr val="000000"/>
                </a:solidFill>
                <a:latin typeface="Aptos" panose="020B0004020202020204" pitchFamily="34" charset="0"/>
              </a:rPr>
              <a:t>, to help identify potential </a:t>
            </a:r>
            <a:r>
              <a:rPr lang="en-US" sz="1800" b="1" i="0" u="none" strike="noStrike" baseline="0">
                <a:solidFill>
                  <a:srgbClr val="000000"/>
                </a:solidFill>
                <a:latin typeface="Aptos" panose="020B0004020202020204" pitchFamily="34" charset="0"/>
              </a:rPr>
              <a:t>SEA risk points </a:t>
            </a:r>
            <a:r>
              <a:rPr lang="en-US" sz="1800" b="0" i="0" u="none" strike="noStrike" baseline="0">
                <a:solidFill>
                  <a:srgbClr val="000000"/>
                </a:solidFill>
                <a:latin typeface="Aptos" panose="020B0004020202020204" pitchFamily="34" charset="0"/>
              </a:rPr>
              <a:t>within those activities. The aim is not to provide mitigation measures or recommendations, but to help partners reflect on and </a:t>
            </a:r>
            <a:r>
              <a:rPr lang="en-US" sz="1800" b="1" i="0" u="none" strike="noStrike" baseline="0">
                <a:solidFill>
                  <a:srgbClr val="000000"/>
                </a:solidFill>
                <a:latin typeface="Aptos" panose="020B0004020202020204" pitchFamily="34" charset="0"/>
              </a:rPr>
              <a:t>recognize risk factors in their programming</a:t>
            </a:r>
            <a:r>
              <a:rPr lang="en-US" sz="1800" b="0" i="0" u="none" strike="noStrike" baseline="0">
                <a:solidFill>
                  <a:srgbClr val="000000"/>
                </a:solidFill>
                <a:latin typeface="Aptos" panose="020B0004020202020204" pitchFamily="34" charset="0"/>
              </a:rPr>
              <a:t>, thereby strengthening their ability to </a:t>
            </a:r>
            <a:r>
              <a:rPr lang="en-US" sz="1800" b="1" i="0" u="none" strike="noStrike" baseline="0">
                <a:solidFill>
                  <a:srgbClr val="000000"/>
                </a:solidFill>
                <a:latin typeface="Aptos" panose="020B0004020202020204" pitchFamily="34" charset="0"/>
              </a:rPr>
              <a:t>mainstream PSEA </a:t>
            </a:r>
            <a:r>
              <a:rPr lang="en-US" sz="1800" b="0" i="0" u="none" strike="noStrike" baseline="0">
                <a:solidFill>
                  <a:srgbClr val="000000"/>
                </a:solidFill>
                <a:latin typeface="Aptos" panose="020B0004020202020204" pitchFamily="34" charset="0"/>
              </a:rPr>
              <a:t>in a practical and context-specific way.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99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note:</a:t>
            </a:r>
          </a:p>
          <a:p>
            <a:endParaRPr lang="en-US"/>
          </a:p>
          <a:p>
            <a:r>
              <a:rPr lang="en-US"/>
              <a:t>Handout the risk mitigation checklist and go through it with the participants. </a:t>
            </a:r>
          </a:p>
          <a:p>
            <a:endParaRPr lang="en-US"/>
          </a:p>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26</a:t>
            </a:fld>
            <a:endParaRPr lang="en-IN"/>
          </a:p>
        </p:txBody>
      </p:sp>
    </p:spTree>
    <p:extLst>
      <p:ext uri="{BB962C8B-B14F-4D97-AF65-F5344CB8AC3E}">
        <p14:creationId xmlns:p14="http://schemas.microsoft.com/office/powerpoint/2010/main" val="143882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27</a:t>
            </a:fld>
            <a:endParaRPr lang="en-US"/>
          </a:p>
        </p:txBody>
      </p:sp>
    </p:spTree>
    <p:extLst>
      <p:ext uri="{BB962C8B-B14F-4D97-AF65-F5344CB8AC3E}">
        <p14:creationId xmlns:p14="http://schemas.microsoft.com/office/powerpoint/2010/main" val="21251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60AC9EC9-E0C0-5EF0-B575-2529FDCC8B50}"/>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82211230-6A74-78FA-BB36-B20693B00CE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42988BE3-49B2-6F65-299B-7956E8C43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72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8E8A-E5E9-8D2F-CD9E-612D359E9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A7756-CDD3-1362-8329-18F0A2B9F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464EA-4F71-B91C-B15F-23CAB0395B9D}"/>
              </a:ext>
            </a:extLst>
          </p:cNvPr>
          <p:cNvSpPr>
            <a:spLocks noGrp="1"/>
          </p:cNvSpPr>
          <p:nvPr>
            <p:ph type="body" idx="1"/>
          </p:nvPr>
        </p:nvSpPr>
        <p:spPr/>
        <p:txBody>
          <a:bodyPr/>
          <a:lstStyle/>
          <a:p>
            <a:r>
              <a:rPr lang="en-US"/>
              <a:t>Hand out the checklist</a:t>
            </a:r>
          </a:p>
        </p:txBody>
      </p:sp>
      <p:sp>
        <p:nvSpPr>
          <p:cNvPr id="4" name="Slide Number Placeholder 3">
            <a:extLst>
              <a:ext uri="{FF2B5EF4-FFF2-40B4-BE49-F238E27FC236}">
                <a16:creationId xmlns:a16="http://schemas.microsoft.com/office/drawing/2014/main" id="{8CB44F44-6359-5712-44BA-3FA4AB9573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151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noted in the previous slide’s facilitation notes: Once the participants have identified their risk mitigation measures, provide them with a copy of the checklist so that they can complete the last two steps listed on the previous slide.</a:t>
            </a:r>
          </a:p>
        </p:txBody>
      </p:sp>
      <p:sp>
        <p:nvSpPr>
          <p:cNvPr id="4" name="Slide Number Placeholder 3"/>
          <p:cNvSpPr>
            <a:spLocks noGrp="1"/>
          </p:cNvSpPr>
          <p:nvPr>
            <p:ph type="sldNum" sz="quarter" idx="5"/>
          </p:nvPr>
        </p:nvSpPr>
        <p:spPr/>
        <p:txBody>
          <a:bodyPr/>
          <a:lstStyle/>
          <a:p>
            <a:fld id="{866B69C0-C45E-4887-BE2F-F95752C3771E}" type="slidenum">
              <a:rPr lang="en-IN" smtClean="0"/>
              <a:t>30</a:t>
            </a:fld>
            <a:endParaRPr lang="en-IN"/>
          </a:p>
        </p:txBody>
      </p:sp>
    </p:spTree>
    <p:extLst>
      <p:ext uri="{BB962C8B-B14F-4D97-AF65-F5344CB8AC3E}">
        <p14:creationId xmlns:p14="http://schemas.microsoft.com/office/powerpoint/2010/main" val="149532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32</a:t>
            </a:fld>
            <a:endParaRPr lang="en-US"/>
          </a:p>
        </p:txBody>
      </p:sp>
    </p:spTree>
    <p:extLst>
      <p:ext uri="{BB962C8B-B14F-4D97-AF65-F5344CB8AC3E}">
        <p14:creationId xmlns:p14="http://schemas.microsoft.com/office/powerpoint/2010/main" val="3311477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groups. Ask participants to refer to Handout 3. </a:t>
            </a:r>
          </a:p>
        </p:txBody>
      </p:sp>
      <p:sp>
        <p:nvSpPr>
          <p:cNvPr id="4" name="Slide Number Placeholder 3"/>
          <p:cNvSpPr>
            <a:spLocks noGrp="1"/>
          </p:cNvSpPr>
          <p:nvPr>
            <p:ph type="sldNum" sz="quarter" idx="5"/>
          </p:nvPr>
        </p:nvSpPr>
        <p:spPr/>
        <p:txBody>
          <a:bodyPr/>
          <a:lstStyle/>
          <a:p>
            <a:fld id="{866B69C0-C45E-4887-BE2F-F95752C3771E}" type="slidenum">
              <a:rPr lang="en-IN" smtClean="0"/>
              <a:t>33</a:t>
            </a:fld>
            <a:endParaRPr lang="en-IN"/>
          </a:p>
        </p:txBody>
      </p:sp>
    </p:spTree>
    <p:extLst>
      <p:ext uri="{BB962C8B-B14F-4D97-AF65-F5344CB8AC3E}">
        <p14:creationId xmlns:p14="http://schemas.microsoft.com/office/powerpoint/2010/main" val="89410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FDB1-E8E4-D498-88B8-F96A40CE6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0B5F-4014-4B5A-29B1-32C1D867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AB50-620D-1433-8680-65FEE8D9A7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Part 1 can be shortened to 30 minutes, if engaging with a team who has a strong foundation in discussions about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FSC</a:t>
            </a:r>
          </a:p>
          <a:p>
            <a:endParaRPr lang="en-CA" b="0" i="0">
              <a:latin typeface="+mn-lt"/>
              <a:cs typeface="Calibri"/>
            </a:endParaRPr>
          </a:p>
        </p:txBody>
      </p:sp>
      <p:sp>
        <p:nvSpPr>
          <p:cNvPr id="4" name="Slide Number Placeholder 3">
            <a:extLst>
              <a:ext uri="{FF2B5EF4-FFF2-40B4-BE49-F238E27FC236}">
                <a16:creationId xmlns:a16="http://schemas.microsoft.com/office/drawing/2014/main" id="{9B5293F0-5DFF-D4B9-04CC-80D59C601BC9}"/>
              </a:ext>
            </a:extLst>
          </p:cNvPr>
          <p:cNvSpPr>
            <a:spLocks noGrp="1"/>
          </p:cNvSpPr>
          <p:nvPr>
            <p:ph type="sldNum" sz="quarter" idx="5"/>
          </p:nvPr>
        </p:nvSpPr>
        <p:spPr/>
        <p:txBody>
          <a:bodyPr/>
          <a:lstStyle/>
          <a:p>
            <a:fld id="{FA0F50D1-371A-6F4D-9A53-62A1718E28EA}" type="slidenum">
              <a:rPr lang="en-US" smtClean="0"/>
              <a:t>3</a:t>
            </a:fld>
            <a:endParaRPr lang="en-US"/>
          </a:p>
        </p:txBody>
      </p:sp>
    </p:spTree>
    <p:extLst>
      <p:ext uri="{BB962C8B-B14F-4D97-AF65-F5344CB8AC3E}">
        <p14:creationId xmlns:p14="http://schemas.microsoft.com/office/powerpoint/2010/main" val="282117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34</a:t>
            </a:fld>
            <a:endParaRPr lang="en-US"/>
          </a:p>
        </p:txBody>
      </p:sp>
    </p:spTree>
    <p:extLst>
      <p:ext uri="{BB962C8B-B14F-4D97-AF65-F5344CB8AC3E}">
        <p14:creationId xmlns:p14="http://schemas.microsoft.com/office/powerpoint/2010/main" val="1240855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239765AC-C513-34EB-7F92-396DE79A3DB4}"/>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C58C3F8-C6B6-1E19-559F-1D2F65BD93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5EA087D6-2152-2DA1-DFE8-7DBB508716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1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489B-9AB8-0FFB-2147-8683B469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F31B9-D903-EA13-6058-C1C2508E0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09FDC-23D8-440B-1D79-FB39383CABE3}"/>
              </a:ext>
            </a:extLst>
          </p:cNvPr>
          <p:cNvSpPr>
            <a:spLocks noGrp="1"/>
          </p:cNvSpPr>
          <p:nvPr>
            <p:ph type="body" idx="1"/>
          </p:nvPr>
        </p:nvSpPr>
        <p:spPr/>
        <p:txBody>
          <a:bodyPr/>
          <a:lstStyle/>
          <a:p>
            <a:r>
              <a:rPr lang="en-US"/>
              <a:t>Here the facilitator should add the specific timings for their session. We recommend a few minutes at the beginning for introductions, an icebreaker or energizer (based on the size of the group and how well they know each other). </a:t>
            </a:r>
          </a:p>
          <a:p>
            <a:endParaRPr lang="en-US"/>
          </a:p>
          <a:p>
            <a:r>
              <a:rPr lang="en-US"/>
              <a:t>Notes on session timings are under the previous slide. </a:t>
            </a:r>
          </a:p>
          <a:p>
            <a:endParaRPr lang="en-US"/>
          </a:p>
          <a:p>
            <a:r>
              <a:rPr lang="en-US"/>
              <a:t>It is up to the facilitator if they would like to schedule a break halfway through.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F39AD32-D367-A6E7-C156-6C1728D5CBC9}"/>
              </a:ext>
            </a:extLst>
          </p:cNvPr>
          <p:cNvSpPr>
            <a:spLocks noGrp="1"/>
          </p:cNvSpPr>
          <p:nvPr>
            <p:ph type="sldNum" sz="quarter" idx="5"/>
          </p:nvPr>
        </p:nvSpPr>
        <p:spPr/>
        <p:txBody>
          <a:bodyPr/>
          <a:lstStyle/>
          <a:p>
            <a:fld id="{FA0F50D1-371A-6F4D-9A53-62A1718E28EA}" type="slidenum">
              <a:rPr lang="en-US" smtClean="0"/>
              <a:t>4</a:t>
            </a:fld>
            <a:endParaRPr lang="en-US"/>
          </a:p>
        </p:txBody>
      </p:sp>
    </p:spTree>
    <p:extLst>
      <p:ext uri="{BB962C8B-B14F-4D97-AF65-F5344CB8AC3E}">
        <p14:creationId xmlns:p14="http://schemas.microsoft.com/office/powerpoint/2010/main" val="374098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81731C5D-DDC2-D17D-E88E-143807924136}"/>
            </a:ext>
          </a:extLst>
        </p:cNvPr>
        <p:cNvGrpSpPr/>
        <p:nvPr/>
      </p:nvGrpSpPr>
      <p:grpSpPr>
        <a:xfrm>
          <a:off x="0" y="0"/>
          <a:ext cx="0" cy="0"/>
          <a:chOff x="0" y="0"/>
          <a:chExt cx="0" cy="0"/>
        </a:xfrm>
      </p:grpSpPr>
      <p:sp>
        <p:nvSpPr>
          <p:cNvPr id="557" name="Google Shape;557;p3:notes">
            <a:extLst>
              <a:ext uri="{FF2B5EF4-FFF2-40B4-BE49-F238E27FC236}">
                <a16:creationId xmlns:a16="http://schemas.microsoft.com/office/drawing/2014/main" id="{A7FF0279-F09B-48EF-890B-C9DD2A5AADA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p>
        </p:txBody>
      </p:sp>
      <p:sp>
        <p:nvSpPr>
          <p:cNvPr id="558" name="Google Shape;558;p3:notes">
            <a:extLst>
              <a:ext uri="{FF2B5EF4-FFF2-40B4-BE49-F238E27FC236}">
                <a16:creationId xmlns:a16="http://schemas.microsoft.com/office/drawing/2014/main" id="{18689E5B-D322-7B2B-452E-F5466C8E04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093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84969A6C-55D6-978F-861F-C46CF7E79B9F}"/>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77FAE64A-3E53-91DC-DB98-5E4FF64E30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PSEA Network Coordinator</a:t>
            </a:r>
            <a:endParaRPr/>
          </a:p>
        </p:txBody>
      </p:sp>
      <p:sp>
        <p:nvSpPr>
          <p:cNvPr id="389" name="Google Shape;389;p18:notes">
            <a:extLst>
              <a:ext uri="{FF2B5EF4-FFF2-40B4-BE49-F238E27FC236}">
                <a16:creationId xmlns:a16="http://schemas.microsoft.com/office/drawing/2014/main" id="{FFA87F48-7F94-344D-A6C2-654C887C02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9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D86B4-5A42-7FEE-A352-9BDD3A292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C267A-E5E4-CB98-104D-33C3F3CB5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4DF0FE-4AA0-7CD9-E948-D9ED3208134D}"/>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209F2A26-AD3A-4360-08FF-ACD2D9C77FDF}"/>
              </a:ext>
            </a:extLst>
          </p:cNvPr>
          <p:cNvSpPr>
            <a:spLocks noGrp="1"/>
          </p:cNvSpPr>
          <p:nvPr>
            <p:ph type="sldNum" sz="quarter" idx="5"/>
          </p:nvPr>
        </p:nvSpPr>
        <p:spPr/>
        <p:txBody>
          <a:bodyPr/>
          <a:lstStyle/>
          <a:p>
            <a:fld id="{FA0F50D1-371A-6F4D-9A53-62A1718E28EA}" type="slidenum">
              <a:rPr lang="en-US" smtClean="0"/>
              <a:t>7</a:t>
            </a:fld>
            <a:endParaRPr lang="en-US"/>
          </a:p>
        </p:txBody>
      </p:sp>
    </p:spTree>
    <p:extLst>
      <p:ext uri="{BB962C8B-B14F-4D97-AF65-F5344CB8AC3E}">
        <p14:creationId xmlns:p14="http://schemas.microsoft.com/office/powerpoint/2010/main" val="330922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4131D-D7C7-1995-1092-7384F6B0F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AF513-A0D9-29E9-57F6-4F2C829DD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B7FD-20F5-0E8E-F70D-624E239B3406}"/>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A719A094-DB3B-0FB6-AE82-C26225EF7D70}"/>
              </a:ext>
            </a:extLst>
          </p:cNvPr>
          <p:cNvSpPr>
            <a:spLocks noGrp="1"/>
          </p:cNvSpPr>
          <p:nvPr>
            <p:ph type="sldNum" sz="quarter" idx="5"/>
          </p:nvPr>
        </p:nvSpPr>
        <p:spPr/>
        <p:txBody>
          <a:bodyPr/>
          <a:lstStyle/>
          <a:p>
            <a:fld id="{FA0F50D1-371A-6F4D-9A53-62A1718E28EA}" type="slidenum">
              <a:rPr lang="en-US" smtClean="0"/>
              <a:t>8</a:t>
            </a:fld>
            <a:endParaRPr lang="en-US"/>
          </a:p>
        </p:txBody>
      </p:sp>
    </p:spTree>
    <p:extLst>
      <p:ext uri="{BB962C8B-B14F-4D97-AF65-F5344CB8AC3E}">
        <p14:creationId xmlns:p14="http://schemas.microsoft.com/office/powerpoint/2010/main" val="369158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 typeface="+mj-lt"/>
              <a:buNone/>
            </a:pPr>
            <a:endParaRPr lang="en-US" b="1"/>
          </a:p>
        </p:txBody>
      </p:sp>
    </p:spTree>
    <p:extLst>
      <p:ext uri="{BB962C8B-B14F-4D97-AF65-F5344CB8AC3E}">
        <p14:creationId xmlns:p14="http://schemas.microsoft.com/office/powerpoint/2010/main" val="250034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5212-135E-2909-4DE5-83DD94E0229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74C588-9E82-A46D-ADDE-3E42AFCFF09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2CC288-2D95-543F-1FBD-4186A595D5F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8DFB9A23-20D0-A220-1104-3E9B62CF11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96AB8E-6F51-1A24-3BAA-54901B8AFF58}"/>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9362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8EA3-4AE5-E221-7755-DF00D215B60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798D81-E50B-5847-6D2C-C83ADA8DE28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A209E-EA33-63A8-8753-0C6C01C86F05}"/>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42A58E64-051F-B98F-F6B8-FE0419B168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433770-2FE5-3B86-A17A-D1A52AB975A7}"/>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653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E016F3-0249-A50E-B6CB-060C4E93BBF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223124-56E3-53CD-DB64-EF49920C9A6E}"/>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3CFF6-30B2-8514-BFF1-0723B66A703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51A41E3D-7917-7015-F60F-F455FAC010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31C5FA-CD46-1CE9-E539-EB248EF8F21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161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314C2-AD2D-7693-DC94-3B516C2C1500}"/>
              </a:ext>
            </a:extLst>
          </p:cNvPr>
          <p:cNvSpPr>
            <a:spLocks noGrp="1"/>
          </p:cNvSpPr>
          <p:nvPr>
            <p:ph type="title"/>
          </p:nvPr>
        </p:nvSpPr>
        <p:spPr>
          <a:xfrm>
            <a:off x="838200" y="3651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53B04FD-F832-E547-FDC5-9DFF93C78AF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6692A-8C2B-E3B2-FE07-B4A8C8954BD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2885B56F-1DA5-320E-5ABA-B4B8C649B9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3084C7-490B-627E-9C6C-04783C5F77E0}"/>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3070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C62D-4CE5-6F89-C328-5CAB36189DD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0328F-087D-EC2F-5D28-9E055149B2C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8B6D5C-ACE4-90DF-C85D-8E8042788209}"/>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074C7A0B-2D5B-FC9E-2FAF-E07E88F48C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A58F3A4-82C1-31C6-69D7-CAE9D542E06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256623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491E-7760-DEE8-DDCF-613249026B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084829-AA3E-852F-3B46-42C5CE46096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AA283-E7BF-2F9B-FDDC-B91C8F8D80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C119B5-B481-0CE1-377B-1A58A143766E}"/>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3420DBB8-C4A1-467D-D901-A7F1AA3940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36EC5DC-9D92-F4B9-7DD2-ED40878A7D56}"/>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106477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9B-788D-E057-FDBA-02298293D5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832DBF0-6398-CDEC-4A0F-FCE8ACB180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F5DCB8-8795-2B84-4DBB-9B090777061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3C82-A01C-FFA2-1A71-64DA70719CD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A2C7D0-DFDD-7421-6B0D-CDDA5ED50DD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F02440-DB43-A5AA-D638-D9DF58D091A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8" name="Footer Placeholder 7">
            <a:extLst>
              <a:ext uri="{FF2B5EF4-FFF2-40B4-BE49-F238E27FC236}">
                <a16:creationId xmlns:a16="http://schemas.microsoft.com/office/drawing/2014/main" id="{9F15CE46-848E-103F-1F09-5C8B50062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38DF3-77D2-4A98-0EA6-5B497D67D044}"/>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24604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62A0-FEF8-6B40-7BE7-D75D32CFFFE3}"/>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6EE7CBD8-0694-EF60-0598-5A15B3F949F1}"/>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4" name="Footer Placeholder 3">
            <a:extLst>
              <a:ext uri="{FF2B5EF4-FFF2-40B4-BE49-F238E27FC236}">
                <a16:creationId xmlns:a16="http://schemas.microsoft.com/office/drawing/2014/main" id="{8D8660F8-445D-F9C4-1886-06C478ADDD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DCC9DD8-6A30-A065-215B-020438DC423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36432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17D80D-0708-98BE-1059-4FBE4A44F2A8}"/>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3" name="Footer Placeholder 2">
            <a:extLst>
              <a:ext uri="{FF2B5EF4-FFF2-40B4-BE49-F238E27FC236}">
                <a16:creationId xmlns:a16="http://schemas.microsoft.com/office/drawing/2014/main" id="{703A3E28-0A43-9036-9224-B5FA45CAB6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B3030CA-3BAC-DAC5-44AE-A49321C49DF2}"/>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
        <p:nvSpPr>
          <p:cNvPr id="6" name="Title 1">
            <a:extLst>
              <a:ext uri="{FF2B5EF4-FFF2-40B4-BE49-F238E27FC236}">
                <a16:creationId xmlns:a16="http://schemas.microsoft.com/office/drawing/2014/main" id="{CAA215F2-ECED-50A3-DE20-C5E6D47F65A1}"/>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Tree>
    <p:extLst>
      <p:ext uri="{BB962C8B-B14F-4D97-AF65-F5344CB8AC3E}">
        <p14:creationId xmlns:p14="http://schemas.microsoft.com/office/powerpoint/2010/main" val="333492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568B-692E-0E02-D7CD-2684C7838C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758565-F16D-9ED6-26ED-D14B46ED8A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39A51A-D616-FE4A-03E1-554BF6B19BA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C8340D-6683-685B-3991-A171D1EB1C8D}"/>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F10FEBD9-AF12-D287-8E1F-9A8038F427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4FCE17-A4F2-D2E4-8DA2-6A7D9AE2D42E}"/>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462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D6E3-C693-2232-B227-B7269147F5E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A24947-03BE-8AA6-04E3-B971DE5BDB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363806-3989-E6CB-3979-B5D2710709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E1F6D-CC5C-37F6-488F-E3F68C10B52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9E558808-5934-10EC-8704-02DDCAE35A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3A0A6C-762D-4475-ABE8-E2CF353CE78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3251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g object 16">
            <a:extLst>
              <a:ext uri="{FF2B5EF4-FFF2-40B4-BE49-F238E27FC236}">
                <a16:creationId xmlns:a16="http://schemas.microsoft.com/office/drawing/2014/main" id="{2D6E7431-A977-E857-D757-2E3B48B88936}"/>
              </a:ext>
            </a:extLst>
          </p:cNvPr>
          <p:cNvPicPr/>
          <p:nvPr userDrawn="1"/>
        </p:nvPicPr>
        <p:blipFill>
          <a:blip r:embed="rId13" cstate="print"/>
          <a:stretch>
            <a:fillRect/>
          </a:stretch>
        </p:blipFill>
        <p:spPr>
          <a:xfrm>
            <a:off x="0" y="5960630"/>
            <a:ext cx="4878637" cy="897370"/>
          </a:xfrm>
          <a:prstGeom prst="rect">
            <a:avLst/>
          </a:prstGeom>
        </p:spPr>
      </p:pic>
      <p:pic>
        <p:nvPicPr>
          <p:cNvPr id="3" name="bg object 16">
            <a:extLst>
              <a:ext uri="{FF2B5EF4-FFF2-40B4-BE49-F238E27FC236}">
                <a16:creationId xmlns:a16="http://schemas.microsoft.com/office/drawing/2014/main" id="{DAF8E429-7FE3-E18D-09DB-9E86AF4B4E30}"/>
              </a:ext>
            </a:extLst>
          </p:cNvPr>
          <p:cNvPicPr/>
          <p:nvPr userDrawn="1"/>
        </p:nvPicPr>
        <p:blipFill>
          <a:blip r:embed="rId14" cstate="print"/>
          <a:stretch>
            <a:fillRect/>
          </a:stretch>
        </p:blipFill>
        <p:spPr>
          <a:xfrm>
            <a:off x="9087263" y="0"/>
            <a:ext cx="3104737" cy="1610331"/>
          </a:xfrm>
          <a:prstGeom prst="rect">
            <a:avLst/>
          </a:prstGeom>
        </p:spPr>
      </p:pic>
    </p:spTree>
    <p:extLst>
      <p:ext uri="{BB962C8B-B14F-4D97-AF65-F5344CB8AC3E}">
        <p14:creationId xmlns:p14="http://schemas.microsoft.com/office/powerpoint/2010/main" val="290871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10.sv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interagencystandingcommittee.org/psea-frontline-together-we-say-no-phase-1" TargetMode="External"/><Relationship Id="rId7" Type="http://schemas.openxmlformats.org/officeDocument/2006/relationships/hyperlink" Target="https://interagencystandingcommittee.org/psea-protection-sexual-exploitation-and-abus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sheltercluster.org/working-group/protection-sexual-exploitation-and-abuse-working-group" TargetMode="External"/><Relationship Id="rId5" Type="http://schemas.openxmlformats.org/officeDocument/2006/relationships/hyperlink" Target="https://supportcso.unpartnerportal.org/hc/en-us/articles/12970598056727-Interagency-PSEA-IP-Protocol-Resource-Package-for-Partners" TargetMode="External"/><Relationship Id="rId4" Type="http://schemas.openxmlformats.org/officeDocument/2006/relationships/hyperlink" Target="https://interagencystandingcommittee.org/psea-frontline-together-we-say-no-phase-2"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D7C8-8DF6-D4B1-6D72-0124B5C44FB4}"/>
            </a:ext>
          </a:extLst>
        </p:cNvPr>
        <p:cNvGrpSpPr/>
        <p:nvPr/>
      </p:nvGrpSpPr>
      <p:grpSpPr>
        <a:xfrm>
          <a:off x="0" y="0"/>
          <a:ext cx="0" cy="0"/>
          <a:chOff x="0" y="0"/>
          <a:chExt cx="0" cy="0"/>
        </a:xfrm>
      </p:grpSpPr>
      <p:sp>
        <p:nvSpPr>
          <p:cNvPr id="3" name="Google Shape;96;p1">
            <a:extLst>
              <a:ext uri="{FF2B5EF4-FFF2-40B4-BE49-F238E27FC236}">
                <a16:creationId xmlns:a16="http://schemas.microsoft.com/office/drawing/2014/main" id="{14234AE5-935D-6A40-FCE8-E00FFD6B7D75}"/>
              </a:ext>
            </a:extLst>
          </p:cNvPr>
          <p:cNvSpPr txBox="1">
            <a:spLocks/>
          </p:cNvSpPr>
          <p:nvPr/>
        </p:nvSpPr>
        <p:spPr>
          <a:xfrm>
            <a:off x="496626" y="2251958"/>
            <a:ext cx="7580112" cy="2354083"/>
          </a:xfrm>
          <a:prstGeom prst="rect">
            <a:avLst/>
          </a:prstGeom>
          <a:noFill/>
          <a:ln>
            <a:noFill/>
          </a:ln>
        </p:spPr>
        <p:txBody>
          <a:bodyPr spcFirstLastPara="1" wrap="none" lIns="0" tIns="0" rIns="0" bIns="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a:latin typeface="Nunito" pitchFamily="2" charset="0"/>
                <a:ea typeface="Open Sans ExtraBold" panose="020B0906030804020204" pitchFamily="34" charset="0"/>
                <a:cs typeface="Open Sans ExtraBold" panose="020B0906030804020204" pitchFamily="34" charset="0"/>
              </a:rPr>
              <a:t>Identifying &amp; Mitigating </a:t>
            </a:r>
          </a:p>
          <a:p>
            <a:r>
              <a:rPr lang="en-US" sz="4800" b="1">
                <a:latin typeface="Nunito" pitchFamily="2" charset="0"/>
                <a:ea typeface="Open Sans ExtraBold" panose="020B0906030804020204" pitchFamily="34" charset="0"/>
                <a:cs typeface="Open Sans ExtraBold" panose="020B0906030804020204" pitchFamily="34" charset="0"/>
              </a:rPr>
              <a:t>SEA Risks </a:t>
            </a:r>
          </a:p>
          <a:p>
            <a:r>
              <a:rPr lang="en-US" sz="4800">
                <a:latin typeface="Nunito" pitchFamily="2" charset="0"/>
                <a:ea typeface="Open Sans ExtraBold" panose="020B0906030804020204" pitchFamily="34" charset="0"/>
                <a:cs typeface="Open Sans ExtraBold" panose="020B0906030804020204" pitchFamily="34" charset="0"/>
              </a:rPr>
              <a:t>Shelter Cluster</a:t>
            </a:r>
          </a:p>
        </p:txBody>
      </p:sp>
      <p:pic>
        <p:nvPicPr>
          <p:cNvPr id="14" name="Graphic 13">
            <a:extLst>
              <a:ext uri="{FF2B5EF4-FFF2-40B4-BE49-F238E27FC236}">
                <a16:creationId xmlns:a16="http://schemas.microsoft.com/office/drawing/2014/main" id="{944CF4EF-90C0-E98C-A1AE-C61FA7956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626" y="498464"/>
            <a:ext cx="2143125" cy="323850"/>
          </a:xfrm>
          <a:prstGeom prst="rect">
            <a:avLst/>
          </a:prstGeom>
        </p:spPr>
      </p:pic>
      <p:pic>
        <p:nvPicPr>
          <p:cNvPr id="2" name="Graphic 1" descr="A black background with red text&#10;&#10;AI-generated content may be incorrect.">
            <a:extLst>
              <a:ext uri="{FF2B5EF4-FFF2-40B4-BE49-F238E27FC236}">
                <a16:creationId xmlns:a16="http://schemas.microsoft.com/office/drawing/2014/main" id="{DEFBF0B1-5AF9-BA58-7F69-46BE457964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67911" y="5076022"/>
            <a:ext cx="4439725" cy="1134180"/>
          </a:xfrm>
          <a:prstGeom prst="rect">
            <a:avLst/>
          </a:prstGeom>
        </p:spPr>
      </p:pic>
    </p:spTree>
    <p:extLst>
      <p:ext uri="{BB962C8B-B14F-4D97-AF65-F5344CB8AC3E}">
        <p14:creationId xmlns:p14="http://schemas.microsoft.com/office/powerpoint/2010/main" val="367832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26CF-16C4-1FBA-ACCB-53CF6758816C}"/>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2DFA7D46-5BE1-54DB-B30C-E3B903D3FBF4}"/>
              </a:ext>
            </a:extLst>
          </p:cNvPr>
          <p:cNvSpPr txBox="1"/>
          <p:nvPr/>
        </p:nvSpPr>
        <p:spPr>
          <a:xfrm>
            <a:off x="651811" y="1429130"/>
            <a:ext cx="8530289" cy="5067768"/>
          </a:xfrm>
          <a:prstGeom prst="rect">
            <a:avLst/>
          </a:prstGeom>
          <a:noFill/>
          <a:ln>
            <a:noFill/>
          </a:ln>
        </p:spPr>
        <p:txBody>
          <a:bodyPr spcFirstLastPara="1" wrap="square" lIns="0" tIns="0" rIns="0" bIns="0" anchor="t" anchorCtr="0">
            <a:noAutofit/>
          </a:bodyPr>
          <a:lstStyle/>
          <a:p>
            <a:pPr marL="342900" indent="-228600">
              <a:lnSpc>
                <a:spcPct val="90000"/>
              </a:lnSpc>
              <a:spcAft>
                <a:spcPts val="600"/>
              </a:spcAft>
              <a:buFont typeface="Arial" panose="020B0604020202020204" pitchFamily="34" charset="0"/>
              <a:buChar char="•"/>
              <a:defRPr/>
            </a:pPr>
            <a:r>
              <a:rPr lang="en-US" sz="2000" b="1"/>
              <a:t>The risk of SEA occurring is closely linked to the operational context. </a:t>
            </a:r>
            <a:endParaRPr lang="en-US"/>
          </a:p>
          <a:p>
            <a:pPr marL="342900" indent="-228600">
              <a:lnSpc>
                <a:spcPct val="90000"/>
              </a:lnSpc>
              <a:spcAft>
                <a:spcPts val="600"/>
              </a:spcAft>
              <a:buFont typeface="Arial" panose="020B0604020202020204" pitchFamily="34" charset="0"/>
              <a:buChar char="•"/>
              <a:defRPr/>
            </a:pPr>
            <a:r>
              <a:rPr lang="en-US" sz="2000" b="1"/>
              <a:t>Risk often increases when: </a:t>
            </a:r>
            <a:endParaRPr lang="en-US"/>
          </a:p>
          <a:p>
            <a:pPr marL="800100" lvl="1" indent="-228600">
              <a:lnSpc>
                <a:spcPct val="90000"/>
              </a:lnSpc>
              <a:spcAft>
                <a:spcPts val="600"/>
              </a:spcAft>
              <a:buFont typeface="Arial" panose="020B0604020202020204" pitchFamily="34" charset="0"/>
              <a:buChar char="•"/>
              <a:defRPr/>
            </a:pPr>
            <a:r>
              <a:rPr lang="en-US" sz="2000"/>
              <a:t>an emergency has exacerbated vulnerabilities of the population; </a:t>
            </a:r>
          </a:p>
          <a:p>
            <a:pPr marL="800100" lvl="1" indent="-228600">
              <a:lnSpc>
                <a:spcPct val="90000"/>
              </a:lnSpc>
              <a:spcAft>
                <a:spcPts val="600"/>
              </a:spcAft>
              <a:buFont typeface="Arial" panose="020B0604020202020204" pitchFamily="34" charset="0"/>
              <a:buChar char="•"/>
              <a:defRPr/>
            </a:pPr>
            <a:r>
              <a:rPr lang="en-US" sz="2000"/>
              <a:t>aid workers interacting with community members are not informed of cultural and social norms; </a:t>
            </a:r>
          </a:p>
          <a:p>
            <a:pPr marL="800100" lvl="1" indent="-228600">
              <a:lnSpc>
                <a:spcPct val="90000"/>
              </a:lnSpc>
              <a:spcAft>
                <a:spcPts val="600"/>
              </a:spcAft>
              <a:buFont typeface="Arial" panose="020B0604020202020204" pitchFamily="34" charset="0"/>
              <a:buChar char="•"/>
              <a:defRPr/>
            </a:pPr>
            <a:r>
              <a:rPr lang="en-US" sz="2000"/>
              <a:t>power imbalances and vulnerabilities are exacerbated by the emergency; </a:t>
            </a:r>
          </a:p>
          <a:p>
            <a:pPr marL="800100" lvl="1" indent="-228600">
              <a:lnSpc>
                <a:spcPct val="90000"/>
              </a:lnSpc>
              <a:spcAft>
                <a:spcPts val="600"/>
              </a:spcAft>
              <a:buFont typeface="Arial" panose="020B0604020202020204" pitchFamily="34" charset="0"/>
              <a:buChar char="•"/>
              <a:defRPr/>
            </a:pPr>
            <a:r>
              <a:rPr lang="en-US" sz="2000"/>
              <a:t>distributions are conducted unsupervised; </a:t>
            </a:r>
          </a:p>
          <a:p>
            <a:pPr marL="800100" lvl="1" indent="-228600">
              <a:lnSpc>
                <a:spcPct val="90000"/>
              </a:lnSpc>
              <a:spcAft>
                <a:spcPts val="600"/>
              </a:spcAft>
              <a:buFont typeface="Arial" panose="020B0604020202020204" pitchFamily="34" charset="0"/>
              <a:buChar char="•"/>
              <a:defRPr/>
            </a:pPr>
            <a:r>
              <a:rPr lang="en-US" sz="2000"/>
              <a:t>local laws do not protect the rights of women, children, persons with disabilities, ethnic and sexual minority groups, etc. </a:t>
            </a:r>
          </a:p>
          <a:p>
            <a:pPr marL="342900" indent="-228600">
              <a:lnSpc>
                <a:spcPct val="90000"/>
              </a:lnSpc>
              <a:spcAft>
                <a:spcPts val="600"/>
              </a:spcAft>
              <a:buFont typeface="Arial" panose="020B0604020202020204" pitchFamily="34" charset="0"/>
              <a:buChar char="•"/>
              <a:defRPr/>
            </a:pPr>
            <a:r>
              <a:rPr lang="en-US" sz="2000" b="1"/>
              <a:t>The risk that organizations—e.g. UN agencies, (I)NGOs, and Civil Society Organizations (CSOs)—operating in-country cannot respond effectively when incidents occur.</a:t>
            </a:r>
          </a:p>
        </p:txBody>
      </p:sp>
      <p:sp>
        <p:nvSpPr>
          <p:cNvPr id="10" name="Google Shape;147;p4">
            <a:extLst>
              <a:ext uri="{FF2B5EF4-FFF2-40B4-BE49-F238E27FC236}">
                <a16:creationId xmlns:a16="http://schemas.microsoft.com/office/drawing/2014/main" id="{9EE7780A-A98F-E53F-EE45-07DBB7475393}"/>
              </a:ext>
            </a:extLst>
          </p:cNvPr>
          <p:cNvSpPr txBox="1"/>
          <p:nvPr/>
        </p:nvSpPr>
        <p:spPr>
          <a:xfrm>
            <a:off x="9595692" y="3767769"/>
            <a:ext cx="2433176" cy="258942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cs typeface="Calibri"/>
              </a:rPr>
              <a:t>SEA risk assessments </a:t>
            </a:r>
            <a:r>
              <a:rPr lang="en-US"/>
              <a:t>of a response should consider the risk of incidence of SEA combined with an analysis of gaps in PSEA capacities.</a:t>
            </a:r>
          </a:p>
        </p:txBody>
      </p:sp>
      <p:sp>
        <p:nvSpPr>
          <p:cNvPr id="2" name="Google Shape;145;p4">
            <a:extLst>
              <a:ext uri="{FF2B5EF4-FFF2-40B4-BE49-F238E27FC236}">
                <a16:creationId xmlns:a16="http://schemas.microsoft.com/office/drawing/2014/main" id="{7A218ADE-61D7-19F4-D4B8-9E87E1F9D59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SEA Risk</a:t>
            </a:r>
          </a:p>
        </p:txBody>
      </p:sp>
    </p:spTree>
    <p:extLst>
      <p:ext uri="{BB962C8B-B14F-4D97-AF65-F5344CB8AC3E}">
        <p14:creationId xmlns:p14="http://schemas.microsoft.com/office/powerpoint/2010/main" val="212591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06C0D659-3709-A37D-80E7-6966EE297567}"/>
            </a:ext>
          </a:extLst>
        </p:cNvPr>
        <p:cNvGrpSpPr/>
        <p:nvPr/>
      </p:nvGrpSpPr>
      <p:grpSpPr>
        <a:xfrm>
          <a:off x="0" y="0"/>
          <a:ext cx="0" cy="0"/>
          <a:chOff x="0" y="0"/>
          <a:chExt cx="0" cy="0"/>
        </a:xfrm>
      </p:grpSpPr>
      <p:sp>
        <p:nvSpPr>
          <p:cNvPr id="394" name="Google Shape;394;p18">
            <a:extLst>
              <a:ext uri="{FF2B5EF4-FFF2-40B4-BE49-F238E27FC236}">
                <a16:creationId xmlns:a16="http://schemas.microsoft.com/office/drawing/2014/main" id="{E3171514-7B0F-9017-F4F5-057F97550F0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defTabSz="914400" rtl="0" eaLnBrk="1" fontAlgn="auto" latinLnBrk="0" hangingPunct="1">
              <a:lnSpc>
                <a:spcPct val="90000"/>
              </a:lnSpc>
              <a:spcBef>
                <a:spcPts val="0"/>
              </a:spcBef>
              <a:spcAft>
                <a:spcPts val="0"/>
              </a:spcAft>
              <a:buClr>
                <a:prstClr val="black"/>
              </a:buClr>
              <a:buSzPct val="100000"/>
              <a:buFont typeface="Arial"/>
              <a:buNone/>
              <a:tabLst/>
              <a:defRPr/>
            </a:pPr>
            <a:endParaRPr kumimoji="0" sz="240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E84DC7D4-4C13-CF94-F7EB-A7E6BFF3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
        <p:nvSpPr>
          <p:cNvPr id="5" name="Google Shape;391;p18">
            <a:extLst>
              <a:ext uri="{FF2B5EF4-FFF2-40B4-BE49-F238E27FC236}">
                <a16:creationId xmlns:a16="http://schemas.microsoft.com/office/drawing/2014/main" id="{F3A4FD14-86E0-D0A5-D977-CC64FB4CFCA2}"/>
              </a:ext>
            </a:extLst>
          </p:cNvPr>
          <p:cNvSpPr txBox="1">
            <a:spLocks/>
          </p:cNvSpPr>
          <p:nvPr/>
        </p:nvSpPr>
        <p:spPr>
          <a:xfrm>
            <a:off x="2418714" y="5473521"/>
            <a:ext cx="7354570" cy="1171978"/>
          </a:xfrm>
          <a:prstGeom prst="rect">
            <a:avLst/>
          </a:prstGeom>
          <a:noFill/>
          <a:ln>
            <a:noFill/>
          </a:ln>
        </p:spPr>
        <p:txBody>
          <a:bodyPr spcFirstLastPara="1" wrap="square" lIns="91425" tIns="45700" rIns="91425" bIns="4570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buClr>
                <a:srgbClr val="890D58"/>
              </a:buClr>
              <a:buSzPts val="6600"/>
            </a:pPr>
            <a:r>
              <a:rPr lang="en-US" sz="5400" b="1">
                <a:latin typeface="Nunito" pitchFamily="2" charset="0"/>
              </a:rPr>
              <a:t>Power Exercise</a:t>
            </a:r>
            <a:endParaRPr lang="en-US" sz="3600" b="1">
              <a:latin typeface="Nunito" pitchFamily="2" charset="0"/>
            </a:endParaRPr>
          </a:p>
        </p:txBody>
      </p:sp>
    </p:spTree>
    <p:extLst>
      <p:ext uri="{BB962C8B-B14F-4D97-AF65-F5344CB8AC3E}">
        <p14:creationId xmlns:p14="http://schemas.microsoft.com/office/powerpoint/2010/main" val="2790009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7F9F7-7B51-A370-A9B7-5E151C1AB4B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2C26944B-A9FA-F042-E9EF-2DCC5ADB6BE3}"/>
              </a:ext>
            </a:extLst>
          </p:cNvPr>
          <p:cNvPicPr>
            <a:picLocks noChangeAspect="1"/>
          </p:cNvPicPr>
          <p:nvPr/>
        </p:nvPicPr>
        <p:blipFill>
          <a:blip r:embed="rId3">
            <a:extLst>
              <a:ext uri="{28A0092B-C50C-407E-A947-70E740481C1C}">
                <a14:useLocalDpi xmlns:a14="http://schemas.microsoft.com/office/drawing/2010/main" val="0"/>
              </a:ext>
            </a:extLst>
          </a:blip>
          <a:srcRect b="4363"/>
          <a:stretch>
            <a:fillRect/>
          </a:stretch>
        </p:blipFill>
        <p:spPr>
          <a:xfrm>
            <a:off x="9365246" y="3969567"/>
            <a:ext cx="2770834" cy="2888434"/>
          </a:xfrm>
          <a:prstGeom prst="rect">
            <a:avLst/>
          </a:prstGeom>
        </p:spPr>
      </p:pic>
      <p:sp>
        <p:nvSpPr>
          <p:cNvPr id="2" name="Google Shape;145;p4">
            <a:extLst>
              <a:ext uri="{FF2B5EF4-FFF2-40B4-BE49-F238E27FC236}">
                <a16:creationId xmlns:a16="http://schemas.microsoft.com/office/drawing/2014/main" id="{F0B13199-5B7D-CC26-B604-745340EF65CA}"/>
              </a:ext>
            </a:extLst>
          </p:cNvPr>
          <p:cNvSpPr/>
          <p:nvPr/>
        </p:nvSpPr>
        <p:spPr>
          <a:xfrm>
            <a:off x="1210615" y="500802"/>
            <a:ext cx="8249270" cy="1128493"/>
          </a:xfrm>
          <a:prstGeom prst="rect">
            <a:avLst/>
          </a:prstGeom>
          <a:noFill/>
          <a:ln>
            <a:noFill/>
          </a:ln>
        </p:spPr>
        <p:txBody>
          <a:bodyPr spcFirstLastPara="1" wrap="none" lIns="0" tIns="0" rIns="0" bIns="0" anchor="t" anchorCtr="0">
            <a:noAutofit/>
          </a:bodyPr>
          <a:lstStyle/>
          <a:p>
            <a:pPr>
              <a:spcBef>
                <a:spcPts val="600"/>
              </a:spcBef>
              <a:spcAft>
                <a:spcPts val="600"/>
              </a:spcAft>
              <a:buClr>
                <a:srgbClr val="7030A0"/>
              </a:buClr>
            </a:pPr>
            <a:endParaRPr lang="en-US" sz="3600" b="1">
              <a:solidFill>
                <a:schemeClr val="accent1"/>
              </a:solidFill>
              <a:latin typeface="Arial" panose="020B0604020202020204" pitchFamily="34" charset="0"/>
              <a:cs typeface="Arial" panose="020B0604020202020204" pitchFamily="34" charset="0"/>
            </a:endParaRPr>
          </a:p>
        </p:txBody>
      </p:sp>
      <p:sp>
        <p:nvSpPr>
          <p:cNvPr id="5" name="Google Shape;147;p4">
            <a:extLst>
              <a:ext uri="{FF2B5EF4-FFF2-40B4-BE49-F238E27FC236}">
                <a16:creationId xmlns:a16="http://schemas.microsoft.com/office/drawing/2014/main" id="{A4107E8C-6962-8300-A340-5C207697A40F}"/>
              </a:ext>
            </a:extLst>
          </p:cNvPr>
          <p:cNvSpPr txBox="1"/>
          <p:nvPr/>
        </p:nvSpPr>
        <p:spPr>
          <a:xfrm>
            <a:off x="594092" y="1924887"/>
            <a:ext cx="7830355" cy="2743199"/>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sz="2200">
                <a:latin typeface="Arial" panose="020B0604020202020204" pitchFamily="34" charset="0"/>
                <a:cs typeface="Arial" panose="020B0604020202020204" pitchFamily="34" charset="0"/>
              </a:rPr>
              <a:t>Please close your eyes for a minute or so.</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Now in your own mind, try to imagine power</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does power look like to you?</a:t>
            </a:r>
            <a:endParaRPr lang="en-US" sz="2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images come into your mind?</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endParaRPr lang="en-US" sz="1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sym typeface="Wingdings" pitchFamily="2" charset="2"/>
              </a:rPr>
              <a:t> </a:t>
            </a:r>
            <a:r>
              <a:rPr lang="en-US" sz="2200">
                <a:latin typeface="Arial" panose="020B0604020202020204" pitchFamily="34" charset="0"/>
                <a:cs typeface="Arial" panose="020B0604020202020204" pitchFamily="34" charset="0"/>
              </a:rPr>
              <a:t>What was it that you imagined when you closed your eyes? </a:t>
            </a:r>
          </a:p>
          <a:p>
            <a:pPr marL="0" marR="0" lvl="0" indent="0" algn="l" rtl="0">
              <a:spcBef>
                <a:spcPts val="0"/>
              </a:spcBef>
              <a:spcAft>
                <a:spcPts val="0"/>
              </a:spcAft>
              <a:buNone/>
            </a:pPr>
            <a:endParaRPr lang="en-GB" sz="1600"/>
          </a:p>
        </p:txBody>
      </p:sp>
      <p:sp>
        <p:nvSpPr>
          <p:cNvPr id="7" name="Google Shape;147;p4">
            <a:extLst>
              <a:ext uri="{FF2B5EF4-FFF2-40B4-BE49-F238E27FC236}">
                <a16:creationId xmlns:a16="http://schemas.microsoft.com/office/drawing/2014/main" id="{8E53EB34-0ABF-C441-5A7F-AE4F638D5B27}"/>
              </a:ext>
            </a:extLst>
          </p:cNvPr>
          <p:cNvSpPr txBox="1"/>
          <p:nvPr/>
        </p:nvSpPr>
        <p:spPr>
          <a:xfrm>
            <a:off x="594092" y="5226461"/>
            <a:ext cx="8003808" cy="819347"/>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r>
              <a:rPr lang="en-US" i="1"/>
              <a:t>This discussion of power draws on work by the Ugandan organization Raising Voices and the violence prevention program they developed, called SASA!</a:t>
            </a:r>
          </a:p>
        </p:txBody>
      </p:sp>
      <p:sp>
        <p:nvSpPr>
          <p:cNvPr id="4" name="TextBox 3">
            <a:extLst>
              <a:ext uri="{FF2B5EF4-FFF2-40B4-BE49-F238E27FC236}">
                <a16:creationId xmlns:a16="http://schemas.microsoft.com/office/drawing/2014/main" id="{FF7455A0-0118-4107-E8F8-5D5BE37297D5}"/>
              </a:ext>
            </a:extLst>
          </p:cNvPr>
          <p:cNvSpPr txBox="1"/>
          <p:nvPr/>
        </p:nvSpPr>
        <p:spPr>
          <a:xfrm>
            <a:off x="492677" y="500802"/>
            <a:ext cx="8249270" cy="1661993"/>
          </a:xfrm>
          <a:prstGeom prst="rect">
            <a:avLst/>
          </a:prstGeom>
          <a:noFill/>
        </p:spPr>
        <p:txBody>
          <a:bodyPr wrap="square" rtlCol="0">
            <a:spAutoFit/>
          </a:bodyPr>
          <a:lstStyle/>
          <a:p>
            <a:r>
              <a:rPr lang="en-US" sz="2800" b="1">
                <a:solidFill>
                  <a:srgbClr val="890D58"/>
                </a:solidFill>
                <a:latin typeface="Nunito" pitchFamily="2" charset="0"/>
                <a:cs typeface="Arial" panose="020B0604020202020204" pitchFamily="34" charset="0"/>
              </a:rPr>
              <a:t>Power is something that is always in our lives. It influences our decisions and choices, yet we rarely think about it.</a:t>
            </a:r>
          </a:p>
          <a:p>
            <a:endParaRPr lang="en-US"/>
          </a:p>
        </p:txBody>
      </p:sp>
      <p:pic>
        <p:nvPicPr>
          <p:cNvPr id="6" name="Graphic 5" descr="Thought bubble with solid fill">
            <a:extLst>
              <a:ext uri="{FF2B5EF4-FFF2-40B4-BE49-F238E27FC236}">
                <a16:creationId xmlns:a16="http://schemas.microsoft.com/office/drawing/2014/main" id="{156F16FB-1C53-7AE1-3845-97B89CEFC3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72726" flipH="1">
            <a:off x="8550040" y="2508395"/>
            <a:ext cx="2080170" cy="1838966"/>
          </a:xfrm>
          <a:prstGeom prst="rect">
            <a:avLst/>
          </a:prstGeom>
        </p:spPr>
      </p:pic>
    </p:spTree>
    <p:extLst>
      <p:ext uri="{BB962C8B-B14F-4D97-AF65-F5344CB8AC3E}">
        <p14:creationId xmlns:p14="http://schemas.microsoft.com/office/powerpoint/2010/main" val="3736202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618F2-0D7D-FEBE-89C7-369D3499671E}"/>
            </a:ext>
          </a:extLst>
        </p:cNvPr>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923D840A-E010-5EAA-6CCB-3C2C2CF8EC67}"/>
              </a:ext>
            </a:extLst>
          </p:cNvPr>
          <p:cNvSpPr txBox="1">
            <a:spLocks/>
          </p:cNvSpPr>
          <p:nvPr/>
        </p:nvSpPr>
        <p:spPr>
          <a:xfrm>
            <a:off x="838200" y="4469066"/>
            <a:ext cx="10515600" cy="23889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Did you imagine anything like this when you were thinking about power?</a:t>
            </a:r>
            <a:endParaRPr lang="en-US" sz="2200">
              <a:latin typeface="Arial" panose="020B0604020202020204" pitchFamily="34" charset="0"/>
              <a:cs typeface="Arial" panose="020B0604020202020204" pitchFamily="34" charset="0"/>
            </a:endParaRPr>
          </a:p>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How would you describe these types of power?</a:t>
            </a:r>
          </a:p>
          <a:p>
            <a:pPr marL="0" indent="0">
              <a:buFont typeface="Arial" panose="020B0604020202020204" pitchFamily="34" charset="0"/>
              <a:buNone/>
            </a:pPr>
            <a:endParaRPr lang="en-IT" sz="220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9DF33421-05D7-BC42-81EB-97D0CAF38BF9}"/>
              </a:ext>
            </a:extLst>
          </p:cNvPr>
          <p:cNvPicPr>
            <a:picLocks noChangeAspect="1"/>
          </p:cNvPicPr>
          <p:nvPr/>
        </p:nvPicPr>
        <p:blipFill>
          <a:blip r:embed="rId3"/>
          <a:stretch>
            <a:fillRect/>
          </a:stretch>
        </p:blipFill>
        <p:spPr>
          <a:xfrm>
            <a:off x="838200" y="1082198"/>
            <a:ext cx="5791901" cy="2869382"/>
          </a:xfrm>
          <a:prstGeom prst="rect">
            <a:avLst/>
          </a:prstGeom>
        </p:spPr>
      </p:pic>
      <p:pic>
        <p:nvPicPr>
          <p:cNvPr id="17" name="Picture 16">
            <a:extLst>
              <a:ext uri="{FF2B5EF4-FFF2-40B4-BE49-F238E27FC236}">
                <a16:creationId xmlns:a16="http://schemas.microsoft.com/office/drawing/2014/main" id="{8BBB2904-696F-D7EC-8237-79E5E4814B87}"/>
              </a:ext>
            </a:extLst>
          </p:cNvPr>
          <p:cNvPicPr>
            <a:picLocks noChangeAspect="1"/>
          </p:cNvPicPr>
          <p:nvPr/>
        </p:nvPicPr>
        <p:blipFill>
          <a:blip r:embed="rId4"/>
          <a:srcRect l="4238"/>
          <a:stretch>
            <a:fillRect/>
          </a:stretch>
        </p:blipFill>
        <p:spPr>
          <a:xfrm>
            <a:off x="6623223" y="1082198"/>
            <a:ext cx="5392372" cy="3023840"/>
          </a:xfrm>
          <a:prstGeom prst="rect">
            <a:avLst/>
          </a:prstGeom>
        </p:spPr>
      </p:pic>
    </p:spTree>
    <p:extLst>
      <p:ext uri="{BB962C8B-B14F-4D97-AF65-F5344CB8AC3E}">
        <p14:creationId xmlns:p14="http://schemas.microsoft.com/office/powerpoint/2010/main" val="5601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B6CE7-E87F-D430-BFB0-B99DE48BBC71}"/>
              </a:ext>
            </a:extLst>
          </p:cNvPr>
          <p:cNvGrpSpPr/>
          <p:nvPr/>
        </p:nvGrpSpPr>
        <p:grpSpPr>
          <a:xfrm>
            <a:off x="613376" y="570972"/>
            <a:ext cx="9326952" cy="1189285"/>
            <a:chOff x="2320035" y="0"/>
            <a:chExt cx="9326952" cy="1189285"/>
          </a:xfrm>
          <a:solidFill>
            <a:schemeClr val="accent1"/>
          </a:solidFill>
        </p:grpSpPr>
        <p:sp>
          <p:nvSpPr>
            <p:cNvPr id="12" name="Rectangle 11">
              <a:extLst>
                <a:ext uri="{FF2B5EF4-FFF2-40B4-BE49-F238E27FC236}">
                  <a16:creationId xmlns:a16="http://schemas.microsoft.com/office/drawing/2014/main" id="{A9259963-2CCE-676A-9161-8F4E6E6D6D89}"/>
                </a:ext>
              </a:extLst>
            </p:cNvPr>
            <p:cNvSpPr/>
            <p:nvPr/>
          </p:nvSpPr>
          <p:spPr>
            <a:xfrm>
              <a:off x="2320035" y="0"/>
              <a:ext cx="9326952" cy="1189285"/>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7EDC86A7-72F3-14C0-1BE1-95DB1F34A30A}"/>
                </a:ext>
              </a:extLst>
            </p:cNvPr>
            <p:cNvSpPr txBox="1"/>
            <p:nvPr/>
          </p:nvSpPr>
          <p:spPr>
            <a:xfrm>
              <a:off x="2320035" y="0"/>
              <a:ext cx="9326952" cy="11892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within </a:t>
              </a:r>
              <a:r>
                <a:rPr lang="en-US" sz="1800" kern="1200">
                  <a:latin typeface="Arial" panose="020B0604020202020204" pitchFamily="34" charset="0"/>
                  <a:cs typeface="Arial" panose="020B0604020202020204" pitchFamily="34" charset="0"/>
                </a:rPr>
                <a:t>is the strength that arises from inside ourselves when we recognize the equal ability within all of us to positively influence our own lives and community. By discovering the positive power within ourselves, we are compelled to address the negative uses of power that create injustice in our communities.</a:t>
              </a:r>
              <a:endParaRPr lang="en-GB" sz="1800" kern="120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962043CA-1C87-5576-E9FF-39ABCFD371EF}"/>
              </a:ext>
            </a:extLst>
          </p:cNvPr>
          <p:cNvGrpSpPr/>
          <p:nvPr/>
        </p:nvGrpSpPr>
        <p:grpSpPr>
          <a:xfrm>
            <a:off x="1184876" y="2041690"/>
            <a:ext cx="9326952" cy="1387310"/>
            <a:chOff x="-307415" y="960"/>
            <a:chExt cx="12593470" cy="1605801"/>
          </a:xfrm>
        </p:grpSpPr>
        <p:sp>
          <p:nvSpPr>
            <p:cNvPr id="15" name="Rectangle 14">
              <a:extLst>
                <a:ext uri="{FF2B5EF4-FFF2-40B4-BE49-F238E27FC236}">
                  <a16:creationId xmlns:a16="http://schemas.microsoft.com/office/drawing/2014/main" id="{B26744AD-8C15-93A6-0BCA-18681002DDF9}"/>
                </a:ext>
              </a:extLst>
            </p:cNvPr>
            <p:cNvSpPr/>
            <p:nvPr/>
          </p:nvSpPr>
          <p:spPr>
            <a:xfrm>
              <a:off x="-307415" y="960"/>
              <a:ext cx="12593470" cy="1605801"/>
            </a:xfrm>
            <a:prstGeom prst="rect">
              <a:avLst/>
            </a:prstGeom>
            <a:solidFill>
              <a:srgbClr val="D61487"/>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5E56D2B4-8FFF-89B4-12DA-D131751F5EE4}"/>
                </a:ext>
              </a:extLst>
            </p:cNvPr>
            <p:cNvSpPr txBox="1"/>
            <p:nvPr/>
          </p:nvSpPr>
          <p:spPr>
            <a:xfrm>
              <a:off x="-307415" y="960"/>
              <a:ext cx="12593470" cy="1605801"/>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over </a:t>
              </a:r>
              <a:r>
                <a:rPr lang="en-US" sz="1800" kern="1200">
                  <a:latin typeface="Arial" panose="020B0604020202020204" pitchFamily="34" charset="0"/>
                  <a:cs typeface="Arial" panose="020B0604020202020204" pitchFamily="34" charset="0"/>
                </a:rPr>
                <a:t>means the power that one person or group uses to control another person or group. This control might come from direct violence or more indirectly; for example, from the community beliefs and practices that position men as superior to women. Using one’s power over another is injustice.</a:t>
              </a:r>
              <a:endParaRPr lang="en-GB" sz="1800" kern="1200">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310677-F793-40A8-2AE6-C24BE79E047E}"/>
              </a:ext>
            </a:extLst>
          </p:cNvPr>
          <p:cNvGrpSpPr/>
          <p:nvPr/>
        </p:nvGrpSpPr>
        <p:grpSpPr>
          <a:xfrm>
            <a:off x="1797221" y="3710433"/>
            <a:ext cx="9326952" cy="1104547"/>
            <a:chOff x="-3699034" y="47"/>
            <a:chExt cx="19376708" cy="2470736"/>
          </a:xfrm>
        </p:grpSpPr>
        <p:sp>
          <p:nvSpPr>
            <p:cNvPr id="18" name="Rectangle 17">
              <a:extLst>
                <a:ext uri="{FF2B5EF4-FFF2-40B4-BE49-F238E27FC236}">
                  <a16:creationId xmlns:a16="http://schemas.microsoft.com/office/drawing/2014/main" id="{C66F3F53-3FD9-FB43-70C4-5F5F75A801E8}"/>
                </a:ext>
              </a:extLst>
            </p:cNvPr>
            <p:cNvSpPr/>
            <p:nvPr/>
          </p:nvSpPr>
          <p:spPr>
            <a:xfrm>
              <a:off x="-3699034" y="47"/>
              <a:ext cx="19376708" cy="2470736"/>
            </a:xfrm>
            <a:prstGeom prst="rect">
              <a:avLst/>
            </a:prstGeom>
            <a:solidFill>
              <a:srgbClr val="F16BBB"/>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9" name="TextBox 18">
              <a:extLst>
                <a:ext uri="{FF2B5EF4-FFF2-40B4-BE49-F238E27FC236}">
                  <a16:creationId xmlns:a16="http://schemas.microsoft.com/office/drawing/2014/main" id="{5190E80B-511B-2EDA-9D5B-6EB491DB806E}"/>
                </a:ext>
              </a:extLst>
            </p:cNvPr>
            <p:cNvSpPr txBox="1"/>
            <p:nvPr/>
          </p:nvSpPr>
          <p:spPr>
            <a:xfrm>
              <a:off x="-3699034" y="47"/>
              <a:ext cx="19376708" cy="2470736"/>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 </a:t>
              </a:r>
              <a:r>
                <a:rPr lang="en-US" sz="1800" kern="1200">
                  <a:latin typeface="Arial" panose="020B0604020202020204" pitchFamily="34" charset="0"/>
                  <a:cs typeface="Arial" panose="020B0604020202020204" pitchFamily="34" charset="0"/>
                </a:rPr>
                <a:t>means the power felt when two or more people come together to do something that they could not do alone. Power with includes joining our power with individuals as well as groups to respond to injustice with positive energy and support.</a:t>
              </a:r>
              <a:endParaRPr lang="en-GB" sz="1800" kern="120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5B084385-A328-5EDF-33C9-983D092CBB5D}"/>
              </a:ext>
            </a:extLst>
          </p:cNvPr>
          <p:cNvGrpSpPr/>
          <p:nvPr/>
        </p:nvGrpSpPr>
        <p:grpSpPr>
          <a:xfrm>
            <a:off x="2317579" y="5094124"/>
            <a:ext cx="9326952" cy="1244724"/>
            <a:chOff x="-8230459" y="861446"/>
            <a:chExt cx="28439558" cy="3626346"/>
          </a:xfrm>
          <a:solidFill>
            <a:schemeClr val="accent5"/>
          </a:solidFill>
        </p:grpSpPr>
        <p:sp>
          <p:nvSpPr>
            <p:cNvPr id="21" name="Rectangle 20">
              <a:extLst>
                <a:ext uri="{FF2B5EF4-FFF2-40B4-BE49-F238E27FC236}">
                  <a16:creationId xmlns:a16="http://schemas.microsoft.com/office/drawing/2014/main" id="{6FA66C1D-68FA-8D77-5434-670DAD6173A2}"/>
                </a:ext>
              </a:extLst>
            </p:cNvPr>
            <p:cNvSpPr/>
            <p:nvPr/>
          </p:nvSpPr>
          <p:spPr>
            <a:xfrm>
              <a:off x="-8230459" y="861446"/>
              <a:ext cx="28439558" cy="3626346"/>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F85BC1B8-C5D9-AFD2-C16D-50089781C67A}"/>
                </a:ext>
              </a:extLst>
            </p:cNvPr>
            <p:cNvSpPr txBox="1"/>
            <p:nvPr/>
          </p:nvSpPr>
          <p:spPr>
            <a:xfrm>
              <a:off x="-8230459" y="861446"/>
              <a:ext cx="28439558" cy="362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solidFill>
                    <a:schemeClr val="bg1"/>
                  </a:solidFill>
                  <a:latin typeface="Arial" panose="020B0604020202020204" pitchFamily="34" charset="0"/>
                  <a:cs typeface="Arial" panose="020B0604020202020204" pitchFamily="34" charset="0"/>
                </a:rPr>
                <a:t>Power to </a:t>
              </a:r>
              <a:r>
                <a:rPr lang="en-US" sz="1800" kern="1200">
                  <a:solidFill>
                    <a:schemeClr val="bg1"/>
                  </a:solidFill>
                  <a:latin typeface="Arial" panose="020B0604020202020204" pitchFamily="34" charset="0"/>
                  <a:cs typeface="Arial" panose="020B0604020202020204" pitchFamily="34" charset="0"/>
                </a:rPr>
                <a:t>is the belief, energy and actions that individuals and groups use to create positive change. Power to is when individuals proactively work to ensure that all community members enjoy the full spectrum of human rights, and are able to achieve their full potential.</a:t>
              </a:r>
              <a:endParaRPr lang="en-IT" sz="1800" kern="12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2448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9B10-3BCE-CE43-733A-1C3BAAFB7D3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1E03817-882A-F749-AE33-0850D59B125B}"/>
              </a:ext>
            </a:extLst>
          </p:cNvPr>
          <p:cNvSpPr txBox="1">
            <a:spLocks/>
          </p:cNvSpPr>
          <p:nvPr/>
        </p:nvSpPr>
        <p:spPr>
          <a:xfrm>
            <a:off x="6553959" y="1900770"/>
            <a:ext cx="5042297"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 are times when you have felt your power within, power with, or power to? </a:t>
            </a:r>
          </a:p>
          <a:p>
            <a:endParaRPr lang="en-US"/>
          </a:p>
          <a:p>
            <a:r>
              <a:rPr lang="en-US"/>
              <a:t>How about your power over someone else? Or someone else’s power over you?</a:t>
            </a:r>
          </a:p>
          <a:p>
            <a:endParaRPr lang="en-US"/>
          </a:p>
        </p:txBody>
      </p:sp>
      <p:sp>
        <p:nvSpPr>
          <p:cNvPr id="3" name="Google Shape;145;p4">
            <a:extLst>
              <a:ext uri="{FF2B5EF4-FFF2-40B4-BE49-F238E27FC236}">
                <a16:creationId xmlns:a16="http://schemas.microsoft.com/office/drawing/2014/main" id="{49B6938A-7694-BC4D-9F39-911C72F944E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Reflection</a:t>
            </a:r>
          </a:p>
        </p:txBody>
      </p:sp>
      <p:pic>
        <p:nvPicPr>
          <p:cNvPr id="14" name="Graphic 13">
            <a:extLst>
              <a:ext uri="{FF2B5EF4-FFF2-40B4-BE49-F238E27FC236}">
                <a16:creationId xmlns:a16="http://schemas.microsoft.com/office/drawing/2014/main" id="{600BAF34-6330-5855-A0C6-724CAA9459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1811" y="2109355"/>
            <a:ext cx="5898137" cy="3454976"/>
          </a:xfrm>
          <a:prstGeom prst="rect">
            <a:avLst/>
          </a:prstGeom>
        </p:spPr>
      </p:pic>
    </p:spTree>
    <p:extLst>
      <p:ext uri="{BB962C8B-B14F-4D97-AF65-F5344CB8AC3E}">
        <p14:creationId xmlns:p14="http://schemas.microsoft.com/office/powerpoint/2010/main" val="597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20AD-3DAC-FBBC-FAF7-B2C3E51EA725}"/>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0CEDDA67-AED0-3705-3B00-6CA26C8ABE8C}"/>
              </a:ext>
            </a:extLst>
          </p:cNvPr>
          <p:cNvSpPr txBox="1"/>
          <p:nvPr/>
        </p:nvSpPr>
        <p:spPr>
          <a:xfrm>
            <a:off x="651811" y="1388991"/>
            <a:ext cx="5444189" cy="2574232"/>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a:t>People in charge of humanitarian assistance are in very powerful positions in the community. </a:t>
            </a:r>
          </a:p>
          <a:p>
            <a:pPr>
              <a:spcBef>
                <a:spcPts val="600"/>
              </a:spcBef>
              <a:spcAft>
                <a:spcPts val="600"/>
              </a:spcAft>
              <a:buClr>
                <a:srgbClr val="7030A0"/>
              </a:buClr>
            </a:pPr>
            <a:r>
              <a:rPr lang="en-US"/>
              <a:t>They can choose to use this power positively – to help the community – or negatively – to take advantage of those most vulnerable or with less power.</a:t>
            </a:r>
          </a:p>
          <a:p>
            <a:pPr>
              <a:spcBef>
                <a:spcPts val="600"/>
              </a:spcBef>
              <a:spcAft>
                <a:spcPts val="600"/>
              </a:spcAft>
              <a:buClr>
                <a:srgbClr val="7030A0"/>
              </a:buClr>
            </a:pPr>
            <a:r>
              <a:rPr lang="en-US"/>
              <a:t>All humanitarian assistance should be distributed freely, based on need. </a:t>
            </a:r>
          </a:p>
          <a:p>
            <a:pPr>
              <a:spcBef>
                <a:spcPts val="600"/>
              </a:spcBef>
              <a:spcAft>
                <a:spcPts val="600"/>
              </a:spcAft>
              <a:buClr>
                <a:srgbClr val="7030A0"/>
              </a:buClr>
            </a:pPr>
            <a:r>
              <a:rPr lang="en-US"/>
              <a:t>Unfairly distributing resources and opportunities is an abuse of power. Asking something in return to access resources and opportunities is also an abuse of power. </a:t>
            </a:r>
          </a:p>
          <a:p>
            <a:pPr lvl="0"/>
            <a:endParaRPr lang="en-GB"/>
          </a:p>
        </p:txBody>
      </p:sp>
      <p:sp>
        <p:nvSpPr>
          <p:cNvPr id="10" name="Google Shape;147;p4">
            <a:extLst>
              <a:ext uri="{FF2B5EF4-FFF2-40B4-BE49-F238E27FC236}">
                <a16:creationId xmlns:a16="http://schemas.microsoft.com/office/drawing/2014/main" id="{1439BDEA-606C-14FB-6E9A-30C3E7A1A94E}"/>
              </a:ext>
            </a:extLst>
          </p:cNvPr>
          <p:cNvSpPr txBox="1"/>
          <p:nvPr/>
        </p:nvSpPr>
        <p:spPr>
          <a:xfrm>
            <a:off x="7335983" y="1388991"/>
            <a:ext cx="2576945" cy="2052635"/>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RECAP</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a:p>
            <a:r>
              <a:rPr lang="en-US"/>
              <a:t>Power is the ability to influence or control resources, people, and opportunities.</a:t>
            </a:r>
          </a:p>
        </p:txBody>
      </p:sp>
      <p:pic>
        <p:nvPicPr>
          <p:cNvPr id="12" name="Picture 11" descr="A person standing next to a person at a desk&#10;&#10;AI-generated content may be incorrect.">
            <a:extLst>
              <a:ext uri="{FF2B5EF4-FFF2-40B4-BE49-F238E27FC236}">
                <a16:creationId xmlns:a16="http://schemas.microsoft.com/office/drawing/2014/main" id="{2DD7BDF0-1C46-0321-52A9-AD6CEE39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085" y="4042526"/>
            <a:ext cx="6317178" cy="2924841"/>
          </a:xfrm>
          <a:prstGeom prst="rect">
            <a:avLst/>
          </a:prstGeom>
        </p:spPr>
      </p:pic>
      <p:sp>
        <p:nvSpPr>
          <p:cNvPr id="2" name="Google Shape;145;p4">
            <a:extLst>
              <a:ext uri="{FF2B5EF4-FFF2-40B4-BE49-F238E27FC236}">
                <a16:creationId xmlns:a16="http://schemas.microsoft.com/office/drawing/2014/main" id="{FA8FBA51-AB5F-87F1-6D8D-BDAA00E5C8C1}"/>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a:cs typeface="Calibri"/>
                <a:sym typeface="Calibri"/>
              </a:rPr>
              <a:t>Power &amp; Humanitarian Assistance</a:t>
            </a:r>
            <a:endParaRPr lang="en-US" sz="3600" b="1">
              <a:latin typeface="Nunito" panose="020F0502020204030204" pitchFamily="2" charset="0"/>
              <a:cs typeface="Calibri"/>
              <a:sym typeface="Calibri"/>
            </a:endParaRPr>
          </a:p>
          <a:p>
            <a:endParaRPr lang="en-US" sz="3600" b="1">
              <a:latin typeface="Nunito" panose="020F0502020204030204" pitchFamily="2" charset="0"/>
              <a:cs typeface="Calibri"/>
            </a:endParaRPr>
          </a:p>
        </p:txBody>
      </p:sp>
    </p:spTree>
    <p:extLst>
      <p:ext uri="{BB962C8B-B14F-4D97-AF65-F5344CB8AC3E}">
        <p14:creationId xmlns:p14="http://schemas.microsoft.com/office/powerpoint/2010/main" val="305785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ffee break logo with a clock and a ball&#10;&#10;AI-generated content may be incorrect.">
            <a:extLst>
              <a:ext uri="{FF2B5EF4-FFF2-40B4-BE49-F238E27FC236}">
                <a16:creationId xmlns:a16="http://schemas.microsoft.com/office/drawing/2014/main" id="{A9639422-84C0-ED7A-3751-4E98BCDBB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739" y="705739"/>
            <a:ext cx="5446521" cy="5446521"/>
          </a:xfrm>
          <a:prstGeom prst="rect">
            <a:avLst/>
          </a:prstGeom>
        </p:spPr>
      </p:pic>
    </p:spTree>
    <p:extLst>
      <p:ext uri="{BB962C8B-B14F-4D97-AF65-F5344CB8AC3E}">
        <p14:creationId xmlns:p14="http://schemas.microsoft.com/office/powerpoint/2010/main" val="2286958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102EE0C7-4E2A-A39F-6D4A-A34433D09895}"/>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0D37B37-3291-D68F-636D-B27E0E24DCC4}"/>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2: </a:t>
            </a:r>
            <a:r>
              <a:rPr lang="en-US" sz="4800">
                <a:latin typeface="Nunito" pitchFamily="2" charset="0"/>
              </a:rPr>
              <a:t>Risk Point Mapping</a:t>
            </a:r>
          </a:p>
        </p:txBody>
      </p:sp>
      <p:sp>
        <p:nvSpPr>
          <p:cNvPr id="394" name="Google Shape;394;p18">
            <a:extLst>
              <a:ext uri="{FF2B5EF4-FFF2-40B4-BE49-F238E27FC236}">
                <a16:creationId xmlns:a16="http://schemas.microsoft.com/office/drawing/2014/main" id="{E52D01C3-159B-0BEF-4464-659AB51EC805}"/>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B97CF54D-D834-FDEF-D46D-9AC55B85D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95229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B908CE-D7DF-9B4A-AD0F-03D8CFDAA467}"/>
              </a:ext>
            </a:extLst>
          </p:cNvPr>
          <p:cNvSpPr>
            <a:spLocks noGrp="1"/>
          </p:cNvSpPr>
          <p:nvPr>
            <p:ph idx="1"/>
          </p:nvPr>
        </p:nvSpPr>
        <p:spPr>
          <a:xfrm>
            <a:off x="651811" y="1534680"/>
            <a:ext cx="10515600" cy="4351338"/>
          </a:xfrm>
        </p:spPr>
        <p:txBody>
          <a:bodyPr/>
          <a:lstStyle/>
          <a:p>
            <a:endParaRPr lang="en-US"/>
          </a:p>
        </p:txBody>
      </p:sp>
      <p:sp>
        <p:nvSpPr>
          <p:cNvPr id="4" name="Google Shape;145;p4">
            <a:extLst>
              <a:ext uri="{FF2B5EF4-FFF2-40B4-BE49-F238E27FC236}">
                <a16:creationId xmlns:a16="http://schemas.microsoft.com/office/drawing/2014/main" id="{0D3D832E-D30D-0EE8-D4E2-3AC826AFC29B}"/>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Group Allocation </a:t>
            </a:r>
          </a:p>
        </p:txBody>
      </p:sp>
    </p:spTree>
    <p:extLst>
      <p:ext uri="{BB962C8B-B14F-4D97-AF65-F5344CB8AC3E}">
        <p14:creationId xmlns:p14="http://schemas.microsoft.com/office/powerpoint/2010/main" val="287808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32455-6DEE-E60E-B875-11D5CA7503A0}"/>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622CA8D6-9CB1-4F77-BB8D-1099C87E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014" y="3928500"/>
            <a:ext cx="2770834" cy="3020209"/>
          </a:xfrm>
          <a:prstGeom prst="rect">
            <a:avLst/>
          </a:prstGeom>
        </p:spPr>
      </p:pic>
      <p:sp>
        <p:nvSpPr>
          <p:cNvPr id="2" name="Google Shape;145;p4">
            <a:extLst>
              <a:ext uri="{FF2B5EF4-FFF2-40B4-BE49-F238E27FC236}">
                <a16:creationId xmlns:a16="http://schemas.microsoft.com/office/drawing/2014/main" id="{AC8F50EC-34EC-B095-180D-AC3C2371EDDF}"/>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Background</a:t>
            </a:r>
            <a:endParaRPr lang="en-US" b="1">
              <a:latin typeface="Nunito" panose="020F0502020204030204" pitchFamily="2" charset="0"/>
            </a:endParaRPr>
          </a:p>
        </p:txBody>
      </p:sp>
      <p:sp>
        <p:nvSpPr>
          <p:cNvPr id="5" name="Google Shape;147;p4">
            <a:extLst>
              <a:ext uri="{FF2B5EF4-FFF2-40B4-BE49-F238E27FC236}">
                <a16:creationId xmlns:a16="http://schemas.microsoft.com/office/drawing/2014/main" id="{53AC2A53-FF95-CEE9-EEE9-59D6D6DE296E}"/>
              </a:ext>
            </a:extLst>
          </p:cNvPr>
          <p:cNvSpPr txBox="1"/>
          <p:nvPr/>
        </p:nvSpPr>
        <p:spPr>
          <a:xfrm>
            <a:off x="651811" y="1556766"/>
            <a:ext cx="7830355" cy="2743199"/>
          </a:xfrm>
          <a:prstGeom prst="rect">
            <a:avLst/>
          </a:prstGeom>
          <a:noFill/>
          <a:ln>
            <a:noFill/>
          </a:ln>
        </p:spPr>
        <p:txBody>
          <a:bodyPr spcFirstLastPara="1" wrap="square" lIns="0" tIns="0" rIns="0" bIns="0" anchor="t" anchorCtr="0">
            <a:noAutofit/>
          </a:bodyPr>
          <a:lstStyle/>
          <a:p>
            <a:r>
              <a:rPr lang="en-US"/>
              <a:t>WFP has been working for the past year with humanitarian clusters to build ownership and strengthen capacity on PSEA.</a:t>
            </a:r>
          </a:p>
          <a:p>
            <a:endParaRPr lang="en-US"/>
          </a:p>
          <a:p>
            <a:r>
              <a:rPr lang="en-US"/>
              <a:t>The World Food Programme (WFP) is partnering with the Global Women’s Institute (GWI) at George Washington University to deliver PSEA Specialized Services in Global Learning and Capacity Building.</a:t>
            </a:r>
          </a:p>
          <a:p>
            <a:pPr lvl="0"/>
            <a:endParaRPr lang="en-US"/>
          </a:p>
          <a:p>
            <a:pPr lvl="0"/>
            <a:r>
              <a:rPr lang="en-US"/>
              <a:t>This collaboration leverages GWI’s Empowered Aid approach and tools, developed and piloted over six years in humanitarian contexts to reduce risks of Sexual Exploitation and Abuse (SEA).</a:t>
            </a:r>
          </a:p>
          <a:p>
            <a:endParaRPr lang="en-US" b="1"/>
          </a:p>
        </p:txBody>
      </p:sp>
      <p:sp>
        <p:nvSpPr>
          <p:cNvPr id="7" name="Google Shape;147;p4">
            <a:extLst>
              <a:ext uri="{FF2B5EF4-FFF2-40B4-BE49-F238E27FC236}">
                <a16:creationId xmlns:a16="http://schemas.microsoft.com/office/drawing/2014/main" id="{75FC679F-FC9B-2A15-1BAA-4725D16E29F8}"/>
              </a:ext>
            </a:extLst>
          </p:cNvPr>
          <p:cNvSpPr txBox="1"/>
          <p:nvPr/>
        </p:nvSpPr>
        <p:spPr>
          <a:xfrm>
            <a:off x="651811" y="4707916"/>
            <a:ext cx="7830355" cy="877176"/>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lvl="0"/>
            <a:r>
              <a:rPr lang="en-US"/>
              <a:t>The initiative reflects a commitment to localization, survivor-centered responses, and the prevention of SEA in humanitarian aid delivery.</a:t>
            </a:r>
          </a:p>
        </p:txBody>
      </p:sp>
    </p:spTree>
    <p:extLst>
      <p:ext uri="{BB962C8B-B14F-4D97-AF65-F5344CB8AC3E}">
        <p14:creationId xmlns:p14="http://schemas.microsoft.com/office/powerpoint/2010/main" val="19983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94CF37B-6604-919E-F9E1-EF626270AF0F}"/>
              </a:ext>
            </a:extLst>
          </p:cNvPr>
          <p:cNvGraphicFramePr/>
          <p:nvPr/>
        </p:nvGraphicFramePr>
        <p:xfrm>
          <a:off x="1595158" y="1089950"/>
          <a:ext cx="8458200" cy="5674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F68A9ACB-4668-030B-BFEF-314CF514E898}"/>
              </a:ext>
            </a:extLst>
          </p:cNvPr>
          <p:cNvSpPr txBox="1"/>
          <p:nvPr/>
        </p:nvSpPr>
        <p:spPr>
          <a:xfrm>
            <a:off x="8620685" y="194366"/>
            <a:ext cx="3306856"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a:t>
            </a:r>
            <a:r>
              <a:rPr lang="en-US" sz="2000">
                <a:ln/>
                <a:latin typeface="Calibri" panose="020F0502020204030204"/>
              </a:rPr>
              <a:t>Cluster </a:t>
            </a:r>
            <a:r>
              <a:rPr kumimoji="0" lang="en-US" sz="2000" b="0" i="0" u="none" strike="noStrike" cap="none" spc="0" normalizeH="0" baseline="0" noProof="0">
                <a:ln/>
                <a:effectLst/>
                <a:uLnTx/>
                <a:uFillTx/>
                <a:latin typeface="Calibri" panose="020F0502020204030204"/>
                <a:ea typeface="+mn-ea"/>
                <a:cs typeface="+mn-cs"/>
              </a:rPr>
              <a:t>with the National PSEA Network, Protection Cluster, GBV and CP sub clusters and respective government entities to monitor effectiveness of mitigation measures. </a:t>
            </a:r>
            <a:endParaRPr lang="en-US" sz="2000"/>
          </a:p>
        </p:txBody>
      </p:sp>
      <p:sp>
        <p:nvSpPr>
          <p:cNvPr id="15" name="TextBox 14">
            <a:extLst>
              <a:ext uri="{FF2B5EF4-FFF2-40B4-BE49-F238E27FC236}">
                <a16:creationId xmlns:a16="http://schemas.microsoft.com/office/drawing/2014/main" id="{22597D77-24F7-FB7B-5CAC-73006A41E05E}"/>
              </a:ext>
            </a:extLst>
          </p:cNvPr>
          <p:cNvSpPr txBox="1"/>
          <p:nvPr/>
        </p:nvSpPr>
        <p:spPr>
          <a:xfrm>
            <a:off x="264459" y="1988288"/>
            <a:ext cx="2665880"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kumimoji="0" lang="en-US" sz="2000" b="0" i="0" u="none" strike="noStrike" cap="none" spc="0" normalizeH="0" baseline="0" noProof="0">
                <a:ln/>
                <a:effectLst/>
                <a:uLnTx/>
                <a:uFillTx/>
                <a:latin typeface="Calibri" panose="020F0502020204030204"/>
                <a:ea typeface="+mn-ea"/>
                <a:cs typeface="+mn-cs"/>
              </a:rPr>
              <a:t>WFP, as PSEAH Champion, to provide a template that can be used to help respective clusters identify risks in their contexts. </a:t>
            </a:r>
            <a:endParaRPr lang="en-US" sz="2000"/>
          </a:p>
        </p:txBody>
      </p:sp>
      <p:sp>
        <p:nvSpPr>
          <p:cNvPr id="17" name="TextBox 16">
            <a:extLst>
              <a:ext uri="{FF2B5EF4-FFF2-40B4-BE49-F238E27FC236}">
                <a16:creationId xmlns:a16="http://schemas.microsoft.com/office/drawing/2014/main" id="{CA3D35B7-1F21-4B55-5C47-07BC6733F280}"/>
              </a:ext>
            </a:extLst>
          </p:cNvPr>
          <p:cNvSpPr txBox="1"/>
          <p:nvPr/>
        </p:nvSpPr>
        <p:spPr>
          <a:xfrm>
            <a:off x="8620685" y="2957849"/>
            <a:ext cx="3306856"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Cluster works with National PSEA Network, Protection cluster, GBV and Child Protection (CP) sub clusters, community engagement/information provision taskforce</a:t>
            </a:r>
            <a:r>
              <a:rPr lang="en-US" sz="2000">
                <a:ln/>
                <a:latin typeface="Calibri" panose="020F0502020204030204"/>
              </a:rPr>
              <a:t> or </a:t>
            </a:r>
            <a:r>
              <a:rPr kumimoji="0" lang="en-US" sz="2000" b="0" i="0" u="none" strike="noStrike" cap="none" spc="0" normalizeH="0" baseline="0" noProof="0">
                <a:ln/>
                <a:effectLst/>
                <a:uLnTx/>
                <a:uFillTx/>
                <a:latin typeface="Calibri" panose="020F0502020204030204"/>
                <a:ea typeface="+mn-ea"/>
                <a:cs typeface="+mn-cs"/>
              </a:rPr>
              <a:t>working group (AAP), and respective government entities to define and implement mitigation measures. </a:t>
            </a:r>
            <a:endParaRPr lang="en-US" sz="2000"/>
          </a:p>
        </p:txBody>
      </p:sp>
      <p:sp>
        <p:nvSpPr>
          <p:cNvPr id="20" name="Arrow: Left 19">
            <a:extLst>
              <a:ext uri="{FF2B5EF4-FFF2-40B4-BE49-F238E27FC236}">
                <a16:creationId xmlns:a16="http://schemas.microsoft.com/office/drawing/2014/main" id="{7F14CB33-15D7-7B64-2527-1B3433C3E83B}"/>
              </a:ext>
            </a:extLst>
          </p:cNvPr>
          <p:cNvSpPr/>
          <p:nvPr/>
        </p:nvSpPr>
        <p:spPr>
          <a:xfrm>
            <a:off x="2796988" y="2608729"/>
            <a:ext cx="766483"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1DF9AFD-6F22-E55C-FCEF-A379C4D9203F}"/>
              </a:ext>
            </a:extLst>
          </p:cNvPr>
          <p:cNvSpPr/>
          <p:nvPr/>
        </p:nvSpPr>
        <p:spPr>
          <a:xfrm rot="9008352">
            <a:off x="7356256" y="1578552"/>
            <a:ext cx="1317838"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A2457ABA-F840-D50A-F9FC-74586A18B011}"/>
              </a:ext>
            </a:extLst>
          </p:cNvPr>
          <p:cNvSpPr/>
          <p:nvPr/>
        </p:nvSpPr>
        <p:spPr>
          <a:xfrm rot="11442168">
            <a:off x="7294030" y="5501885"/>
            <a:ext cx="1287910"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45;p4">
            <a:extLst>
              <a:ext uri="{FF2B5EF4-FFF2-40B4-BE49-F238E27FC236}">
                <a16:creationId xmlns:a16="http://schemas.microsoft.com/office/drawing/2014/main" id="{DDCEF422-A40B-0ECC-E8E7-D9DE822CC94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Why an SEA Risk Mapping Tool?</a:t>
            </a:r>
          </a:p>
        </p:txBody>
      </p:sp>
    </p:spTree>
    <p:extLst>
      <p:ext uri="{BB962C8B-B14F-4D97-AF65-F5344CB8AC3E}">
        <p14:creationId xmlns:p14="http://schemas.microsoft.com/office/powerpoint/2010/main" val="1287578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84FA-8559-90E7-734A-06F81A29893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574E070C-C3EE-D2CC-9386-9F789158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90" y="4053016"/>
            <a:ext cx="2297925" cy="2504738"/>
          </a:xfrm>
          <a:prstGeom prst="rect">
            <a:avLst/>
          </a:prstGeom>
        </p:spPr>
      </p:pic>
      <p:sp>
        <p:nvSpPr>
          <p:cNvPr id="5" name="Google Shape;147;p4">
            <a:extLst>
              <a:ext uri="{FF2B5EF4-FFF2-40B4-BE49-F238E27FC236}">
                <a16:creationId xmlns:a16="http://schemas.microsoft.com/office/drawing/2014/main" id="{923F4774-73AE-A8DA-7C4D-D637D3547C0C}"/>
              </a:ext>
            </a:extLst>
          </p:cNvPr>
          <p:cNvSpPr txBox="1"/>
          <p:nvPr/>
        </p:nvSpPr>
        <p:spPr>
          <a:xfrm>
            <a:off x="616578" y="1463930"/>
            <a:ext cx="10305884" cy="2504738"/>
          </a:xfrm>
          <a:prstGeom prst="rect">
            <a:avLst/>
          </a:prstGeom>
          <a:noFill/>
          <a:ln>
            <a:noFill/>
          </a:ln>
        </p:spPr>
        <p:txBody>
          <a:bodyPr spcFirstLastPara="1" wrap="square" lIns="0" tIns="0" rIns="0" bIns="0" anchor="t" anchorCtr="0">
            <a:noAutofit/>
          </a:bodyPr>
          <a:lstStyle/>
          <a:p>
            <a:r>
              <a:rPr lang="en-US" dirty="0">
                <a:latin typeface="Aptos"/>
                <a:ea typeface="Calibri"/>
                <a:cs typeface="Calibri"/>
              </a:rPr>
              <a:t>My name is Amina, and I live in a town that has become a crossroads for people fleeing violence, floods, and hunger. Many of us sleep under plastic sheets, in makeshift shelters made from scraps of wood and tarpaulin. Our town hosts an informal IDP camp that keeps growing, but services remain scarce. When it rains, everything floods—our beds, our food, even the few clothes we have. We hear there’s shelter assistance and non-food item distributions, but they rarely reach us. Those with connections or who arrive first sometimes get tarps, blankets, or jerry cans. The rest of us wait or go without.</a:t>
            </a:r>
            <a:endParaRPr lang="en-US">
              <a:latin typeface="Aptos"/>
            </a:endParaRPr>
          </a:p>
          <a:p>
            <a:endParaRPr lang="en-US" dirty="0"/>
          </a:p>
        </p:txBody>
      </p:sp>
      <p:sp>
        <p:nvSpPr>
          <p:cNvPr id="3" name="Google Shape;147;p4">
            <a:extLst>
              <a:ext uri="{FF2B5EF4-FFF2-40B4-BE49-F238E27FC236}">
                <a16:creationId xmlns:a16="http://schemas.microsoft.com/office/drawing/2014/main" id="{7C8D023C-0719-B0FE-A6AA-6E08BEAE9362}"/>
              </a:ext>
            </a:extLst>
          </p:cNvPr>
          <p:cNvSpPr txBox="1"/>
          <p:nvPr/>
        </p:nvSpPr>
        <p:spPr>
          <a:xfrm>
            <a:off x="612337" y="3245902"/>
            <a:ext cx="9174524" cy="2504738"/>
          </a:xfrm>
          <a:prstGeom prst="rect">
            <a:avLst/>
          </a:prstGeom>
          <a:noFill/>
          <a:ln>
            <a:noFill/>
          </a:ln>
        </p:spPr>
        <p:txBody>
          <a:bodyPr spcFirstLastPara="1" wrap="square" lIns="0" tIns="0" rIns="0" bIns="0" anchor="t" anchorCtr="0">
            <a:noAutofit/>
          </a:bodyPr>
          <a:lstStyle/>
          <a:p>
            <a:r>
              <a:rPr lang="en-US" sz="2200" dirty="0">
                <a:latin typeface="Calibri"/>
                <a:ea typeface="Calibri"/>
                <a:cs typeface="Calibri"/>
              </a:rPr>
              <a:t>I</a:t>
            </a:r>
            <a:r>
              <a:rPr lang="en-US" dirty="0">
                <a:latin typeface="Aptos"/>
                <a:ea typeface="Calibri"/>
                <a:cs typeface="Calibri"/>
              </a:rPr>
              <a:t>n our camp, the vulnerabilities are layered. Women and girls sleep in overcrowded tents without privacy or safety, making us targets for harassment. People with disabilities are stuck in shelters not built for their needs, unable to access latrines or bathing spaces. Elderly people suffer in the heat or cold with no bedding or warm clothing. And children fall sick easily, sleeping on bare ground with no mosquito nets or clean water. We see the aid stored in warehouses just down the road—so close, yet out of reach. We don’t need promises; we need safe, dignified shelter, basic household items, and a system that sees us, not just the places where trucks are told to stop.</a:t>
            </a:r>
            <a:endParaRPr lang="en-US" dirty="0">
              <a:latin typeface="Aptos"/>
            </a:endParaRPr>
          </a:p>
          <a:p>
            <a:pPr marL="0" marR="0" lvl="0" indent="0" algn="l" rtl="0">
              <a:spcBef>
                <a:spcPts val="0"/>
              </a:spcBef>
              <a:spcAft>
                <a:spcPts val="0"/>
              </a:spcAft>
              <a:buNone/>
            </a:pPr>
            <a:br>
              <a:rPr lang="en-US" dirty="0"/>
            </a:br>
            <a:r>
              <a:rPr lang="en-US" dirty="0"/>
              <a:t>At the distribution center, I try to stand in line, but it’s always crowded, and sometimes, they run out before my turn. It’s even harder when it rains. </a:t>
            </a:r>
          </a:p>
          <a:p>
            <a:pPr marL="0" marR="0" lvl="0" indent="0" algn="l" rtl="0">
              <a:spcBef>
                <a:spcPts val="0"/>
              </a:spcBef>
              <a:spcAft>
                <a:spcPts val="0"/>
              </a:spcAft>
              <a:buNone/>
            </a:pPr>
            <a:endParaRPr lang="en-GB" dirty="0"/>
          </a:p>
        </p:txBody>
      </p:sp>
      <p:sp>
        <p:nvSpPr>
          <p:cNvPr id="4" name="Google Shape;145;p4">
            <a:extLst>
              <a:ext uri="{FF2B5EF4-FFF2-40B4-BE49-F238E27FC236}">
                <a16:creationId xmlns:a16="http://schemas.microsoft.com/office/drawing/2014/main" id="{605DC4EF-02A0-DE9E-CAB7-500BE1F03838}"/>
              </a:ext>
            </a:extLst>
          </p:cNvPr>
          <p:cNvSpPr/>
          <p:nvPr/>
        </p:nvSpPr>
        <p:spPr>
          <a:xfrm>
            <a:off x="651811" y="605892"/>
            <a:ext cx="9242264"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Risk Point Mapping-Scenario</a:t>
            </a:r>
          </a:p>
        </p:txBody>
      </p:sp>
    </p:spTree>
    <p:extLst>
      <p:ext uri="{BB962C8B-B14F-4D97-AF65-F5344CB8AC3E}">
        <p14:creationId xmlns:p14="http://schemas.microsoft.com/office/powerpoint/2010/main" val="3739857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7E71-15ED-8D34-F1A3-3A19B0B18D95}"/>
              </a:ext>
            </a:extLst>
          </p:cNvPr>
          <p:cNvSpPr>
            <a:spLocks noGrp="1"/>
          </p:cNvSpPr>
          <p:nvPr>
            <p:ph type="title"/>
          </p:nvPr>
        </p:nvSpPr>
        <p:spPr>
          <a:xfrm>
            <a:off x="538451" y="571500"/>
            <a:ext cx="7994246" cy="1255222"/>
          </a:xfrm>
        </p:spPr>
        <p:txBody>
          <a:bodyPr anchor="b">
            <a:normAutofit/>
          </a:bodyPr>
          <a:lstStyle/>
          <a:p>
            <a:r>
              <a:rPr lang="en-US" sz="4000" b="1">
                <a:latin typeface="Nunito" pitchFamily="2" charset="0"/>
              </a:rPr>
              <a:t>Reflect on… (10 Min)</a:t>
            </a:r>
          </a:p>
        </p:txBody>
      </p:sp>
      <p:pic>
        <p:nvPicPr>
          <p:cNvPr id="5" name="Picture 4" descr="A person standing at a desk with a computer&#10;&#10;AI-generated content may be incorrect.">
            <a:extLst>
              <a:ext uri="{FF2B5EF4-FFF2-40B4-BE49-F238E27FC236}">
                <a16:creationId xmlns:a16="http://schemas.microsoft.com/office/drawing/2014/main" id="{BB529978-2997-94E4-28DD-CFFB3A8071A3}"/>
              </a:ext>
            </a:extLst>
          </p:cNvPr>
          <p:cNvPicPr>
            <a:picLocks noChangeAspect="1"/>
          </p:cNvPicPr>
          <p:nvPr/>
        </p:nvPicPr>
        <p:blipFill>
          <a:blip r:embed="rId3">
            <a:extLst>
              <a:ext uri="{28A0092B-C50C-407E-A947-70E740481C1C}">
                <a14:useLocalDpi xmlns:a14="http://schemas.microsoft.com/office/drawing/2010/main" val="0"/>
              </a:ext>
            </a:extLst>
          </a:blip>
          <a:srcRect b="3672"/>
          <a:stretch>
            <a:fillRect/>
          </a:stretch>
        </p:blipFill>
        <p:spPr>
          <a:xfrm>
            <a:off x="5747934" y="2904205"/>
            <a:ext cx="6172200" cy="3953795"/>
          </a:xfrm>
          <a:prstGeom prst="rect">
            <a:avLst/>
          </a:prstGeom>
          <a:noFill/>
        </p:spPr>
      </p:pic>
      <p:sp>
        <p:nvSpPr>
          <p:cNvPr id="3" name="Content Placeholder 2">
            <a:extLst>
              <a:ext uri="{FF2B5EF4-FFF2-40B4-BE49-F238E27FC236}">
                <a16:creationId xmlns:a16="http://schemas.microsoft.com/office/drawing/2014/main" id="{81A341EB-1409-920C-EF81-334A220E43E8}"/>
              </a:ext>
            </a:extLst>
          </p:cNvPr>
          <p:cNvSpPr>
            <a:spLocks noGrp="1"/>
          </p:cNvSpPr>
          <p:nvPr>
            <p:ph type="body" sz="half" idx="2"/>
          </p:nvPr>
        </p:nvSpPr>
        <p:spPr>
          <a:xfrm>
            <a:off x="538451" y="2171700"/>
            <a:ext cx="5627514" cy="3811588"/>
          </a:xfrm>
        </p:spPr>
        <p:txBody>
          <a:bodyPr>
            <a:normAutofit/>
          </a:bodyPr>
          <a:lstStyle/>
          <a:p>
            <a:pPr marL="457200" indent="-457200">
              <a:buFont typeface="Arial" panose="020B0604020202020204" pitchFamily="34" charset="0"/>
              <a:buChar char="•"/>
            </a:pPr>
            <a:r>
              <a:rPr lang="en-US" sz="3300"/>
              <a:t>How would you feel in this context?</a:t>
            </a:r>
          </a:p>
          <a:p>
            <a:pPr marL="457200" indent="-457200">
              <a:buFont typeface="Arial" panose="020B0604020202020204" pitchFamily="34" charset="0"/>
              <a:buChar char="•"/>
            </a:pPr>
            <a:r>
              <a:rPr lang="en-US" sz="3300"/>
              <a:t>What would you be willing to do to access assistance?</a:t>
            </a:r>
          </a:p>
          <a:p>
            <a:endParaRPr lang="en-US"/>
          </a:p>
          <a:p>
            <a:endParaRPr lang="en-US"/>
          </a:p>
          <a:p>
            <a:endParaRPr lang="en-US"/>
          </a:p>
        </p:txBody>
      </p:sp>
    </p:spTree>
    <p:extLst>
      <p:ext uri="{BB962C8B-B14F-4D97-AF65-F5344CB8AC3E}">
        <p14:creationId xmlns:p14="http://schemas.microsoft.com/office/powerpoint/2010/main" val="75923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58BC0-0A70-B6AF-024B-432DAFA79538}"/>
              </a:ext>
            </a:extLst>
          </p:cNvPr>
          <p:cNvSpPr>
            <a:spLocks noGrp="1"/>
          </p:cNvSpPr>
          <p:nvPr>
            <p:ph type="title"/>
          </p:nvPr>
        </p:nvSpPr>
        <p:spPr>
          <a:xfrm>
            <a:off x="509071" y="487764"/>
            <a:ext cx="10515600" cy="1325563"/>
          </a:xfrm>
        </p:spPr>
        <p:txBody>
          <a:bodyPr>
            <a:normAutofit/>
          </a:bodyPr>
          <a:lstStyle/>
          <a:p>
            <a:r>
              <a:rPr lang="en-US" b="1" kern="1200"/>
              <a:t>Risk Point Mapping Exercise (</a:t>
            </a:r>
            <a:r>
              <a:rPr lang="en-US" b="1"/>
              <a:t>3</a:t>
            </a:r>
            <a:r>
              <a:rPr lang="en-US" b="1" kern="1200"/>
              <a:t>0 min)</a:t>
            </a:r>
            <a:r>
              <a:rPr lang="en-US" b="1"/>
              <a:t> </a:t>
            </a:r>
            <a:r>
              <a:rPr lang="en-US"/>
              <a:t>Handout Part A</a:t>
            </a:r>
            <a:endParaRPr lang="en-US" kern="1200"/>
          </a:p>
        </p:txBody>
      </p:sp>
      <p:sp>
        <p:nvSpPr>
          <p:cNvPr id="5" name="TextBox 4">
            <a:extLst>
              <a:ext uri="{FF2B5EF4-FFF2-40B4-BE49-F238E27FC236}">
                <a16:creationId xmlns:a16="http://schemas.microsoft.com/office/drawing/2014/main" id="{4B9C8631-B8BC-5ACA-76E0-E24A7A5BED8C}"/>
              </a:ext>
            </a:extLst>
          </p:cNvPr>
          <p:cNvSpPr txBox="1"/>
          <p:nvPr/>
        </p:nvSpPr>
        <p:spPr>
          <a:xfrm>
            <a:off x="509071" y="1849808"/>
            <a:ext cx="10515600" cy="4840319"/>
          </a:xfrm>
          <a:prstGeom prst="rect">
            <a:avLst/>
          </a:prstGeom>
        </p:spPr>
        <p:txBody>
          <a:bodyPr vert="horz" lIns="91440" tIns="45720" rIns="91440" bIns="45720" rtlCol="0" anchor="t">
            <a:normAutofit/>
          </a:bodyPr>
          <a:lstStyle/>
          <a:p>
            <a:pPr marR="0" lvl="0" algn="just" fontAlgn="auto">
              <a:lnSpc>
                <a:spcPct val="90000"/>
              </a:lnSpc>
              <a:spcBef>
                <a:spcPts val="1000"/>
              </a:spcBef>
              <a:spcAft>
                <a:spcPts val="600"/>
              </a:spcAft>
              <a:buClrTx/>
              <a:buSzTx/>
              <a:tabLst>
                <a:tab pos="717550" algn="l"/>
              </a:tabLst>
              <a:defRPr/>
            </a:pPr>
            <a:r>
              <a:rPr lang="en-US" sz="2400" b="1"/>
              <a:t>Instructions</a:t>
            </a:r>
            <a:endParaRPr lang="en-US" sz="2400" b="0" i="0" u="none" strike="noStrike" cap="none" spc="0" normalizeH="0" baseline="0" noProof="0">
              <a:ln>
                <a:noFill/>
              </a:ln>
              <a:effectLst/>
              <a:uLnTx/>
              <a:uFillTx/>
            </a:endParaRPr>
          </a:p>
          <a:p>
            <a:pPr>
              <a:buFont typeface="Arial" panose="020B0604020202020204" pitchFamily="34" charset="0"/>
              <a:buChar char="•"/>
              <a:tabLst>
                <a:tab pos="717550" algn="l"/>
              </a:tabLst>
              <a:defRPr/>
            </a:pPr>
            <a:endParaRPr lang="en-US" sz="2400">
              <a:solidFill>
                <a:prstClr val="black"/>
              </a:solidFill>
              <a:ea typeface="Calibri"/>
              <a:cs typeface="Calibri"/>
            </a:endParaRPr>
          </a:p>
          <a:p>
            <a:pPr marL="342900" indent="-342900" algn="just">
              <a:buFont typeface="Arial"/>
              <a:buChar char="•"/>
              <a:tabLst>
                <a:tab pos="717550" algn="l"/>
              </a:tabLst>
              <a:defRPr/>
            </a:pPr>
            <a:r>
              <a:rPr lang="en-US" sz="2400">
                <a:solidFill>
                  <a:prstClr val="black"/>
                </a:solidFill>
                <a:latin typeface="Aptos"/>
                <a:ea typeface="Calibri"/>
                <a:cs typeface="Calibri"/>
              </a:rPr>
              <a:t>In your groups, please select one to three activities that are collectively implemented by the partners around the table. </a:t>
            </a:r>
          </a:p>
          <a:p>
            <a:pPr marL="342900" indent="-342900" algn="just">
              <a:buFont typeface="Arial"/>
              <a:buChar char="•"/>
              <a:tabLst>
                <a:tab pos="717550" algn="l"/>
              </a:tabLst>
              <a:defRPr/>
            </a:pPr>
            <a:r>
              <a:rPr lang="en-US" sz="2400">
                <a:solidFill>
                  <a:prstClr val="black"/>
                </a:solidFill>
                <a:latin typeface="Aptos"/>
                <a:ea typeface="Calibri"/>
                <a:cs typeface="Calibri"/>
              </a:rPr>
              <a:t>Designate a note taker and a rapporteur to report in plenary.</a:t>
            </a:r>
            <a:endParaRPr lang="en-US" sz="2400">
              <a:solidFill>
                <a:prstClr val="black"/>
              </a:solidFill>
              <a:latin typeface="Aptos"/>
            </a:endParaRPr>
          </a:p>
          <a:p>
            <a:pPr marL="342900" indent="-342900" algn="just">
              <a:buFont typeface="Arial"/>
              <a:buChar char="•"/>
              <a:tabLst>
                <a:tab pos="717550" algn="l"/>
              </a:tabLst>
              <a:defRPr/>
            </a:pPr>
            <a:r>
              <a:rPr lang="en-US" sz="2400">
                <a:solidFill>
                  <a:prstClr val="black"/>
                </a:solidFill>
                <a:latin typeface="Aptos"/>
                <a:ea typeface="Calibri"/>
                <a:cs typeface="Calibri"/>
              </a:rPr>
              <a:t>Use Handout 1 Part A –in the matrix indicate the activity selected. </a:t>
            </a:r>
            <a:endParaRPr lang="en-US" sz="2400">
              <a:solidFill>
                <a:prstClr val="black"/>
              </a:solidFill>
              <a:latin typeface="Aptos"/>
            </a:endParaRPr>
          </a:p>
          <a:p>
            <a:pPr algn="just">
              <a:tabLst>
                <a:tab pos="717550" algn="l"/>
              </a:tabLst>
              <a:defRPr/>
            </a:pPr>
            <a:endParaRPr lang="en-US" sz="2400" b="1">
              <a:solidFill>
                <a:prstClr val="black"/>
              </a:solidFill>
              <a:latin typeface="Aptos"/>
              <a:ea typeface="Calibri"/>
              <a:cs typeface="Calibri"/>
            </a:endParaRPr>
          </a:p>
          <a:p>
            <a:pPr algn="just">
              <a:tabLst>
                <a:tab pos="717550" algn="l"/>
              </a:tabLst>
              <a:defRPr/>
            </a:pPr>
            <a:r>
              <a:rPr lang="en-US" sz="2400" b="1">
                <a:solidFill>
                  <a:prstClr val="black"/>
                </a:solidFill>
                <a:latin typeface="Aptos"/>
                <a:ea typeface="Calibri"/>
                <a:cs typeface="Calibri"/>
              </a:rPr>
              <a:t>In your respective groups identify minimum two (2) risks you would encounter as “Amina” taking part in the selected activity.</a:t>
            </a:r>
            <a:endParaRPr lang="en-US" sz="2400">
              <a:solidFill>
                <a:prstClr val="black"/>
              </a:solidFill>
              <a:latin typeface="Aptos"/>
            </a:endParaRPr>
          </a:p>
          <a:p>
            <a:pPr marL="400050" indent="-342900" algn="just">
              <a:lnSpc>
                <a:spcPct val="90000"/>
              </a:lnSpc>
              <a:spcAft>
                <a:spcPts val="600"/>
              </a:spcAft>
              <a:buFont typeface="Arial" panose="020B0604020202020204" pitchFamily="34" charset="0"/>
              <a:buChar char="•"/>
              <a:tabLst>
                <a:tab pos="717550" algn="l"/>
              </a:tabLst>
              <a:defRPr/>
            </a:pPr>
            <a:endParaRPr lang="en-US" sz="2400">
              <a:solidFill>
                <a:prstClr val="black"/>
              </a:solidFill>
              <a:latin typeface="Aptos"/>
              <a:ea typeface="Calibri"/>
              <a:cs typeface="Calibri"/>
            </a:endParaRPr>
          </a:p>
          <a:p>
            <a:pPr marR="0" lvl="0" fontAlgn="auto">
              <a:lnSpc>
                <a:spcPct val="90000"/>
              </a:lnSpc>
              <a:spcBef>
                <a:spcPts val="1000"/>
              </a:spcBef>
              <a:spcAft>
                <a:spcPts val="600"/>
              </a:spcAft>
              <a:buClrTx/>
              <a:buSzTx/>
              <a:tabLst>
                <a:tab pos="717550" algn="l"/>
              </a:tabLst>
              <a:defRPr/>
            </a:pPr>
            <a:endParaRPr lang="en-US" sz="2400" b="0" i="0" u="none" strike="noStrike" cap="none" spc="0" normalizeH="0" baseline="0" noProof="0">
              <a:ln>
                <a:noFill/>
              </a:ln>
              <a:effectLst/>
              <a:uLnTx/>
              <a:uFillTx/>
            </a:endParaRPr>
          </a:p>
          <a:p>
            <a:pPr marL="228600" marR="0" lvl="0" indent="-228600" fontAlgn="auto">
              <a:lnSpc>
                <a:spcPct val="90000"/>
              </a:lnSpc>
              <a:spcBef>
                <a:spcPts val="1000"/>
              </a:spcBef>
              <a:spcAft>
                <a:spcPts val="600"/>
              </a:spcAft>
              <a:buClrTx/>
              <a:buSzTx/>
              <a:buFont typeface="Arial" panose="020B0604020202020204" pitchFamily="34" charset="0"/>
              <a:buChar char="•"/>
              <a:tabLst>
                <a:tab pos="717550" algn="l"/>
              </a:tabLst>
              <a:defRPr/>
            </a:pPr>
            <a:endParaRPr kumimoji="0" lang="en-US" b="0" i="0" u="none" strike="noStrike" cap="none" spc="0" normalizeH="0" baseline="0" noProof="0">
              <a:ln>
                <a:noFill/>
              </a:ln>
              <a:effectLst/>
              <a:uLnTx/>
              <a:uFillTx/>
            </a:endParaRPr>
          </a:p>
        </p:txBody>
      </p:sp>
    </p:spTree>
    <p:extLst>
      <p:ext uri="{BB962C8B-B14F-4D97-AF65-F5344CB8AC3E}">
        <p14:creationId xmlns:p14="http://schemas.microsoft.com/office/powerpoint/2010/main" val="2283381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FE647F-7C2B-BFA9-A7E3-BBFBCFE74DF6}"/>
              </a:ext>
            </a:extLst>
          </p:cNvPr>
          <p:cNvPicPr>
            <a:picLocks noChangeAspect="1"/>
          </p:cNvPicPr>
          <p:nvPr/>
        </p:nvPicPr>
        <p:blipFill>
          <a:blip r:embed="rId2"/>
          <a:stretch>
            <a:fillRect/>
          </a:stretch>
        </p:blipFill>
        <p:spPr>
          <a:xfrm>
            <a:off x="1065551" y="1970164"/>
            <a:ext cx="10060897" cy="4351338"/>
          </a:xfrm>
          <a:prstGeom prst="rect">
            <a:avLst/>
          </a:prstGeom>
          <a:noFill/>
        </p:spPr>
      </p:pic>
      <p:cxnSp>
        <p:nvCxnSpPr>
          <p:cNvPr id="6" name="Straight Arrow Connector 5">
            <a:extLst>
              <a:ext uri="{FF2B5EF4-FFF2-40B4-BE49-F238E27FC236}">
                <a16:creationId xmlns:a16="http://schemas.microsoft.com/office/drawing/2014/main" id="{77DC2E68-92F0-CD6A-2C5F-536D863E1156}"/>
              </a:ext>
            </a:extLst>
          </p:cNvPr>
          <p:cNvCxnSpPr>
            <a:cxnSpLocks/>
          </p:cNvCxnSpPr>
          <p:nvPr/>
        </p:nvCxnSpPr>
        <p:spPr>
          <a:xfrm flipH="1">
            <a:off x="2456873" y="1524005"/>
            <a:ext cx="2484582" cy="578643"/>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cxnSp>
        <p:nvCxnSpPr>
          <p:cNvPr id="7" name="Straight Arrow Connector 6">
            <a:extLst>
              <a:ext uri="{FF2B5EF4-FFF2-40B4-BE49-F238E27FC236}">
                <a16:creationId xmlns:a16="http://schemas.microsoft.com/office/drawing/2014/main" id="{B908C70C-26A3-FD9C-DC33-683C305D1126}"/>
              </a:ext>
            </a:extLst>
          </p:cNvPr>
          <p:cNvCxnSpPr>
            <a:cxnSpLocks/>
          </p:cNvCxnSpPr>
          <p:nvPr/>
        </p:nvCxnSpPr>
        <p:spPr>
          <a:xfrm flipH="1">
            <a:off x="3976254" y="1524005"/>
            <a:ext cx="965201" cy="1203540"/>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11" name="TextBox 10">
            <a:extLst>
              <a:ext uri="{FF2B5EF4-FFF2-40B4-BE49-F238E27FC236}">
                <a16:creationId xmlns:a16="http://schemas.microsoft.com/office/drawing/2014/main" id="{1C7A3764-75AB-18A9-D673-3AF7F4D52D79}"/>
              </a:ext>
            </a:extLst>
          </p:cNvPr>
          <p:cNvSpPr txBox="1"/>
          <p:nvPr/>
        </p:nvSpPr>
        <p:spPr>
          <a:xfrm>
            <a:off x="5135418" y="1354503"/>
            <a:ext cx="3029527" cy="369332"/>
          </a:xfrm>
          <a:prstGeom prst="rect">
            <a:avLst/>
          </a:prstGeom>
          <a:noFill/>
        </p:spPr>
        <p:txBody>
          <a:bodyPr wrap="square" rtlCol="0">
            <a:spAutoFit/>
          </a:bodyPr>
          <a:lstStyle/>
          <a:p>
            <a:r>
              <a:rPr lang="en-US"/>
              <a:t>Complete this part. </a:t>
            </a:r>
          </a:p>
        </p:txBody>
      </p:sp>
      <p:sp>
        <p:nvSpPr>
          <p:cNvPr id="2" name="Title 5">
            <a:extLst>
              <a:ext uri="{FF2B5EF4-FFF2-40B4-BE49-F238E27FC236}">
                <a16:creationId xmlns:a16="http://schemas.microsoft.com/office/drawing/2014/main" id="{AC3C89D6-E60E-A9CB-CCF8-33DE8C4711D6}"/>
              </a:ext>
            </a:extLst>
          </p:cNvPr>
          <p:cNvSpPr txBox="1">
            <a:spLocks/>
          </p:cNvSpPr>
          <p:nvPr/>
        </p:nvSpPr>
        <p:spPr>
          <a:xfrm>
            <a:off x="509071" y="48776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t>Handout 1: </a:t>
            </a:r>
            <a:r>
              <a:rPr lang="en-US"/>
              <a:t>Part A</a:t>
            </a:r>
          </a:p>
        </p:txBody>
      </p:sp>
    </p:spTree>
    <p:extLst>
      <p:ext uri="{BB962C8B-B14F-4D97-AF65-F5344CB8AC3E}">
        <p14:creationId xmlns:p14="http://schemas.microsoft.com/office/powerpoint/2010/main" val="26101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FB2E21-B767-ABF0-7891-205FD71782F2}"/>
              </a:ext>
            </a:extLst>
          </p:cNvPr>
          <p:cNvSpPr>
            <a:spLocks noGrp="1"/>
          </p:cNvSpPr>
          <p:nvPr>
            <p:ph idx="1"/>
          </p:nvPr>
        </p:nvSpPr>
        <p:spPr>
          <a:xfrm>
            <a:off x="630382" y="2091634"/>
            <a:ext cx="10515600" cy="4351338"/>
          </a:xfrm>
        </p:spPr>
        <p:txBody>
          <a:bodyPr lIns="91440" tIns="45720" rIns="91440" bIns="45720" anchor="t"/>
          <a:lstStyle/>
          <a:p>
            <a:pPr marL="0" indent="0">
              <a:buNone/>
            </a:pPr>
            <a:r>
              <a:rPr lang="en-US" b="1"/>
              <a:t>Instructions</a:t>
            </a:r>
          </a:p>
          <a:p>
            <a:r>
              <a:rPr lang="en-US"/>
              <a:t>In the same groups –</a:t>
            </a:r>
            <a:r>
              <a:rPr lang="en-US" b="1"/>
              <a:t>consult Handout 2 (Checklist)</a:t>
            </a:r>
            <a:r>
              <a:rPr lang="en-US"/>
              <a:t>. </a:t>
            </a:r>
          </a:p>
          <a:p>
            <a:r>
              <a:rPr lang="en-US"/>
              <a:t>Review the checklist risk section. Look at all four activities.</a:t>
            </a:r>
          </a:p>
          <a:p>
            <a:r>
              <a:rPr lang="en-US"/>
              <a:t>Add or adjust any of the risks you identified in Part A of Handout 1.</a:t>
            </a:r>
          </a:p>
          <a:p>
            <a:r>
              <a:rPr lang="en-US"/>
              <a:t>Report the activity and minimum two risks you identified in plenary.</a:t>
            </a:r>
          </a:p>
        </p:txBody>
      </p:sp>
      <p:sp>
        <p:nvSpPr>
          <p:cNvPr id="2" name="Title 5">
            <a:extLst>
              <a:ext uri="{FF2B5EF4-FFF2-40B4-BE49-F238E27FC236}">
                <a16:creationId xmlns:a16="http://schemas.microsoft.com/office/drawing/2014/main" id="{3839BD32-D5D2-ACA9-12F3-AA1B7A90AA05}"/>
              </a:ext>
            </a:extLst>
          </p:cNvPr>
          <p:cNvSpPr txBox="1">
            <a:spLocks/>
          </p:cNvSpPr>
          <p:nvPr/>
        </p:nvSpPr>
        <p:spPr>
          <a:xfrm>
            <a:off x="509071" y="487764"/>
            <a:ext cx="10515600" cy="1325563"/>
          </a:xfrm>
          <a:prstGeom prst="rect">
            <a:avLst/>
          </a:prstGeom>
        </p:spPr>
        <p:txBody>
          <a:bodyPr lIns="91440" tIns="45720" rIns="91440" bIns="45720" anchor="t">
            <a:normAutofit fontScale="92500"/>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latin typeface="Nunito"/>
              </a:rPr>
              <a:t>Risk Point Mapping Exercise (10 min)</a:t>
            </a:r>
          </a:p>
          <a:p>
            <a:r>
              <a:rPr lang="en-US" b="1">
                <a:latin typeface="Nunito"/>
              </a:rPr>
              <a:t>Handout 1: </a:t>
            </a:r>
            <a:r>
              <a:rPr lang="en-US">
                <a:latin typeface="Nunito"/>
              </a:rPr>
              <a:t>Reviewing the risks identified</a:t>
            </a:r>
            <a:endParaRPr lang="en-US"/>
          </a:p>
        </p:txBody>
      </p:sp>
    </p:spTree>
    <p:extLst>
      <p:ext uri="{BB962C8B-B14F-4D97-AF65-F5344CB8AC3E}">
        <p14:creationId xmlns:p14="http://schemas.microsoft.com/office/powerpoint/2010/main" val="4107076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7B2FAA-C8A2-FAD1-B9A0-C5EA084E83BE}"/>
              </a:ext>
            </a:extLst>
          </p:cNvPr>
          <p:cNvPicPr>
            <a:picLocks noChangeAspect="1"/>
          </p:cNvPicPr>
          <p:nvPr/>
        </p:nvPicPr>
        <p:blipFill>
          <a:blip r:embed="rId3"/>
          <a:stretch>
            <a:fillRect/>
          </a:stretch>
        </p:blipFill>
        <p:spPr>
          <a:xfrm>
            <a:off x="3129642" y="183361"/>
            <a:ext cx="9135094" cy="6674639"/>
          </a:xfrm>
          <a:prstGeom prst="rect">
            <a:avLst/>
          </a:prstGeom>
        </p:spPr>
      </p:pic>
      <p:sp>
        <p:nvSpPr>
          <p:cNvPr id="3" name="Arrow: Pentagon 2">
            <a:extLst>
              <a:ext uri="{FF2B5EF4-FFF2-40B4-BE49-F238E27FC236}">
                <a16:creationId xmlns:a16="http://schemas.microsoft.com/office/drawing/2014/main" id="{47FA8DF7-09A0-17E6-C9EA-E8918AD1BF99}"/>
              </a:ext>
            </a:extLst>
          </p:cNvPr>
          <p:cNvSpPr/>
          <p:nvPr/>
        </p:nvSpPr>
        <p:spPr>
          <a:xfrm>
            <a:off x="716972" y="1956875"/>
            <a:ext cx="3094413" cy="2547257"/>
          </a:xfrm>
          <a:prstGeom prst="homePlate">
            <a:avLst/>
          </a:prstGeom>
          <a:solidFill>
            <a:srgbClr val="1930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5C4935B3-03B8-901F-EDF4-2C670B120584}"/>
              </a:ext>
            </a:extLst>
          </p:cNvPr>
          <p:cNvSpPr>
            <a:spLocks noGrp="1"/>
          </p:cNvSpPr>
          <p:nvPr>
            <p:ph type="title"/>
          </p:nvPr>
        </p:nvSpPr>
        <p:spPr>
          <a:xfrm>
            <a:off x="523008" y="1975268"/>
            <a:ext cx="2628900" cy="2547257"/>
          </a:xfrm>
          <a:noFill/>
        </p:spPr>
        <p:txBody>
          <a:bodyPr lIns="91440" tIns="45720" rIns="91440" bIns="45720" anchor="ctr">
            <a:normAutofit/>
          </a:bodyPr>
          <a:lstStyle/>
          <a:p>
            <a:pPr algn="ctr"/>
            <a:r>
              <a:rPr lang="en-US" sz="3200">
                <a:solidFill>
                  <a:schemeClr val="bg1"/>
                </a:solidFill>
                <a:latin typeface="Nunito"/>
              </a:rPr>
              <a:t>Handout 2: Risk Identification &amp; Mitigation Checklist</a:t>
            </a:r>
          </a:p>
        </p:txBody>
      </p:sp>
    </p:spTree>
    <p:extLst>
      <p:ext uri="{BB962C8B-B14F-4D97-AF65-F5344CB8AC3E}">
        <p14:creationId xmlns:p14="http://schemas.microsoft.com/office/powerpoint/2010/main" val="849819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EF676-A55A-BBF9-A295-F6844FDD824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9F1DE9F-23CD-1B70-33A0-F659034639B1}"/>
              </a:ext>
            </a:extLst>
          </p:cNvPr>
          <p:cNvSpPr txBox="1">
            <a:spLocks/>
          </p:cNvSpPr>
          <p:nvPr/>
        </p:nvSpPr>
        <p:spPr>
          <a:xfrm>
            <a:off x="1029438" y="1191140"/>
            <a:ext cx="4207580"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Lunch Break</a:t>
            </a:r>
          </a:p>
        </p:txBody>
      </p:sp>
      <p:sp>
        <p:nvSpPr>
          <p:cNvPr id="4" name="TextBox 3">
            <a:extLst>
              <a:ext uri="{FF2B5EF4-FFF2-40B4-BE49-F238E27FC236}">
                <a16:creationId xmlns:a16="http://schemas.microsoft.com/office/drawing/2014/main" id="{79ED185B-9BAF-EBD4-AB0D-5B710F2C3377}"/>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60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9AEEE700-B18A-880E-F932-B2DF94617107}"/>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Tree>
    <p:extLst>
      <p:ext uri="{BB962C8B-B14F-4D97-AF65-F5344CB8AC3E}">
        <p14:creationId xmlns:p14="http://schemas.microsoft.com/office/powerpoint/2010/main" val="551452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6AE0AD9-7288-E60A-0005-BC5A793F0A73}"/>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13DE1ACD-AAF6-291B-CC93-398F8BD42AEB}"/>
              </a:ext>
            </a:extLst>
          </p:cNvPr>
          <p:cNvSpPr txBox="1">
            <a:spLocks noGrp="1"/>
          </p:cNvSpPr>
          <p:nvPr>
            <p:ph type="ctrTitle"/>
          </p:nvPr>
        </p:nvSpPr>
        <p:spPr>
          <a:xfrm>
            <a:off x="176647"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3: </a:t>
            </a:r>
            <a:r>
              <a:rPr lang="en-US" sz="4800">
                <a:latin typeface="Nunito" pitchFamily="2" charset="0"/>
              </a:rPr>
              <a:t>Mitigation Measures</a:t>
            </a:r>
          </a:p>
        </p:txBody>
      </p:sp>
      <p:sp>
        <p:nvSpPr>
          <p:cNvPr id="394" name="Google Shape;394;p18">
            <a:extLst>
              <a:ext uri="{FF2B5EF4-FFF2-40B4-BE49-F238E27FC236}">
                <a16:creationId xmlns:a16="http://schemas.microsoft.com/office/drawing/2014/main" id="{764B8F79-16AD-2839-571B-B40A9F350D46}"/>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AA4969EC-0B11-D536-77B2-CAD158BED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3951780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3EF3-0FF8-3DAA-D555-7B4F3B380B0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9819945-BE44-B479-0A01-A24E7A153098}"/>
              </a:ext>
            </a:extLst>
          </p:cNvPr>
          <p:cNvSpPr txBox="1"/>
          <p:nvPr/>
        </p:nvSpPr>
        <p:spPr>
          <a:xfrm>
            <a:off x="696364" y="1353857"/>
            <a:ext cx="10061880" cy="507085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Calibri" panose="020F0502020204030204"/>
              <a:ea typeface="+mn-ea"/>
              <a:cs typeface="+mn-cs"/>
            </a:endParaRPr>
          </a:p>
          <a:p>
            <a:pPr>
              <a:lnSpc>
                <a:spcPct val="90000"/>
              </a:lnSpc>
              <a:spcAft>
                <a:spcPts val="600"/>
              </a:spcAft>
              <a:defRPr/>
            </a:pPr>
            <a:r>
              <a:rPr lang="en-US" sz="2800" b="1">
                <a:solidFill>
                  <a:prstClr val="black"/>
                </a:solidFill>
                <a:latin typeface="Calibri"/>
                <a:ea typeface="Calibri"/>
                <a:cs typeface="Calibri"/>
              </a:rPr>
              <a:t>Instructions</a:t>
            </a: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Refer to </a:t>
            </a:r>
            <a:r>
              <a:rPr lang="en-US" sz="2800" b="1">
                <a:solidFill>
                  <a:prstClr val="black"/>
                </a:solidFill>
                <a:latin typeface="Calibri"/>
                <a:ea typeface="Calibri"/>
                <a:cs typeface="Calibri"/>
              </a:rPr>
              <a:t>Handout 1 Part B-fill out the second column in the matrix</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Within your groups, please identify mitigation measures as per each risk you have identified. </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Write the mitigation measures in the matrix.</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Once you have identified a mitigation measure for each risk, run through the checklist (Handout 2) </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Are any of the mitigation measures identified in the checklist relevant to your risks? </a:t>
            </a:r>
            <a:endParaRPr lang="en-US">
              <a:solidFill>
                <a:prstClr val="black"/>
              </a:solidFill>
            </a:endParaRPr>
          </a:p>
          <a:p>
            <a:pPr>
              <a:lnSpc>
                <a:spcPct val="90000"/>
              </a:lnSpc>
              <a:spcAft>
                <a:spcPts val="600"/>
              </a:spcAft>
              <a:defRPr/>
            </a:pPr>
            <a:endParaRPr lang="en-US" sz="2000">
              <a:solidFill>
                <a:prstClr val="black"/>
              </a:solidFill>
              <a:latin typeface="Calibri"/>
              <a:ea typeface="Calibri"/>
              <a:cs typeface="Calibri"/>
            </a:endParaRPr>
          </a:p>
          <a:p>
            <a:pPr marL="57150">
              <a:lnSpc>
                <a:spcPct val="90000"/>
              </a:lnSpc>
              <a:spcAft>
                <a:spcPts val="600"/>
              </a:spcAft>
              <a:defRPr/>
            </a:pPr>
            <a:endParaRPr lang="en-US" sz="2800">
              <a:solidFill>
                <a:prstClr val="black"/>
              </a:solidFill>
              <a:latin typeface="Calibri"/>
              <a:ea typeface="Calibri"/>
              <a:cs typeface="Calibri"/>
            </a:endParaRPr>
          </a:p>
          <a:p>
            <a:pPr marL="5715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Google Shape;145;p4">
            <a:extLst>
              <a:ext uri="{FF2B5EF4-FFF2-40B4-BE49-F238E27FC236}">
                <a16:creationId xmlns:a16="http://schemas.microsoft.com/office/drawing/2014/main" id="{AE563E8F-3DEC-C941-C33F-D89254528A3E}"/>
              </a:ext>
            </a:extLst>
          </p:cNvPr>
          <p:cNvSpPr/>
          <p:nvPr/>
        </p:nvSpPr>
        <p:spPr>
          <a:xfrm>
            <a:off x="695354" y="420835"/>
            <a:ext cx="10050620" cy="581023"/>
          </a:xfrm>
          <a:prstGeom prst="rect">
            <a:avLst/>
          </a:prstGeom>
          <a:noFill/>
          <a:ln>
            <a:noFill/>
          </a:ln>
        </p:spPr>
        <p:txBody>
          <a:bodyPr spcFirstLastPara="1" wrap="none" lIns="0" tIns="0" rIns="0" bIns="0" anchor="t" anchorCtr="0">
            <a:noAutofit/>
          </a:bodyPr>
          <a:lstStyle/>
          <a:p>
            <a:r>
              <a:rPr lang="en-US" sz="3600" b="1">
                <a:latin typeface="Nunito"/>
                <a:cs typeface="Calibri"/>
                <a:sym typeface="Calibri"/>
              </a:rPr>
              <a:t>Exercise: </a:t>
            </a:r>
            <a:r>
              <a:rPr lang="en-US" sz="3600">
                <a:latin typeface="Nunito"/>
                <a:cs typeface="Calibri"/>
                <a:sym typeface="Calibri"/>
              </a:rPr>
              <a:t>Identify Mitigation Measures (40 min) </a:t>
            </a:r>
            <a:endParaRPr lang="en-US" sz="3600">
              <a:latin typeface="Nunito" panose="020F0502020204030204" pitchFamily="2" charset="0"/>
              <a:cs typeface="Calibri"/>
              <a:sym typeface="Calibri"/>
            </a:endParaRPr>
          </a:p>
          <a:p>
            <a:r>
              <a:rPr lang="en-US" sz="3600">
                <a:latin typeface="Nunito"/>
                <a:cs typeface="Calibri"/>
                <a:sym typeface="Calibri"/>
              </a:rPr>
              <a:t>-Part B</a:t>
            </a:r>
            <a:endParaRPr lang="en-US" sz="3600">
              <a:latin typeface="Nunito" panose="020F0502020204030204" pitchFamily="2" charset="0"/>
              <a:cs typeface="Calibri"/>
            </a:endParaRPr>
          </a:p>
        </p:txBody>
      </p:sp>
    </p:spTree>
    <p:extLst>
      <p:ext uri="{BB962C8B-B14F-4D97-AF65-F5344CB8AC3E}">
        <p14:creationId xmlns:p14="http://schemas.microsoft.com/office/powerpoint/2010/main" val="158959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3C6A4-C937-F058-9786-A25D5E821A3A}"/>
            </a:ext>
          </a:extLst>
        </p:cNvPr>
        <p:cNvGrpSpPr/>
        <p:nvPr/>
      </p:nvGrpSpPr>
      <p:grpSpPr>
        <a:xfrm>
          <a:off x="0" y="0"/>
          <a:ext cx="0" cy="0"/>
          <a:chOff x="0" y="0"/>
          <a:chExt cx="0" cy="0"/>
        </a:xfrm>
      </p:grpSpPr>
      <p:sp>
        <p:nvSpPr>
          <p:cNvPr id="10" name="Google Shape;147;p4">
            <a:extLst>
              <a:ext uri="{FF2B5EF4-FFF2-40B4-BE49-F238E27FC236}">
                <a16:creationId xmlns:a16="http://schemas.microsoft.com/office/drawing/2014/main" id="{F4352AFA-8E82-F873-5068-F2DD586E76CE}"/>
              </a:ext>
            </a:extLst>
          </p:cNvPr>
          <p:cNvSpPr txBox="1"/>
          <p:nvPr/>
        </p:nvSpPr>
        <p:spPr>
          <a:xfrm>
            <a:off x="3976931" y="1491516"/>
            <a:ext cx="2904310"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2: Risk Point Mapping Exercise</a:t>
            </a:r>
          </a:p>
          <a:p>
            <a:r>
              <a:rPr lang="en-US"/>
              <a:t>(60 min)</a:t>
            </a:r>
          </a:p>
          <a:p>
            <a:endParaRPr lang="en-US"/>
          </a:p>
          <a:p>
            <a:pPr marL="285750" indent="-285750">
              <a:buFont typeface="Arial" panose="020B0604020202020204" pitchFamily="34" charset="0"/>
              <a:buChar char="•"/>
            </a:pPr>
            <a:r>
              <a:rPr lang="en-US"/>
              <a:t>Identify areas of aid delivery where SEA risks may arise</a:t>
            </a:r>
          </a:p>
          <a:p>
            <a:pPr marL="285750" indent="-285750">
              <a:buFont typeface="Arial" panose="020B0604020202020204" pitchFamily="34" charset="0"/>
              <a:buChar char="•"/>
            </a:pPr>
            <a:r>
              <a:rPr lang="en-US"/>
              <a:t>Interactive group work or visual mapping</a:t>
            </a:r>
          </a:p>
          <a:p>
            <a:pPr marL="285750" indent="-285750">
              <a:buFont typeface="Arial" panose="020B0604020202020204" pitchFamily="34" charset="0"/>
              <a:buChar char="•"/>
            </a:pPr>
            <a:r>
              <a:rPr lang="en-US"/>
              <a:t>Uses risk-point mapping tools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2" name="Google Shape;147;p4">
            <a:extLst>
              <a:ext uri="{FF2B5EF4-FFF2-40B4-BE49-F238E27FC236}">
                <a16:creationId xmlns:a16="http://schemas.microsoft.com/office/drawing/2014/main" id="{D2FA44EA-EF69-B0FC-4C2E-EB80E29454B2}"/>
              </a:ext>
            </a:extLst>
          </p:cNvPr>
          <p:cNvSpPr txBox="1"/>
          <p:nvPr/>
        </p:nvSpPr>
        <p:spPr>
          <a:xfrm>
            <a:off x="7302051" y="1467278"/>
            <a:ext cx="3118167"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3: Risk Mitigation Discussion</a:t>
            </a:r>
          </a:p>
          <a:p>
            <a:r>
              <a:rPr lang="en-US"/>
              <a:t>(60 min)</a:t>
            </a:r>
          </a:p>
          <a:p>
            <a:endParaRPr lang="en-US"/>
          </a:p>
          <a:p>
            <a:pPr marL="285750" indent="-285750">
              <a:buFont typeface="Arial" panose="020B0604020202020204" pitchFamily="34" charset="0"/>
              <a:buChar char="•"/>
            </a:pPr>
            <a:r>
              <a:rPr lang="en-US"/>
              <a:t>Discussion on strategies to reduce identified risks</a:t>
            </a:r>
          </a:p>
          <a:p>
            <a:pPr marL="285750" indent="-285750">
              <a:buFont typeface="Arial" panose="020B0604020202020204" pitchFamily="34" charset="0"/>
              <a:buChar char="•"/>
            </a:pPr>
            <a:r>
              <a:rPr lang="en-US"/>
              <a:t>Focus on actionable, context-specific solutions</a:t>
            </a:r>
          </a:p>
          <a:p>
            <a:pPr marL="285750" indent="-285750">
              <a:buFont typeface="Arial" panose="020B0604020202020204" pitchFamily="34" charset="0"/>
              <a:buChar char="•"/>
            </a:pPr>
            <a:r>
              <a:rPr lang="en-US"/>
              <a:t>Builds on mapping exercise</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3" name="Google Shape;147;p4">
            <a:extLst>
              <a:ext uri="{FF2B5EF4-FFF2-40B4-BE49-F238E27FC236}">
                <a16:creationId xmlns:a16="http://schemas.microsoft.com/office/drawing/2014/main" id="{606AD87E-1608-35A9-24F0-431A0FF6D13F}"/>
              </a:ext>
            </a:extLst>
          </p:cNvPr>
          <p:cNvSpPr txBox="1"/>
          <p:nvPr/>
        </p:nvSpPr>
        <p:spPr>
          <a:xfrm>
            <a:off x="651811" y="1467279"/>
            <a:ext cx="2904310" cy="3535358"/>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nn-NO" b="1">
                <a:solidFill>
                  <a:srgbClr val="890D58"/>
                </a:solidFill>
                <a:latin typeface="Montserrat" pitchFamily="2" charset="77"/>
                <a:ea typeface="Calibri"/>
                <a:cs typeface="Calibri"/>
                <a:sym typeface="Calibri"/>
              </a:rPr>
              <a:t>Part 1: Understanding PSEA &amp; SEA Risks</a:t>
            </a:r>
          </a:p>
          <a:p>
            <a:r>
              <a:rPr lang="en-US"/>
              <a:t>(60 min)</a:t>
            </a:r>
          </a:p>
          <a:p>
            <a:endParaRPr lang="en-US"/>
          </a:p>
          <a:p>
            <a:pPr marL="285750" indent="-285750">
              <a:buFont typeface="Arial" panose="020B0604020202020204" pitchFamily="34" charset="0"/>
              <a:buChar char="•"/>
            </a:pPr>
            <a:r>
              <a:rPr lang="en-US"/>
              <a:t>Overview of what PSEA is</a:t>
            </a:r>
          </a:p>
          <a:p>
            <a:pPr marL="285750" indent="-285750">
              <a:buFont typeface="Arial" panose="020B0604020202020204" pitchFamily="34" charset="0"/>
              <a:buChar char="•"/>
            </a:pPr>
            <a:r>
              <a:rPr lang="en-US"/>
              <a:t>Definition and examples of SEA</a:t>
            </a:r>
          </a:p>
          <a:p>
            <a:pPr marL="285750" indent="-285750">
              <a:buFont typeface="Arial" panose="020B0604020202020204" pitchFamily="34" charset="0"/>
              <a:buChar char="•"/>
            </a:pPr>
            <a:r>
              <a:rPr lang="en-US"/>
              <a:t>Importance in humanitarian settings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4" name="Google Shape;147;p4">
            <a:extLst>
              <a:ext uri="{FF2B5EF4-FFF2-40B4-BE49-F238E27FC236}">
                <a16:creationId xmlns:a16="http://schemas.microsoft.com/office/drawing/2014/main" id="{2F08C0B6-B59E-272C-633E-6AEA943134B5}"/>
              </a:ext>
            </a:extLst>
          </p:cNvPr>
          <p:cNvSpPr txBox="1"/>
          <p:nvPr/>
        </p:nvSpPr>
        <p:spPr>
          <a:xfrm>
            <a:off x="651811" y="5283002"/>
            <a:ext cx="9768407" cy="581023"/>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algn="ctr" rtl="0">
              <a:spcBef>
                <a:spcPts val="0"/>
              </a:spcBef>
              <a:spcAft>
                <a:spcPts val="0"/>
              </a:spcAft>
              <a:buNone/>
            </a:pPr>
            <a:r>
              <a:rPr lang="en-US" b="1">
                <a:solidFill>
                  <a:srgbClr val="890D58"/>
                </a:solidFill>
                <a:latin typeface="Montserrat" pitchFamily="2" charset="77"/>
                <a:ea typeface="Calibri"/>
                <a:cs typeface="Calibri"/>
                <a:sym typeface="Calibri"/>
              </a:rPr>
              <a:t>Closing Statement and Next Steps </a:t>
            </a:r>
            <a:r>
              <a:rPr lang="en-GB"/>
              <a:t>(20 min)</a:t>
            </a:r>
          </a:p>
        </p:txBody>
      </p:sp>
      <p:sp>
        <p:nvSpPr>
          <p:cNvPr id="5" name="Google Shape;145;p4">
            <a:extLst>
              <a:ext uri="{FF2B5EF4-FFF2-40B4-BE49-F238E27FC236}">
                <a16:creationId xmlns:a16="http://schemas.microsoft.com/office/drawing/2014/main" id="{317F0A8F-53AC-8AE4-6EED-33765531329A}"/>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Overview of Module</a:t>
            </a:r>
          </a:p>
        </p:txBody>
      </p:sp>
    </p:spTree>
    <p:extLst>
      <p:ext uri="{BB962C8B-B14F-4D97-AF65-F5344CB8AC3E}">
        <p14:creationId xmlns:p14="http://schemas.microsoft.com/office/powerpoint/2010/main" val="345381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633E92-547C-C8A4-0231-BE102576D126}"/>
              </a:ext>
            </a:extLst>
          </p:cNvPr>
          <p:cNvPicPr>
            <a:picLocks noChangeAspect="1"/>
          </p:cNvPicPr>
          <p:nvPr/>
        </p:nvPicPr>
        <p:blipFill>
          <a:blip r:embed="rId3"/>
          <a:stretch>
            <a:fillRect/>
          </a:stretch>
        </p:blipFill>
        <p:spPr>
          <a:xfrm>
            <a:off x="838200" y="1632213"/>
            <a:ext cx="11228693" cy="4860662"/>
          </a:xfrm>
          <a:prstGeom prst="rect">
            <a:avLst/>
          </a:prstGeom>
        </p:spPr>
      </p:pic>
      <p:cxnSp>
        <p:nvCxnSpPr>
          <p:cNvPr id="3" name="Straight Arrow Connector 2">
            <a:extLst>
              <a:ext uri="{FF2B5EF4-FFF2-40B4-BE49-F238E27FC236}">
                <a16:creationId xmlns:a16="http://schemas.microsoft.com/office/drawing/2014/main" id="{0EEF340F-5E20-D74D-2012-2AD6C979E759}"/>
              </a:ext>
            </a:extLst>
          </p:cNvPr>
          <p:cNvCxnSpPr>
            <a:cxnSpLocks/>
          </p:cNvCxnSpPr>
          <p:nvPr/>
        </p:nvCxnSpPr>
        <p:spPr>
          <a:xfrm flipH="1">
            <a:off x="7757704" y="1213046"/>
            <a:ext cx="774172" cy="1307336"/>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EA03B0A-08B7-2E15-0FAF-52F2568B3419}"/>
              </a:ext>
            </a:extLst>
          </p:cNvPr>
          <p:cNvSpPr txBox="1"/>
          <p:nvPr/>
        </p:nvSpPr>
        <p:spPr>
          <a:xfrm>
            <a:off x="8144790" y="793879"/>
            <a:ext cx="3029527" cy="369332"/>
          </a:xfrm>
          <a:prstGeom prst="rect">
            <a:avLst/>
          </a:prstGeom>
          <a:noFill/>
        </p:spPr>
        <p:txBody>
          <a:bodyPr wrap="square" rtlCol="0">
            <a:spAutoFit/>
          </a:bodyPr>
          <a:lstStyle/>
          <a:p>
            <a:r>
              <a:rPr lang="en-US"/>
              <a:t>Complete this part. </a:t>
            </a:r>
          </a:p>
        </p:txBody>
      </p:sp>
      <p:sp>
        <p:nvSpPr>
          <p:cNvPr id="6" name="Google Shape;145;p4">
            <a:extLst>
              <a:ext uri="{FF2B5EF4-FFF2-40B4-BE49-F238E27FC236}">
                <a16:creationId xmlns:a16="http://schemas.microsoft.com/office/drawing/2014/main" id="{6DB41B6E-6E76-6595-6F35-CFB013FA7EB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Handout 1: </a:t>
            </a:r>
            <a:r>
              <a:rPr lang="en-US" sz="3600">
                <a:latin typeface="Nunito" panose="020F0502020204030204" pitchFamily="2" charset="0"/>
                <a:cs typeface="Calibri"/>
                <a:sym typeface="Calibri"/>
              </a:rPr>
              <a:t>Matrix</a:t>
            </a:r>
          </a:p>
        </p:txBody>
      </p:sp>
    </p:spTree>
    <p:extLst>
      <p:ext uri="{BB962C8B-B14F-4D97-AF65-F5344CB8AC3E}">
        <p14:creationId xmlns:p14="http://schemas.microsoft.com/office/powerpoint/2010/main" val="32440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A18E-E208-CD33-CDDD-99C2F52AB554}"/>
              </a:ext>
            </a:extLst>
          </p:cNvPr>
          <p:cNvSpPr>
            <a:spLocks noGrp="1"/>
          </p:cNvSpPr>
          <p:nvPr>
            <p:ph type="title"/>
          </p:nvPr>
        </p:nvSpPr>
        <p:spPr>
          <a:xfrm>
            <a:off x="382587" y="420441"/>
            <a:ext cx="3932237" cy="1600200"/>
          </a:xfrm>
        </p:spPr>
        <p:txBody>
          <a:bodyPr anchor="b">
            <a:normAutofit fontScale="90000"/>
          </a:bodyPr>
          <a:lstStyle/>
          <a:p>
            <a:r>
              <a:rPr lang="en-US" b="1" kern="1200">
                <a:latin typeface="Nunito" pitchFamily="2" charset="0"/>
              </a:rPr>
              <a:t>Handout 1: Part C-Prioritization of Mitigation Measures  (15 min)</a:t>
            </a:r>
          </a:p>
        </p:txBody>
      </p:sp>
      <p:sp>
        <p:nvSpPr>
          <p:cNvPr id="4" name="Rectangle 1">
            <a:extLst>
              <a:ext uri="{FF2B5EF4-FFF2-40B4-BE49-F238E27FC236}">
                <a16:creationId xmlns:a16="http://schemas.microsoft.com/office/drawing/2014/main" id="{AD48FF0A-A63F-7F01-7B50-38D0B6D0F5FC}"/>
              </a:ext>
            </a:extLst>
          </p:cNvPr>
          <p:cNvSpPr>
            <a:spLocks noChangeArrowheads="1"/>
          </p:cNvSpPr>
          <p:nvPr/>
        </p:nvSpPr>
        <p:spPr bwMode="auto">
          <a:xfrm>
            <a:off x="382587" y="2020641"/>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304704" rIns="0" bIns="0" numCol="1" anchorCtr="0" compatLnSpc="1">
            <a:prstTxWarp prst="textNoShape">
              <a:avLst/>
            </a:prstTxWarp>
            <a:norm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Prioritization of risk mitigation measures</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Using </a:t>
            </a:r>
            <a:r>
              <a:rPr lang="en-US" altLang="en-US" sz="1600">
                <a:latin typeface="+mn-lt"/>
              </a:rPr>
              <a:t>the information in your matrix</a:t>
            </a:r>
            <a:r>
              <a:rPr kumimoji="0" lang="en-US" altLang="en-US" sz="1600" b="0" i="0" u="none" strike="noStrike" kern="1200" cap="none" normalizeH="0" baseline="0">
                <a:ln>
                  <a:noFill/>
                </a:ln>
                <a:effectLst/>
                <a:latin typeface="+mn-lt"/>
                <a:ea typeface="+mn-ea"/>
                <a:cs typeface="+mn-cs"/>
              </a:rPr>
              <a:t> in the same groups, use the different colored </a:t>
            </a:r>
            <a:r>
              <a:rPr kumimoji="0" lang="en-US" altLang="en-US" sz="1600" b="0" i="0" u="none" strike="noStrike" kern="1200" cap="none" normalizeH="0" baseline="0" err="1">
                <a:ln>
                  <a:noFill/>
                </a:ln>
                <a:effectLst/>
                <a:latin typeface="+mn-lt"/>
                <a:ea typeface="+mn-ea"/>
                <a:cs typeface="+mn-cs"/>
              </a:rPr>
              <a:t>post-it</a:t>
            </a:r>
            <a:r>
              <a:rPr kumimoji="0" lang="en-US" altLang="en-US" sz="1600" b="0" i="0" u="none" strike="noStrike" kern="1200" cap="none" normalizeH="0" baseline="0">
                <a:ln>
                  <a:noFill/>
                </a:ln>
                <a:effectLst/>
                <a:latin typeface="+mn-lt"/>
                <a:ea typeface="+mn-ea"/>
                <a:cs typeface="+mn-cs"/>
              </a:rPr>
              <a:t> notes to categorize the risk mitigation measures you have identified.</a:t>
            </a:r>
          </a:p>
          <a:p>
            <a:pPr marR="0" eaLnBrk="1" fontAlgn="base" hangingPunct="1">
              <a:lnSpc>
                <a:spcPct val="90000"/>
              </a:lnSpc>
              <a:spcBef>
                <a:spcPts val="1000"/>
              </a:spcBef>
              <a:spcAft>
                <a:spcPct val="0"/>
              </a:spcAft>
              <a:buClrTx/>
              <a:buSzTx/>
              <a:tabLst>
                <a:tab pos="228600" algn="l"/>
                <a:tab pos="457200" algn="l"/>
              </a:tabLst>
            </a:pPr>
            <a:br>
              <a:rPr kumimoji="0" lang="en-US" altLang="en-US" sz="1600" b="0" i="0" u="none" strike="noStrike" kern="1200" cap="none" normalizeH="0" baseline="0">
                <a:ln>
                  <a:noFill/>
                </a:ln>
                <a:effectLst/>
                <a:latin typeface="+mn-lt"/>
                <a:ea typeface="+mn-ea"/>
                <a:cs typeface="+mn-cs"/>
              </a:rPr>
            </a:b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Color code for Post-it notes:</a:t>
            </a: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Green: You can do this directly</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Yellow: Need external support</a:t>
            </a:r>
          </a:p>
          <a:p>
            <a:pPr marR="0" eaLnBrk="1" fontAlgn="base" hangingPunct="1">
              <a:lnSpc>
                <a:spcPct val="90000"/>
              </a:lnSpc>
              <a:spcBef>
                <a:spcPts val="1000"/>
              </a:spcBef>
              <a:spcAft>
                <a:spcPct val="0"/>
              </a:spcAft>
              <a:buClrTx/>
              <a:buSzTx/>
              <a:tabLst>
                <a:tab pos="228600" algn="l"/>
                <a:tab pos="457200" algn="l"/>
              </a:tabLst>
            </a:pPr>
            <a:endParaRPr kumimoji="0" lang="en-US" altLang="en-US" sz="1600" b="0" i="0" u="none" strike="noStrike" kern="1200" cap="none" normalizeH="0" baseline="0">
              <a:ln>
                <a:noFill/>
              </a:ln>
              <a:effectLst/>
              <a:latin typeface="+mn-lt"/>
              <a:ea typeface="+mn-ea"/>
              <a:cs typeface="+mn-cs"/>
            </a:endParaRPr>
          </a:p>
        </p:txBody>
      </p:sp>
      <p:graphicFrame>
        <p:nvGraphicFramePr>
          <p:cNvPr id="3" name="Table 2">
            <a:extLst>
              <a:ext uri="{FF2B5EF4-FFF2-40B4-BE49-F238E27FC236}">
                <a16:creationId xmlns:a16="http://schemas.microsoft.com/office/drawing/2014/main" id="{45D9259C-0BA7-B6C3-5894-629FEB91BD61}"/>
              </a:ext>
            </a:extLst>
          </p:cNvPr>
          <p:cNvGraphicFramePr>
            <a:graphicFrameLocks noGrp="1"/>
          </p:cNvGraphicFramePr>
          <p:nvPr>
            <p:extLst>
              <p:ext uri="{D42A27DB-BD31-4B8C-83A1-F6EECF244321}">
                <p14:modId xmlns:p14="http://schemas.microsoft.com/office/powerpoint/2010/main" val="2974568044"/>
              </p:ext>
            </p:extLst>
          </p:nvPr>
        </p:nvGraphicFramePr>
        <p:xfrm>
          <a:off x="4500275" y="347704"/>
          <a:ext cx="7309138" cy="6170397"/>
        </p:xfrm>
        <a:graphic>
          <a:graphicData uri="http://schemas.openxmlformats.org/drawingml/2006/table">
            <a:tbl>
              <a:tblPr firstRow="1" firstCol="1" bandRow="1"/>
              <a:tblGrid>
                <a:gridCol w="1272631">
                  <a:extLst>
                    <a:ext uri="{9D8B030D-6E8A-4147-A177-3AD203B41FA5}">
                      <a16:colId xmlns:a16="http://schemas.microsoft.com/office/drawing/2014/main" val="1023633085"/>
                    </a:ext>
                  </a:extLst>
                </a:gridCol>
                <a:gridCol w="3194449">
                  <a:extLst>
                    <a:ext uri="{9D8B030D-6E8A-4147-A177-3AD203B41FA5}">
                      <a16:colId xmlns:a16="http://schemas.microsoft.com/office/drawing/2014/main" val="3393353235"/>
                    </a:ext>
                  </a:extLst>
                </a:gridCol>
                <a:gridCol w="2842058">
                  <a:extLst>
                    <a:ext uri="{9D8B030D-6E8A-4147-A177-3AD203B41FA5}">
                      <a16:colId xmlns:a16="http://schemas.microsoft.com/office/drawing/2014/main" val="521797391"/>
                    </a:ext>
                  </a:extLst>
                </a:gridCol>
              </a:tblGrid>
              <a:tr h="247571">
                <a:tc>
                  <a:txBody>
                    <a:bodyPr/>
                    <a:lstStyle/>
                    <a:p>
                      <a:pPr marL="0" marR="0" algn="l" fontAlgn="t">
                        <a:lnSpc>
                          <a:spcPct val="115000"/>
                        </a:lnSpc>
                        <a:spcAft>
                          <a:spcPts val="1000"/>
                        </a:spcAft>
                        <a:buNone/>
                      </a:pPr>
                      <a:r>
                        <a:rPr lang="fr-FR" sz="1400" b="1"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fr-FR"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Significant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Low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7063200"/>
                  </a:ext>
                </a:extLst>
              </a:tr>
              <a:tr h="3503537">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Easy to make</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MAKE NOW</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Immediate priorities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Inform staff about the PSEA Code of Conduct</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Post posters on reporting mechanisms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wear clothing that indicates that they are a humanitarian actor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receive training and sign a code of conduct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QUICK WINS</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Useful actions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Prepare an information package for all new staff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Provide brochures on the PSEA accompanied by visuals to all carriers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-Include a standing item on the agenda of all group meetings on PSEA</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165729"/>
                  </a:ext>
                </a:extLst>
              </a:tr>
              <a:tr h="2360333">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Difficult to do</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PLAN / REQUEST SUPPORT</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High impact, need help</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Deploy female protection personnel</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Establish community-led complaint mechanisms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-Review all contracts to include a clause on SEA</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LOW PRIORITY</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Low impact, not a priority</a:t>
                      </a:r>
                    </a:p>
                    <a:p>
                      <a:pPr marL="0" marR="0" algn="l" fontAlgn="t">
                        <a:lnSpc>
                          <a:spcPct val="115000"/>
                        </a:lnSpc>
                        <a:spcAft>
                          <a:spcPts val="1000"/>
                        </a:spcAft>
                        <a:buNone/>
                      </a:pPr>
                      <a:b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b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0267263"/>
                  </a:ext>
                </a:extLst>
              </a:tr>
            </a:tbl>
          </a:graphicData>
        </a:graphic>
      </p:graphicFrame>
    </p:spTree>
    <p:extLst>
      <p:ext uri="{BB962C8B-B14F-4D97-AF65-F5344CB8AC3E}">
        <p14:creationId xmlns:p14="http://schemas.microsoft.com/office/powerpoint/2010/main" val="425637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4"/>
          <p:cNvSpPr txBox="1"/>
          <p:nvPr/>
        </p:nvSpPr>
        <p:spPr>
          <a:xfrm>
            <a:off x="465522" y="413380"/>
            <a:ext cx="10714646" cy="62369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59" rIns="60959">
            <a:spAutoFit/>
          </a:bodyPr>
          <a:lstStyle>
            <a:lvl1pPr>
              <a:lnSpc>
                <a:spcPct val="90000"/>
              </a:lnSpc>
              <a:spcBef>
                <a:spcPts val="0"/>
              </a:spcBef>
              <a:defRPr sz="3200" b="1">
                <a:solidFill>
                  <a:srgbClr val="0092AD"/>
                </a:solidFill>
              </a:defRPr>
            </a:lvl1pPr>
          </a:lstStyle>
          <a:p>
            <a:r>
              <a:rPr sz="3733">
                <a:solidFill>
                  <a:schemeClr val="tx1"/>
                </a:solidFill>
                <a:latin typeface="Nunito" pitchFamily="2" charset="0"/>
              </a:rPr>
              <a:t>Everyone </a:t>
            </a:r>
            <a:r>
              <a:rPr lang="en-US" sz="3733">
                <a:solidFill>
                  <a:schemeClr val="tx1"/>
                </a:solidFill>
                <a:latin typeface="Nunito" pitchFamily="2" charset="0"/>
              </a:rPr>
              <a:t>has a role to play in preventing SEA </a:t>
            </a:r>
            <a:endParaRPr sz="3733">
              <a:solidFill>
                <a:schemeClr val="tx1"/>
              </a:solidFill>
              <a:latin typeface="Nunito" pitchFamily="2" charset="0"/>
            </a:endParaRPr>
          </a:p>
        </p:txBody>
      </p:sp>
      <p:sp>
        <p:nvSpPr>
          <p:cNvPr id="190" name="Rectangle 6"/>
          <p:cNvSpPr txBox="1"/>
          <p:nvPr/>
        </p:nvSpPr>
        <p:spPr>
          <a:xfrm>
            <a:off x="9373725" y="2767659"/>
            <a:ext cx="2549265" cy="18976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60959" rIns="60959">
            <a:spAutoFit/>
          </a:bodyPr>
          <a:lstStyle>
            <a:lvl1pPr>
              <a:defRPr sz="2200" b="1" i="1">
                <a:solidFill>
                  <a:srgbClr val="3E90AA"/>
                </a:solidFill>
              </a:defRPr>
            </a:lvl1pPr>
          </a:lstStyle>
          <a:p>
            <a:r>
              <a:rPr sz="2933">
                <a:solidFill>
                  <a:srgbClr val="890D58"/>
                </a:solidFill>
              </a:rPr>
              <a:t>Together, </a:t>
            </a:r>
            <a:r>
              <a:rPr lang="en-US" sz="2933">
                <a:solidFill>
                  <a:srgbClr val="890D58"/>
                </a:solidFill>
              </a:rPr>
              <a:t>we </a:t>
            </a:r>
            <a:r>
              <a:rPr sz="2933">
                <a:solidFill>
                  <a:srgbClr val="890D58"/>
                </a:solidFill>
              </a:rPr>
              <a:t>c</a:t>
            </a:r>
            <a:r>
              <a:rPr lang="en-US" sz="2933">
                <a:solidFill>
                  <a:srgbClr val="890D58"/>
                </a:solidFill>
              </a:rPr>
              <a:t>an</a:t>
            </a:r>
            <a:r>
              <a:rPr sz="2933">
                <a:solidFill>
                  <a:srgbClr val="890D58"/>
                </a:solidFill>
              </a:rPr>
              <a:t> create a</a:t>
            </a:r>
            <a:r>
              <a:rPr lang="en-US" sz="2933">
                <a:solidFill>
                  <a:srgbClr val="890D58"/>
                </a:solidFill>
              </a:rPr>
              <a:t>n environment free from SEA!</a:t>
            </a:r>
            <a:endParaRPr sz="2933">
              <a:solidFill>
                <a:srgbClr val="890D58"/>
              </a:solidFill>
            </a:endParaRPr>
          </a:p>
        </p:txBody>
      </p:sp>
      <p:pic>
        <p:nvPicPr>
          <p:cNvPr id="191" name="Picture 2" descr="Picture 2"/>
          <p:cNvPicPr>
            <a:picLocks noChangeAspect="1"/>
          </p:cNvPicPr>
          <p:nvPr/>
        </p:nvPicPr>
        <p:blipFill>
          <a:blip r:embed="rId3"/>
          <a:srcRect b="6262"/>
          <a:stretch>
            <a:fillRect/>
          </a:stretch>
        </p:blipFill>
        <p:spPr>
          <a:xfrm>
            <a:off x="1011832" y="953129"/>
            <a:ext cx="8213268" cy="5442812"/>
          </a:xfrm>
          <a:prstGeom prst="rect">
            <a:avLst/>
          </a:prstGeom>
          <a:ln w="12700">
            <a:miter lim="400000"/>
          </a:ln>
        </p:spPr>
      </p:pic>
    </p:spTree>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3985C2-0A98-C6DB-1762-8329D21E7CAB}"/>
              </a:ext>
            </a:extLst>
          </p:cNvPr>
          <p:cNvSpPr>
            <a:spLocks noGrp="1"/>
          </p:cNvSpPr>
          <p:nvPr>
            <p:ph type="title"/>
          </p:nvPr>
        </p:nvSpPr>
        <p:spPr>
          <a:xfrm>
            <a:off x="471746" y="425870"/>
            <a:ext cx="10587811" cy="1325563"/>
          </a:xfrm>
        </p:spPr>
        <p:txBody>
          <a:bodyPr>
            <a:normAutofit/>
          </a:bodyPr>
          <a:lstStyle/>
          <a:p>
            <a:r>
              <a:rPr lang="en-US" sz="3600" b="1">
                <a:latin typeface="Nunito" pitchFamily="2" charset="0"/>
                <a:ea typeface="Open Sans" panose="020B0606030504020204" pitchFamily="34" charset="0"/>
                <a:cs typeface="Calibri Light" panose="020F0302020204030204" pitchFamily="34" charset="0"/>
              </a:rPr>
              <a:t>Making It Count: How We Hold Ourselves and Each Other Accountable</a:t>
            </a:r>
            <a:endParaRPr lang="en-US" sz="3600">
              <a:latin typeface="Nunito" pitchFamily="2" charset="0"/>
              <a:cs typeface="Calibri Light" panose="020F0302020204030204" pitchFamily="34" charset="0"/>
            </a:endParaRPr>
          </a:p>
        </p:txBody>
      </p:sp>
      <p:sp>
        <p:nvSpPr>
          <p:cNvPr id="9" name="Content Placeholder 8">
            <a:extLst>
              <a:ext uri="{FF2B5EF4-FFF2-40B4-BE49-F238E27FC236}">
                <a16:creationId xmlns:a16="http://schemas.microsoft.com/office/drawing/2014/main" id="{C9CC15B6-562E-88D8-0446-CD6315970E9A}"/>
              </a:ext>
            </a:extLst>
          </p:cNvPr>
          <p:cNvSpPr>
            <a:spLocks noGrp="1"/>
          </p:cNvSpPr>
          <p:nvPr>
            <p:ph sz="half" idx="1"/>
          </p:nvPr>
        </p:nvSpPr>
        <p:spPr>
          <a:xfrm>
            <a:off x="471747" y="1812178"/>
            <a:ext cx="6621578" cy="4351338"/>
          </a:xfrm>
        </p:spPr>
        <p:txBody>
          <a:bodyPr>
            <a:normAutofit fontScale="85000" lnSpcReduction="20000"/>
          </a:bodyPr>
          <a:lstStyle/>
          <a:p>
            <a:r>
              <a:rPr lang="en-US" b="1"/>
              <a:t>What are </a:t>
            </a:r>
            <a:r>
              <a:rPr lang="en-US" b="1" i="1"/>
              <a:t>our </a:t>
            </a:r>
            <a:r>
              <a:rPr lang="en-US" b="1"/>
              <a:t>next steps?</a:t>
            </a:r>
            <a:r>
              <a:rPr lang="en-US"/>
              <a:t> Identify 1–2 concrete actions we can take collectively.</a:t>
            </a:r>
          </a:p>
          <a:p>
            <a:r>
              <a:rPr lang="en-US" b="1"/>
              <a:t>How can we support each other?</a:t>
            </a:r>
            <a:r>
              <a:rPr lang="en-US"/>
              <a:t> Cluster coordinators will follow up with partners to check in on how the SEA risk mapping is being used, adapted, and integrated.</a:t>
            </a:r>
          </a:p>
          <a:p>
            <a:r>
              <a:rPr lang="en-US" b="1"/>
              <a:t>What’s working, and what’s not?</a:t>
            </a:r>
            <a:r>
              <a:rPr lang="en-US"/>
              <a:t> Partners are encouraged to share examples, challenges, and lessons in upcoming meetings to strengthen collective accountability.</a:t>
            </a:r>
          </a:p>
          <a:p>
            <a:r>
              <a:rPr lang="en-US" b="1"/>
              <a:t>Let’s keep this visible.</a:t>
            </a:r>
            <a:r>
              <a:rPr lang="en-US"/>
              <a:t> Use coordination platforms to track and share updates—not just as a report, but as a shared commitment to safer programming.</a:t>
            </a:r>
          </a:p>
          <a:p>
            <a:endParaRPr lang="en-US"/>
          </a:p>
        </p:txBody>
      </p:sp>
      <p:graphicFrame>
        <p:nvGraphicFramePr>
          <p:cNvPr id="11" name="Content Placeholder 10">
            <a:extLst>
              <a:ext uri="{FF2B5EF4-FFF2-40B4-BE49-F238E27FC236}">
                <a16:creationId xmlns:a16="http://schemas.microsoft.com/office/drawing/2014/main" id="{9DB88AAB-F279-BC60-8A29-67940F257ED3}"/>
              </a:ext>
            </a:extLst>
          </p:cNvPr>
          <p:cNvGraphicFramePr>
            <a:graphicFrameLocks noGrp="1"/>
          </p:cNvGraphicFramePr>
          <p:nvPr>
            <p:ph sz="half" idx="2"/>
          </p:nvPr>
        </p:nvGraphicFramePr>
        <p:xfrm>
          <a:off x="7234518" y="1690688"/>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931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DEA804-512A-AA92-5B21-825BC5C9CC81}"/>
              </a:ext>
            </a:extLst>
          </p:cNvPr>
          <p:cNvSpPr>
            <a:spLocks noGrp="1"/>
          </p:cNvSpPr>
          <p:nvPr>
            <p:ph sz="half" idx="1"/>
          </p:nvPr>
        </p:nvSpPr>
        <p:spPr>
          <a:xfrm>
            <a:off x="360218" y="1751433"/>
            <a:ext cx="5181600" cy="4351338"/>
          </a:xfrm>
        </p:spPr>
        <p:txBody>
          <a:bodyPr/>
          <a:lstStyle/>
          <a:p>
            <a:pPr marL="514350" indent="-285750">
              <a:buClr>
                <a:srgbClr val="950158"/>
              </a:buClr>
            </a:pPr>
            <a:r>
              <a:rPr lang="en-US" sz="2400" b="1">
                <a:hlinkClick r:id="rId3"/>
              </a:rPr>
              <a:t>PSEA at the Frontline</a:t>
            </a:r>
            <a:r>
              <a:rPr lang="en-US" sz="2400" b="1"/>
              <a:t>: </a:t>
            </a:r>
            <a:r>
              <a:rPr lang="en-US" sz="2400" i="1"/>
              <a:t>A communications campaign on protection from sexual exploitation and abuse (PSEA) aimed at frontline workers by WFP, IOM and Translators Without Borders)</a:t>
            </a:r>
          </a:p>
          <a:p>
            <a:pPr marL="514350" indent="-285750">
              <a:buClr>
                <a:srgbClr val="950158"/>
              </a:buClr>
            </a:pPr>
            <a:r>
              <a:rPr lang="en-US" sz="2400" b="1">
                <a:hlinkClick r:id="rId4"/>
              </a:rPr>
              <a:t>PSEA at the Frontline 2</a:t>
            </a:r>
            <a:r>
              <a:rPr lang="en-US" sz="2400" b="1"/>
              <a:t>: </a:t>
            </a:r>
            <a:r>
              <a:rPr lang="en-US" sz="2400" i="1"/>
              <a:t>A PSEA communications campaign for engagement with communities</a:t>
            </a:r>
          </a:p>
          <a:p>
            <a:pPr marL="514350" indent="-285750">
              <a:buClr>
                <a:srgbClr val="950158"/>
              </a:buClr>
            </a:pPr>
            <a:r>
              <a:rPr lang="en-US" sz="2400">
                <a:hlinkClick r:id="rId5"/>
              </a:rPr>
              <a:t>Interagency PSEA IP Protocol Resource Package for Partners</a:t>
            </a:r>
            <a:endParaRPr lang="en-US" sz="2400"/>
          </a:p>
        </p:txBody>
      </p:sp>
      <p:sp>
        <p:nvSpPr>
          <p:cNvPr id="5" name="Title 7">
            <a:extLst>
              <a:ext uri="{FF2B5EF4-FFF2-40B4-BE49-F238E27FC236}">
                <a16:creationId xmlns:a16="http://schemas.microsoft.com/office/drawing/2014/main" id="{5A4F086C-2D13-5CE3-68A9-045AB2F8C2DE}"/>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Resources Available to Support Mitigation Measures</a:t>
            </a:r>
            <a:endParaRPr lang="en-US" sz="3600">
              <a:latin typeface="Nunito" pitchFamily="2" charset="0"/>
              <a:cs typeface="Calibri Light" panose="020F0302020204030204" pitchFamily="34" charset="0"/>
            </a:endParaRPr>
          </a:p>
        </p:txBody>
      </p:sp>
      <p:sp>
        <p:nvSpPr>
          <p:cNvPr id="7" name="TextBox 6">
            <a:extLst>
              <a:ext uri="{FF2B5EF4-FFF2-40B4-BE49-F238E27FC236}">
                <a16:creationId xmlns:a16="http://schemas.microsoft.com/office/drawing/2014/main" id="{7B53BB88-7F29-6FE3-9B3F-48F686417A35}"/>
              </a:ext>
            </a:extLst>
          </p:cNvPr>
          <p:cNvSpPr txBox="1"/>
          <p:nvPr/>
        </p:nvSpPr>
        <p:spPr>
          <a:xfrm>
            <a:off x="5540829" y="1719943"/>
            <a:ext cx="6096000" cy="29546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12064" indent="-283464" algn="l" rtl="0">
              <a:buFont typeface="Arial"/>
              <a:buChar char="•"/>
            </a:pPr>
            <a:r>
              <a:rPr lang="en-US" sz="2400" b="1" kern="1200">
                <a:solidFill>
                  <a:schemeClr val="tx1"/>
                </a:solidFill>
                <a:latin typeface="Aptos"/>
                <a:ea typeface="+mn-ea"/>
                <a:cs typeface="+mn-cs"/>
              </a:rPr>
              <a:t>Shelter Cluster Website: </a:t>
            </a:r>
            <a:r>
              <a:rPr lang="en-US" sz="2400" kern="1200">
                <a:solidFill>
                  <a:schemeClr val="tx1"/>
                </a:solidFill>
                <a:latin typeface="Aptos"/>
                <a:ea typeface="+mn-ea"/>
                <a:cs typeface="+mn-cs"/>
                <a:hlinkClick r:id="rId6"/>
              </a:rPr>
              <a:t>Protection from Sexual Exploitation and Abuse Working Group of the Global Shelter Cluster</a:t>
            </a:r>
          </a:p>
          <a:p>
            <a:pPr marL="512064" indent="-283464" algn="l" rtl="0">
              <a:buFont typeface="Arial"/>
              <a:buChar char="•"/>
            </a:pPr>
            <a:r>
              <a:rPr lang="en-US" sz="2400" b="1" kern="1200">
                <a:solidFill>
                  <a:schemeClr val="tx1"/>
                </a:solidFill>
                <a:latin typeface="Aptos"/>
                <a:ea typeface="+mn-ea"/>
                <a:cs typeface="+mn-cs"/>
              </a:rPr>
              <a:t>IASC PSEA Resource Page</a:t>
            </a:r>
            <a:r>
              <a:rPr lang="en-US" sz="2400" kern="1200">
                <a:solidFill>
                  <a:schemeClr val="tx1"/>
                </a:solidFill>
                <a:latin typeface="Aptos"/>
                <a:ea typeface="+mn-ea"/>
                <a:cs typeface="+mn-cs"/>
              </a:rPr>
              <a:t>-</a:t>
            </a:r>
            <a:r>
              <a:rPr lang="en-US" sz="2400" kern="1200">
                <a:solidFill>
                  <a:schemeClr val="tx1"/>
                </a:solidFill>
                <a:latin typeface="Aptos"/>
                <a:ea typeface="+mn-ea"/>
                <a:cs typeface="+mn-cs"/>
                <a:hlinkClick r:id="rId7"/>
              </a:rPr>
              <a:t>Protection from Sexual Exploitation and Abuse | IASC</a:t>
            </a:r>
          </a:p>
          <a:p>
            <a:pPr algn="ctr"/>
            <a:endParaRPr lang="en-US"/>
          </a:p>
        </p:txBody>
      </p:sp>
    </p:spTree>
    <p:extLst>
      <p:ext uri="{BB962C8B-B14F-4D97-AF65-F5344CB8AC3E}">
        <p14:creationId xmlns:p14="http://schemas.microsoft.com/office/powerpoint/2010/main" val="2118640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8291E73C-5B08-CC54-16C5-ECF585050EB3}"/>
              </a:ext>
            </a:extLst>
          </p:cNvPr>
          <p:cNvSpPr>
            <a:spLocks noGrp="1"/>
          </p:cNvSpPr>
          <p:nvPr>
            <p:ph type="body" sz="half" idx="2"/>
          </p:nvPr>
        </p:nvSpPr>
        <p:spPr>
          <a:xfrm>
            <a:off x="471746" y="1294980"/>
            <a:ext cx="9546547" cy="3811588"/>
          </a:xfrm>
        </p:spPr>
        <p:txBody>
          <a:bodyPr lIns="91440" tIns="45720" rIns="91440" bIns="45720" anchor="t"/>
          <a:lstStyle/>
          <a:p>
            <a:pPr marL="285750" indent="-285750">
              <a:buFont typeface="Arial" panose="020B0604020202020204" pitchFamily="34" charset="0"/>
              <a:buChar char="•"/>
            </a:pPr>
            <a:r>
              <a:rPr lang="en-US" sz="2800"/>
              <a:t>Sharing a follow-up report</a:t>
            </a:r>
          </a:p>
          <a:p>
            <a:pPr marL="285750" indent="-285750">
              <a:buFont typeface="Arial" panose="020B0604020202020204" pitchFamily="34" charset="0"/>
              <a:buChar char="•"/>
            </a:pPr>
            <a:r>
              <a:rPr lang="en-US" sz="2800"/>
              <a:t>Considering what elements can be considered in Shelter Cluster Workplan/HNO </a:t>
            </a:r>
          </a:p>
          <a:p>
            <a:pPr marL="285750" indent="-285750">
              <a:buFont typeface="Arial" panose="020B0604020202020204" pitchFamily="34" charset="0"/>
              <a:buChar char="•"/>
            </a:pPr>
            <a:r>
              <a:rPr lang="en-US" sz="2800"/>
              <a:t>Cluster will be calling on partners who have participated to share in subsequent meetings with the cluster the actions they have taken since the workshop.</a:t>
            </a:r>
          </a:p>
          <a:p>
            <a:endParaRPr lang="en-US" sz="2800"/>
          </a:p>
        </p:txBody>
      </p:sp>
      <p:pic>
        <p:nvPicPr>
          <p:cNvPr id="6" name="Picture 5" descr="A person standing next to a person at a desk&#10;&#10;AI-generated content may be incorrect.">
            <a:extLst>
              <a:ext uri="{FF2B5EF4-FFF2-40B4-BE49-F238E27FC236}">
                <a16:creationId xmlns:a16="http://schemas.microsoft.com/office/drawing/2014/main" id="{021ABED7-8880-604A-60A4-EDF07FD2A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8773" y="4306522"/>
            <a:ext cx="5696972" cy="2637687"/>
          </a:xfrm>
          <a:prstGeom prst="rect">
            <a:avLst/>
          </a:prstGeom>
        </p:spPr>
      </p:pic>
      <p:sp>
        <p:nvSpPr>
          <p:cNvPr id="2" name="Title 7">
            <a:extLst>
              <a:ext uri="{FF2B5EF4-FFF2-40B4-BE49-F238E27FC236}">
                <a16:creationId xmlns:a16="http://schemas.microsoft.com/office/drawing/2014/main" id="{1F0CAA20-C757-E9A0-BD25-81D44C3D56C5}"/>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Next Steps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208329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AADCA7B-FCEE-9A8A-ACE4-E18732063BF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27BF3C32-1829-593B-7AF4-2747D12F3465}"/>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6600" b="1">
                <a:latin typeface="Nunito" pitchFamily="2" charset="0"/>
              </a:rPr>
              <a:t>Thank you!</a:t>
            </a:r>
            <a:endParaRPr lang="en-US" sz="4400" b="1">
              <a:latin typeface="Nunito" pitchFamily="2" charset="0"/>
            </a:endParaRPr>
          </a:p>
        </p:txBody>
      </p:sp>
      <p:sp>
        <p:nvSpPr>
          <p:cNvPr id="394" name="Google Shape;394;p18">
            <a:extLst>
              <a:ext uri="{FF2B5EF4-FFF2-40B4-BE49-F238E27FC236}">
                <a16:creationId xmlns:a16="http://schemas.microsoft.com/office/drawing/2014/main" id="{0F7A2EF9-D91C-64F6-6CEE-F927BC3305D8}"/>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257B043E-C2AC-083B-9CB5-0ACEBB152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152434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34646-D8A7-4451-F647-7501A240DD97}"/>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93E650C-670C-E1FD-FDD5-48FFB133F6E7}"/>
              </a:ext>
            </a:extLst>
          </p:cNvPr>
          <p:cNvSpPr txBox="1"/>
          <p:nvPr/>
        </p:nvSpPr>
        <p:spPr>
          <a:xfrm>
            <a:off x="651811" y="1289430"/>
            <a:ext cx="7442067" cy="1704908"/>
          </a:xfrm>
          <a:prstGeom prst="rect">
            <a:avLst/>
          </a:prstGeom>
          <a:noFill/>
          <a:ln>
            <a:noFill/>
          </a:ln>
        </p:spPr>
        <p:txBody>
          <a:bodyPr spcFirstLastPara="1" wrap="square" lIns="0" tIns="0" rIns="0" bIns="0" anchor="t" anchorCtr="0">
            <a:noAutofit/>
          </a:bodyPr>
          <a:lstStyle/>
          <a:p>
            <a:pPr lvl="0"/>
            <a:r>
              <a:rPr lang="en-US" b="1" i="1">
                <a:solidFill>
                  <a:srgbClr val="FF0000"/>
                </a:solidFill>
                <a:latin typeface="Montserrat" pitchFamily="2" charset="77"/>
                <a:ea typeface="Calibri"/>
                <a:cs typeface="Calibri"/>
                <a:sym typeface="Calibri"/>
              </a:rPr>
              <a:t>[Facilitator to insert their specific timings – see notes below slide]</a:t>
            </a:r>
            <a:endParaRPr lang="en-GB" i="1">
              <a:solidFill>
                <a:srgbClr val="FF0000"/>
              </a:solidFill>
            </a:endParaRPr>
          </a:p>
        </p:txBody>
      </p:sp>
      <p:pic>
        <p:nvPicPr>
          <p:cNvPr id="2" name="Picture 1" descr="A group of people standing together&#10;&#10;AI-generated content may be incorrect.">
            <a:extLst>
              <a:ext uri="{FF2B5EF4-FFF2-40B4-BE49-F238E27FC236}">
                <a16:creationId xmlns:a16="http://schemas.microsoft.com/office/drawing/2014/main" id="{6CA21084-388C-DEA5-460E-2A919B5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686" y="3863662"/>
            <a:ext cx="6067754" cy="2881092"/>
          </a:xfrm>
          <a:prstGeom prst="rect">
            <a:avLst/>
          </a:prstGeom>
        </p:spPr>
      </p:pic>
      <p:sp>
        <p:nvSpPr>
          <p:cNvPr id="3" name="Google Shape;145;p4">
            <a:extLst>
              <a:ext uri="{FF2B5EF4-FFF2-40B4-BE49-F238E27FC236}">
                <a16:creationId xmlns:a16="http://schemas.microsoft.com/office/drawing/2014/main" id="{1F3F1241-29D1-8B75-73FF-207C240DDF4E}"/>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Agenda</a:t>
            </a:r>
          </a:p>
        </p:txBody>
      </p:sp>
    </p:spTree>
    <p:extLst>
      <p:ext uri="{BB962C8B-B14F-4D97-AF65-F5344CB8AC3E}">
        <p14:creationId xmlns:p14="http://schemas.microsoft.com/office/powerpoint/2010/main" val="223804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A2BD0A4E-1162-5C05-2206-A6DCD78861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B1917-75B2-868A-EF49-9CC866033CAD}"/>
              </a:ext>
            </a:extLst>
          </p:cNvPr>
          <p:cNvSpPr txBox="1">
            <a:spLocks/>
          </p:cNvSpPr>
          <p:nvPr/>
        </p:nvSpPr>
        <p:spPr>
          <a:xfrm>
            <a:off x="1029438" y="1191140"/>
            <a:ext cx="3884342"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Pre-Test</a:t>
            </a:r>
          </a:p>
        </p:txBody>
      </p:sp>
      <p:sp>
        <p:nvSpPr>
          <p:cNvPr id="3" name="TextBox 2">
            <a:extLst>
              <a:ext uri="{FF2B5EF4-FFF2-40B4-BE49-F238E27FC236}">
                <a16:creationId xmlns:a16="http://schemas.microsoft.com/office/drawing/2014/main" id="{4D1B978A-E167-3E5A-CD48-E8CA75C188B0}"/>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10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E04991F7-84C8-5BBE-6415-9CABB13BB4FB}"/>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
        <p:nvSpPr>
          <p:cNvPr id="7" name="Segnaposto numero diapositiva 1">
            <a:extLst>
              <a:ext uri="{FF2B5EF4-FFF2-40B4-BE49-F238E27FC236}">
                <a16:creationId xmlns:a16="http://schemas.microsoft.com/office/drawing/2014/main" id="{215A5993-7585-64A3-D021-43F95F8434B4}"/>
              </a:ext>
            </a:extLst>
          </p:cNvPr>
          <p:cNvSpPr txBox="1">
            <a:spLocks/>
          </p:cNvSpPr>
          <p:nvPr/>
        </p:nvSpPr>
        <p:spPr>
          <a:xfrm>
            <a:off x="9176703" y="6339751"/>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000" b="1" i="0" kern="1200">
                <a:solidFill>
                  <a:schemeClr val="tx1"/>
                </a:solidFill>
                <a:latin typeface="Open Sans" pitchFamily="2" charset="0"/>
                <a:ea typeface="Open Sans" pitchFamily="2" charset="0"/>
                <a:cs typeface="Open Sans"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3C12E6A-4320-BE4F-A411-63736CE9C7C7}" type="slidenum">
              <a:rPr kumimoji="0" lang="it-IT" sz="1000" b="1" i="0" u="none" strike="noStrike" kern="1200" cap="none" spc="0" normalizeH="0" baseline="0" noProof="0" smtClean="0">
                <a:ln>
                  <a:noFill/>
                </a:ln>
                <a:solidFill>
                  <a:srgbClr val="FFFFFF"/>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000" b="1" i="0" u="none" strike="noStrike" kern="1200" cap="none" spc="0" normalizeH="0" baseline="0" noProof="0">
              <a:ln>
                <a:noFill/>
              </a:ln>
              <a:solidFill>
                <a:srgbClr val="FFFFF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1626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A3E638FB-1555-BD7F-DF7B-83323730A72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C74D6E5-49EF-CB5E-1351-D1BE2266BA6B}"/>
              </a:ext>
            </a:extLst>
          </p:cNvPr>
          <p:cNvSpPr txBox="1">
            <a:spLocks noGrp="1"/>
          </p:cNvSpPr>
          <p:nvPr>
            <p:ph type="ctrTitle"/>
          </p:nvPr>
        </p:nvSpPr>
        <p:spPr>
          <a:xfrm>
            <a:off x="0" y="5344733"/>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5400" b="1">
                <a:latin typeface="Nunito" pitchFamily="2" charset="0"/>
              </a:rPr>
              <a:t>Part 1: </a:t>
            </a:r>
            <a:r>
              <a:rPr lang="en-US" sz="5400">
                <a:latin typeface="Nunito" pitchFamily="2" charset="0"/>
              </a:rPr>
              <a:t>Key Concepts</a:t>
            </a:r>
            <a:endParaRPr lang="en-US" sz="3600">
              <a:latin typeface="Nunito" pitchFamily="2" charset="0"/>
            </a:endParaRPr>
          </a:p>
        </p:txBody>
      </p:sp>
      <p:sp>
        <p:nvSpPr>
          <p:cNvPr id="394" name="Google Shape;394;p18">
            <a:extLst>
              <a:ext uri="{FF2B5EF4-FFF2-40B4-BE49-F238E27FC236}">
                <a16:creationId xmlns:a16="http://schemas.microsoft.com/office/drawing/2014/main" id="{4CE8DD26-3B7D-8DC4-6133-65720D51D76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CF8C393D-B9F7-721E-B1CB-ADB3EE93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225938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0261-075F-C21F-7EE9-3BA1AA5ABC0B}"/>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6B3FBF1-66FE-450D-CF90-7237B7AC1B0D}"/>
              </a:ext>
            </a:extLst>
          </p:cNvPr>
          <p:cNvSpPr txBox="1"/>
          <p:nvPr/>
        </p:nvSpPr>
        <p:spPr>
          <a:xfrm>
            <a:off x="651810" y="1305145"/>
            <a:ext cx="10143189" cy="4845363"/>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b="1"/>
              <a:t>“</a:t>
            </a:r>
            <a:r>
              <a:rPr lang="en-US" sz="2000" b="1" u="sng"/>
              <a:t>Sexual abuse</a:t>
            </a:r>
            <a:r>
              <a:rPr lang="en-US" sz="2000" b="1"/>
              <a:t> </a:t>
            </a:r>
            <a:r>
              <a:rPr lang="en-US" sz="2000"/>
              <a:t>is the actual or threatened physical intrusion of a sexual nature, whether by force or under unequal, manipulative or coercive conditions</a:t>
            </a:r>
            <a:r>
              <a:rPr lang="en-US" sz="2000" b="1"/>
              <a:t>.”</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Types include: </a:t>
            </a:r>
          </a:p>
          <a:p>
            <a:pPr marL="457200" indent="-228600">
              <a:lnSpc>
                <a:spcPct val="90000"/>
              </a:lnSpc>
              <a:spcAft>
                <a:spcPts val="600"/>
              </a:spcAft>
              <a:buClr>
                <a:srgbClr val="A80C9D"/>
              </a:buClr>
              <a:buFont typeface="Arial" panose="020B0604020202020204" pitchFamily="34" charset="0"/>
              <a:buChar char="•"/>
            </a:pPr>
            <a:r>
              <a:rPr lang="en-US"/>
              <a:t>Rape</a:t>
            </a:r>
          </a:p>
          <a:p>
            <a:pPr marL="457200" indent="-228600">
              <a:lnSpc>
                <a:spcPct val="90000"/>
              </a:lnSpc>
              <a:spcAft>
                <a:spcPts val="600"/>
              </a:spcAft>
              <a:buClr>
                <a:srgbClr val="A80C9D"/>
              </a:buClr>
              <a:buFont typeface="Arial" panose="020B0604020202020204" pitchFamily="34" charset="0"/>
              <a:buChar char="•"/>
            </a:pPr>
            <a:r>
              <a:rPr lang="en-US"/>
              <a:t>Sexual harassment</a:t>
            </a:r>
          </a:p>
          <a:p>
            <a:pPr marL="457200" indent="-228600">
              <a:lnSpc>
                <a:spcPct val="90000"/>
              </a:lnSpc>
              <a:spcAft>
                <a:spcPts val="600"/>
              </a:spcAft>
              <a:buClr>
                <a:srgbClr val="A80C9D"/>
              </a:buClr>
              <a:buFont typeface="Arial" panose="020B0604020202020204" pitchFamily="34" charset="0"/>
              <a:buChar char="•"/>
            </a:pPr>
            <a:r>
              <a:rPr lang="en-US"/>
              <a:t>Psychological and/or physical abuse may co-occur</a:t>
            </a:r>
          </a:p>
          <a:p>
            <a:pPr marL="457200" indent="-228600">
              <a:lnSpc>
                <a:spcPct val="90000"/>
              </a:lnSpc>
              <a:spcAft>
                <a:spcPts val="600"/>
              </a:spcAft>
              <a:buClr>
                <a:srgbClr val="A80C9D"/>
              </a:buClr>
              <a:buFont typeface="Arial" panose="020B0604020202020204" pitchFamily="34" charset="0"/>
              <a:buChar char="•"/>
            </a:pPr>
            <a:r>
              <a:rPr lang="en-US"/>
              <a:t>Unauthorized touches to obtain sexual gratification</a:t>
            </a:r>
          </a:p>
          <a:p>
            <a:pPr marL="457200" indent="-228600">
              <a:lnSpc>
                <a:spcPct val="90000"/>
              </a:lnSpc>
              <a:spcAft>
                <a:spcPts val="600"/>
              </a:spcAft>
              <a:buClr>
                <a:srgbClr val="A80C9D"/>
              </a:buClr>
              <a:buFont typeface="Arial" panose="020B0604020202020204" pitchFamily="34" charset="0"/>
              <a:buChar char="•"/>
            </a:pPr>
            <a:r>
              <a:rPr lang="en-US"/>
              <a:t>Sexually motivated comments and statements</a:t>
            </a:r>
          </a:p>
          <a:p>
            <a:pPr marL="457200" indent="-228600">
              <a:lnSpc>
                <a:spcPct val="90000"/>
              </a:lnSpc>
              <a:spcAft>
                <a:spcPts val="600"/>
              </a:spcAft>
              <a:buClr>
                <a:srgbClr val="A80C9D"/>
              </a:buClr>
              <a:buFont typeface="Arial" panose="020B0604020202020204" pitchFamily="34" charset="0"/>
              <a:buChar char="•"/>
            </a:pPr>
            <a:r>
              <a:rPr lang="en-US"/>
              <a:t>Rubbing one’s self on another with an intention to obtain sexual gratification </a:t>
            </a:r>
          </a:p>
          <a:p>
            <a:pPr marL="457200" indent="-228600">
              <a:lnSpc>
                <a:spcPct val="90000"/>
              </a:lnSpc>
              <a:spcAft>
                <a:spcPts val="600"/>
              </a:spcAft>
              <a:buClr>
                <a:srgbClr val="A80C9D"/>
              </a:buClr>
              <a:buFont typeface="Arial" panose="020B0604020202020204" pitchFamily="34" charset="0"/>
              <a:buChar char="•"/>
            </a:pPr>
            <a:r>
              <a:rPr lang="en-US" b="1"/>
              <a:t>Sex with a child (individual under 18 years)</a:t>
            </a:r>
          </a:p>
          <a:p>
            <a:pPr indent="-228600">
              <a:lnSpc>
                <a:spcPct val="90000"/>
              </a:lnSpc>
              <a:spcAft>
                <a:spcPts val="600"/>
              </a:spcAft>
              <a:buClr>
                <a:srgbClr val="A80C9D"/>
              </a:buClr>
              <a:buFont typeface="Arial" panose="020B0604020202020204" pitchFamily="34" charset="0"/>
              <a:buChar char="•"/>
            </a:pPr>
            <a:endParaRPr lang="en-US"/>
          </a:p>
          <a:p>
            <a:pPr lvl="0"/>
            <a:endParaRPr lang="en-GB"/>
          </a:p>
        </p:txBody>
      </p:sp>
      <p:pic>
        <p:nvPicPr>
          <p:cNvPr id="12" name="Picture 11" descr="A person standing next to a person at a desk&#10;&#10;AI-generated content may be incorrect.">
            <a:extLst>
              <a:ext uri="{FF2B5EF4-FFF2-40B4-BE49-F238E27FC236}">
                <a16:creationId xmlns:a16="http://schemas.microsoft.com/office/drawing/2014/main" id="{5A8DA222-3018-AB58-74CA-A49404B93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500" y="4606905"/>
            <a:ext cx="5016500" cy="2322630"/>
          </a:xfrm>
          <a:prstGeom prst="rect">
            <a:avLst/>
          </a:prstGeom>
        </p:spPr>
      </p:pic>
      <p:sp>
        <p:nvSpPr>
          <p:cNvPr id="2" name="Google Shape;145;p4">
            <a:extLst>
              <a:ext uri="{FF2B5EF4-FFF2-40B4-BE49-F238E27FC236}">
                <a16:creationId xmlns:a16="http://schemas.microsoft.com/office/drawing/2014/main" id="{0678F058-F00A-7480-11D6-4F32C38A32D7}"/>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Abuse</a:t>
            </a:r>
          </a:p>
        </p:txBody>
      </p:sp>
    </p:spTree>
    <p:extLst>
      <p:ext uri="{BB962C8B-B14F-4D97-AF65-F5344CB8AC3E}">
        <p14:creationId xmlns:p14="http://schemas.microsoft.com/office/powerpoint/2010/main" val="374059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CF26E-1296-C191-A9D0-DCF103996723}"/>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457F6726-7897-6C73-0DEB-E184FB965155}"/>
              </a:ext>
            </a:extLst>
          </p:cNvPr>
          <p:cNvSpPr txBox="1"/>
          <p:nvPr/>
        </p:nvSpPr>
        <p:spPr>
          <a:xfrm>
            <a:off x="651811" y="1354675"/>
            <a:ext cx="9177985" cy="2574232"/>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a:t>“</a:t>
            </a:r>
            <a:r>
              <a:rPr lang="en-US" sz="2000" b="1" u="sng"/>
              <a:t>Sexual Exploitation</a:t>
            </a:r>
            <a:r>
              <a:rPr lang="en-US" sz="2000" b="1"/>
              <a:t> </a:t>
            </a:r>
            <a:r>
              <a:rPr lang="en-US" sz="2000"/>
              <a:t>is any actual or attempted abuse of a position of vulnerability, differential power or trust, for sexual purposes, including but not limited to profiting financially, socially or politically from the sexual exploitation of another.”</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Forms include: </a:t>
            </a:r>
          </a:p>
          <a:p>
            <a:pPr marL="457200" indent="-228600">
              <a:lnSpc>
                <a:spcPct val="90000"/>
              </a:lnSpc>
              <a:spcAft>
                <a:spcPts val="600"/>
              </a:spcAft>
              <a:buClr>
                <a:srgbClr val="A80C9D"/>
              </a:buClr>
              <a:buFont typeface="Arial" panose="020B0604020202020204" pitchFamily="34" charset="0"/>
              <a:buChar char="•"/>
            </a:pPr>
            <a:r>
              <a:rPr lang="en-US"/>
              <a:t>Humanitarian worker requiring sex in exchange for material assistance, favors or privileges</a:t>
            </a:r>
          </a:p>
          <a:p>
            <a:pPr marL="457200" indent="-228600">
              <a:lnSpc>
                <a:spcPct val="90000"/>
              </a:lnSpc>
              <a:spcAft>
                <a:spcPts val="600"/>
              </a:spcAft>
              <a:buClr>
                <a:srgbClr val="A80C9D"/>
              </a:buClr>
              <a:buFont typeface="Arial" panose="020B0604020202020204" pitchFamily="34" charset="0"/>
              <a:buChar char="•"/>
            </a:pPr>
            <a:r>
              <a:rPr lang="en-US"/>
              <a:t>IDP chief requiring sex in exchange for favors or privileges</a:t>
            </a:r>
          </a:p>
          <a:p>
            <a:pPr marL="457200" indent="-228600">
              <a:lnSpc>
                <a:spcPct val="90000"/>
              </a:lnSpc>
              <a:spcAft>
                <a:spcPts val="600"/>
              </a:spcAft>
              <a:buClr>
                <a:srgbClr val="A80C9D"/>
              </a:buClr>
              <a:buFont typeface="Arial" panose="020B0604020202020204" pitchFamily="34" charset="0"/>
              <a:buChar char="•"/>
            </a:pPr>
            <a:r>
              <a:rPr lang="en-US"/>
              <a:t>Driver requiring sex in exchange for a ride to food distribution</a:t>
            </a:r>
          </a:p>
          <a:p>
            <a:pPr marL="457200" indent="-228600">
              <a:lnSpc>
                <a:spcPct val="90000"/>
              </a:lnSpc>
              <a:spcAft>
                <a:spcPts val="600"/>
              </a:spcAft>
              <a:buClr>
                <a:srgbClr val="A80C9D"/>
              </a:buClr>
              <a:buFont typeface="Arial" panose="020B0604020202020204" pitchFamily="34" charset="0"/>
              <a:buChar char="•"/>
            </a:pPr>
            <a:r>
              <a:rPr lang="en-US"/>
              <a:t>NGO worker demanding sex in exchange for a job offer</a:t>
            </a:r>
          </a:p>
          <a:p>
            <a:pPr marL="457200" indent="-228600">
              <a:lnSpc>
                <a:spcPct val="90000"/>
              </a:lnSpc>
              <a:spcAft>
                <a:spcPts val="600"/>
              </a:spcAft>
              <a:buClr>
                <a:srgbClr val="A80C9D"/>
              </a:buClr>
              <a:buFont typeface="Arial" panose="020B0604020202020204" pitchFamily="34" charset="0"/>
              <a:buChar char="•"/>
            </a:pPr>
            <a:r>
              <a:rPr lang="en-US"/>
              <a:t>Teacher requiring sex in exchange for passing grade or admission to class</a:t>
            </a:r>
          </a:p>
          <a:p>
            <a:pPr marL="228600">
              <a:lnSpc>
                <a:spcPct val="90000"/>
              </a:lnSpc>
              <a:spcAft>
                <a:spcPts val="600"/>
              </a:spcAft>
              <a:buClr>
                <a:srgbClr val="A80C9D"/>
              </a:buClr>
            </a:pPr>
            <a:r>
              <a:rPr lang="en-US" i="1" u="sng"/>
              <a:t>OVERALL</a:t>
            </a:r>
            <a:r>
              <a:rPr lang="en-US" i="1"/>
              <a:t>: A person in a position of power obtaining sex in exchange for                         something the other person needs.</a:t>
            </a:r>
          </a:p>
        </p:txBody>
      </p:sp>
      <p:pic>
        <p:nvPicPr>
          <p:cNvPr id="2" name="Picture 1" descr="A person standing at a desk with a person in a wheelchair&#10;&#10;AI-generated content may be incorrect.">
            <a:extLst>
              <a:ext uri="{FF2B5EF4-FFF2-40B4-BE49-F238E27FC236}">
                <a16:creationId xmlns:a16="http://schemas.microsoft.com/office/drawing/2014/main" id="{7829620B-5721-6E6F-020F-D70D8B94C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864" y="4020467"/>
            <a:ext cx="4461161" cy="2918203"/>
          </a:xfrm>
          <a:prstGeom prst="rect">
            <a:avLst/>
          </a:prstGeom>
        </p:spPr>
      </p:pic>
      <p:sp>
        <p:nvSpPr>
          <p:cNvPr id="3" name="Google Shape;145;p4">
            <a:extLst>
              <a:ext uri="{FF2B5EF4-FFF2-40B4-BE49-F238E27FC236}">
                <a16:creationId xmlns:a16="http://schemas.microsoft.com/office/drawing/2014/main" id="{51BAA4C0-B528-24E0-8F90-41A56299C36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Exploitation</a:t>
            </a:r>
          </a:p>
        </p:txBody>
      </p:sp>
    </p:spTree>
    <p:extLst>
      <p:ext uri="{BB962C8B-B14F-4D97-AF65-F5344CB8AC3E}">
        <p14:creationId xmlns:p14="http://schemas.microsoft.com/office/powerpoint/2010/main" val="51820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and white, monochrome&#10;&#10;Description automatically generated with medium confidence">
            <a:extLst>
              <a:ext uri="{FF2B5EF4-FFF2-40B4-BE49-F238E27FC236}">
                <a16:creationId xmlns:a16="http://schemas.microsoft.com/office/drawing/2014/main" id="{9E0B5564-D7F4-FCF4-2C38-C1CD5911A89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997455" y="896493"/>
            <a:ext cx="10197089" cy="6020571"/>
          </a:xfrm>
          <a:prstGeom prst="rect">
            <a:avLst/>
          </a:prstGeom>
        </p:spPr>
      </p:pic>
      <p:sp>
        <p:nvSpPr>
          <p:cNvPr id="3" name="Rectangle 2">
            <a:extLst>
              <a:ext uri="{FF2B5EF4-FFF2-40B4-BE49-F238E27FC236}">
                <a16:creationId xmlns:a16="http://schemas.microsoft.com/office/drawing/2014/main" id="{18A52B67-5E59-B4B8-9F69-1F1C267C4088}"/>
              </a:ext>
            </a:extLst>
          </p:cNvPr>
          <p:cNvSpPr/>
          <p:nvPr/>
        </p:nvSpPr>
        <p:spPr>
          <a:xfrm>
            <a:off x="-1057928" y="6378429"/>
            <a:ext cx="11378866"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Glossary on Sexual Exploitation and Abuse (second edition, 2017);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System Model Policy on Sexual Harassment (approved 11-12 October 2018)</a:t>
            </a:r>
            <a:endParaRPr kumimoji="0" lang="en-CA" sz="700" b="0" i="0" u="none" strike="noStrike" kern="1200" cap="none" spc="0" normalizeH="0" baseline="0" noProof="0">
              <a:ln>
                <a:noFill/>
              </a:ln>
              <a:solidFill>
                <a:prstClr val="white"/>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17">
            <a:extLst>
              <a:ext uri="{FF2B5EF4-FFF2-40B4-BE49-F238E27FC236}">
                <a16:creationId xmlns:a16="http://schemas.microsoft.com/office/drawing/2014/main" id="{78CB93EC-B9DE-79FD-5FE7-47B1F90FDF1B}"/>
              </a:ext>
            </a:extLst>
          </p:cNvPr>
          <p:cNvSpPr txBox="1"/>
          <p:nvPr/>
        </p:nvSpPr>
        <p:spPr>
          <a:xfrm>
            <a:off x="2242119" y="1467988"/>
            <a:ext cx="4711473"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Exploitation and Abuse (SEA)</a:t>
            </a:r>
          </a:p>
        </p:txBody>
      </p:sp>
      <p:sp>
        <p:nvSpPr>
          <p:cNvPr id="6" name="TextBox 45">
            <a:extLst>
              <a:ext uri="{FF2B5EF4-FFF2-40B4-BE49-F238E27FC236}">
                <a16:creationId xmlns:a16="http://schemas.microsoft.com/office/drawing/2014/main" id="{8ED64F4F-2B7D-74B7-6A37-888C898D450D}"/>
              </a:ext>
            </a:extLst>
          </p:cNvPr>
          <p:cNvSpPr txBox="1"/>
          <p:nvPr/>
        </p:nvSpPr>
        <p:spPr>
          <a:xfrm>
            <a:off x="7106791" y="1475588"/>
            <a:ext cx="2777927"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Harassment (SH)</a:t>
            </a:r>
          </a:p>
        </p:txBody>
      </p:sp>
      <p:grpSp>
        <p:nvGrpSpPr>
          <p:cNvPr id="7" name="Group 9">
            <a:extLst>
              <a:ext uri="{FF2B5EF4-FFF2-40B4-BE49-F238E27FC236}">
                <a16:creationId xmlns:a16="http://schemas.microsoft.com/office/drawing/2014/main" id="{4719F653-ECD8-C351-6E4D-A0F3B50EFDFE}"/>
              </a:ext>
            </a:extLst>
          </p:cNvPr>
          <p:cNvGrpSpPr/>
          <p:nvPr/>
        </p:nvGrpSpPr>
        <p:grpSpPr>
          <a:xfrm>
            <a:off x="2206860" y="1812284"/>
            <a:ext cx="4881588" cy="3657608"/>
            <a:chOff x="1620963" y="2535603"/>
            <a:chExt cx="3802586" cy="3263893"/>
          </a:xfrm>
        </p:grpSpPr>
        <p:sp>
          <p:nvSpPr>
            <p:cNvPr id="8" name="TextBox 22">
              <a:extLst>
                <a:ext uri="{FF2B5EF4-FFF2-40B4-BE49-F238E27FC236}">
                  <a16:creationId xmlns:a16="http://schemas.microsoft.com/office/drawing/2014/main" id="{00A7335A-53FA-299E-AF8A-E8038F160F31}"/>
                </a:ext>
              </a:extLst>
            </p:cNvPr>
            <p:cNvSpPr txBox="1"/>
            <p:nvPr/>
          </p:nvSpPr>
          <p:spPr>
            <a:xfrm>
              <a:off x="1666712" y="2862095"/>
              <a:ext cx="3756837" cy="175003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Abuse of vulnerability, differential power, or trust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Victim’s sexual activity generates benefits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Physical intrusion of a sexual nature</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Use of force or coercion</a:t>
              </a:r>
            </a:p>
          </p:txBody>
        </p:sp>
        <p:sp>
          <p:nvSpPr>
            <p:cNvPr id="11" name="TextBox 23">
              <a:extLst>
                <a:ext uri="{FF2B5EF4-FFF2-40B4-BE49-F238E27FC236}">
                  <a16:creationId xmlns:a16="http://schemas.microsoft.com/office/drawing/2014/main" id="{6F792039-AC63-CB23-87BA-C382F1AB9F2A}"/>
                </a:ext>
              </a:extLst>
            </p:cNvPr>
            <p:cNvSpPr txBox="1"/>
            <p:nvPr/>
          </p:nvSpPr>
          <p:spPr>
            <a:xfrm>
              <a:off x="1620963" y="4823783"/>
              <a:ext cx="3802586" cy="975713"/>
            </a:xfrm>
            <a:prstGeom prst="rect">
              <a:avLst/>
            </a:prstGeom>
            <a:noFill/>
          </p:spPr>
          <p:txBody>
            <a:bodyPr wrap="square" lIns="91440" tIns="45720" rIns="91440" bIns="45720"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Offering money, gifts, a job (incl prostitution) </a:t>
              </a: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Withholding due services, blackmailing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Humiliation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Unwanted kissing, touching, rubbing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Raping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Sexual activity with a child</a:t>
              </a:r>
            </a:p>
          </p:txBody>
        </p:sp>
        <p:sp>
          <p:nvSpPr>
            <p:cNvPr id="12" name="TextBox 26">
              <a:extLst>
                <a:ext uri="{FF2B5EF4-FFF2-40B4-BE49-F238E27FC236}">
                  <a16:creationId xmlns:a16="http://schemas.microsoft.com/office/drawing/2014/main" id="{9486A1F4-C439-4458-BE21-F82708E64122}"/>
                </a:ext>
              </a:extLst>
            </p:cNvPr>
            <p:cNvSpPr txBox="1"/>
            <p:nvPr/>
          </p:nvSpPr>
          <p:spPr>
            <a:xfrm>
              <a:off x="1666713" y="2535603"/>
              <a:ext cx="3240000"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Beneficiary</a:t>
              </a:r>
            </a:p>
          </p:txBody>
        </p:sp>
      </p:grpSp>
      <p:grpSp>
        <p:nvGrpSpPr>
          <p:cNvPr id="13" name="Group 8">
            <a:extLst>
              <a:ext uri="{FF2B5EF4-FFF2-40B4-BE49-F238E27FC236}">
                <a16:creationId xmlns:a16="http://schemas.microsoft.com/office/drawing/2014/main" id="{6241174D-03D7-1D7D-BF30-865A21AC3BC1}"/>
              </a:ext>
            </a:extLst>
          </p:cNvPr>
          <p:cNvGrpSpPr/>
          <p:nvPr/>
        </p:nvGrpSpPr>
        <p:grpSpPr>
          <a:xfrm>
            <a:off x="7106790" y="1940249"/>
            <a:ext cx="3278037" cy="3207329"/>
            <a:chOff x="8111071" y="2572964"/>
            <a:chExt cx="3248637" cy="2920845"/>
          </a:xfrm>
        </p:grpSpPr>
        <p:sp>
          <p:nvSpPr>
            <p:cNvPr id="14" name="TextBox 50">
              <a:extLst>
                <a:ext uri="{FF2B5EF4-FFF2-40B4-BE49-F238E27FC236}">
                  <a16:creationId xmlns:a16="http://schemas.microsoft.com/office/drawing/2014/main" id="{ACA3D5FF-96FF-2B92-D108-CE1AA7F59F87}"/>
                </a:ext>
              </a:extLst>
            </p:cNvPr>
            <p:cNvSpPr txBox="1"/>
            <p:nvPr/>
          </p:nvSpPr>
          <p:spPr>
            <a:xfrm>
              <a:off x="8128349" y="2960487"/>
              <a:ext cx="3222721" cy="161231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Unwelcome advance or conduct of a sexual nature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Creates an intimidating environment or becomes a condition of employment</a:t>
              </a:r>
            </a:p>
          </p:txBody>
        </p:sp>
        <p:sp>
          <p:nvSpPr>
            <p:cNvPr id="15" name="TextBox 48">
              <a:extLst>
                <a:ext uri="{FF2B5EF4-FFF2-40B4-BE49-F238E27FC236}">
                  <a16:creationId xmlns:a16="http://schemas.microsoft.com/office/drawing/2014/main" id="{6B382717-8E5E-A786-FE93-A0587A9BFE29}"/>
                </a:ext>
              </a:extLst>
            </p:cNvPr>
            <p:cNvSpPr txBox="1"/>
            <p:nvPr/>
          </p:nvSpPr>
          <p:spPr>
            <a:xfrm>
              <a:off x="8128349" y="4836157"/>
              <a:ext cx="3231359" cy="657652"/>
            </a:xfrm>
            <a:prstGeom prst="rect">
              <a:avLst/>
            </a:prstGeom>
            <a:no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Touching or speaking inappropriately to a colleague at work</a:t>
              </a:r>
            </a:p>
          </p:txBody>
        </p:sp>
        <p:sp>
          <p:nvSpPr>
            <p:cNvPr id="16" name="TextBox 29">
              <a:extLst>
                <a:ext uri="{FF2B5EF4-FFF2-40B4-BE49-F238E27FC236}">
                  <a16:creationId xmlns:a16="http://schemas.microsoft.com/office/drawing/2014/main" id="{BF37E28E-E98E-EBF2-77AB-B1033F11EA05}"/>
                </a:ext>
              </a:extLst>
            </p:cNvPr>
            <p:cNvSpPr txBox="1"/>
            <p:nvPr/>
          </p:nvSpPr>
          <p:spPr>
            <a:xfrm>
              <a:off x="8111071" y="2572964"/>
              <a:ext cx="3239999"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Staff</a:t>
              </a:r>
            </a:p>
          </p:txBody>
        </p:sp>
      </p:grpSp>
      <p:sp>
        <p:nvSpPr>
          <p:cNvPr id="2" name="TextBox 34">
            <a:extLst>
              <a:ext uri="{FF2B5EF4-FFF2-40B4-BE49-F238E27FC236}">
                <a16:creationId xmlns:a16="http://schemas.microsoft.com/office/drawing/2014/main" id="{381E484B-25F5-5A7D-80A0-D75581D54CEB}"/>
              </a:ext>
            </a:extLst>
          </p:cNvPr>
          <p:cNvSpPr txBox="1"/>
          <p:nvPr/>
        </p:nvSpPr>
        <p:spPr>
          <a:xfrm>
            <a:off x="865449" y="1662176"/>
            <a:ext cx="1101403" cy="787751"/>
          </a:xfrm>
          <a:custGeom>
            <a:avLst/>
            <a:gdLst>
              <a:gd name="connsiteX0" fmla="*/ 0 w 1184071"/>
              <a:gd name="connsiteY0" fmla="*/ 185400 h 370800"/>
              <a:gd name="connsiteX1" fmla="*/ 592036 w 1184071"/>
              <a:gd name="connsiteY1" fmla="*/ 0 h 370800"/>
              <a:gd name="connsiteX2" fmla="*/ 1184072 w 1184071"/>
              <a:gd name="connsiteY2" fmla="*/ 185400 h 370800"/>
              <a:gd name="connsiteX3" fmla="*/ 592036 w 1184071"/>
              <a:gd name="connsiteY3" fmla="*/ 370800 h 370800"/>
              <a:gd name="connsiteX4" fmla="*/ 0 w 1184071"/>
              <a:gd name="connsiteY4" fmla="*/ 185400 h 370800"/>
              <a:gd name="connsiteX0" fmla="*/ 60 w 1184132"/>
              <a:gd name="connsiteY0" fmla="*/ 298521 h 483921"/>
              <a:gd name="connsiteX1" fmla="*/ 620376 w 1184132"/>
              <a:gd name="connsiteY1" fmla="*/ 0 h 483921"/>
              <a:gd name="connsiteX2" fmla="*/ 1184132 w 1184132"/>
              <a:gd name="connsiteY2" fmla="*/ 298521 h 483921"/>
              <a:gd name="connsiteX3" fmla="*/ 592096 w 1184132"/>
              <a:gd name="connsiteY3" fmla="*/ 483921 h 483921"/>
              <a:gd name="connsiteX4" fmla="*/ 60 w 1184132"/>
              <a:gd name="connsiteY4" fmla="*/ 298521 h 483921"/>
              <a:gd name="connsiteX0" fmla="*/ 7 w 1184079"/>
              <a:gd name="connsiteY0" fmla="*/ 298521 h 531055"/>
              <a:gd name="connsiteX1" fmla="*/ 620323 w 1184079"/>
              <a:gd name="connsiteY1" fmla="*/ 0 h 531055"/>
              <a:gd name="connsiteX2" fmla="*/ 1184079 w 1184079"/>
              <a:gd name="connsiteY2" fmla="*/ 298521 h 531055"/>
              <a:gd name="connsiteX3" fmla="*/ 629750 w 1184079"/>
              <a:gd name="connsiteY3" fmla="*/ 531055 h 531055"/>
              <a:gd name="connsiteX4" fmla="*/ 7 w 1184079"/>
              <a:gd name="connsiteY4" fmla="*/ 298521 h 531055"/>
              <a:gd name="connsiteX0" fmla="*/ 6 w 1052102"/>
              <a:gd name="connsiteY0" fmla="*/ 214678 h 533018"/>
              <a:gd name="connsiteX1" fmla="*/ 488346 w 1052102"/>
              <a:gd name="connsiteY1" fmla="*/ 998 h 533018"/>
              <a:gd name="connsiteX2" fmla="*/ 1052102 w 1052102"/>
              <a:gd name="connsiteY2" fmla="*/ 299519 h 533018"/>
              <a:gd name="connsiteX3" fmla="*/ 497773 w 1052102"/>
              <a:gd name="connsiteY3" fmla="*/ 532053 h 533018"/>
              <a:gd name="connsiteX4" fmla="*/ 6 w 1052102"/>
              <a:gd name="connsiteY4" fmla="*/ 214678 h 533018"/>
              <a:gd name="connsiteX0" fmla="*/ 5 w 1108661"/>
              <a:gd name="connsiteY0" fmla="*/ 242354 h 531901"/>
              <a:gd name="connsiteX1" fmla="*/ 544905 w 1108661"/>
              <a:gd name="connsiteY1" fmla="*/ 393 h 531901"/>
              <a:gd name="connsiteX2" fmla="*/ 1108661 w 1108661"/>
              <a:gd name="connsiteY2" fmla="*/ 298914 h 531901"/>
              <a:gd name="connsiteX3" fmla="*/ 554332 w 1108661"/>
              <a:gd name="connsiteY3" fmla="*/ 531448 h 531901"/>
              <a:gd name="connsiteX4" fmla="*/ 5 w 1108661"/>
              <a:gd name="connsiteY4" fmla="*/ 242354 h 531901"/>
              <a:gd name="connsiteX0" fmla="*/ 2735 w 1111391"/>
              <a:gd name="connsiteY0" fmla="*/ 336497 h 626044"/>
              <a:gd name="connsiteX1" fmla="*/ 377952 w 1111391"/>
              <a:gd name="connsiteY1" fmla="*/ 268 h 626044"/>
              <a:gd name="connsiteX2" fmla="*/ 1111391 w 1111391"/>
              <a:gd name="connsiteY2" fmla="*/ 393057 h 626044"/>
              <a:gd name="connsiteX3" fmla="*/ 557062 w 1111391"/>
              <a:gd name="connsiteY3" fmla="*/ 625591 h 626044"/>
              <a:gd name="connsiteX4" fmla="*/ 2735 w 1111391"/>
              <a:gd name="connsiteY4" fmla="*/ 336497 h 626044"/>
              <a:gd name="connsiteX0" fmla="*/ 2720 w 1101949"/>
              <a:gd name="connsiteY0" fmla="*/ 336884 h 626550"/>
              <a:gd name="connsiteX1" fmla="*/ 377937 w 1101949"/>
              <a:gd name="connsiteY1" fmla="*/ 655 h 626550"/>
              <a:gd name="connsiteX2" fmla="*/ 1101949 w 1101949"/>
              <a:gd name="connsiteY2" fmla="*/ 261469 h 626550"/>
              <a:gd name="connsiteX3" fmla="*/ 557047 w 1101949"/>
              <a:gd name="connsiteY3" fmla="*/ 625978 h 626550"/>
              <a:gd name="connsiteX4" fmla="*/ 2720 w 1101949"/>
              <a:gd name="connsiteY4" fmla="*/ 336884 h 626550"/>
              <a:gd name="connsiteX0" fmla="*/ 2805 w 1149168"/>
              <a:gd name="connsiteY0" fmla="*/ 336238 h 625341"/>
              <a:gd name="connsiteX1" fmla="*/ 378022 w 1149168"/>
              <a:gd name="connsiteY1" fmla="*/ 9 h 625341"/>
              <a:gd name="connsiteX2" fmla="*/ 1149168 w 1149168"/>
              <a:gd name="connsiteY2" fmla="*/ 326810 h 625341"/>
              <a:gd name="connsiteX3" fmla="*/ 557132 w 1149168"/>
              <a:gd name="connsiteY3" fmla="*/ 625332 h 625341"/>
              <a:gd name="connsiteX4" fmla="*/ 2805 w 1149168"/>
              <a:gd name="connsiteY4" fmla="*/ 336238 h 625341"/>
              <a:gd name="connsiteX0" fmla="*/ 49 w 1146412"/>
              <a:gd name="connsiteY0" fmla="*/ 421076 h 710180"/>
              <a:gd name="connsiteX1" fmla="*/ 526095 w 1146412"/>
              <a:gd name="connsiteY1" fmla="*/ 5 h 710180"/>
              <a:gd name="connsiteX2" fmla="*/ 1146412 w 1146412"/>
              <a:gd name="connsiteY2" fmla="*/ 411648 h 710180"/>
              <a:gd name="connsiteX3" fmla="*/ 554376 w 1146412"/>
              <a:gd name="connsiteY3" fmla="*/ 710170 h 710180"/>
              <a:gd name="connsiteX4" fmla="*/ 49 w 1146412"/>
              <a:gd name="connsiteY4" fmla="*/ 421076 h 710180"/>
              <a:gd name="connsiteX0" fmla="*/ 613 w 1146976"/>
              <a:gd name="connsiteY0" fmla="*/ 421076 h 747886"/>
              <a:gd name="connsiteX1" fmla="*/ 526659 w 1146976"/>
              <a:gd name="connsiteY1" fmla="*/ 5 h 747886"/>
              <a:gd name="connsiteX2" fmla="*/ 1146976 w 1146976"/>
              <a:gd name="connsiteY2" fmla="*/ 411648 h 747886"/>
              <a:gd name="connsiteX3" fmla="*/ 630355 w 1146976"/>
              <a:gd name="connsiteY3" fmla="*/ 747877 h 747886"/>
              <a:gd name="connsiteX4" fmla="*/ 613 w 1146976"/>
              <a:gd name="connsiteY4" fmla="*/ 421076 h 747886"/>
              <a:gd name="connsiteX0" fmla="*/ 741 w 1071690"/>
              <a:gd name="connsiteY0" fmla="*/ 318215 h 749420"/>
              <a:gd name="connsiteX1" fmla="*/ 451373 w 1071690"/>
              <a:gd name="connsiteY1" fmla="*/ 839 h 749420"/>
              <a:gd name="connsiteX2" fmla="*/ 1071690 w 1071690"/>
              <a:gd name="connsiteY2" fmla="*/ 412482 h 749420"/>
              <a:gd name="connsiteX3" fmla="*/ 555069 w 1071690"/>
              <a:gd name="connsiteY3" fmla="*/ 748711 h 749420"/>
              <a:gd name="connsiteX4" fmla="*/ 741 w 1071690"/>
              <a:gd name="connsiteY4" fmla="*/ 318215 h 749420"/>
              <a:gd name="connsiteX0" fmla="*/ 27 w 1070976"/>
              <a:gd name="connsiteY0" fmla="*/ 318227 h 768237"/>
              <a:gd name="connsiteX1" fmla="*/ 450659 w 1070976"/>
              <a:gd name="connsiteY1" fmla="*/ 851 h 768237"/>
              <a:gd name="connsiteX2" fmla="*/ 1070976 w 1070976"/>
              <a:gd name="connsiteY2" fmla="*/ 412494 h 768237"/>
              <a:gd name="connsiteX3" fmla="*/ 469514 w 1070976"/>
              <a:gd name="connsiteY3" fmla="*/ 767576 h 768237"/>
              <a:gd name="connsiteX4" fmla="*/ 27 w 1070976"/>
              <a:gd name="connsiteY4" fmla="*/ 318227 h 76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76" h="768237">
                <a:moveTo>
                  <a:pt x="27" y="318227"/>
                </a:moveTo>
                <a:cubicBezTo>
                  <a:pt x="-3116" y="190440"/>
                  <a:pt x="272168" y="-14860"/>
                  <a:pt x="450659" y="851"/>
                </a:cubicBezTo>
                <a:cubicBezTo>
                  <a:pt x="629151" y="16562"/>
                  <a:pt x="1070976" y="310100"/>
                  <a:pt x="1070976" y="412494"/>
                </a:cubicBezTo>
                <a:cubicBezTo>
                  <a:pt x="1070976" y="514888"/>
                  <a:pt x="648006" y="783287"/>
                  <a:pt x="469514" y="767576"/>
                </a:cubicBezTo>
                <a:cubicBezTo>
                  <a:pt x="291023" y="751865"/>
                  <a:pt x="3170" y="446015"/>
                  <a:pt x="27" y="318227"/>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Who?</a:t>
            </a:r>
          </a:p>
        </p:txBody>
      </p:sp>
      <p:sp>
        <p:nvSpPr>
          <p:cNvPr id="4" name="TextBox 35">
            <a:extLst>
              <a:ext uri="{FF2B5EF4-FFF2-40B4-BE49-F238E27FC236}">
                <a16:creationId xmlns:a16="http://schemas.microsoft.com/office/drawing/2014/main" id="{16FDF682-DD12-8A5E-E73D-6C3D111ED0E8}"/>
              </a:ext>
            </a:extLst>
          </p:cNvPr>
          <p:cNvSpPr txBox="1"/>
          <p:nvPr/>
        </p:nvSpPr>
        <p:spPr>
          <a:xfrm>
            <a:off x="674611" y="2623086"/>
            <a:ext cx="1271377" cy="1442452"/>
          </a:xfrm>
          <a:custGeom>
            <a:avLst/>
            <a:gdLst>
              <a:gd name="connsiteX0" fmla="*/ 0 w 1188000"/>
              <a:gd name="connsiteY0" fmla="*/ 952978 h 1905956"/>
              <a:gd name="connsiteX1" fmla="*/ 594000 w 1188000"/>
              <a:gd name="connsiteY1" fmla="*/ 0 h 1905956"/>
              <a:gd name="connsiteX2" fmla="*/ 1188000 w 1188000"/>
              <a:gd name="connsiteY2" fmla="*/ 952978 h 1905956"/>
              <a:gd name="connsiteX3" fmla="*/ 594000 w 1188000"/>
              <a:gd name="connsiteY3" fmla="*/ 1905956 h 1905956"/>
              <a:gd name="connsiteX4" fmla="*/ 0 w 1188000"/>
              <a:gd name="connsiteY4" fmla="*/ 952978 h 1905956"/>
              <a:gd name="connsiteX0" fmla="*/ 2423 w 1190423"/>
              <a:gd name="connsiteY0" fmla="*/ 660747 h 1613725"/>
              <a:gd name="connsiteX1" fmla="*/ 455020 w 1190423"/>
              <a:gd name="connsiteY1" fmla="*/ 0 h 1613725"/>
              <a:gd name="connsiteX2" fmla="*/ 1190423 w 1190423"/>
              <a:gd name="connsiteY2" fmla="*/ 660747 h 1613725"/>
              <a:gd name="connsiteX3" fmla="*/ 596423 w 1190423"/>
              <a:gd name="connsiteY3" fmla="*/ 1613725 h 1613725"/>
              <a:gd name="connsiteX4" fmla="*/ 2423 w 1190423"/>
              <a:gd name="connsiteY4" fmla="*/ 660747 h 1613725"/>
              <a:gd name="connsiteX0" fmla="*/ 1412 w 1198839"/>
              <a:gd name="connsiteY0" fmla="*/ 669586 h 1623296"/>
              <a:gd name="connsiteX1" fmla="*/ 454009 w 1198839"/>
              <a:gd name="connsiteY1" fmla="*/ 8839 h 1623296"/>
              <a:gd name="connsiteX2" fmla="*/ 1198839 w 1198839"/>
              <a:gd name="connsiteY2" fmla="*/ 509331 h 1623296"/>
              <a:gd name="connsiteX3" fmla="*/ 595412 w 1198839"/>
              <a:gd name="connsiteY3" fmla="*/ 1622564 h 1623296"/>
              <a:gd name="connsiteX4" fmla="*/ 1412 w 1198839"/>
              <a:gd name="connsiteY4" fmla="*/ 669586 h 1623296"/>
              <a:gd name="connsiteX0" fmla="*/ 1242 w 1198669"/>
              <a:gd name="connsiteY0" fmla="*/ 669586 h 1406720"/>
              <a:gd name="connsiteX1" fmla="*/ 453839 w 1198669"/>
              <a:gd name="connsiteY1" fmla="*/ 8839 h 1406720"/>
              <a:gd name="connsiteX2" fmla="*/ 1198669 w 1198669"/>
              <a:gd name="connsiteY2" fmla="*/ 509331 h 1406720"/>
              <a:gd name="connsiteX3" fmla="*/ 585815 w 1198669"/>
              <a:gd name="connsiteY3" fmla="*/ 1405747 h 1406720"/>
              <a:gd name="connsiteX4" fmla="*/ 1242 w 1198669"/>
              <a:gd name="connsiteY4" fmla="*/ 669586 h 1406720"/>
              <a:gd name="connsiteX0" fmla="*/ 1121 w 1236255"/>
              <a:gd name="connsiteY0" fmla="*/ 669586 h 1406720"/>
              <a:gd name="connsiteX1" fmla="*/ 491425 w 1236255"/>
              <a:gd name="connsiteY1" fmla="*/ 8839 h 1406720"/>
              <a:gd name="connsiteX2" fmla="*/ 1236255 w 1236255"/>
              <a:gd name="connsiteY2" fmla="*/ 509331 h 1406720"/>
              <a:gd name="connsiteX3" fmla="*/ 623401 w 1236255"/>
              <a:gd name="connsiteY3" fmla="*/ 1405747 h 1406720"/>
              <a:gd name="connsiteX4" fmla="*/ 1121 w 1236255"/>
              <a:gd name="connsiteY4" fmla="*/ 669586 h 140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255" h="1406720">
                <a:moveTo>
                  <a:pt x="1121" y="669586"/>
                </a:moveTo>
                <a:cubicBezTo>
                  <a:pt x="-20875" y="436768"/>
                  <a:pt x="285569" y="35548"/>
                  <a:pt x="491425" y="8839"/>
                </a:cubicBezTo>
                <a:cubicBezTo>
                  <a:pt x="697281" y="-17870"/>
                  <a:pt x="1236255" y="-16984"/>
                  <a:pt x="1236255" y="509331"/>
                </a:cubicBezTo>
                <a:cubicBezTo>
                  <a:pt x="1236255" y="1035646"/>
                  <a:pt x="829257" y="1379038"/>
                  <a:pt x="623401" y="1405747"/>
                </a:cubicBezTo>
                <a:cubicBezTo>
                  <a:pt x="417545" y="1432456"/>
                  <a:pt x="23117" y="902404"/>
                  <a:pt x="1121" y="669586"/>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What?</a:t>
            </a:r>
          </a:p>
        </p:txBody>
      </p:sp>
      <p:sp>
        <p:nvSpPr>
          <p:cNvPr id="20" name="TextBox 36">
            <a:extLst>
              <a:ext uri="{FF2B5EF4-FFF2-40B4-BE49-F238E27FC236}">
                <a16:creationId xmlns:a16="http://schemas.microsoft.com/office/drawing/2014/main" id="{A7C5530F-A67C-EA7C-1E93-D6945181A4AA}"/>
              </a:ext>
            </a:extLst>
          </p:cNvPr>
          <p:cNvSpPr txBox="1"/>
          <p:nvPr/>
        </p:nvSpPr>
        <p:spPr>
          <a:xfrm>
            <a:off x="708071" y="4456105"/>
            <a:ext cx="1385240" cy="1419531"/>
          </a:xfrm>
          <a:custGeom>
            <a:avLst/>
            <a:gdLst>
              <a:gd name="connsiteX0" fmla="*/ 0 w 1167113"/>
              <a:gd name="connsiteY0" fmla="*/ 742755 h 1485510"/>
              <a:gd name="connsiteX1" fmla="*/ 583557 w 1167113"/>
              <a:gd name="connsiteY1" fmla="*/ 0 h 1485510"/>
              <a:gd name="connsiteX2" fmla="*/ 1167114 w 1167113"/>
              <a:gd name="connsiteY2" fmla="*/ 742755 h 1485510"/>
              <a:gd name="connsiteX3" fmla="*/ 583557 w 1167113"/>
              <a:gd name="connsiteY3" fmla="*/ 1485510 h 1485510"/>
              <a:gd name="connsiteX4" fmla="*/ 0 w 1167113"/>
              <a:gd name="connsiteY4" fmla="*/ 742755 h 1485510"/>
              <a:gd name="connsiteX0" fmla="*/ 16192 w 1183306"/>
              <a:gd name="connsiteY0" fmla="*/ 577308 h 1320063"/>
              <a:gd name="connsiteX1" fmla="*/ 327277 w 1183306"/>
              <a:gd name="connsiteY1" fmla="*/ 0 h 1320063"/>
              <a:gd name="connsiteX2" fmla="*/ 1183306 w 1183306"/>
              <a:gd name="connsiteY2" fmla="*/ 577308 h 1320063"/>
              <a:gd name="connsiteX3" fmla="*/ 599749 w 1183306"/>
              <a:gd name="connsiteY3" fmla="*/ 1320063 h 1320063"/>
              <a:gd name="connsiteX4" fmla="*/ 16192 w 1183306"/>
              <a:gd name="connsiteY4" fmla="*/ 577308 h 1320063"/>
              <a:gd name="connsiteX0" fmla="*/ 8703 w 1328455"/>
              <a:gd name="connsiteY0" fmla="*/ 577543 h 1320360"/>
              <a:gd name="connsiteX1" fmla="*/ 319788 w 1328455"/>
              <a:gd name="connsiteY1" fmla="*/ 235 h 1320360"/>
              <a:gd name="connsiteX2" fmla="*/ 1328455 w 1328455"/>
              <a:gd name="connsiteY2" fmla="*/ 537562 h 1320360"/>
              <a:gd name="connsiteX3" fmla="*/ 592260 w 1328455"/>
              <a:gd name="connsiteY3" fmla="*/ 1320298 h 1320360"/>
              <a:gd name="connsiteX4" fmla="*/ 8703 w 1328455"/>
              <a:gd name="connsiteY4" fmla="*/ 577543 h 1320360"/>
              <a:gd name="connsiteX0" fmla="*/ 18364 w 1338116"/>
              <a:gd name="connsiteY0" fmla="*/ 577543 h 1376916"/>
              <a:gd name="connsiteX1" fmla="*/ 329449 w 1338116"/>
              <a:gd name="connsiteY1" fmla="*/ 235 h 1376916"/>
              <a:gd name="connsiteX2" fmla="*/ 1338116 w 1338116"/>
              <a:gd name="connsiteY2" fmla="*/ 537562 h 1376916"/>
              <a:gd name="connsiteX3" fmla="*/ 781030 w 1338116"/>
              <a:gd name="connsiteY3" fmla="*/ 1376859 h 1376916"/>
              <a:gd name="connsiteX4" fmla="*/ 18364 w 1338116"/>
              <a:gd name="connsiteY4" fmla="*/ 577543 h 1376916"/>
              <a:gd name="connsiteX0" fmla="*/ 17793 w 1346972"/>
              <a:gd name="connsiteY0" fmla="*/ 771161 h 1384367"/>
              <a:gd name="connsiteX1" fmla="*/ 338305 w 1346972"/>
              <a:gd name="connsiteY1" fmla="*/ 5317 h 1384367"/>
              <a:gd name="connsiteX2" fmla="*/ 1346972 w 1346972"/>
              <a:gd name="connsiteY2" fmla="*/ 542644 h 1384367"/>
              <a:gd name="connsiteX3" fmla="*/ 789886 w 1346972"/>
              <a:gd name="connsiteY3" fmla="*/ 1381941 h 1384367"/>
              <a:gd name="connsiteX4" fmla="*/ 17793 w 1346972"/>
              <a:gd name="connsiteY4" fmla="*/ 771161 h 1384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972" h="1384367">
                <a:moveTo>
                  <a:pt x="17793" y="771161"/>
                </a:moveTo>
                <a:cubicBezTo>
                  <a:pt x="-57470" y="541724"/>
                  <a:pt x="116775" y="43403"/>
                  <a:pt x="338305" y="5317"/>
                </a:cubicBezTo>
                <a:cubicBezTo>
                  <a:pt x="559835" y="-32769"/>
                  <a:pt x="1346972" y="132432"/>
                  <a:pt x="1346972" y="542644"/>
                </a:cubicBezTo>
                <a:cubicBezTo>
                  <a:pt x="1346972" y="952856"/>
                  <a:pt x="1011416" y="1343855"/>
                  <a:pt x="789886" y="1381941"/>
                </a:cubicBezTo>
                <a:cubicBezTo>
                  <a:pt x="568356" y="1420027"/>
                  <a:pt x="93056" y="1000598"/>
                  <a:pt x="17793" y="771161"/>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Examples?</a:t>
            </a:r>
          </a:p>
        </p:txBody>
      </p:sp>
      <p:sp>
        <p:nvSpPr>
          <p:cNvPr id="17" name="Google Shape;145;p4">
            <a:extLst>
              <a:ext uri="{FF2B5EF4-FFF2-40B4-BE49-F238E27FC236}">
                <a16:creationId xmlns:a16="http://schemas.microsoft.com/office/drawing/2014/main" id="{8445AF77-C204-64A9-345F-BCA90154F7A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Defining Sexual Misconduct</a:t>
            </a:r>
          </a:p>
        </p:txBody>
      </p:sp>
    </p:spTree>
    <p:extLst>
      <p:ext uri="{BB962C8B-B14F-4D97-AF65-F5344CB8AC3E}">
        <p14:creationId xmlns:p14="http://schemas.microsoft.com/office/powerpoint/2010/main" val="181117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0D22DD0188D6489C9EF4749315541A" ma:contentTypeVersion="13" ma:contentTypeDescription="Create a new document." ma:contentTypeScope="" ma:versionID="fcdb354e2dd677333a1c4a687b903b10">
  <xsd:schema xmlns:xsd="http://www.w3.org/2001/XMLSchema" xmlns:xs="http://www.w3.org/2001/XMLSchema" xmlns:p="http://schemas.microsoft.com/office/2006/metadata/properties" xmlns:ns2="6379c5e3-5213-417e-ba53-3f95e9ad7f0e" xmlns:ns3="158ff0e5-438f-4838-9a77-c94d3229d2b1" targetNamespace="http://schemas.microsoft.com/office/2006/metadata/properties" ma:root="true" ma:fieldsID="dfeb7e9576cf1ac55d2aa8e1e497f634" ns2:_="" ns3:_="">
    <xsd:import namespace="6379c5e3-5213-417e-ba53-3f95e9ad7f0e"/>
    <xsd:import namespace="158ff0e5-438f-4838-9a77-c94d3229d2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BillingMetadata"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79c5e3-5213-417e-ba53-3f95e9ad7f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BillingMetadata" ma:index="18" nillable="true" ma:displayName="MediaServiceBillingMetadata" ma:hidden="true" ma:internalName="MediaServiceBillingMetadata" ma:readOnly="true">
      <xsd:simpleType>
        <xsd:restriction base="dms:Note"/>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8ff0e5-438f-4838-9a77-c94d3229d2b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cc33c01-ae20-4273-986f-7ac267ae40d5}" ma:internalName="TaxCatchAll" ma:showField="CatchAllData" ma:web="158ff0e5-438f-4838-9a77-c94d3229d2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58ff0e5-438f-4838-9a77-c94d3229d2b1" xsi:nil="true"/>
    <lcf76f155ced4ddcb4097134ff3c332f xmlns="6379c5e3-5213-417e-ba53-3f95e9ad7f0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C2009F-542E-4BF6-9C05-C94CB0DADF16}">
  <ds:schemaRefs>
    <ds:schemaRef ds:uri="158ff0e5-438f-4838-9a77-c94d3229d2b1"/>
    <ds:schemaRef ds:uri="6379c5e3-5213-417e-ba53-3f95e9ad7f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771BC31-FBEC-4D7E-B137-025A713CB693}">
  <ds:schemaRefs>
    <ds:schemaRef ds:uri="http://schemas.microsoft.com/sharepoint/v3/contenttype/forms"/>
  </ds:schemaRefs>
</ds:datastoreItem>
</file>

<file path=customXml/itemProps3.xml><?xml version="1.0" encoding="utf-8"?>
<ds:datastoreItem xmlns:ds="http://schemas.openxmlformats.org/officeDocument/2006/customXml" ds:itemID="{48C99D0D-E969-4FF4-A9F8-B7D84540D62D}">
  <ds:schemaRefs>
    <ds:schemaRef ds:uri="158ff0e5-438f-4838-9a77-c94d3229d2b1"/>
    <ds:schemaRef ds:uri="6379c5e3-5213-417e-ba53-3f95e9ad7f0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2059aa38-f392-4105-be92-628035578272}" enabled="1" method="Standard" siteId="{1588262d-23fb-43b4-bd6e-bce49c8e6186}"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36</Slides>
  <Notes>31</Notes>
  <HiddenSlides>0</HiddenSlide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Part 1: Key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 Risk Point Mapping</vt:lpstr>
      <vt:lpstr>PowerPoint Presentation</vt:lpstr>
      <vt:lpstr>PowerPoint Presentation</vt:lpstr>
      <vt:lpstr>PowerPoint Presentation</vt:lpstr>
      <vt:lpstr>Reflect on… (10 Min)</vt:lpstr>
      <vt:lpstr>Risk Point Mapping Exercise (30 min) Handout Part A</vt:lpstr>
      <vt:lpstr>PowerPoint Presentation</vt:lpstr>
      <vt:lpstr>PowerPoint Presentation</vt:lpstr>
      <vt:lpstr>Handout 2: Risk Identification &amp; Mitigation Checklist</vt:lpstr>
      <vt:lpstr>PowerPoint Presentation</vt:lpstr>
      <vt:lpstr>Part 3: Mitigation Measures</vt:lpstr>
      <vt:lpstr>PowerPoint Presentation</vt:lpstr>
      <vt:lpstr>PowerPoint Presentation</vt:lpstr>
      <vt:lpstr>Handout 1: Part C-Prioritization of Mitigation Measures  (15 min)</vt:lpstr>
      <vt:lpstr>PowerPoint Presentation</vt:lpstr>
      <vt:lpstr>Making It Count: How We Hold Ourselves and Each Other Accountable</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Veerle Triquet</dc:creator>
  <cp:revision>23</cp:revision>
  <dcterms:created xsi:type="dcterms:W3CDTF">2025-07-14T14:49:04Z</dcterms:created>
  <dcterms:modified xsi:type="dcterms:W3CDTF">2025-11-26T10:35:39Z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2025-09-10T13:04:08Z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d575959b-c058-4a4a-9bcd-29541b92e9fd</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y fmtid="{D5CDD505-2E9C-101B-9397-08002B2CF9AE}" pid="10" name="ContentTypeId">
    <vt:lpwstr>0x010100220D22DD0188D6489C9EF4749315541A</vt:lpwstr>
  </property>
  <property fmtid="{D5CDD505-2E9C-101B-9397-08002B2CF9AE}" pid="11" name="MediaServiceImageTags">
    <vt:lpwstr/>
  </property>
</Properties>
</file>