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9" r:id="rId6"/>
    <p:sldId id="277" r:id="rId7"/>
    <p:sldId id="257" r:id="rId8"/>
    <p:sldId id="275" r:id="rId9"/>
    <p:sldId id="278" r:id="rId10"/>
    <p:sldId id="258" r:id="rId11"/>
    <p:sldId id="279" r:id="rId12"/>
    <p:sldId id="260" r:id="rId13"/>
    <p:sldId id="280" r:id="rId14"/>
    <p:sldId id="261" r:id="rId15"/>
    <p:sldId id="262" r:id="rId16"/>
    <p:sldId id="263" r:id="rId17"/>
    <p:sldId id="264" r:id="rId18"/>
    <p:sldId id="281" r:id="rId19"/>
    <p:sldId id="265" r:id="rId20"/>
    <p:sldId id="266" r:id="rId21"/>
    <p:sldId id="270" r:id="rId22"/>
    <p:sldId id="267" r:id="rId23"/>
    <p:sldId id="272" r:id="rId24"/>
    <p:sldId id="269" r:id="rId25"/>
    <p:sldId id="274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C66D1-35DB-4F08-8010-03F3A01943A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1B0ED3-4E75-41E4-98C5-694010E054D6}">
      <dgm:prSet/>
      <dgm:spPr/>
      <dgm:t>
        <a:bodyPr/>
        <a:lstStyle/>
        <a:p>
          <a:r>
            <a:rPr lang="en-DK"/>
            <a:t>How do </a:t>
          </a:r>
          <a:r>
            <a:rPr lang="en-GB"/>
            <a:t>beneficiaries</a:t>
          </a:r>
          <a:r>
            <a:rPr lang="en-DK"/>
            <a:t> </a:t>
          </a:r>
          <a:r>
            <a:rPr lang="en-DK" b="1"/>
            <a:t>perceive </a:t>
          </a:r>
          <a:r>
            <a:rPr lang="en-GB"/>
            <a:t>WFP</a:t>
          </a:r>
          <a:r>
            <a:rPr lang="en-GB" b="1"/>
            <a:t> </a:t>
          </a:r>
          <a:r>
            <a:rPr lang="en-GB"/>
            <a:t>programmes?</a:t>
          </a:r>
          <a:endParaRPr lang="en-US"/>
        </a:p>
      </dgm:t>
    </dgm:pt>
    <dgm:pt modelId="{44B98BAA-1AF3-4F95-A662-FD4459CF423B}" type="parTrans" cxnId="{7DAC9595-034A-4A0B-9BB4-BABC88368CBC}">
      <dgm:prSet/>
      <dgm:spPr/>
      <dgm:t>
        <a:bodyPr/>
        <a:lstStyle/>
        <a:p>
          <a:endParaRPr lang="en-US"/>
        </a:p>
      </dgm:t>
    </dgm:pt>
    <dgm:pt modelId="{514F49B3-4F01-4499-A27A-081FCBA0DA28}" type="sibTrans" cxnId="{7DAC9595-034A-4A0B-9BB4-BABC88368CBC}">
      <dgm:prSet/>
      <dgm:spPr/>
      <dgm:t>
        <a:bodyPr/>
        <a:lstStyle/>
        <a:p>
          <a:endParaRPr lang="en-US"/>
        </a:p>
      </dgm:t>
    </dgm:pt>
    <dgm:pt modelId="{5EB9AC13-F10D-4F84-8866-DFCEF7972BD6}">
      <dgm:prSet/>
      <dgm:spPr/>
      <dgm:t>
        <a:bodyPr/>
        <a:lstStyle/>
        <a:p>
          <a:r>
            <a:rPr lang="en-DK"/>
            <a:t>What are women’s </a:t>
          </a:r>
          <a:r>
            <a:rPr lang="en-DK" b="1"/>
            <a:t>experiences</a:t>
          </a:r>
          <a:r>
            <a:rPr lang="en-DK"/>
            <a:t> o</a:t>
          </a:r>
          <a:r>
            <a:rPr lang="en-GB"/>
            <a:t>f food distribution within the household? </a:t>
          </a:r>
          <a:endParaRPr lang="en-US"/>
        </a:p>
      </dgm:t>
    </dgm:pt>
    <dgm:pt modelId="{0639DCC8-2F26-4005-84DF-EE28F02D25C2}" type="parTrans" cxnId="{E97C38EE-BD6B-4544-9BED-D3FD0C1AB630}">
      <dgm:prSet/>
      <dgm:spPr/>
      <dgm:t>
        <a:bodyPr/>
        <a:lstStyle/>
        <a:p>
          <a:endParaRPr lang="en-US"/>
        </a:p>
      </dgm:t>
    </dgm:pt>
    <dgm:pt modelId="{351537A4-BEA7-4602-99A6-F59CF0524FC8}" type="sibTrans" cxnId="{E97C38EE-BD6B-4544-9BED-D3FD0C1AB630}">
      <dgm:prSet/>
      <dgm:spPr/>
      <dgm:t>
        <a:bodyPr/>
        <a:lstStyle/>
        <a:p>
          <a:endParaRPr lang="en-US"/>
        </a:p>
      </dgm:t>
    </dgm:pt>
    <dgm:pt modelId="{8F4CE5B4-85D9-4A22-B6A8-AE301DD033E9}">
      <dgm:prSet/>
      <dgm:spPr/>
      <dgm:t>
        <a:bodyPr/>
        <a:lstStyle/>
        <a:p>
          <a:r>
            <a:rPr lang="en-DK"/>
            <a:t>What are </a:t>
          </a:r>
          <a:r>
            <a:rPr lang="en-GB"/>
            <a:t>host populations </a:t>
          </a:r>
          <a:r>
            <a:rPr lang="en-DK" b="1"/>
            <a:t>ideas and opinions</a:t>
          </a:r>
          <a:r>
            <a:rPr lang="en-DK"/>
            <a:t> about</a:t>
          </a:r>
          <a:r>
            <a:rPr lang="en-GB"/>
            <a:t> how to accommodate recent influx of Internally Displaced Persons (IDPs)?</a:t>
          </a:r>
          <a:endParaRPr lang="en-US"/>
        </a:p>
      </dgm:t>
    </dgm:pt>
    <dgm:pt modelId="{69031EF8-FC7C-4A89-92A0-D460973BE910}" type="parTrans" cxnId="{DDF76640-762E-48FA-8FF2-6204C5EABF70}">
      <dgm:prSet/>
      <dgm:spPr/>
      <dgm:t>
        <a:bodyPr/>
        <a:lstStyle/>
        <a:p>
          <a:endParaRPr lang="en-US"/>
        </a:p>
      </dgm:t>
    </dgm:pt>
    <dgm:pt modelId="{954E69C5-961C-493B-844A-782588B8E5A9}" type="sibTrans" cxnId="{DDF76640-762E-48FA-8FF2-6204C5EABF70}">
      <dgm:prSet/>
      <dgm:spPr/>
      <dgm:t>
        <a:bodyPr/>
        <a:lstStyle/>
        <a:p>
          <a:endParaRPr lang="en-US"/>
        </a:p>
      </dgm:t>
    </dgm:pt>
    <dgm:pt modelId="{817D6713-E15E-4691-9045-725C2D948CF2}" type="pres">
      <dgm:prSet presAssocID="{9E4C66D1-35DB-4F08-8010-03F3A01943A8}" presName="linear" presStyleCnt="0">
        <dgm:presLayoutVars>
          <dgm:animLvl val="lvl"/>
          <dgm:resizeHandles val="exact"/>
        </dgm:presLayoutVars>
      </dgm:prSet>
      <dgm:spPr/>
    </dgm:pt>
    <dgm:pt modelId="{98EC2F89-E744-491A-AE4D-75EE84775673}" type="pres">
      <dgm:prSet presAssocID="{241B0ED3-4E75-41E4-98C5-694010E054D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9224DF-AFA3-45A5-9606-B59988F4BB03}" type="pres">
      <dgm:prSet presAssocID="{514F49B3-4F01-4499-A27A-081FCBA0DA28}" presName="spacer" presStyleCnt="0"/>
      <dgm:spPr/>
    </dgm:pt>
    <dgm:pt modelId="{083B800C-40E4-4BA1-B6D9-A588DE735C5D}" type="pres">
      <dgm:prSet presAssocID="{5EB9AC13-F10D-4F84-8866-DFCEF7972BD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35B7DC7-6DBC-4125-BB73-0A2CB6E92E74}" type="pres">
      <dgm:prSet presAssocID="{351537A4-BEA7-4602-99A6-F59CF0524FC8}" presName="spacer" presStyleCnt="0"/>
      <dgm:spPr/>
    </dgm:pt>
    <dgm:pt modelId="{9A257006-FD99-4C19-8A52-0000E0E679C3}" type="pres">
      <dgm:prSet presAssocID="{8F4CE5B4-85D9-4A22-B6A8-AE301DD033E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DF76640-762E-48FA-8FF2-6204C5EABF70}" srcId="{9E4C66D1-35DB-4F08-8010-03F3A01943A8}" destId="{8F4CE5B4-85D9-4A22-B6A8-AE301DD033E9}" srcOrd="2" destOrd="0" parTransId="{69031EF8-FC7C-4A89-92A0-D460973BE910}" sibTransId="{954E69C5-961C-493B-844A-782588B8E5A9}"/>
    <dgm:cxn modelId="{D4408E63-7B56-4990-A941-9E49E51215CF}" type="presOf" srcId="{241B0ED3-4E75-41E4-98C5-694010E054D6}" destId="{98EC2F89-E744-491A-AE4D-75EE84775673}" srcOrd="0" destOrd="0" presId="urn:microsoft.com/office/officeart/2005/8/layout/vList2"/>
    <dgm:cxn modelId="{7DAC9595-034A-4A0B-9BB4-BABC88368CBC}" srcId="{9E4C66D1-35DB-4F08-8010-03F3A01943A8}" destId="{241B0ED3-4E75-41E4-98C5-694010E054D6}" srcOrd="0" destOrd="0" parTransId="{44B98BAA-1AF3-4F95-A662-FD4459CF423B}" sibTransId="{514F49B3-4F01-4499-A27A-081FCBA0DA28}"/>
    <dgm:cxn modelId="{D058A9A4-BD9F-41C8-8614-D44669632D33}" type="presOf" srcId="{5EB9AC13-F10D-4F84-8866-DFCEF7972BD6}" destId="{083B800C-40E4-4BA1-B6D9-A588DE735C5D}" srcOrd="0" destOrd="0" presId="urn:microsoft.com/office/officeart/2005/8/layout/vList2"/>
    <dgm:cxn modelId="{C75142C0-AB87-40EF-8C7D-53734592F7D4}" type="presOf" srcId="{8F4CE5B4-85D9-4A22-B6A8-AE301DD033E9}" destId="{9A257006-FD99-4C19-8A52-0000E0E679C3}" srcOrd="0" destOrd="0" presId="urn:microsoft.com/office/officeart/2005/8/layout/vList2"/>
    <dgm:cxn modelId="{E97C38EE-BD6B-4544-9BED-D3FD0C1AB630}" srcId="{9E4C66D1-35DB-4F08-8010-03F3A01943A8}" destId="{5EB9AC13-F10D-4F84-8866-DFCEF7972BD6}" srcOrd="1" destOrd="0" parTransId="{0639DCC8-2F26-4005-84DF-EE28F02D25C2}" sibTransId="{351537A4-BEA7-4602-99A6-F59CF0524FC8}"/>
    <dgm:cxn modelId="{B96534F3-8B22-43EF-A7A5-EB7D870C04B1}" type="presOf" srcId="{9E4C66D1-35DB-4F08-8010-03F3A01943A8}" destId="{817D6713-E15E-4691-9045-725C2D948CF2}" srcOrd="0" destOrd="0" presId="urn:microsoft.com/office/officeart/2005/8/layout/vList2"/>
    <dgm:cxn modelId="{70A3F393-73A2-4C8D-BDDE-F13DE0EDA699}" type="presParOf" srcId="{817D6713-E15E-4691-9045-725C2D948CF2}" destId="{98EC2F89-E744-491A-AE4D-75EE84775673}" srcOrd="0" destOrd="0" presId="urn:microsoft.com/office/officeart/2005/8/layout/vList2"/>
    <dgm:cxn modelId="{BD7DE1A2-86E8-437E-9D17-CFB861CE74FB}" type="presParOf" srcId="{817D6713-E15E-4691-9045-725C2D948CF2}" destId="{019224DF-AFA3-45A5-9606-B59988F4BB03}" srcOrd="1" destOrd="0" presId="urn:microsoft.com/office/officeart/2005/8/layout/vList2"/>
    <dgm:cxn modelId="{DEF9723F-39F8-4E21-B772-1EBF6AF9B1CD}" type="presParOf" srcId="{817D6713-E15E-4691-9045-725C2D948CF2}" destId="{083B800C-40E4-4BA1-B6D9-A588DE735C5D}" srcOrd="2" destOrd="0" presId="urn:microsoft.com/office/officeart/2005/8/layout/vList2"/>
    <dgm:cxn modelId="{B36537D4-FAF4-4D7C-8573-9B9BC8CA19C1}" type="presParOf" srcId="{817D6713-E15E-4691-9045-725C2D948CF2}" destId="{D35B7DC7-6DBC-4125-BB73-0A2CB6E92E74}" srcOrd="3" destOrd="0" presId="urn:microsoft.com/office/officeart/2005/8/layout/vList2"/>
    <dgm:cxn modelId="{8602429B-87DA-419A-BDF5-AB21A6926CB5}" type="presParOf" srcId="{817D6713-E15E-4691-9045-725C2D948CF2}" destId="{9A257006-FD99-4C19-8A52-0000E0E679C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A139C4-852C-489A-BE44-B116B995F7BE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C8C5AF6-81C3-4517-AB0B-6CE605DB848E}">
      <dgm:prSet/>
      <dgm:spPr/>
      <dgm:t>
        <a:bodyPr/>
        <a:lstStyle/>
        <a:p>
          <a:r>
            <a:rPr lang="en-GB"/>
            <a:t>A narrative discussion of a chronology of events</a:t>
          </a:r>
          <a:endParaRPr lang="en-US"/>
        </a:p>
      </dgm:t>
    </dgm:pt>
    <dgm:pt modelId="{CD09310D-C3BE-41B7-A1DB-378E066722A7}" type="parTrans" cxnId="{8C617407-C6BC-47B2-9453-CFFDDD6D9F9E}">
      <dgm:prSet/>
      <dgm:spPr/>
      <dgm:t>
        <a:bodyPr/>
        <a:lstStyle/>
        <a:p>
          <a:endParaRPr lang="en-US"/>
        </a:p>
      </dgm:t>
    </dgm:pt>
    <dgm:pt modelId="{D0A99AF5-173E-4453-BBEE-F275F1CA3F6C}" type="sibTrans" cxnId="{8C617407-C6BC-47B2-9453-CFFDDD6D9F9E}">
      <dgm:prSet/>
      <dgm:spPr/>
      <dgm:t>
        <a:bodyPr/>
        <a:lstStyle/>
        <a:p>
          <a:endParaRPr lang="en-US"/>
        </a:p>
      </dgm:t>
    </dgm:pt>
    <dgm:pt modelId="{48BA3787-76C3-42AA-802C-A2E9E3046293}">
      <dgm:prSet/>
      <dgm:spPr/>
      <dgm:t>
        <a:bodyPr/>
        <a:lstStyle/>
        <a:p>
          <a:r>
            <a:rPr lang="en-GB"/>
            <a:t>A detailed discussion of certain themes and sub-themes</a:t>
          </a:r>
          <a:endParaRPr lang="en-US"/>
        </a:p>
      </dgm:t>
    </dgm:pt>
    <dgm:pt modelId="{229BF53F-7BD9-43DA-B0D8-7DD806B3C48B}" type="parTrans" cxnId="{0416C749-0CFA-4B4C-914F-9F43F87BEBB1}">
      <dgm:prSet/>
      <dgm:spPr/>
      <dgm:t>
        <a:bodyPr/>
        <a:lstStyle/>
        <a:p>
          <a:endParaRPr lang="en-US"/>
        </a:p>
      </dgm:t>
    </dgm:pt>
    <dgm:pt modelId="{3C205E38-1F2A-40C4-BD9A-B39FD8967E3A}" type="sibTrans" cxnId="{0416C749-0CFA-4B4C-914F-9F43F87BEBB1}">
      <dgm:prSet/>
      <dgm:spPr/>
      <dgm:t>
        <a:bodyPr/>
        <a:lstStyle/>
        <a:p>
          <a:endParaRPr lang="en-US"/>
        </a:p>
      </dgm:t>
    </dgm:pt>
    <dgm:pt modelId="{01993433-631C-4414-8F3E-6D56A5B9DC49}">
      <dgm:prSet/>
      <dgm:spPr/>
      <dgm:t>
        <a:bodyPr/>
        <a:lstStyle/>
        <a:p>
          <a:r>
            <a:rPr lang="en-GB"/>
            <a:t>A debate of multiple perspectives from respondents, including quotes</a:t>
          </a:r>
          <a:endParaRPr lang="en-US"/>
        </a:p>
      </dgm:t>
    </dgm:pt>
    <dgm:pt modelId="{892700E0-4A72-4185-A0CF-A29674C0299A}" type="parTrans" cxnId="{05E6BEA4-32B2-4F12-BA31-47AB40E09C58}">
      <dgm:prSet/>
      <dgm:spPr/>
      <dgm:t>
        <a:bodyPr/>
        <a:lstStyle/>
        <a:p>
          <a:endParaRPr lang="en-US"/>
        </a:p>
      </dgm:t>
    </dgm:pt>
    <dgm:pt modelId="{03079562-F0B3-4230-B6ED-A2034E886B3B}" type="sibTrans" cxnId="{05E6BEA4-32B2-4F12-BA31-47AB40E09C58}">
      <dgm:prSet/>
      <dgm:spPr/>
      <dgm:t>
        <a:bodyPr/>
        <a:lstStyle/>
        <a:p>
          <a:endParaRPr lang="en-US"/>
        </a:p>
      </dgm:t>
    </dgm:pt>
    <dgm:pt modelId="{E4EF8118-3D39-4436-875B-2196226AF40F}">
      <dgm:prSet/>
      <dgm:spPr/>
      <dgm:t>
        <a:bodyPr/>
        <a:lstStyle/>
        <a:p>
          <a:r>
            <a:rPr lang="en-GB"/>
            <a:t>A process outlining a theory (grounded theory)</a:t>
          </a:r>
          <a:endParaRPr lang="en-US"/>
        </a:p>
      </dgm:t>
    </dgm:pt>
    <dgm:pt modelId="{8AF8395D-D8D7-45F5-8C48-7BBD8577F27C}" type="parTrans" cxnId="{FF6D1511-F80F-4992-8FED-FF71A012E27B}">
      <dgm:prSet/>
      <dgm:spPr/>
      <dgm:t>
        <a:bodyPr/>
        <a:lstStyle/>
        <a:p>
          <a:endParaRPr lang="en-US"/>
        </a:p>
      </dgm:t>
    </dgm:pt>
    <dgm:pt modelId="{E93E88FA-F47E-443A-BCFD-038F38D4CC6A}" type="sibTrans" cxnId="{FF6D1511-F80F-4992-8FED-FF71A012E27B}">
      <dgm:prSet/>
      <dgm:spPr/>
      <dgm:t>
        <a:bodyPr/>
        <a:lstStyle/>
        <a:p>
          <a:endParaRPr lang="en-US"/>
        </a:p>
      </dgm:t>
    </dgm:pt>
    <dgm:pt modelId="{331750CE-642B-44F5-95FF-0079E3228602}">
      <dgm:prSet/>
      <dgm:spPr/>
      <dgm:t>
        <a:bodyPr/>
        <a:lstStyle/>
        <a:p>
          <a:r>
            <a:rPr lang="en-GB"/>
            <a:t>A detailed description of one respondent (case study)</a:t>
          </a:r>
          <a:endParaRPr lang="en-US"/>
        </a:p>
      </dgm:t>
    </dgm:pt>
    <dgm:pt modelId="{EE3B7200-8D5D-4912-AD40-F1A93D758A5E}" type="parTrans" cxnId="{C288A372-54FA-40CC-B005-05CDEEB5BB44}">
      <dgm:prSet/>
      <dgm:spPr/>
      <dgm:t>
        <a:bodyPr/>
        <a:lstStyle/>
        <a:p>
          <a:endParaRPr lang="en-US"/>
        </a:p>
      </dgm:t>
    </dgm:pt>
    <dgm:pt modelId="{6BD5078E-6B2A-4746-BB31-8FF2D2084762}" type="sibTrans" cxnId="{C288A372-54FA-40CC-B005-05CDEEB5BB44}">
      <dgm:prSet/>
      <dgm:spPr/>
      <dgm:t>
        <a:bodyPr/>
        <a:lstStyle/>
        <a:p>
          <a:endParaRPr lang="en-US"/>
        </a:p>
      </dgm:t>
    </dgm:pt>
    <dgm:pt modelId="{703EBD87-A3E7-4A72-A612-B7BCA45B869F}">
      <dgm:prSet/>
      <dgm:spPr/>
      <dgm:t>
        <a:bodyPr/>
        <a:lstStyle/>
        <a:p>
          <a:r>
            <a:rPr lang="en-GB"/>
            <a:t>A presentation of visuals to show key findings</a:t>
          </a:r>
          <a:endParaRPr lang="en-US"/>
        </a:p>
      </dgm:t>
    </dgm:pt>
    <dgm:pt modelId="{6B0045E2-FD01-43F4-A4AC-4D6FEE69EC0D}" type="parTrans" cxnId="{E8A7796C-A70B-4C94-8C99-2CA021A28835}">
      <dgm:prSet/>
      <dgm:spPr/>
      <dgm:t>
        <a:bodyPr/>
        <a:lstStyle/>
        <a:p>
          <a:endParaRPr lang="en-US"/>
        </a:p>
      </dgm:t>
    </dgm:pt>
    <dgm:pt modelId="{01387AA1-6254-4EC5-AC29-55CEF08C0A72}" type="sibTrans" cxnId="{E8A7796C-A70B-4C94-8C99-2CA021A28835}">
      <dgm:prSet/>
      <dgm:spPr/>
      <dgm:t>
        <a:bodyPr/>
        <a:lstStyle/>
        <a:p>
          <a:endParaRPr lang="en-US"/>
        </a:p>
      </dgm:t>
    </dgm:pt>
    <dgm:pt modelId="{90FF85C4-4B09-4881-85BA-39D387338F96}" type="pres">
      <dgm:prSet presAssocID="{A8A139C4-852C-489A-BE44-B116B995F7BE}" presName="diagram" presStyleCnt="0">
        <dgm:presLayoutVars>
          <dgm:dir/>
          <dgm:resizeHandles val="exact"/>
        </dgm:presLayoutVars>
      </dgm:prSet>
      <dgm:spPr/>
    </dgm:pt>
    <dgm:pt modelId="{52DE6D7A-7E10-40DD-BB81-89BE1AFC01ED}" type="pres">
      <dgm:prSet presAssocID="{9C8C5AF6-81C3-4517-AB0B-6CE605DB848E}" presName="node" presStyleLbl="node1" presStyleIdx="0" presStyleCnt="6">
        <dgm:presLayoutVars>
          <dgm:bulletEnabled val="1"/>
        </dgm:presLayoutVars>
      </dgm:prSet>
      <dgm:spPr/>
    </dgm:pt>
    <dgm:pt modelId="{F272B93E-1E48-4598-A711-FED3B17B382C}" type="pres">
      <dgm:prSet presAssocID="{D0A99AF5-173E-4453-BBEE-F275F1CA3F6C}" presName="sibTrans" presStyleCnt="0"/>
      <dgm:spPr/>
    </dgm:pt>
    <dgm:pt modelId="{C8A6E3BB-F8AF-40D7-B286-1FD569651930}" type="pres">
      <dgm:prSet presAssocID="{48BA3787-76C3-42AA-802C-A2E9E3046293}" presName="node" presStyleLbl="node1" presStyleIdx="1" presStyleCnt="6">
        <dgm:presLayoutVars>
          <dgm:bulletEnabled val="1"/>
        </dgm:presLayoutVars>
      </dgm:prSet>
      <dgm:spPr/>
    </dgm:pt>
    <dgm:pt modelId="{66195A85-FA4C-4682-9576-627B4C130722}" type="pres">
      <dgm:prSet presAssocID="{3C205E38-1F2A-40C4-BD9A-B39FD8967E3A}" presName="sibTrans" presStyleCnt="0"/>
      <dgm:spPr/>
    </dgm:pt>
    <dgm:pt modelId="{8EFFE07C-E0E0-43CF-B1CD-91788979A540}" type="pres">
      <dgm:prSet presAssocID="{01993433-631C-4414-8F3E-6D56A5B9DC49}" presName="node" presStyleLbl="node1" presStyleIdx="2" presStyleCnt="6">
        <dgm:presLayoutVars>
          <dgm:bulletEnabled val="1"/>
        </dgm:presLayoutVars>
      </dgm:prSet>
      <dgm:spPr/>
    </dgm:pt>
    <dgm:pt modelId="{7A8824CB-C4C8-44E7-ABE3-7428D6DA5842}" type="pres">
      <dgm:prSet presAssocID="{03079562-F0B3-4230-B6ED-A2034E886B3B}" presName="sibTrans" presStyleCnt="0"/>
      <dgm:spPr/>
    </dgm:pt>
    <dgm:pt modelId="{5015CD46-7BE6-4C35-9486-32F68089F595}" type="pres">
      <dgm:prSet presAssocID="{E4EF8118-3D39-4436-875B-2196226AF40F}" presName="node" presStyleLbl="node1" presStyleIdx="3" presStyleCnt="6">
        <dgm:presLayoutVars>
          <dgm:bulletEnabled val="1"/>
        </dgm:presLayoutVars>
      </dgm:prSet>
      <dgm:spPr/>
    </dgm:pt>
    <dgm:pt modelId="{E86B5253-3A9E-4557-8017-FF68F46A0B83}" type="pres">
      <dgm:prSet presAssocID="{E93E88FA-F47E-443A-BCFD-038F38D4CC6A}" presName="sibTrans" presStyleCnt="0"/>
      <dgm:spPr/>
    </dgm:pt>
    <dgm:pt modelId="{3A847614-A02D-4EB6-A851-B8F6E5301A28}" type="pres">
      <dgm:prSet presAssocID="{331750CE-642B-44F5-95FF-0079E3228602}" presName="node" presStyleLbl="node1" presStyleIdx="4" presStyleCnt="6">
        <dgm:presLayoutVars>
          <dgm:bulletEnabled val="1"/>
        </dgm:presLayoutVars>
      </dgm:prSet>
      <dgm:spPr/>
    </dgm:pt>
    <dgm:pt modelId="{47FB3B40-7EB5-4FB0-9771-8F119B5E12E9}" type="pres">
      <dgm:prSet presAssocID="{6BD5078E-6B2A-4746-BB31-8FF2D2084762}" presName="sibTrans" presStyleCnt="0"/>
      <dgm:spPr/>
    </dgm:pt>
    <dgm:pt modelId="{5E0AAB4E-DA73-48D5-8AE5-BEA4C146ACB0}" type="pres">
      <dgm:prSet presAssocID="{703EBD87-A3E7-4A72-A612-B7BCA45B869F}" presName="node" presStyleLbl="node1" presStyleIdx="5" presStyleCnt="6">
        <dgm:presLayoutVars>
          <dgm:bulletEnabled val="1"/>
        </dgm:presLayoutVars>
      </dgm:prSet>
      <dgm:spPr/>
    </dgm:pt>
  </dgm:ptLst>
  <dgm:cxnLst>
    <dgm:cxn modelId="{8C617407-C6BC-47B2-9453-CFFDDD6D9F9E}" srcId="{A8A139C4-852C-489A-BE44-B116B995F7BE}" destId="{9C8C5AF6-81C3-4517-AB0B-6CE605DB848E}" srcOrd="0" destOrd="0" parTransId="{CD09310D-C3BE-41B7-A1DB-378E066722A7}" sibTransId="{D0A99AF5-173E-4453-BBEE-F275F1CA3F6C}"/>
    <dgm:cxn modelId="{FF6D1511-F80F-4992-8FED-FF71A012E27B}" srcId="{A8A139C4-852C-489A-BE44-B116B995F7BE}" destId="{E4EF8118-3D39-4436-875B-2196226AF40F}" srcOrd="3" destOrd="0" parTransId="{8AF8395D-D8D7-45F5-8C48-7BBD8577F27C}" sibTransId="{E93E88FA-F47E-443A-BCFD-038F38D4CC6A}"/>
    <dgm:cxn modelId="{27B69A19-C275-4A71-96DF-113985D2675A}" type="presOf" srcId="{703EBD87-A3E7-4A72-A612-B7BCA45B869F}" destId="{5E0AAB4E-DA73-48D5-8AE5-BEA4C146ACB0}" srcOrd="0" destOrd="0" presId="urn:microsoft.com/office/officeart/2005/8/layout/default"/>
    <dgm:cxn modelId="{0416C749-0CFA-4B4C-914F-9F43F87BEBB1}" srcId="{A8A139C4-852C-489A-BE44-B116B995F7BE}" destId="{48BA3787-76C3-42AA-802C-A2E9E3046293}" srcOrd="1" destOrd="0" parTransId="{229BF53F-7BD9-43DA-B0D8-7DD806B3C48B}" sibTransId="{3C205E38-1F2A-40C4-BD9A-B39FD8967E3A}"/>
    <dgm:cxn modelId="{E8A7796C-A70B-4C94-8C99-2CA021A28835}" srcId="{A8A139C4-852C-489A-BE44-B116B995F7BE}" destId="{703EBD87-A3E7-4A72-A612-B7BCA45B869F}" srcOrd="5" destOrd="0" parTransId="{6B0045E2-FD01-43F4-A4AC-4D6FEE69EC0D}" sibTransId="{01387AA1-6254-4EC5-AC29-55CEF08C0A72}"/>
    <dgm:cxn modelId="{C288A372-54FA-40CC-B005-05CDEEB5BB44}" srcId="{A8A139C4-852C-489A-BE44-B116B995F7BE}" destId="{331750CE-642B-44F5-95FF-0079E3228602}" srcOrd="4" destOrd="0" parTransId="{EE3B7200-8D5D-4912-AD40-F1A93D758A5E}" sibTransId="{6BD5078E-6B2A-4746-BB31-8FF2D2084762}"/>
    <dgm:cxn modelId="{418E2975-123E-4F02-ADA2-D497BD2759DF}" type="presOf" srcId="{331750CE-642B-44F5-95FF-0079E3228602}" destId="{3A847614-A02D-4EB6-A851-B8F6E5301A28}" srcOrd="0" destOrd="0" presId="urn:microsoft.com/office/officeart/2005/8/layout/default"/>
    <dgm:cxn modelId="{38DA6159-A952-4D0F-BCF3-DE5999822367}" type="presOf" srcId="{48BA3787-76C3-42AA-802C-A2E9E3046293}" destId="{C8A6E3BB-F8AF-40D7-B286-1FD569651930}" srcOrd="0" destOrd="0" presId="urn:microsoft.com/office/officeart/2005/8/layout/default"/>
    <dgm:cxn modelId="{2673548C-FF2F-4A11-8A9E-7AD88047395B}" type="presOf" srcId="{E4EF8118-3D39-4436-875B-2196226AF40F}" destId="{5015CD46-7BE6-4C35-9486-32F68089F595}" srcOrd="0" destOrd="0" presId="urn:microsoft.com/office/officeart/2005/8/layout/default"/>
    <dgm:cxn modelId="{05E6BEA4-32B2-4F12-BA31-47AB40E09C58}" srcId="{A8A139C4-852C-489A-BE44-B116B995F7BE}" destId="{01993433-631C-4414-8F3E-6D56A5B9DC49}" srcOrd="2" destOrd="0" parTransId="{892700E0-4A72-4185-A0CF-A29674C0299A}" sibTransId="{03079562-F0B3-4230-B6ED-A2034E886B3B}"/>
    <dgm:cxn modelId="{565B71C7-4027-4DBC-A42F-6E3B927DE59E}" type="presOf" srcId="{A8A139C4-852C-489A-BE44-B116B995F7BE}" destId="{90FF85C4-4B09-4881-85BA-39D387338F96}" srcOrd="0" destOrd="0" presId="urn:microsoft.com/office/officeart/2005/8/layout/default"/>
    <dgm:cxn modelId="{E67DF3F3-E550-4731-A792-0371B00CE684}" type="presOf" srcId="{01993433-631C-4414-8F3E-6D56A5B9DC49}" destId="{8EFFE07C-E0E0-43CF-B1CD-91788979A540}" srcOrd="0" destOrd="0" presId="urn:microsoft.com/office/officeart/2005/8/layout/default"/>
    <dgm:cxn modelId="{5BFB9FFA-E0A6-4CE4-9391-CC1050AE353D}" type="presOf" srcId="{9C8C5AF6-81C3-4517-AB0B-6CE605DB848E}" destId="{52DE6D7A-7E10-40DD-BB81-89BE1AFC01ED}" srcOrd="0" destOrd="0" presId="urn:microsoft.com/office/officeart/2005/8/layout/default"/>
    <dgm:cxn modelId="{55271F52-4A09-4F29-A67A-79D622435874}" type="presParOf" srcId="{90FF85C4-4B09-4881-85BA-39D387338F96}" destId="{52DE6D7A-7E10-40DD-BB81-89BE1AFC01ED}" srcOrd="0" destOrd="0" presId="urn:microsoft.com/office/officeart/2005/8/layout/default"/>
    <dgm:cxn modelId="{B4D3E71B-CDC3-4088-90F8-C70C8B1FA210}" type="presParOf" srcId="{90FF85C4-4B09-4881-85BA-39D387338F96}" destId="{F272B93E-1E48-4598-A711-FED3B17B382C}" srcOrd="1" destOrd="0" presId="urn:microsoft.com/office/officeart/2005/8/layout/default"/>
    <dgm:cxn modelId="{F27559D5-45E4-48B4-BC10-A80BD21AA64E}" type="presParOf" srcId="{90FF85C4-4B09-4881-85BA-39D387338F96}" destId="{C8A6E3BB-F8AF-40D7-B286-1FD569651930}" srcOrd="2" destOrd="0" presId="urn:microsoft.com/office/officeart/2005/8/layout/default"/>
    <dgm:cxn modelId="{737BDCB8-76A0-4C3E-8A65-680765C4EF93}" type="presParOf" srcId="{90FF85C4-4B09-4881-85BA-39D387338F96}" destId="{66195A85-FA4C-4682-9576-627B4C130722}" srcOrd="3" destOrd="0" presId="urn:microsoft.com/office/officeart/2005/8/layout/default"/>
    <dgm:cxn modelId="{265B1146-4E69-4892-8A12-2295A57A03BF}" type="presParOf" srcId="{90FF85C4-4B09-4881-85BA-39D387338F96}" destId="{8EFFE07C-E0E0-43CF-B1CD-91788979A540}" srcOrd="4" destOrd="0" presId="urn:microsoft.com/office/officeart/2005/8/layout/default"/>
    <dgm:cxn modelId="{2BDA7511-F147-43E6-B4BD-BF15D7B6CED4}" type="presParOf" srcId="{90FF85C4-4B09-4881-85BA-39D387338F96}" destId="{7A8824CB-C4C8-44E7-ABE3-7428D6DA5842}" srcOrd="5" destOrd="0" presId="urn:microsoft.com/office/officeart/2005/8/layout/default"/>
    <dgm:cxn modelId="{6EE376E3-7CB4-432D-AA17-2C298CFB7BCA}" type="presParOf" srcId="{90FF85C4-4B09-4881-85BA-39D387338F96}" destId="{5015CD46-7BE6-4C35-9486-32F68089F595}" srcOrd="6" destOrd="0" presId="urn:microsoft.com/office/officeart/2005/8/layout/default"/>
    <dgm:cxn modelId="{1A65429C-B2B3-4F3D-834B-E73A670B4316}" type="presParOf" srcId="{90FF85C4-4B09-4881-85BA-39D387338F96}" destId="{E86B5253-3A9E-4557-8017-FF68F46A0B83}" srcOrd="7" destOrd="0" presId="urn:microsoft.com/office/officeart/2005/8/layout/default"/>
    <dgm:cxn modelId="{7F51BF77-A286-43AB-B5ED-FB3BCDBA3539}" type="presParOf" srcId="{90FF85C4-4B09-4881-85BA-39D387338F96}" destId="{3A847614-A02D-4EB6-A851-B8F6E5301A28}" srcOrd="8" destOrd="0" presId="urn:microsoft.com/office/officeart/2005/8/layout/default"/>
    <dgm:cxn modelId="{9204CA44-9686-49B1-A691-606243E0D094}" type="presParOf" srcId="{90FF85C4-4B09-4881-85BA-39D387338F96}" destId="{47FB3B40-7EB5-4FB0-9771-8F119B5E12E9}" srcOrd="9" destOrd="0" presId="urn:microsoft.com/office/officeart/2005/8/layout/default"/>
    <dgm:cxn modelId="{B0A68023-A902-4F15-876F-C99BBF351385}" type="presParOf" srcId="{90FF85C4-4B09-4881-85BA-39D387338F96}" destId="{5E0AAB4E-DA73-48D5-8AE5-BEA4C146ACB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2C51EE-AB9B-40D6-99BD-ADDFEFC8F22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FDE1A01-432A-4280-9C7E-7C39B46D04D7}">
      <dgm:prSet/>
      <dgm:spPr/>
      <dgm:t>
        <a:bodyPr/>
        <a:lstStyle/>
        <a:p>
          <a:r>
            <a:rPr lang="en-GB"/>
            <a:t>Explain findings within the framework of the research questions and the sub-questions. </a:t>
          </a:r>
          <a:endParaRPr lang="en-US"/>
        </a:p>
      </dgm:t>
    </dgm:pt>
    <dgm:pt modelId="{E3343F35-8C93-42BA-8955-23687289F3AB}" type="parTrans" cxnId="{9F04F39A-F2E9-4F91-B806-441E69C142B5}">
      <dgm:prSet/>
      <dgm:spPr/>
      <dgm:t>
        <a:bodyPr/>
        <a:lstStyle/>
        <a:p>
          <a:endParaRPr lang="en-US"/>
        </a:p>
      </dgm:t>
    </dgm:pt>
    <dgm:pt modelId="{3DFEC4A1-1422-447A-93AE-459F6C428ED4}" type="sibTrans" cxnId="{9F04F39A-F2E9-4F91-B806-441E69C142B5}">
      <dgm:prSet/>
      <dgm:spPr/>
      <dgm:t>
        <a:bodyPr/>
        <a:lstStyle/>
        <a:p>
          <a:endParaRPr lang="en-US"/>
        </a:p>
      </dgm:t>
    </dgm:pt>
    <dgm:pt modelId="{33162415-65AC-4AC9-B259-BB2ABAAB15EB}">
      <dgm:prSet/>
      <dgm:spPr/>
      <dgm:t>
        <a:bodyPr/>
        <a:lstStyle/>
        <a:p>
          <a:r>
            <a:rPr lang="en-GB"/>
            <a:t>Critically reflect on the reliability and relevance of the findings.</a:t>
          </a:r>
          <a:endParaRPr lang="en-US"/>
        </a:p>
      </dgm:t>
    </dgm:pt>
    <dgm:pt modelId="{1C6F1EA2-47A1-4E03-BD50-4969AAC47AE8}" type="parTrans" cxnId="{57267506-BC03-4944-85AA-FB92212DFBB4}">
      <dgm:prSet/>
      <dgm:spPr/>
      <dgm:t>
        <a:bodyPr/>
        <a:lstStyle/>
        <a:p>
          <a:endParaRPr lang="en-US"/>
        </a:p>
      </dgm:t>
    </dgm:pt>
    <dgm:pt modelId="{73EF007A-5C29-4FC6-A983-72BFB401E245}" type="sibTrans" cxnId="{57267506-BC03-4944-85AA-FB92212DFBB4}">
      <dgm:prSet/>
      <dgm:spPr/>
      <dgm:t>
        <a:bodyPr/>
        <a:lstStyle/>
        <a:p>
          <a:endParaRPr lang="en-US"/>
        </a:p>
      </dgm:t>
    </dgm:pt>
    <dgm:pt modelId="{DC750E3F-5B72-4ADC-AB54-FD9D27FB56D3}">
      <dgm:prSet/>
      <dgm:spPr/>
      <dgm:t>
        <a:bodyPr/>
        <a:lstStyle/>
        <a:p>
          <a:r>
            <a:rPr lang="en-GB"/>
            <a:t>Identify further areas or topics for research. </a:t>
          </a:r>
          <a:endParaRPr lang="en-US"/>
        </a:p>
      </dgm:t>
    </dgm:pt>
    <dgm:pt modelId="{C92CD9EE-24C3-46A2-9E85-3C21108F9E3F}" type="parTrans" cxnId="{4A12209C-0DA1-4B5D-B6AA-70DF708FA309}">
      <dgm:prSet/>
      <dgm:spPr/>
      <dgm:t>
        <a:bodyPr/>
        <a:lstStyle/>
        <a:p>
          <a:endParaRPr lang="en-US"/>
        </a:p>
      </dgm:t>
    </dgm:pt>
    <dgm:pt modelId="{60BED2F9-4013-4766-92C7-6FD40293F8DA}" type="sibTrans" cxnId="{4A12209C-0DA1-4B5D-B6AA-70DF708FA309}">
      <dgm:prSet/>
      <dgm:spPr/>
      <dgm:t>
        <a:bodyPr/>
        <a:lstStyle/>
        <a:p>
          <a:endParaRPr lang="en-US"/>
        </a:p>
      </dgm:t>
    </dgm:pt>
    <dgm:pt modelId="{74B8AC9C-8B04-483E-ACC4-83AA15A310FA}">
      <dgm:prSet/>
      <dgm:spPr/>
      <dgm:t>
        <a:bodyPr/>
        <a:lstStyle/>
        <a:p>
          <a:r>
            <a:rPr lang="en-GB"/>
            <a:t>Comparing findings to previous research or stated assumptions. </a:t>
          </a:r>
          <a:endParaRPr lang="en-US"/>
        </a:p>
      </dgm:t>
    </dgm:pt>
    <dgm:pt modelId="{1AE0D950-677E-4334-A63A-BAF3975EA54C}" type="parTrans" cxnId="{06BE2713-ED16-4494-A25D-62B3804945A3}">
      <dgm:prSet/>
      <dgm:spPr/>
      <dgm:t>
        <a:bodyPr/>
        <a:lstStyle/>
        <a:p>
          <a:endParaRPr lang="en-US"/>
        </a:p>
      </dgm:t>
    </dgm:pt>
    <dgm:pt modelId="{031465D4-AF8E-4D2E-8B8D-B6911B2286BB}" type="sibTrans" cxnId="{06BE2713-ED16-4494-A25D-62B3804945A3}">
      <dgm:prSet/>
      <dgm:spPr/>
      <dgm:t>
        <a:bodyPr/>
        <a:lstStyle/>
        <a:p>
          <a:endParaRPr lang="en-US"/>
        </a:p>
      </dgm:t>
    </dgm:pt>
    <dgm:pt modelId="{1F0BB14F-7B1A-4CB4-8262-3EA0BD16982D}" type="pres">
      <dgm:prSet presAssocID="{3D2C51EE-AB9B-40D6-99BD-ADDFEFC8F226}" presName="linear" presStyleCnt="0">
        <dgm:presLayoutVars>
          <dgm:animLvl val="lvl"/>
          <dgm:resizeHandles val="exact"/>
        </dgm:presLayoutVars>
      </dgm:prSet>
      <dgm:spPr/>
    </dgm:pt>
    <dgm:pt modelId="{490F7884-DAA5-4CC7-B6ED-19E98890ED88}" type="pres">
      <dgm:prSet presAssocID="{7FDE1A01-432A-4280-9C7E-7C39B46D04D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EC96128-8CCD-44FE-980C-D6289C69F7CB}" type="pres">
      <dgm:prSet presAssocID="{3DFEC4A1-1422-447A-93AE-459F6C428ED4}" presName="spacer" presStyleCnt="0"/>
      <dgm:spPr/>
    </dgm:pt>
    <dgm:pt modelId="{8EECFB9A-0BB6-4DDC-8848-C02AA30606B4}" type="pres">
      <dgm:prSet presAssocID="{33162415-65AC-4AC9-B259-BB2ABAAB15E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D363434-EBF3-411E-A966-D60BC4B096C8}" type="pres">
      <dgm:prSet presAssocID="{73EF007A-5C29-4FC6-A983-72BFB401E245}" presName="spacer" presStyleCnt="0"/>
      <dgm:spPr/>
    </dgm:pt>
    <dgm:pt modelId="{A148CEB1-CE9D-43FF-99D7-AB3704CA37E6}" type="pres">
      <dgm:prSet presAssocID="{DC750E3F-5B72-4ADC-AB54-FD9D27FB56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A13D524-05A1-4539-8857-CE77E40896D3}" type="pres">
      <dgm:prSet presAssocID="{60BED2F9-4013-4766-92C7-6FD40293F8DA}" presName="spacer" presStyleCnt="0"/>
      <dgm:spPr/>
    </dgm:pt>
    <dgm:pt modelId="{E98FD0E6-630C-4F6B-88DF-9D8A0929BD49}" type="pres">
      <dgm:prSet presAssocID="{74B8AC9C-8B04-483E-ACC4-83AA15A310F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7267506-BC03-4944-85AA-FB92212DFBB4}" srcId="{3D2C51EE-AB9B-40D6-99BD-ADDFEFC8F226}" destId="{33162415-65AC-4AC9-B259-BB2ABAAB15EB}" srcOrd="1" destOrd="0" parTransId="{1C6F1EA2-47A1-4E03-BD50-4969AAC47AE8}" sibTransId="{73EF007A-5C29-4FC6-A983-72BFB401E245}"/>
    <dgm:cxn modelId="{06BE2713-ED16-4494-A25D-62B3804945A3}" srcId="{3D2C51EE-AB9B-40D6-99BD-ADDFEFC8F226}" destId="{74B8AC9C-8B04-483E-ACC4-83AA15A310FA}" srcOrd="3" destOrd="0" parTransId="{1AE0D950-677E-4334-A63A-BAF3975EA54C}" sibTransId="{031465D4-AF8E-4D2E-8B8D-B6911B2286BB}"/>
    <dgm:cxn modelId="{BBEF7A14-C476-4E32-AFA4-D375B56346A4}" type="presOf" srcId="{7FDE1A01-432A-4280-9C7E-7C39B46D04D7}" destId="{490F7884-DAA5-4CC7-B6ED-19E98890ED88}" srcOrd="0" destOrd="0" presId="urn:microsoft.com/office/officeart/2005/8/layout/vList2"/>
    <dgm:cxn modelId="{D18DF366-B4EF-490E-8564-0AA56DE809E9}" type="presOf" srcId="{74B8AC9C-8B04-483E-ACC4-83AA15A310FA}" destId="{E98FD0E6-630C-4F6B-88DF-9D8A0929BD49}" srcOrd="0" destOrd="0" presId="urn:microsoft.com/office/officeart/2005/8/layout/vList2"/>
    <dgm:cxn modelId="{C9EAB382-AE3B-403E-8CB4-DC1B145D16D5}" type="presOf" srcId="{3D2C51EE-AB9B-40D6-99BD-ADDFEFC8F226}" destId="{1F0BB14F-7B1A-4CB4-8262-3EA0BD16982D}" srcOrd="0" destOrd="0" presId="urn:microsoft.com/office/officeart/2005/8/layout/vList2"/>
    <dgm:cxn modelId="{9F04F39A-F2E9-4F91-B806-441E69C142B5}" srcId="{3D2C51EE-AB9B-40D6-99BD-ADDFEFC8F226}" destId="{7FDE1A01-432A-4280-9C7E-7C39B46D04D7}" srcOrd="0" destOrd="0" parTransId="{E3343F35-8C93-42BA-8955-23687289F3AB}" sibTransId="{3DFEC4A1-1422-447A-93AE-459F6C428ED4}"/>
    <dgm:cxn modelId="{4A12209C-0DA1-4B5D-B6AA-70DF708FA309}" srcId="{3D2C51EE-AB9B-40D6-99BD-ADDFEFC8F226}" destId="{DC750E3F-5B72-4ADC-AB54-FD9D27FB56D3}" srcOrd="2" destOrd="0" parTransId="{C92CD9EE-24C3-46A2-9E85-3C21108F9E3F}" sibTransId="{60BED2F9-4013-4766-92C7-6FD40293F8DA}"/>
    <dgm:cxn modelId="{4563CEC5-E68B-45A4-B437-38DB7F4566C4}" type="presOf" srcId="{DC750E3F-5B72-4ADC-AB54-FD9D27FB56D3}" destId="{A148CEB1-CE9D-43FF-99D7-AB3704CA37E6}" srcOrd="0" destOrd="0" presId="urn:microsoft.com/office/officeart/2005/8/layout/vList2"/>
    <dgm:cxn modelId="{BC6D89D4-E9AF-4EC3-A5EF-D0E3740A142A}" type="presOf" srcId="{33162415-65AC-4AC9-B259-BB2ABAAB15EB}" destId="{8EECFB9A-0BB6-4DDC-8848-C02AA30606B4}" srcOrd="0" destOrd="0" presId="urn:microsoft.com/office/officeart/2005/8/layout/vList2"/>
    <dgm:cxn modelId="{C80099F9-89AD-4FDE-AEDD-D55F907FD8E9}" type="presParOf" srcId="{1F0BB14F-7B1A-4CB4-8262-3EA0BD16982D}" destId="{490F7884-DAA5-4CC7-B6ED-19E98890ED88}" srcOrd="0" destOrd="0" presId="urn:microsoft.com/office/officeart/2005/8/layout/vList2"/>
    <dgm:cxn modelId="{0D389FED-AFD2-415F-82EC-D9CE75552505}" type="presParOf" srcId="{1F0BB14F-7B1A-4CB4-8262-3EA0BD16982D}" destId="{9EC96128-8CCD-44FE-980C-D6289C69F7CB}" srcOrd="1" destOrd="0" presId="urn:microsoft.com/office/officeart/2005/8/layout/vList2"/>
    <dgm:cxn modelId="{4BCBAD5B-771A-42E9-9EF5-A4B77A1A863A}" type="presParOf" srcId="{1F0BB14F-7B1A-4CB4-8262-3EA0BD16982D}" destId="{8EECFB9A-0BB6-4DDC-8848-C02AA30606B4}" srcOrd="2" destOrd="0" presId="urn:microsoft.com/office/officeart/2005/8/layout/vList2"/>
    <dgm:cxn modelId="{D0B1985A-D474-43A0-B829-4822A7EA7335}" type="presParOf" srcId="{1F0BB14F-7B1A-4CB4-8262-3EA0BD16982D}" destId="{4D363434-EBF3-411E-A966-D60BC4B096C8}" srcOrd="3" destOrd="0" presId="urn:microsoft.com/office/officeart/2005/8/layout/vList2"/>
    <dgm:cxn modelId="{1BDEB7AD-2453-4B12-9F87-B3C60B7F85EB}" type="presParOf" srcId="{1F0BB14F-7B1A-4CB4-8262-3EA0BD16982D}" destId="{A148CEB1-CE9D-43FF-99D7-AB3704CA37E6}" srcOrd="4" destOrd="0" presId="urn:microsoft.com/office/officeart/2005/8/layout/vList2"/>
    <dgm:cxn modelId="{AAC3A32B-5CF1-4B84-9324-0399A0108ADC}" type="presParOf" srcId="{1F0BB14F-7B1A-4CB4-8262-3EA0BD16982D}" destId="{EA13D524-05A1-4539-8857-CE77E40896D3}" srcOrd="5" destOrd="0" presId="urn:microsoft.com/office/officeart/2005/8/layout/vList2"/>
    <dgm:cxn modelId="{EE6323F9-81AF-4231-B7BE-93A1BC3DC668}" type="presParOf" srcId="{1F0BB14F-7B1A-4CB4-8262-3EA0BD16982D}" destId="{E98FD0E6-630C-4F6B-88DF-9D8A0929BD4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C2F89-E744-491A-AE4D-75EE84775673}">
      <dsp:nvSpPr>
        <dsp:cNvPr id="0" name=""/>
        <dsp:cNvSpPr/>
      </dsp:nvSpPr>
      <dsp:spPr>
        <a:xfrm>
          <a:off x="0" y="3331"/>
          <a:ext cx="6391275" cy="1700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400" kern="1200"/>
            <a:t>How do </a:t>
          </a:r>
          <a:r>
            <a:rPr lang="en-GB" sz="2400" kern="1200"/>
            <a:t>beneficiaries</a:t>
          </a:r>
          <a:r>
            <a:rPr lang="en-DK" sz="2400" kern="1200"/>
            <a:t> </a:t>
          </a:r>
          <a:r>
            <a:rPr lang="en-DK" sz="2400" b="1" kern="1200"/>
            <a:t>perceive </a:t>
          </a:r>
          <a:r>
            <a:rPr lang="en-GB" sz="2400" kern="1200"/>
            <a:t>WFP</a:t>
          </a:r>
          <a:r>
            <a:rPr lang="en-GB" sz="2400" b="1" kern="1200"/>
            <a:t> </a:t>
          </a:r>
          <a:r>
            <a:rPr lang="en-GB" sz="2400" kern="1200"/>
            <a:t>programmes?</a:t>
          </a:r>
          <a:endParaRPr lang="en-US" sz="2400" kern="1200"/>
        </a:p>
      </dsp:txBody>
      <dsp:txXfrm>
        <a:off x="83016" y="86347"/>
        <a:ext cx="6225243" cy="1534563"/>
      </dsp:txXfrm>
    </dsp:sp>
    <dsp:sp modelId="{083B800C-40E4-4BA1-B6D9-A588DE735C5D}">
      <dsp:nvSpPr>
        <dsp:cNvPr id="0" name=""/>
        <dsp:cNvSpPr/>
      </dsp:nvSpPr>
      <dsp:spPr>
        <a:xfrm>
          <a:off x="0" y="1773046"/>
          <a:ext cx="6391275" cy="1700595"/>
        </a:xfrm>
        <a:prstGeom prst="roundRect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400" kern="1200"/>
            <a:t>What are women’s </a:t>
          </a:r>
          <a:r>
            <a:rPr lang="en-DK" sz="2400" b="1" kern="1200"/>
            <a:t>experiences</a:t>
          </a:r>
          <a:r>
            <a:rPr lang="en-DK" sz="2400" kern="1200"/>
            <a:t> o</a:t>
          </a:r>
          <a:r>
            <a:rPr lang="en-GB" sz="2400" kern="1200"/>
            <a:t>f food distribution within the household? </a:t>
          </a:r>
          <a:endParaRPr lang="en-US" sz="2400" kern="1200"/>
        </a:p>
      </dsp:txBody>
      <dsp:txXfrm>
        <a:off x="83016" y="1856062"/>
        <a:ext cx="6225243" cy="1534563"/>
      </dsp:txXfrm>
    </dsp:sp>
    <dsp:sp modelId="{9A257006-FD99-4C19-8A52-0000E0E679C3}">
      <dsp:nvSpPr>
        <dsp:cNvPr id="0" name=""/>
        <dsp:cNvSpPr/>
      </dsp:nvSpPr>
      <dsp:spPr>
        <a:xfrm>
          <a:off x="0" y="3542761"/>
          <a:ext cx="6391275" cy="1700595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400" kern="1200"/>
            <a:t>What are </a:t>
          </a:r>
          <a:r>
            <a:rPr lang="en-GB" sz="2400" kern="1200"/>
            <a:t>host populations </a:t>
          </a:r>
          <a:r>
            <a:rPr lang="en-DK" sz="2400" b="1" kern="1200"/>
            <a:t>ideas and opinions</a:t>
          </a:r>
          <a:r>
            <a:rPr lang="en-DK" sz="2400" kern="1200"/>
            <a:t> about</a:t>
          </a:r>
          <a:r>
            <a:rPr lang="en-GB" sz="2400" kern="1200"/>
            <a:t> how to accommodate recent influx of Internally Displaced Persons (IDPs)?</a:t>
          </a:r>
          <a:endParaRPr lang="en-US" sz="2400" kern="1200"/>
        </a:p>
      </dsp:txBody>
      <dsp:txXfrm>
        <a:off x="83016" y="3625777"/>
        <a:ext cx="6225243" cy="1534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E6D7A-7E10-40DD-BB81-89BE1AFC01ED}">
      <dsp:nvSpPr>
        <dsp:cNvPr id="0" name=""/>
        <dsp:cNvSpPr/>
      </dsp:nvSpPr>
      <dsp:spPr>
        <a:xfrm>
          <a:off x="601586" y="580"/>
          <a:ext cx="2631940" cy="15791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narrative discussion of a chronology of events</a:t>
          </a:r>
          <a:endParaRPr lang="en-US" sz="2000" kern="1200"/>
        </a:p>
      </dsp:txBody>
      <dsp:txXfrm>
        <a:off x="601586" y="580"/>
        <a:ext cx="2631940" cy="1579164"/>
      </dsp:txXfrm>
    </dsp:sp>
    <dsp:sp modelId="{C8A6E3BB-F8AF-40D7-B286-1FD569651930}">
      <dsp:nvSpPr>
        <dsp:cNvPr id="0" name=""/>
        <dsp:cNvSpPr/>
      </dsp:nvSpPr>
      <dsp:spPr>
        <a:xfrm>
          <a:off x="3496721" y="580"/>
          <a:ext cx="2631940" cy="15791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detailed discussion of certain themes and sub-themes</a:t>
          </a:r>
          <a:endParaRPr lang="en-US" sz="2000" kern="1200"/>
        </a:p>
      </dsp:txBody>
      <dsp:txXfrm>
        <a:off x="3496721" y="580"/>
        <a:ext cx="2631940" cy="1579164"/>
      </dsp:txXfrm>
    </dsp:sp>
    <dsp:sp modelId="{8EFFE07C-E0E0-43CF-B1CD-91788979A540}">
      <dsp:nvSpPr>
        <dsp:cNvPr id="0" name=""/>
        <dsp:cNvSpPr/>
      </dsp:nvSpPr>
      <dsp:spPr>
        <a:xfrm>
          <a:off x="6391855" y="580"/>
          <a:ext cx="2631940" cy="15791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debate of multiple perspectives from respondents, including quotes</a:t>
          </a:r>
          <a:endParaRPr lang="en-US" sz="2000" kern="1200"/>
        </a:p>
      </dsp:txBody>
      <dsp:txXfrm>
        <a:off x="6391855" y="580"/>
        <a:ext cx="2631940" cy="1579164"/>
      </dsp:txXfrm>
    </dsp:sp>
    <dsp:sp modelId="{5015CD46-7BE6-4C35-9486-32F68089F595}">
      <dsp:nvSpPr>
        <dsp:cNvPr id="0" name=""/>
        <dsp:cNvSpPr/>
      </dsp:nvSpPr>
      <dsp:spPr>
        <a:xfrm>
          <a:off x="601586" y="1842938"/>
          <a:ext cx="2631940" cy="15791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process outlining a theory (grounded theory)</a:t>
          </a:r>
          <a:endParaRPr lang="en-US" sz="2000" kern="1200"/>
        </a:p>
      </dsp:txBody>
      <dsp:txXfrm>
        <a:off x="601586" y="1842938"/>
        <a:ext cx="2631940" cy="1579164"/>
      </dsp:txXfrm>
    </dsp:sp>
    <dsp:sp modelId="{3A847614-A02D-4EB6-A851-B8F6E5301A28}">
      <dsp:nvSpPr>
        <dsp:cNvPr id="0" name=""/>
        <dsp:cNvSpPr/>
      </dsp:nvSpPr>
      <dsp:spPr>
        <a:xfrm>
          <a:off x="3496721" y="1842938"/>
          <a:ext cx="2631940" cy="15791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detailed description of one respondent (case study)</a:t>
          </a:r>
          <a:endParaRPr lang="en-US" sz="2000" kern="1200"/>
        </a:p>
      </dsp:txBody>
      <dsp:txXfrm>
        <a:off x="3496721" y="1842938"/>
        <a:ext cx="2631940" cy="1579164"/>
      </dsp:txXfrm>
    </dsp:sp>
    <dsp:sp modelId="{5E0AAB4E-DA73-48D5-8AE5-BEA4C146ACB0}">
      <dsp:nvSpPr>
        <dsp:cNvPr id="0" name=""/>
        <dsp:cNvSpPr/>
      </dsp:nvSpPr>
      <dsp:spPr>
        <a:xfrm>
          <a:off x="6391855" y="1842938"/>
          <a:ext cx="2631940" cy="15791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 presentation of visuals to show key findings</a:t>
          </a:r>
          <a:endParaRPr lang="en-US" sz="2000" kern="1200"/>
        </a:p>
      </dsp:txBody>
      <dsp:txXfrm>
        <a:off x="6391855" y="1842938"/>
        <a:ext cx="2631940" cy="15791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F7884-DAA5-4CC7-B6ED-19E98890ED88}">
      <dsp:nvSpPr>
        <dsp:cNvPr id="0" name=""/>
        <dsp:cNvSpPr/>
      </dsp:nvSpPr>
      <dsp:spPr>
        <a:xfrm>
          <a:off x="0" y="694103"/>
          <a:ext cx="6391275" cy="9149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Explain findings within the framework of the research questions and the sub-questions. </a:t>
          </a:r>
          <a:endParaRPr lang="en-US" sz="2300" kern="1200"/>
        </a:p>
      </dsp:txBody>
      <dsp:txXfrm>
        <a:off x="44664" y="738767"/>
        <a:ext cx="6301947" cy="825612"/>
      </dsp:txXfrm>
    </dsp:sp>
    <dsp:sp modelId="{8EECFB9A-0BB6-4DDC-8848-C02AA30606B4}">
      <dsp:nvSpPr>
        <dsp:cNvPr id="0" name=""/>
        <dsp:cNvSpPr/>
      </dsp:nvSpPr>
      <dsp:spPr>
        <a:xfrm>
          <a:off x="0" y="1675283"/>
          <a:ext cx="6391275" cy="914940"/>
        </a:xfrm>
        <a:prstGeom prst="roundRect">
          <a:avLst/>
        </a:prstGeom>
        <a:solidFill>
          <a:schemeClr val="accent2">
            <a:hueOff val="-482067"/>
            <a:satOff val="-3308"/>
            <a:lumOff val="169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Critically reflect on the reliability and relevance of the findings.</a:t>
          </a:r>
          <a:endParaRPr lang="en-US" sz="2300" kern="1200"/>
        </a:p>
      </dsp:txBody>
      <dsp:txXfrm>
        <a:off x="44664" y="1719947"/>
        <a:ext cx="6301947" cy="825612"/>
      </dsp:txXfrm>
    </dsp:sp>
    <dsp:sp modelId="{A148CEB1-CE9D-43FF-99D7-AB3704CA37E6}">
      <dsp:nvSpPr>
        <dsp:cNvPr id="0" name=""/>
        <dsp:cNvSpPr/>
      </dsp:nvSpPr>
      <dsp:spPr>
        <a:xfrm>
          <a:off x="0" y="2656463"/>
          <a:ext cx="6391275" cy="914940"/>
        </a:xfrm>
        <a:prstGeom prst="roundRect">
          <a:avLst/>
        </a:prstGeom>
        <a:solidFill>
          <a:schemeClr val="accent2">
            <a:hueOff val="-964133"/>
            <a:satOff val="-6616"/>
            <a:lumOff val="339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Identify further areas or topics for research. </a:t>
          </a:r>
          <a:endParaRPr lang="en-US" sz="2300" kern="1200"/>
        </a:p>
      </dsp:txBody>
      <dsp:txXfrm>
        <a:off x="44664" y="2701127"/>
        <a:ext cx="6301947" cy="825612"/>
      </dsp:txXfrm>
    </dsp:sp>
    <dsp:sp modelId="{E98FD0E6-630C-4F6B-88DF-9D8A0929BD49}">
      <dsp:nvSpPr>
        <dsp:cNvPr id="0" name=""/>
        <dsp:cNvSpPr/>
      </dsp:nvSpPr>
      <dsp:spPr>
        <a:xfrm>
          <a:off x="0" y="3637643"/>
          <a:ext cx="6391275" cy="914940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Comparing findings to previous research or stated assumptions. </a:t>
          </a:r>
          <a:endParaRPr lang="en-US" sz="2300" kern="1200"/>
        </a:p>
      </dsp:txBody>
      <dsp:txXfrm>
        <a:off x="44664" y="3682307"/>
        <a:ext cx="6301947" cy="825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person, ground, outdoor&#10;&#10;Description automatically generated">
            <a:extLst>
              <a:ext uri="{FF2B5EF4-FFF2-40B4-BE49-F238E27FC236}">
                <a16:creationId xmlns:a16="http://schemas.microsoft.com/office/drawing/2014/main" id="{456CDC50-CD93-452B-85DA-3FA158805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5" r="-1" b="2701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F92DB-2A1C-4150-B058-C629CBBD6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199" y="4854346"/>
            <a:ext cx="10407602" cy="868026"/>
          </a:xfrm>
        </p:spPr>
        <p:txBody>
          <a:bodyPr>
            <a:normAutofit/>
          </a:bodyPr>
          <a:lstStyle/>
          <a:p>
            <a:pPr algn="ctr"/>
            <a:r>
              <a:rPr lang="en-GB" sz="4400">
                <a:solidFill>
                  <a:srgbClr val="EBEBEB"/>
                </a:solidFill>
              </a:rPr>
              <a:t>Thematic analysis</a:t>
            </a:r>
            <a:endParaRPr lang="en-DK" sz="4400">
              <a:solidFill>
                <a:srgbClr val="EBEBE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995D3-036A-47E2-A768-9AC35C1BE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199" y="5722374"/>
            <a:ext cx="10407602" cy="487924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tx2">
                    <a:lumMod val="40000"/>
                    <a:lumOff val="60000"/>
                  </a:schemeClr>
                </a:solidFill>
              </a:rPr>
              <a:t>Recap session </a:t>
            </a:r>
            <a:endParaRPr lang="en-DK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3" name="Picture 2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5FC451BD-6300-4C37-96CB-43E972715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4" r="22804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35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E19C6-5DF5-4AB1-8834-93FD9BF45FD9}"/>
              </a:ext>
            </a:extLst>
          </p:cNvPr>
          <p:cNvSpPr txBox="1"/>
          <p:nvPr/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54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Thematic analysis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1835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7851-1B38-4356-B0C6-95F00938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Thematic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0781F-A9EC-480B-AF0C-50ACD9D33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918338" cy="34163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It is a type of descriptive analysis in which the researcher closely examines the data to identify 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common themes, topics, ideas, and patterns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. These themes are then described, organised and analysed.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24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240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Thematic analysis is a good approach when you are trying to find out more about people’s </a:t>
            </a:r>
            <a:r>
              <a:rPr lang="en-GB" sz="2400" b="1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views, opinions, knowledge, experiences, or values</a:t>
            </a:r>
            <a:r>
              <a:rPr lang="en-GB" sz="240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r>
              <a:rPr lang="en-GB" sz="24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400">
              <a:solidFill>
                <a:srgbClr val="40404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r>
              <a:rPr lang="en-GB" sz="2400">
                <a:solidFill>
                  <a:srgbClr val="000000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It is particularly useful when examining perspectives of different participants, highlighting similarities and differences, and generating unanticipated insights.</a:t>
            </a:r>
            <a:r>
              <a:rPr lang="en-GB" sz="240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DK" sz="2400"/>
          </a:p>
        </p:txBody>
      </p:sp>
    </p:spTree>
    <p:extLst>
      <p:ext uri="{BB962C8B-B14F-4D97-AF65-F5344CB8AC3E}">
        <p14:creationId xmlns:p14="http://schemas.microsoft.com/office/powerpoint/2010/main" val="120890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4A561D-8484-408D-8365-6117DF7D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DK">
                <a:solidFill>
                  <a:srgbClr val="EBEBEB"/>
                </a:solidFill>
              </a:rPr>
              <a:t>Types of research questions for thematic analysis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CEB10F-43F3-4B6C-8F93-DC82F253ED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062273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771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BDD5B8-8A15-4278-B0DE-5A2F860E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DK" sz="3200">
                <a:solidFill>
                  <a:schemeClr val="tx1"/>
                </a:solidFill>
              </a:rPr>
              <a:t>Advantages to thematic analysis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A567E-56DE-4E2F-9311-5C78F7A7A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en-GB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Calibri"/>
            </a:endParaRPr>
          </a:p>
          <a:p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It provides a lot of </a:t>
            </a:r>
            <a:r>
              <a:rPr lang="en-GB" b="1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flexibility </a:t>
            </a:r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in data description and interpretation.</a:t>
            </a:r>
            <a:r>
              <a:rPr lang="en-GB">
                <a:solidFill>
                  <a:schemeClr val="tx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It allows the researcher to approach </a:t>
            </a:r>
            <a:r>
              <a:rPr lang="en-GB" b="1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larger data </a:t>
            </a:r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sets more easily by sorting them into broad themes.</a:t>
            </a:r>
            <a:r>
              <a:rPr lang="en-GB">
                <a:solidFill>
                  <a:schemeClr val="tx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It can provide a </a:t>
            </a:r>
            <a:r>
              <a:rPr lang="en-GB" b="1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detailed </a:t>
            </a:r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and complex account of data.</a:t>
            </a:r>
            <a:r>
              <a:rPr lang="en-GB">
                <a:solidFill>
                  <a:schemeClr val="tx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spcAft>
                <a:spcPts val="800"/>
              </a:spcAft>
            </a:pPr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It is an easy and accessible form of analysis for </a:t>
            </a:r>
            <a:r>
              <a:rPr lang="en-GB" b="1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researcher new to qualitative data analysis</a:t>
            </a:r>
            <a:r>
              <a:rPr lang="en-GB">
                <a:solidFill>
                  <a:schemeClr val="tx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, as it does not require detailed theoretical knowledge.</a:t>
            </a:r>
            <a:r>
              <a:rPr lang="en-GB">
                <a:solidFill>
                  <a:schemeClr val="tx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4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145D-2F33-422F-BF8C-B43458974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Limitations of thematic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A631-614C-4548-9B78-9AF61DBC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303" y="2346325"/>
            <a:ext cx="10263394" cy="34163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400">
              <a:effectLst/>
              <a:latin typeface="Times New Roman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7000"/>
              </a:lnSpc>
            </a:pP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It is often very </a:t>
            </a:r>
            <a:r>
              <a:rPr lang="en-GB" sz="24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subjective</a:t>
            </a: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, relying on the researcher’s judgement. Therefore, it is prone to bias and risk missing nuances in the data.</a:t>
            </a:r>
            <a:r>
              <a:rPr lang="en-GB" sz="2400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 sz="2400">
              <a:effectLst/>
              <a:latin typeface="Times New Roman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lnSpc>
                <a:spcPct val="107000"/>
              </a:lnSpc>
            </a:pP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The flexibility of the approach can lead to </a:t>
            </a:r>
            <a:r>
              <a:rPr lang="en-GB" sz="24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inconsistency and lack of coherency</a:t>
            </a: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 when developing the themes from the data.</a:t>
            </a:r>
            <a:r>
              <a:rPr lang="en-GB" sz="2400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 sz="2400">
              <a:effectLst/>
              <a:latin typeface="Times New Roman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There is </a:t>
            </a:r>
            <a:r>
              <a:rPr lang="en-GB" sz="24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insufficient literature</a:t>
            </a: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 outlining a pragmatic process for a trustworthy thematic analysis, compared to other methods. This may cause novice researcher to feel unsure about how to do the analysis thoroughly and systematically.</a:t>
            </a:r>
            <a:r>
              <a:rPr lang="en-GB" sz="2400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 sz="2400">
              <a:effectLst/>
              <a:latin typeface="Times New Roman"/>
              <a:ea typeface="Calibri" panose="020F0502020204030204" pitchFamily="34" charset="0"/>
              <a:cs typeface="Symbol" panose="05050102010706020507" pitchFamily="18" charset="2"/>
            </a:endParaRPr>
          </a:p>
          <a:p>
            <a:endParaRPr lang="en-DK" sz="2400"/>
          </a:p>
        </p:txBody>
      </p:sp>
    </p:spTree>
    <p:extLst>
      <p:ext uri="{BB962C8B-B14F-4D97-AF65-F5344CB8AC3E}">
        <p14:creationId xmlns:p14="http://schemas.microsoft.com/office/powerpoint/2010/main" val="2876245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047DBE58-B766-4434-836F-AC4CC5996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69" r="1" b="34240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0C3C5-BE17-4901-ACCA-CA1D9147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110824"/>
            <a:ext cx="9760695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chemeClr val="tx1"/>
                </a:solidFill>
              </a:rPr>
              <a:t>Question 4: What are the common steps in the data analysis process? </a:t>
            </a:r>
          </a:p>
        </p:txBody>
      </p:sp>
    </p:spTree>
    <p:extLst>
      <p:ext uri="{BB962C8B-B14F-4D97-AF65-F5344CB8AC3E}">
        <p14:creationId xmlns:p14="http://schemas.microsoft.com/office/powerpoint/2010/main" val="3403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CE2A-E00A-4485-B3CD-6EA4E64C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Common steps in the analysis process</a:t>
            </a:r>
          </a:p>
        </p:txBody>
      </p:sp>
      <p:pic>
        <p:nvPicPr>
          <p:cNvPr id="6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C4A34125-685E-4F30-8B0D-2172D456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16" y="2370116"/>
            <a:ext cx="9615576" cy="43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14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15D5-6E2E-466E-BFEB-6C4B8DF2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Identifying themes and making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41040-BE3C-494C-B18E-912BE231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392791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Calibri"/>
                <a:ea typeface="Calibri" panose="020F0502020204030204" pitchFamily="34" charset="0"/>
                <a:cs typeface="Segoe UI"/>
              </a:rPr>
              <a:t>One of the first steps after coding is to create 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Segoe UI"/>
              </a:rPr>
              <a:t>detailed </a:t>
            </a:r>
            <a:r>
              <a:rPr lang="en-GB" sz="2400" b="1">
                <a:latin typeface="Calibri"/>
                <a:ea typeface="Calibri" panose="020F0502020204030204" pitchFamily="34" charset="0"/>
                <a:cs typeface="Segoe UI"/>
              </a:rPr>
              <a:t>descriptions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Segoe UI"/>
              </a:rPr>
              <a:t> of information about people, events, or </a:t>
            </a:r>
            <a:r>
              <a:rPr lang="en-GB" sz="2400">
                <a:latin typeface="Calibri"/>
                <a:ea typeface="Calibri" panose="020F0502020204030204" pitchFamily="34" charset="0"/>
                <a:cs typeface="Segoe UI"/>
              </a:rPr>
              <a:t>settings, by writing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Segoe UI"/>
              </a:rPr>
              <a:t> out a narrative for each of the categories identified, using the coded information.</a:t>
            </a:r>
            <a:r>
              <a:rPr lang="en-GB" sz="2400">
                <a:latin typeface="Calibri"/>
                <a:ea typeface="Calibri" panose="020F0502020204030204" pitchFamily="34" charset="0"/>
                <a:cs typeface="Segoe UI"/>
              </a:rPr>
              <a:t> </a:t>
            </a:r>
            <a:endParaRPr lang="en-US" sz="24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effectLst/>
                <a:latin typeface="Calibri"/>
                <a:ea typeface="Calibri" panose="020F0502020204030204" pitchFamily="34" charset="0"/>
                <a:cs typeface="Segoe UI"/>
              </a:rPr>
              <a:t>The descriptions, or summaries, can include perspectives from one individual or from multiple different perspectives</a:t>
            </a:r>
            <a:r>
              <a:rPr lang="en-GB" sz="2400">
                <a:latin typeface="Calibri"/>
                <a:ea typeface="Calibri" panose="020F0502020204030204" pitchFamily="34" charset="0"/>
                <a:cs typeface="Segoe UI"/>
              </a:rPr>
              <a:t>. </a:t>
            </a:r>
            <a:endParaRPr lang="en-DK" sz="240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effectLst/>
                <a:latin typeface="Calibri"/>
                <a:ea typeface="Calibri" panose="020F0502020204030204" pitchFamily="34" charset="0"/>
                <a:cs typeface="Segoe UI"/>
              </a:rPr>
              <a:t>The descriptions should also include 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Segoe UI"/>
              </a:rPr>
              <a:t>relevant quotes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Segoe UI"/>
              </a:rPr>
              <a:t> and be supported by specific evidence.</a:t>
            </a:r>
            <a:r>
              <a:rPr lang="en-GB" sz="2400">
                <a:latin typeface="Calibri"/>
                <a:ea typeface="Calibri" panose="020F0502020204030204" pitchFamily="34" charset="0"/>
                <a:cs typeface="Segoe UI"/>
              </a:rPr>
              <a:t> </a:t>
            </a:r>
            <a:endParaRPr lang="en-DK" sz="24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DK" sz="2400">
              <a:effectLst/>
              <a:latin typeface="Century Gothic" panose="020B0502020202020204"/>
              <a:ea typeface="Calibri" panose="020F0502020204030204" pitchFamily="34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94350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53C1C-4F7A-45F9-8E34-7B53BC6B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n-DK" sz="3200">
                <a:solidFill>
                  <a:srgbClr val="EBEBEB"/>
                </a:solidFill>
              </a:rPr>
              <a:t>Advice for describing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063C0-7808-41A7-AB86-32ADEB458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6168498" cy="5954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800"/>
              </a:spcAft>
            </a:pP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Identify where this </a:t>
            </a:r>
            <a:r>
              <a:rPr lang="en-GB" sz="2000" b="1">
                <a:latin typeface="Calibri"/>
                <a:ea typeface="Calibri" panose="020F0502020204030204" pitchFamily="34" charset="0"/>
                <a:cs typeface="Times New Roman"/>
              </a:rPr>
              <a:t>category fits</a:t>
            </a: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 within your coding system or analysis framework. 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This will help you to see how it relates to the rest of your analysis.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3" panose="05050102010706020507" pitchFamily="18" charset="2"/>
              <a:buChar char=""/>
            </a:pP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Read through all the text coded for this </a:t>
            </a:r>
            <a:r>
              <a:rPr lang="en-GB" sz="2000" b="1">
                <a:latin typeface="Calibri"/>
                <a:ea typeface="Calibri" panose="020F0502020204030204" pitchFamily="34" charset="0"/>
                <a:cs typeface="Times New Roman"/>
              </a:rPr>
              <a:t>category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. As you read, write a summary list of all important points.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3" panose="05050102010706020507" pitchFamily="18" charset="2"/>
              <a:buChar char=""/>
            </a:pP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Go through all notes 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or memos related to the 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category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3" panose="05050102010706020507" pitchFamily="18" charset="2"/>
              <a:buChar char=""/>
            </a:pP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Reflect on how prominent the </a:t>
            </a:r>
            <a:r>
              <a:rPr lang="en-GB" sz="2000" b="1">
                <a:latin typeface="Calibri"/>
                <a:ea typeface="Calibri" panose="020F0502020204030204" pitchFamily="34" charset="0"/>
                <a:cs typeface="Times New Roman"/>
              </a:rPr>
              <a:t>category is</a:t>
            </a: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 in the data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: Is it an issue raised often? By which type of respondents? In which situations is the 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category absent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?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3" panose="05050102010706020507" pitchFamily="18" charset="2"/>
              <a:buChar char=""/>
            </a:pP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Define the boundaries of the </a:t>
            </a:r>
            <a:r>
              <a:rPr lang="en-GB" sz="2000" b="1">
                <a:latin typeface="Calibri"/>
                <a:ea typeface="Calibri" panose="020F0502020204030204" pitchFamily="34" charset="0"/>
                <a:cs typeface="Times New Roman"/>
              </a:rPr>
              <a:t>category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: What does it include: What does it not include?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Font typeface="Wingdings 3" panose="05050102010706020507" pitchFamily="18" charset="2"/>
              <a:buChar char=""/>
            </a:pP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Confirm the distinctiveness of the </a:t>
            </a:r>
            <a:r>
              <a:rPr lang="en-GB" sz="2000" b="1">
                <a:latin typeface="Calibri"/>
                <a:ea typeface="Calibri" panose="020F0502020204030204" pitchFamily="34" charset="0"/>
                <a:cs typeface="Times New Roman"/>
              </a:rPr>
              <a:t>category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: Is it different from other 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categories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? Could it be incorporated within other 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categories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?</a:t>
            </a:r>
            <a:r>
              <a:rPr lang="en-GB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39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A13570-7A06-421D-9334-E2FF3234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DK" sz="2500">
                <a:solidFill>
                  <a:srgbClr val="FFFFFF"/>
                </a:solidFill>
              </a:rPr>
              <a:t>Ways of presenting the interconnectedness of themes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808B73-965C-4664-9501-FCC1EA85C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890159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9712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24EC8-AF73-453D-A67D-4D98E6B3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89AC-3DA5-42FA-8312-1D7F92AEF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263626" cy="34163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There are many </a:t>
            </a:r>
            <a:r>
              <a:rPr lang="en-US" sz="2800" b="1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different theoretical approaches</a:t>
            </a:r>
            <a:r>
              <a:rPr lang="en-US" sz="280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 to qualitative data analysis. The choice of approach should always depend on the research question and design.</a:t>
            </a:r>
            <a:endParaRPr lang="en-DK" sz="2800"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Calibri"/>
                <a:ea typeface="Calibri" panose="020F0502020204030204" pitchFamily="34" charset="0"/>
                <a:cs typeface="Times New Roman"/>
              </a:rPr>
              <a:t>It is useful to start defining a theoretical approach to the data analysis when planning the research, as this will influence the focus area for the researchers during data collection.</a:t>
            </a:r>
            <a:r>
              <a:rPr lang="en-US" sz="28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80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you advance your skills, you can advance the application of theory. </a:t>
            </a:r>
            <a:endParaRPr lang="en-DK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DK" sz="2800"/>
          </a:p>
        </p:txBody>
      </p:sp>
    </p:spTree>
    <p:extLst>
      <p:ext uri="{BB962C8B-B14F-4D97-AF65-F5344CB8AC3E}">
        <p14:creationId xmlns:p14="http://schemas.microsoft.com/office/powerpoint/2010/main" val="187893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C5CF-A2CF-46AF-9422-AA2B282E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01E33-64EB-4A7C-844C-732916C7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2603500"/>
            <a:ext cx="11079312" cy="391950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Comparison is 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a 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component or tool in 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descriptive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 and interpretative analysis.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GB" sz="24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Comparison naturally follows from description of 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categories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. Once 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categories are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 described, they have to be compared with other 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categories</a:t>
            </a: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, in other to contextualise the finding.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4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Calibri"/>
                <a:cs typeface="Times New Roman"/>
              </a:rPr>
              <a:t>You can compare: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Calibri"/>
                <a:cs typeface="Times New Roman"/>
              </a:rPr>
              <a:t>Across situations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Calibri"/>
                <a:cs typeface="Times New Roman"/>
              </a:rPr>
              <a:t>Across demographically defined sub-groups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Calibri"/>
                <a:cs typeface="Times New Roman"/>
              </a:rPr>
              <a:t>Across time and contexts</a:t>
            </a:r>
          </a:p>
          <a:p>
            <a:endParaRPr lang="en-DK" sz="2400"/>
          </a:p>
        </p:txBody>
      </p:sp>
    </p:spTree>
    <p:extLst>
      <p:ext uri="{BB962C8B-B14F-4D97-AF65-F5344CB8AC3E}">
        <p14:creationId xmlns:p14="http://schemas.microsoft.com/office/powerpoint/2010/main" val="1163750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EB8E4-5CD6-427F-BD68-7F18739A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Interpreting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46060-5F8C-4972-9DC8-48F27FFB7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00301"/>
            <a:ext cx="10214465" cy="385762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latin typeface="Calibri"/>
                <a:ea typeface="Calibri" panose="020F0502020204030204" pitchFamily="34" charset="0"/>
                <a:cs typeface="Segoe UI"/>
              </a:rPr>
              <a:t>In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Segoe UI"/>
              </a:rPr>
              <a:t> this step the researcher </a:t>
            </a: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Segoe UI"/>
              </a:rPr>
              <a:t>critically discuss what those results mean and what have been learned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Segoe UI"/>
              </a:rPr>
              <a:t>.</a:t>
            </a:r>
            <a:r>
              <a:rPr lang="en-GB" sz="2000">
                <a:latin typeface="Calibri"/>
                <a:ea typeface="Calibri" panose="020F0502020204030204" pitchFamily="34" charset="0"/>
                <a:cs typeface="Segoe UI"/>
              </a:rPr>
              <a:t> </a:t>
            </a:r>
            <a:endParaRPr lang="en-DK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Calibri"/>
                <a:ea typeface="Calibri" panose="020F0502020204030204" pitchFamily="34" charset="0"/>
                <a:cs typeface="Segoe UI"/>
              </a:rPr>
              <a:t>The researcher can </a:t>
            </a: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Segoe UI"/>
              </a:rPr>
              <a:t>reflect on the lessons learned and how the findings can be used 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Segoe UI"/>
              </a:rPr>
              <a:t>(evaluations and programme adjustments). This step could also include a comparison of findings with information from literature or theories. It can be discussed how findings confirm past information or diverge from it.</a:t>
            </a:r>
            <a:r>
              <a:rPr lang="en-GB" sz="2000">
                <a:latin typeface="Calibri"/>
                <a:ea typeface="Calibri" panose="020F0502020204030204" pitchFamily="34" charset="0"/>
                <a:cs typeface="Segoe UI"/>
              </a:rPr>
              <a:t> </a:t>
            </a:r>
            <a:endParaRPr lang="en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Calibri"/>
                <a:ea typeface="Calibri" panose="020F0502020204030204" pitchFamily="34" charset="0"/>
                <a:cs typeface="Segoe UI"/>
              </a:rPr>
              <a:t>This is also the time for </a:t>
            </a:r>
            <a:r>
              <a:rPr lang="en-GB" sz="2000" b="1">
                <a:effectLst/>
                <a:latin typeface="Calibri"/>
                <a:ea typeface="Calibri" panose="020F0502020204030204" pitchFamily="34" charset="0"/>
                <a:cs typeface="Segoe UI"/>
              </a:rPr>
              <a:t>identifying additional questions to ask</a:t>
            </a:r>
            <a:r>
              <a:rPr lang="en-GB" sz="2000">
                <a:effectLst/>
                <a:latin typeface="Calibri"/>
                <a:ea typeface="Calibri" panose="020F0502020204030204" pitchFamily="34" charset="0"/>
                <a:cs typeface="Segoe UI"/>
              </a:rPr>
              <a:t>, or other topics to be explored qualitatively.</a:t>
            </a:r>
            <a:r>
              <a:rPr lang="en-GB" sz="2000">
                <a:latin typeface="Calibri"/>
                <a:ea typeface="Calibri" panose="020F0502020204030204" pitchFamily="34" charset="0"/>
                <a:cs typeface="Segoe UI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level of interpretation depends on the analysis approach and the intentions with the research</a:t>
            </a:r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higher abstraction of interpretation is required for a grounded theory analysis, compared with a thematic analysis.  </a:t>
            </a:r>
            <a:endParaRPr lang="en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>
              <a:latin typeface="Calibri"/>
              <a:ea typeface="Calibri" panose="020F0502020204030204" pitchFamily="34" charset="0"/>
              <a:cs typeface="Segoe U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DK" sz="2000"/>
          </a:p>
        </p:txBody>
      </p:sp>
    </p:spTree>
    <p:extLst>
      <p:ext uri="{BB962C8B-B14F-4D97-AF65-F5344CB8AC3E}">
        <p14:creationId xmlns:p14="http://schemas.microsoft.com/office/powerpoint/2010/main" val="4288637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00BE2B-F25B-43F2-9091-91E41A75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>
                <a:solidFill>
                  <a:srgbClr val="EBEBE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nterpretation in a thematic analysis can include the following components:</a:t>
            </a:r>
            <a:br>
              <a:rPr lang="en-DK">
                <a:solidFill>
                  <a:srgbClr val="EBEBE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DK">
              <a:solidFill>
                <a:srgbClr val="EBEBEB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82A813-013B-47C3-B7E8-7DEA01F1A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25978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8703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Content Placeholder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2A3728B4-3045-4383-95A3-B97666E7E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734" r="4170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15946-0B6E-4F33-BCC5-E6CFA86D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Thank you! Questions?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945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person, outdoor, group, people&#10;&#10;Description automatically generated">
            <a:extLst>
              <a:ext uri="{FF2B5EF4-FFF2-40B4-BE49-F238E27FC236}">
                <a16:creationId xmlns:a16="http://schemas.microsoft.com/office/drawing/2014/main" id="{17DAAE9F-27FD-4844-84A9-275DE6D30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71" r="1" b="19156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0C3C5-BE17-4901-ACCA-CA1D9147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110824"/>
            <a:ext cx="9282857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Question 1: What is inductive reasoning? </a:t>
            </a:r>
          </a:p>
        </p:txBody>
      </p:sp>
    </p:spTree>
    <p:extLst>
      <p:ext uri="{BB962C8B-B14F-4D97-AF65-F5344CB8AC3E}">
        <p14:creationId xmlns:p14="http://schemas.microsoft.com/office/powerpoint/2010/main" val="242107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537-A8FF-43E3-A5B2-6A392025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Inductive reasoning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D0001-8587-4F54-AC27-9A4A2B1EE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079271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spc="25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Inductive reasoning</a:t>
            </a:r>
            <a:r>
              <a:rPr lang="en-US" sz="2400" spc="25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 is called a bottom-up approach because it moves from the researcher’s specific observations to broader generalizations and theories.</a:t>
            </a:r>
            <a:r>
              <a:rPr lang="en-US" sz="2400" spc="25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en-US" sz="2400" spc="25">
              <a:solidFill>
                <a:srgbClr val="000000"/>
              </a:solidFill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spc="25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Inductive reasoning is more open-ended and exploratory than a deductive approach, especially at the beginning. </a:t>
            </a:r>
            <a:endParaRPr lang="en-DK" sz="2400">
              <a:solidFill>
                <a:srgbClr val="40404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spc="25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Most qualitative research is based on the inductive approach.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2400" spc="25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  <a:p>
            <a:endParaRPr lang="en-DK" sz="2400"/>
          </a:p>
        </p:txBody>
      </p:sp>
    </p:spTree>
    <p:extLst>
      <p:ext uri="{BB962C8B-B14F-4D97-AF65-F5344CB8AC3E}">
        <p14:creationId xmlns:p14="http://schemas.microsoft.com/office/powerpoint/2010/main" val="365180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F676-3447-424A-BE65-F6F68494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Inductive reasoning</a:t>
            </a: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3C490D-E97A-4B12-B18D-962AADD07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4" y="3275566"/>
            <a:ext cx="9645168" cy="2072169"/>
          </a:xfrm>
        </p:spPr>
      </p:pic>
    </p:spTree>
    <p:extLst>
      <p:ext uri="{BB962C8B-B14F-4D97-AF65-F5344CB8AC3E}">
        <p14:creationId xmlns:p14="http://schemas.microsoft.com/office/powerpoint/2010/main" val="350539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person, person, outdoor, smiling&#10;&#10;Description automatically generated">
            <a:extLst>
              <a:ext uri="{FF2B5EF4-FFF2-40B4-BE49-F238E27FC236}">
                <a16:creationId xmlns:a16="http://schemas.microsoft.com/office/drawing/2014/main" id="{7F77504D-7F33-4097-B9B1-076C51313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47" r="1" b="28063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0C3C5-BE17-4901-ACCA-CA1D9147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110824"/>
            <a:ext cx="9774983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chemeClr val="tx1"/>
                </a:solidFill>
              </a:rPr>
              <a:t>Question 2: What is the difference between semantic and latent analysis? </a:t>
            </a:r>
          </a:p>
        </p:txBody>
      </p:sp>
    </p:spTree>
    <p:extLst>
      <p:ext uri="{BB962C8B-B14F-4D97-AF65-F5344CB8AC3E}">
        <p14:creationId xmlns:p14="http://schemas.microsoft.com/office/powerpoint/2010/main" val="133589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D8262-D69F-4744-8954-EAD7D31D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Semantic and latent analysis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91FE9-B6AF-4554-B5D9-C22E37C45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047734" cy="34163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We can also distinguish between two levels of analysis: semantic and latent levels.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en-DK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</a:pPr>
            <a:r>
              <a:rPr lang="en-US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A semantic approach</a:t>
            </a:r>
            <a:r>
              <a:rPr lang="en-U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 examines only what participants say and the explicit content of the data.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A latent approach</a:t>
            </a:r>
            <a:r>
              <a:rPr lang="en-U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 goes beyond semantic content of the data to begin identifying and examining underlying assumptions and context.</a:t>
            </a:r>
            <a:r>
              <a:rPr lang="en-US" sz="2000">
                <a:latin typeface="Times New Roman"/>
                <a:ea typeface="Calibri" panose="020F0502020204030204" pitchFamily="34" charset="0"/>
                <a:cs typeface="Times New Roman"/>
              </a:rPr>
              <a:t> 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C00000"/>
                </a:solidFill>
                <a:effectLst/>
                <a:latin typeface="Calibri"/>
                <a:ea typeface="Calibri" panose="020F0502020204030204" pitchFamily="34" charset="0"/>
                <a:cs typeface="Segoe UI"/>
              </a:rPr>
              <a:t>Ask yourself: Am I interested in people’s stated opinions (semantic) or in what their statements reveal about their assumptions and social context (latent)?</a:t>
            </a:r>
            <a:endParaRPr lang="en-DK" sz="2400">
              <a:solidFill>
                <a:srgbClr val="C00000"/>
              </a:solidFill>
              <a:effectLst/>
              <a:latin typeface="Calibri"/>
              <a:ea typeface="Calibri" panose="020F0502020204030204" pitchFamily="34" charset="0"/>
              <a:cs typeface="Segoe UI"/>
            </a:endParaRPr>
          </a:p>
          <a:p>
            <a:endParaRPr lang="en-DK" sz="2400"/>
          </a:p>
        </p:txBody>
      </p:sp>
    </p:spTree>
    <p:extLst>
      <p:ext uri="{BB962C8B-B14F-4D97-AF65-F5344CB8AC3E}">
        <p14:creationId xmlns:p14="http://schemas.microsoft.com/office/powerpoint/2010/main" val="142401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52CD3BF-89C9-4CB2-A5CF-C8B3FB4F4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72" r="1" b="30537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0C3C5-BE17-4901-ACCA-CA1D9147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110824"/>
            <a:ext cx="9532095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chemeClr val="tx1"/>
                </a:solidFill>
              </a:rPr>
              <a:t>Question 3: What is the difference between descriptive and interpretative analysis? </a:t>
            </a:r>
          </a:p>
        </p:txBody>
      </p:sp>
    </p:spTree>
    <p:extLst>
      <p:ext uri="{BB962C8B-B14F-4D97-AF65-F5344CB8AC3E}">
        <p14:creationId xmlns:p14="http://schemas.microsoft.com/office/powerpoint/2010/main" val="681594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05806-56E5-416F-A908-667DF1A1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n-GB" sz="3200">
                <a:solidFill>
                  <a:srgbClr val="EBEBEB"/>
                </a:solidFill>
              </a:rPr>
              <a:t>Descriptive and interpretative analysis</a:t>
            </a:r>
            <a:endParaRPr lang="en-DK" sz="3200">
              <a:solidFill>
                <a:srgbClr val="EBEBE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CAB0-675C-4AB0-B234-3EC7BDFA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000">
                <a:effectLst/>
                <a:latin typeface="Calibri"/>
                <a:ea typeface="Times New Roman" panose="02020603050405020304" pitchFamily="18" charset="0"/>
                <a:cs typeface="Calibri"/>
              </a:rPr>
              <a:t>It is also possible to distinguish between descriptive and interpretative types of analysis:</a:t>
            </a:r>
            <a:r>
              <a:rPr lang="en-GB" sz="2000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GB" sz="20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Descriptive analysis</a:t>
            </a:r>
            <a:r>
              <a:rPr lang="en-GB" sz="2000">
                <a:effectLst/>
                <a:latin typeface="Calibri"/>
                <a:ea typeface="Times New Roman" panose="02020603050405020304" pitchFamily="18" charset="0"/>
                <a:cs typeface="Calibri"/>
              </a:rPr>
              <a:t> focusses on describing events, perceptions, and experiences. It includes a relative low level of interpretation. Examples include thematic and discourse analysis.</a:t>
            </a:r>
            <a:r>
              <a:rPr lang="en-GB" sz="2000">
                <a:latin typeface="Calibri"/>
                <a:ea typeface="Times New Roman" panose="02020603050405020304" pitchFamily="18" charset="0"/>
                <a:cs typeface="Calibri"/>
              </a:rPr>
              <a:t>  </a:t>
            </a:r>
            <a:endParaRPr lang="en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GB" sz="20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Interpretative analysis </a:t>
            </a:r>
            <a:r>
              <a:rPr lang="en-GB" sz="2000">
                <a:effectLst/>
                <a:latin typeface="Calibri"/>
                <a:ea typeface="Times New Roman" panose="02020603050405020304" pitchFamily="18" charset="0"/>
                <a:cs typeface="Calibri"/>
              </a:rPr>
              <a:t>aims to create more comprehensive interpretation of data to contribute to wider theories on the topic. Example includes grounded theory.</a:t>
            </a:r>
            <a:r>
              <a:rPr lang="en-GB" sz="2000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746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C49504E028D4A814D42230EBC74A9" ma:contentTypeVersion="6" ma:contentTypeDescription="Create a new document." ma:contentTypeScope="" ma:versionID="6ef0fb366e38e9338ac75082e200d500">
  <xsd:schema xmlns:xsd="http://www.w3.org/2001/XMLSchema" xmlns:xs="http://www.w3.org/2001/XMLSchema" xmlns:p="http://schemas.microsoft.com/office/2006/metadata/properties" xmlns:ns2="d0e41b03-8b8a-4924-903f-fd1be8a80973" xmlns:ns3="55f82049-1193-457a-88a1-789b7651bc06" targetNamespace="http://schemas.microsoft.com/office/2006/metadata/properties" ma:root="true" ma:fieldsID="1d20fba0e72a43a41f2ed5677bd412eb" ns2:_="" ns3:_="">
    <xsd:import namespace="d0e41b03-8b8a-4924-903f-fd1be8a80973"/>
    <xsd:import namespace="55f82049-1193-457a-88a1-789b7651bc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e41b03-8b8a-4924-903f-fd1be8a809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82049-1193-457a-88a1-789b7651bc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1E6D2F-07DE-4F3E-904F-87520999814A}">
  <ds:schemaRefs>
    <ds:schemaRef ds:uri="0a302e85-192c-4bb9-8ec5-386268d72ee1"/>
    <ds:schemaRef ds:uri="25def73c-e65c-4691-afc2-92536cab6c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A8D8527-0F81-4C65-BA01-FDECADD719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4C5DC0-F718-42BD-A627-FD18BAA81333}">
  <ds:schemaRefs>
    <ds:schemaRef ds:uri="55f82049-1193-457a-88a1-789b7651bc06"/>
    <ds:schemaRef ds:uri="d0e41b03-8b8a-4924-903f-fd1be8a809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{9BCABC48-5C61-41F7-A341-E542EC74B9DC}tf02900722</Template>
  <TotalTime>0</TotalTime>
  <Words>1144</Words>
  <Application>Microsoft Office PowerPoint</Application>
  <PresentationFormat>Widescreen</PresentationFormat>
  <Paragraphs>82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Ion Boardroom</vt:lpstr>
      <vt:lpstr>Thematic analysis</vt:lpstr>
      <vt:lpstr>Introduction</vt:lpstr>
      <vt:lpstr>Question 1: What is inductive reasoning? </vt:lpstr>
      <vt:lpstr>Inductive reasoning</vt:lpstr>
      <vt:lpstr>Inductive reasoning</vt:lpstr>
      <vt:lpstr>Question 2: What is the difference between semantic and latent analysis? </vt:lpstr>
      <vt:lpstr>Semantic and latent analysis</vt:lpstr>
      <vt:lpstr>Question 3: What is the difference between descriptive and interpretative analysis? </vt:lpstr>
      <vt:lpstr>Descriptive and interpretative analysis</vt:lpstr>
      <vt:lpstr>PowerPoint Presentation</vt:lpstr>
      <vt:lpstr>Thematic analysis</vt:lpstr>
      <vt:lpstr>Types of research questions for thematic analysis</vt:lpstr>
      <vt:lpstr>Advantages to thematic analysis</vt:lpstr>
      <vt:lpstr>Limitations of thematic analysis</vt:lpstr>
      <vt:lpstr>Question 4: What are the common steps in the data analysis process? </vt:lpstr>
      <vt:lpstr>Common steps in the analysis process</vt:lpstr>
      <vt:lpstr>Identifying themes and making descriptions</vt:lpstr>
      <vt:lpstr>Advice for describing categories</vt:lpstr>
      <vt:lpstr>Ways of presenting the interconnectedness of themes</vt:lpstr>
      <vt:lpstr>Comparison</vt:lpstr>
      <vt:lpstr>Interpreting findings</vt:lpstr>
      <vt:lpstr>Interpretation in a thematic analysis can include the following components: </vt:lpstr>
      <vt:lpstr>Thank you!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Thematic analysis</dc:title>
  <dc:creator>Marie Wright</dc:creator>
  <cp:lastModifiedBy>Lina BADAWY</cp:lastModifiedBy>
  <cp:revision>1</cp:revision>
  <dcterms:created xsi:type="dcterms:W3CDTF">2021-03-09T09:56:25Z</dcterms:created>
  <dcterms:modified xsi:type="dcterms:W3CDTF">2024-10-02T07:16:03Z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0x010100F31D0C806C8FC04FAD77C40739841E6D</vt:lpwstr>
  </property>
</Properties>
</file>