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32"/>
  </p:notesMasterIdLst>
  <p:handoutMasterIdLst>
    <p:handoutMasterId r:id="rId33"/>
  </p:handoutMasterIdLst>
  <p:sldIdLst>
    <p:sldId id="261" r:id="rId5"/>
    <p:sldId id="278" r:id="rId6"/>
    <p:sldId id="342" r:id="rId7"/>
    <p:sldId id="344" r:id="rId8"/>
    <p:sldId id="343" r:id="rId9"/>
    <p:sldId id="345" r:id="rId10"/>
    <p:sldId id="462" r:id="rId11"/>
    <p:sldId id="461" r:id="rId12"/>
    <p:sldId id="274" r:id="rId13"/>
    <p:sldId id="335" r:id="rId14"/>
    <p:sldId id="337" r:id="rId15"/>
    <p:sldId id="338" r:id="rId16"/>
    <p:sldId id="339" r:id="rId17"/>
    <p:sldId id="336" r:id="rId18"/>
    <p:sldId id="340" r:id="rId19"/>
    <p:sldId id="341" r:id="rId20"/>
    <p:sldId id="347" r:id="rId21"/>
    <p:sldId id="457" r:id="rId22"/>
    <p:sldId id="259" r:id="rId23"/>
    <p:sldId id="418" r:id="rId24"/>
    <p:sldId id="455" r:id="rId25"/>
    <p:sldId id="458" r:id="rId26"/>
    <p:sldId id="459" r:id="rId27"/>
    <p:sldId id="460" r:id="rId28"/>
    <p:sldId id="346" r:id="rId29"/>
    <p:sldId id="463" r:id="rId30"/>
    <p:sldId id="285"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E"/>
    <a:srgbClr val="007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1"/>
    <p:restoredTop sz="90750" autoAdjust="0"/>
  </p:normalViewPr>
  <p:slideViewPr>
    <p:cSldViewPr snapToGrid="0" snapToObjects="1" showGuides="1">
      <p:cViewPr varScale="1">
        <p:scale>
          <a:sx n="65" d="100"/>
          <a:sy n="65" d="100"/>
        </p:scale>
        <p:origin x="636" y="5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63" d="100"/>
          <a:sy n="163" d="100"/>
        </p:scale>
        <p:origin x="444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a BADAWY" userId="S::lina.badawy@wfp.org::12db3dd9-6fdc-4d78-be73-0a4b2228c85d" providerId="AD" clId="Web-{9B36F528-7AD7-4A02-BCD6-7A6B3A9D2EDE}"/>
    <pc:docChg chg="mod">
      <pc:chgData name="Lina BADAWY" userId="S::lina.badawy@wfp.org::12db3dd9-6fdc-4d78-be73-0a4b2228c85d" providerId="AD" clId="Web-{9B36F528-7AD7-4A02-BCD6-7A6B3A9D2EDE}" dt="2025-11-17T13:45:23.044" v="0" actId="33475"/>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17/11/2025</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17/11/2025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Recommendations are suggested actions that can improve current or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prospective programme implementation.</a:t>
            </a:r>
          </a:p>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They are formulated by combining the </a:t>
            </a:r>
            <a:r>
              <a:rPr lang="en-GB" b="1" dirty="0">
                <a:latin typeface="Calibri" panose="020F0502020204030204" pitchFamily="34" charset="0"/>
                <a:ea typeface="Calibri" panose="020F0502020204030204" pitchFamily="34" charset="0"/>
                <a:cs typeface="Times New Roman" panose="02020603050405020304" pitchFamily="18" charset="0"/>
              </a:rPr>
              <a:t>research results </a:t>
            </a:r>
            <a:r>
              <a:rPr lang="en-GB" dirty="0">
                <a:latin typeface="Calibri" panose="020F0502020204030204" pitchFamily="34" charset="0"/>
                <a:ea typeface="Calibri" panose="020F0502020204030204" pitchFamily="34" charset="0"/>
                <a:cs typeface="Times New Roman" panose="02020603050405020304" pitchFamily="18" charset="0"/>
              </a:rPr>
              <a:t>and the </a:t>
            </a:r>
            <a:r>
              <a:rPr lang="en-GB" b="1" dirty="0">
                <a:latin typeface="Calibri" panose="020F0502020204030204" pitchFamily="34" charset="0"/>
                <a:ea typeface="Calibri" panose="020F0502020204030204" pitchFamily="34" charset="0"/>
                <a:cs typeface="Times New Roman" panose="02020603050405020304" pitchFamily="18" charset="0"/>
              </a:rPr>
              <a:t>experience and judgement of the research team</a:t>
            </a:r>
            <a:r>
              <a:rPr lang="en-GB" dirty="0">
                <a:latin typeface="Calibri" panose="020F0502020204030204" pitchFamily="34" charset="0"/>
                <a:ea typeface="Calibri" panose="020F0502020204030204" pitchFamily="34" charset="0"/>
                <a:cs typeface="Times New Roman" panose="02020603050405020304" pitchFamily="18" charset="0"/>
              </a:rPr>
              <a:t>, and should be </a:t>
            </a:r>
            <a:r>
              <a:rPr lang="en-GB" b="1" dirty="0">
                <a:latin typeface="Calibri" panose="020F0502020204030204" pitchFamily="34" charset="0"/>
                <a:ea typeface="Calibri" panose="020F0502020204030204" pitchFamily="34" charset="0"/>
                <a:cs typeface="Times New Roman" panose="02020603050405020304" pitchFamily="18" charset="0"/>
              </a:rPr>
              <a:t>aligned with the research objectives</a:t>
            </a: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Identif</a:t>
            </a:r>
            <a:r>
              <a:rPr lang="en-GB" b="1" dirty="0">
                <a:latin typeface="Calibri" panose="020F0502020204030204" pitchFamily="34" charset="0"/>
                <a:ea typeface="Calibri" panose="020F0502020204030204" pitchFamily="34" charset="0"/>
                <a:cs typeface="Times New Roman" panose="02020603050405020304" pitchFamily="18" charset="0"/>
              </a:rPr>
              <a:t>y &amp; s</a:t>
            </a:r>
            <a:r>
              <a:rPr lang="en-GB" sz="1200" b="1" dirty="0">
                <a:effectLst/>
                <a:latin typeface="Calibri" panose="020F0502020204030204" pitchFamily="34" charset="0"/>
                <a:ea typeface="Calibri" panose="020F0502020204030204" pitchFamily="34" charset="0"/>
                <a:cs typeface="Times New Roman" panose="02020603050405020304" pitchFamily="18" charset="0"/>
              </a:rPr>
              <a:t>hare actions</a:t>
            </a:r>
            <a:r>
              <a:rPr lang="en-GB" sz="1200" dirty="0">
                <a:effectLst/>
                <a:latin typeface="Calibri" panose="020F0502020204030204" pitchFamily="34" charset="0"/>
                <a:ea typeface="Calibri" panose="020F0502020204030204" pitchFamily="34" charset="0"/>
                <a:cs typeface="Times New Roman" panose="02020603050405020304" pitchFamily="18" charset="0"/>
              </a:rPr>
              <a:t> with </a:t>
            </a:r>
            <a:r>
              <a:rPr lang="en-GB" dirty="0">
                <a:latin typeface="Calibri" panose="020F0502020204030204" pitchFamily="34" charset="0"/>
                <a:ea typeface="Calibri" panose="020F0502020204030204" pitchFamily="34" charset="0"/>
                <a:cs typeface="Times New Roman" panose="02020603050405020304" pitchFamily="18" charset="0"/>
              </a:rPr>
              <a:t>decision-makers and relevant colleagues.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C3E6B1C-A1F5-4E8F-9444-9C136CD4C04B}" type="slidenum">
              <a:rPr lang="en-DK" smtClean="0"/>
              <a:t>18</a:t>
            </a:fld>
            <a:endParaRPr lang="en-DK"/>
          </a:p>
        </p:txBody>
      </p:sp>
    </p:spTree>
    <p:extLst>
      <p:ext uri="{BB962C8B-B14F-4D97-AF65-F5344CB8AC3E}">
        <p14:creationId xmlns:p14="http://schemas.microsoft.com/office/powerpoint/2010/main" val="413071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7884D-8063-894A-9B96-2E8B250142EB}" type="slidenum">
              <a:rPr lang="it-IT" smtClean="0"/>
              <a:t>20</a:t>
            </a:fld>
            <a:endParaRPr lang="it-IT"/>
          </a:p>
        </p:txBody>
      </p:sp>
    </p:spTree>
    <p:extLst>
      <p:ext uri="{BB962C8B-B14F-4D97-AF65-F5344CB8AC3E}">
        <p14:creationId xmlns:p14="http://schemas.microsoft.com/office/powerpoint/2010/main" val="2031811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userDrawn="1"/>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dirty="0"/>
              <a:t>Click to </a:t>
            </a:r>
            <a:r>
              <a:rPr lang="it-IT" dirty="0" err="1"/>
              <a:t>insert</a:t>
            </a:r>
            <a:r>
              <a:rPr lang="it-IT" dirty="0"/>
              <a:t> </a:t>
            </a:r>
            <a:r>
              <a:rPr lang="it-IT" dirty="0" err="1"/>
              <a:t>title</a:t>
            </a:r>
            <a:endParaRPr lang="it-IT" dirty="0"/>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dirty="0"/>
              <a:t>Click to </a:t>
            </a:r>
            <a:r>
              <a:rPr lang="it-IT" dirty="0" err="1"/>
              <a:t>insert</a:t>
            </a:r>
            <a:r>
              <a:rPr lang="it-IT" dirty="0"/>
              <a:t> </a:t>
            </a:r>
            <a:r>
              <a:rPr lang="it-IT" dirty="0" err="1"/>
              <a:t>tex</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dirty="0"/>
              <a:t>Click to </a:t>
            </a:r>
            <a:r>
              <a:rPr lang="it-IT" dirty="0" err="1"/>
              <a:t>insert</a:t>
            </a:r>
            <a:r>
              <a:rPr lang="it-IT" dirty="0"/>
              <a:t> </a:t>
            </a:r>
            <a:r>
              <a:rPr lang="it-IT" dirty="0" err="1"/>
              <a:t>tex</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dirty="0"/>
              <a:t>Click to </a:t>
            </a:r>
            <a:r>
              <a:rPr lang="it-IT" dirty="0" err="1"/>
              <a:t>insert</a:t>
            </a:r>
            <a:r>
              <a:rPr lang="it-IT" dirty="0"/>
              <a:t> </a:t>
            </a:r>
            <a:r>
              <a:rPr lang="it-IT" dirty="0" err="1"/>
              <a:t>tex</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HALDEN SOLID" pitchFamily="2" charset="0"/>
              </a:rPr>
              <a:t>Slide title lorem ipsum </a:t>
            </a:r>
            <a:r>
              <a:rPr lang="en-GB" sz="3600" b="0" kern="1400" spc="230" dirty="0" err="1">
                <a:solidFill>
                  <a:schemeClr val="tx1"/>
                </a:solidFill>
                <a:latin typeface="HALDEN SOLID" pitchFamily="2" charset="0"/>
              </a:rPr>
              <a:t>dolor</a:t>
            </a:r>
            <a:endParaRPr lang="en-GB" sz="3600" b="0" kern="1400" spc="230" dirty="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dirty="0"/>
              <a:t>Click to </a:t>
            </a:r>
            <a:r>
              <a:rPr lang="it-IT" dirty="0" err="1"/>
              <a:t>insert</a:t>
            </a:r>
            <a:r>
              <a:rPr lang="it-IT" dirty="0"/>
              <a:t> </a:t>
            </a:r>
            <a:r>
              <a:rPr lang="it-IT" dirty="0" err="1"/>
              <a:t>tex</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HALDEN SOLID" pitchFamily="2" charset="0"/>
              </a:rPr>
              <a:t>Slide title lorem ipsum </a:t>
            </a:r>
            <a:r>
              <a:rPr lang="en-GB" sz="3600" b="0" kern="1400" spc="230" dirty="0" err="1">
                <a:solidFill>
                  <a:schemeClr val="tx1"/>
                </a:solidFill>
                <a:latin typeface="HALDEN SOLID" pitchFamily="2" charset="0"/>
              </a:rPr>
              <a:t>dolor</a:t>
            </a:r>
            <a:endParaRPr lang="en-GB" sz="3600" b="0" kern="1400" spc="230" dirty="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fp-my.sharepoint.com/:b:/g/personal/lina_badawy_wfp_org/EVvPWXOdXq9EvypGraq5iu4BUozO_I2Jdv39FaX1ITJKog?e=JJIO85" TargetMode="External"/><Relationship Id="rId2" Type="http://schemas.openxmlformats.org/officeDocument/2006/relationships/hyperlink" Target="https://wfp-my.sharepoint.com/:b:/g/personal/lina_badawy_wfp_org/EV7F721am5dEon3uZMAIYmUBo7x3R7TO_Nim76mZHwEGkg?e=dxXdi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EDBE6F-CDD8-6141-A1A2-AF2A4E6C9FE9}"/>
              </a:ext>
            </a:extLst>
          </p:cNvPr>
          <p:cNvPicPr>
            <a:picLocks noChangeAspect="1"/>
          </p:cNvPicPr>
          <p:nvPr/>
        </p:nvPicPr>
        <p:blipFill>
          <a:blip r:embed="rId2"/>
          <a:srcRect t="20732" b="20732"/>
          <a:stretch/>
        </p:blipFill>
        <p:spPr>
          <a:xfrm>
            <a:off x="0" y="-166254"/>
            <a:ext cx="12184700" cy="4754880"/>
          </a:xfrm>
          <a:prstGeom prst="rect">
            <a:avLst/>
          </a:prstGeom>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659231" y="5127641"/>
            <a:ext cx="8579772" cy="101506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en-GB" sz="34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Reporting qualitative findings </a:t>
            </a:r>
            <a:br>
              <a:rPr lang="en-GB"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GB" sz="2900" b="0" dirty="0">
                <a:solidFill>
                  <a:schemeClr val="tx1"/>
                </a:solidFill>
                <a:latin typeface="Open Sans" panose="020B0606030504020204" pitchFamily="34" charset="0"/>
                <a:ea typeface="Open Sans" panose="020B0606030504020204" pitchFamily="34" charset="0"/>
                <a:cs typeface="Open Sans" panose="020B0606030504020204" pitchFamily="34" charset="0"/>
              </a:rPr>
              <a:t>Qualitative Research Blended Course</a:t>
            </a: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3"/>
          <a:stretch>
            <a:fillRect/>
          </a:stretch>
        </p:blipFill>
        <p:spPr>
          <a:xfrm>
            <a:off x="10480232" y="3494444"/>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latin typeface="Open Sans" panose="020B0606030504020204" pitchFamily="34" charset="0"/>
                <a:ea typeface="Open Sans" panose="020B0606030504020204" pitchFamily="34" charset="0"/>
                <a:cs typeface="Open Sans" panose="020B0606030504020204" pitchFamily="34" charset="0"/>
              </a:rPr>
              <a:t>2023 September</a:t>
            </a: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F6FE4-38FD-457F-8500-C02A04FABCE6}"/>
              </a:ext>
            </a:extLst>
          </p:cNvPr>
          <p:cNvSpPr>
            <a:spLocks noGrp="1"/>
          </p:cNvSpPr>
          <p:nvPr>
            <p:ph type="title"/>
          </p:nvPr>
        </p:nvSpPr>
        <p:spPr/>
        <p:txBody>
          <a:bodyPr/>
          <a:lstStyle/>
          <a:p>
            <a:r>
              <a:rPr lang="en-GB" dirty="0"/>
              <a:t>Front page</a:t>
            </a:r>
            <a:endParaRPr lang="en-DK" dirty="0"/>
          </a:p>
        </p:txBody>
      </p:sp>
      <p:sp>
        <p:nvSpPr>
          <p:cNvPr id="3" name="Content Placeholder 2">
            <a:extLst>
              <a:ext uri="{FF2B5EF4-FFF2-40B4-BE49-F238E27FC236}">
                <a16:creationId xmlns:a16="http://schemas.microsoft.com/office/drawing/2014/main" id="{6FF64113-29DC-4A63-A279-6FE8BD288844}"/>
              </a:ext>
            </a:extLst>
          </p:cNvPr>
          <p:cNvSpPr>
            <a:spLocks noGrp="1"/>
          </p:cNvSpPr>
          <p:nvPr>
            <p:ph idx="1"/>
          </p:nvPr>
        </p:nvSpPr>
        <p:spPr/>
        <p:txBody>
          <a:bodyPr/>
          <a:lstStyle/>
          <a:p>
            <a:endParaRPr lang="en-GB" dirty="0"/>
          </a:p>
          <a:p>
            <a:r>
              <a:rPr lang="en-GB" dirty="0"/>
              <a:t>Project title</a:t>
            </a:r>
          </a:p>
          <a:p>
            <a:r>
              <a:rPr lang="en-GB" dirty="0"/>
              <a:t>Country Office/ Field Office</a:t>
            </a:r>
          </a:p>
          <a:p>
            <a:r>
              <a:rPr lang="en-GB" dirty="0"/>
              <a:t>Date</a:t>
            </a:r>
          </a:p>
          <a:p>
            <a:r>
              <a:rPr lang="en-GB" dirty="0"/>
              <a:t>Names of people involved in the research</a:t>
            </a:r>
          </a:p>
        </p:txBody>
      </p:sp>
    </p:spTree>
    <p:extLst>
      <p:ext uri="{BB962C8B-B14F-4D97-AF65-F5344CB8AC3E}">
        <p14:creationId xmlns:p14="http://schemas.microsoft.com/office/powerpoint/2010/main" val="369608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69483-818C-4D80-8D11-0140BA850D8D}"/>
              </a:ext>
            </a:extLst>
          </p:cNvPr>
          <p:cNvSpPr>
            <a:spLocks noGrp="1"/>
          </p:cNvSpPr>
          <p:nvPr>
            <p:ph type="title"/>
          </p:nvPr>
        </p:nvSpPr>
        <p:spPr/>
        <p:txBody>
          <a:bodyPr/>
          <a:lstStyle/>
          <a:p>
            <a:r>
              <a:rPr lang="en-GB" dirty="0"/>
              <a:t>Introduction</a:t>
            </a:r>
            <a:endParaRPr lang="en-DK" dirty="0"/>
          </a:p>
        </p:txBody>
      </p:sp>
      <p:sp>
        <p:nvSpPr>
          <p:cNvPr id="3" name="Content Placeholder 2">
            <a:extLst>
              <a:ext uri="{FF2B5EF4-FFF2-40B4-BE49-F238E27FC236}">
                <a16:creationId xmlns:a16="http://schemas.microsoft.com/office/drawing/2014/main" id="{37817527-B47E-4EC2-BF3E-876EF53C0052}"/>
              </a:ext>
            </a:extLst>
          </p:cNvPr>
          <p:cNvSpPr>
            <a:spLocks noGrp="1"/>
          </p:cNvSpPr>
          <p:nvPr>
            <p:ph idx="1"/>
          </p:nvPr>
        </p:nvSpPr>
        <p:spPr/>
        <p:txBody>
          <a:bodyPr/>
          <a:lstStyle/>
          <a:p>
            <a:r>
              <a:rPr lang="en-GB" dirty="0"/>
              <a:t>Abstract = short summary of the research (optional)</a:t>
            </a:r>
          </a:p>
          <a:p>
            <a:r>
              <a:rPr lang="en-GB" dirty="0"/>
              <a:t>Context/background </a:t>
            </a:r>
            <a:r>
              <a:rPr lang="en-GB" dirty="0">
                <a:sym typeface="Wingdings" panose="05000000000000000000" pitchFamily="2" charset="2"/>
              </a:rPr>
              <a:t> </a:t>
            </a:r>
            <a:r>
              <a:rPr lang="en-GB" dirty="0"/>
              <a:t>justification for the research and the topic</a:t>
            </a:r>
          </a:p>
          <a:p>
            <a:r>
              <a:rPr lang="en-GB" dirty="0"/>
              <a:t>Contact details</a:t>
            </a:r>
          </a:p>
          <a:p>
            <a:endParaRPr lang="en-DK" dirty="0"/>
          </a:p>
        </p:txBody>
      </p:sp>
    </p:spTree>
    <p:extLst>
      <p:ext uri="{BB962C8B-B14F-4D97-AF65-F5344CB8AC3E}">
        <p14:creationId xmlns:p14="http://schemas.microsoft.com/office/powerpoint/2010/main" val="2624203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16B1F-C7FF-4DE4-882C-A4C2F409B9B5}"/>
              </a:ext>
            </a:extLst>
          </p:cNvPr>
          <p:cNvSpPr>
            <a:spLocks noGrp="1"/>
          </p:cNvSpPr>
          <p:nvPr>
            <p:ph type="title"/>
          </p:nvPr>
        </p:nvSpPr>
        <p:spPr/>
        <p:txBody>
          <a:bodyPr/>
          <a:lstStyle/>
          <a:p>
            <a:r>
              <a:rPr lang="en-GB" dirty="0"/>
              <a:t>Research topic </a:t>
            </a:r>
            <a:endParaRPr lang="en-DK" dirty="0"/>
          </a:p>
        </p:txBody>
      </p:sp>
      <p:sp>
        <p:nvSpPr>
          <p:cNvPr id="3" name="Content Placeholder 2">
            <a:extLst>
              <a:ext uri="{FF2B5EF4-FFF2-40B4-BE49-F238E27FC236}">
                <a16:creationId xmlns:a16="http://schemas.microsoft.com/office/drawing/2014/main" id="{8DDFC437-7C5F-4BBA-BCCC-8ED777FF028C}"/>
              </a:ext>
            </a:extLst>
          </p:cNvPr>
          <p:cNvSpPr>
            <a:spLocks noGrp="1"/>
          </p:cNvSpPr>
          <p:nvPr>
            <p:ph idx="1"/>
          </p:nvPr>
        </p:nvSpPr>
        <p:spPr/>
        <p:txBody>
          <a:bodyPr/>
          <a:lstStyle/>
          <a:p>
            <a:r>
              <a:rPr lang="en-GB" dirty="0"/>
              <a:t>Research topic</a:t>
            </a:r>
          </a:p>
          <a:p>
            <a:r>
              <a:rPr lang="en-GB" dirty="0"/>
              <a:t>Sub-questions/themes </a:t>
            </a:r>
            <a:endParaRPr lang="en-DK" dirty="0"/>
          </a:p>
        </p:txBody>
      </p:sp>
    </p:spTree>
    <p:extLst>
      <p:ext uri="{BB962C8B-B14F-4D97-AF65-F5344CB8AC3E}">
        <p14:creationId xmlns:p14="http://schemas.microsoft.com/office/powerpoint/2010/main" val="2711110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7ABA1-4283-4479-B188-B0DEFE4BFCBC}"/>
              </a:ext>
            </a:extLst>
          </p:cNvPr>
          <p:cNvSpPr>
            <a:spLocks noGrp="1"/>
          </p:cNvSpPr>
          <p:nvPr>
            <p:ph type="title"/>
          </p:nvPr>
        </p:nvSpPr>
        <p:spPr/>
        <p:txBody>
          <a:bodyPr/>
          <a:lstStyle/>
          <a:p>
            <a:r>
              <a:rPr lang="en-GB" dirty="0"/>
              <a:t>Methodology</a:t>
            </a:r>
            <a:endParaRPr lang="en-DK" dirty="0"/>
          </a:p>
        </p:txBody>
      </p:sp>
      <p:sp>
        <p:nvSpPr>
          <p:cNvPr id="3" name="Content Placeholder 2">
            <a:extLst>
              <a:ext uri="{FF2B5EF4-FFF2-40B4-BE49-F238E27FC236}">
                <a16:creationId xmlns:a16="http://schemas.microsoft.com/office/drawing/2014/main" id="{75BDD93E-C97D-47B2-932E-3E9B29E15CE0}"/>
              </a:ext>
            </a:extLst>
          </p:cNvPr>
          <p:cNvSpPr>
            <a:spLocks noGrp="1"/>
          </p:cNvSpPr>
          <p:nvPr>
            <p:ph idx="1"/>
          </p:nvPr>
        </p:nvSpPr>
        <p:spPr/>
        <p:txBody>
          <a:bodyPr/>
          <a:lstStyle/>
          <a:p>
            <a:r>
              <a:rPr lang="en-GB" dirty="0"/>
              <a:t>Sampling outline</a:t>
            </a:r>
          </a:p>
          <a:p>
            <a:pPr lvl="1"/>
            <a:r>
              <a:rPr lang="en-GB" dirty="0"/>
              <a:t>Respondent profiles, exclusion/inclusion criteria, number of respondents, location </a:t>
            </a:r>
          </a:p>
          <a:p>
            <a:r>
              <a:rPr lang="en-GB" dirty="0"/>
              <a:t>Data collection methods </a:t>
            </a:r>
          </a:p>
          <a:p>
            <a:pPr lvl="1"/>
            <a:r>
              <a:rPr lang="en-GB" dirty="0"/>
              <a:t>FGDs, Key Informant Interviews (KIIs), observations, debriefings, desk review</a:t>
            </a:r>
          </a:p>
          <a:p>
            <a:r>
              <a:rPr lang="en-GB" dirty="0"/>
              <a:t>Data analysis approach</a:t>
            </a:r>
          </a:p>
          <a:p>
            <a:pPr lvl="1"/>
            <a:r>
              <a:rPr lang="en-GB" dirty="0"/>
              <a:t>Descriptive, inductive, thematic analysis</a:t>
            </a:r>
          </a:p>
          <a:p>
            <a:endParaRPr lang="en-GB" dirty="0"/>
          </a:p>
          <a:p>
            <a:pPr marL="0" indent="0">
              <a:buNone/>
            </a:pPr>
            <a:endParaRPr lang="en-DK" dirty="0"/>
          </a:p>
        </p:txBody>
      </p:sp>
    </p:spTree>
    <p:extLst>
      <p:ext uri="{BB962C8B-B14F-4D97-AF65-F5344CB8AC3E}">
        <p14:creationId xmlns:p14="http://schemas.microsoft.com/office/powerpoint/2010/main" val="3395147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9649-C992-427D-8B02-D141FB731CE9}"/>
              </a:ext>
            </a:extLst>
          </p:cNvPr>
          <p:cNvSpPr>
            <a:spLocks noGrp="1"/>
          </p:cNvSpPr>
          <p:nvPr>
            <p:ph type="title"/>
          </p:nvPr>
        </p:nvSpPr>
        <p:spPr/>
        <p:txBody>
          <a:bodyPr/>
          <a:lstStyle/>
          <a:p>
            <a:r>
              <a:rPr lang="en-GB" dirty="0"/>
              <a:t>Results</a:t>
            </a:r>
            <a:endParaRPr lang="en-DK" dirty="0"/>
          </a:p>
        </p:txBody>
      </p:sp>
      <p:sp>
        <p:nvSpPr>
          <p:cNvPr id="3" name="Content Placeholder 2">
            <a:extLst>
              <a:ext uri="{FF2B5EF4-FFF2-40B4-BE49-F238E27FC236}">
                <a16:creationId xmlns:a16="http://schemas.microsoft.com/office/drawing/2014/main" id="{B22D7E5B-F474-4182-BCBB-2827562811C2}"/>
              </a:ext>
            </a:extLst>
          </p:cNvPr>
          <p:cNvSpPr>
            <a:spLocks noGrp="1"/>
          </p:cNvSpPr>
          <p:nvPr>
            <p:ph idx="1"/>
          </p:nvPr>
        </p:nvSpPr>
        <p:spPr/>
        <p:txBody>
          <a:bodyPr/>
          <a:lstStyle/>
          <a:p>
            <a:r>
              <a:rPr lang="en-GB" dirty="0"/>
              <a:t>Summary of findings per theme (if thematic analysis)</a:t>
            </a:r>
          </a:p>
          <a:p>
            <a:r>
              <a:rPr lang="en-GB" dirty="0"/>
              <a:t>Examples of link between codes – categories – themes</a:t>
            </a:r>
          </a:p>
          <a:p>
            <a:endParaRPr lang="en-DK" dirty="0"/>
          </a:p>
        </p:txBody>
      </p:sp>
    </p:spTree>
    <p:extLst>
      <p:ext uri="{BB962C8B-B14F-4D97-AF65-F5344CB8AC3E}">
        <p14:creationId xmlns:p14="http://schemas.microsoft.com/office/powerpoint/2010/main" val="103588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8E0E5-84DF-40AA-B8F2-070921444E4F}"/>
              </a:ext>
            </a:extLst>
          </p:cNvPr>
          <p:cNvSpPr>
            <a:spLocks noGrp="1"/>
          </p:cNvSpPr>
          <p:nvPr>
            <p:ph type="title"/>
          </p:nvPr>
        </p:nvSpPr>
        <p:spPr/>
        <p:txBody>
          <a:bodyPr/>
          <a:lstStyle/>
          <a:p>
            <a:r>
              <a:rPr lang="en-GB" dirty="0"/>
              <a:t>Discussion</a:t>
            </a:r>
            <a:endParaRPr lang="en-DK" dirty="0"/>
          </a:p>
        </p:txBody>
      </p:sp>
      <p:sp>
        <p:nvSpPr>
          <p:cNvPr id="3" name="Content Placeholder 2">
            <a:extLst>
              <a:ext uri="{FF2B5EF4-FFF2-40B4-BE49-F238E27FC236}">
                <a16:creationId xmlns:a16="http://schemas.microsoft.com/office/drawing/2014/main" id="{02032B4B-45FC-4A5D-9154-1020E239EEF1}"/>
              </a:ext>
            </a:extLst>
          </p:cNvPr>
          <p:cNvSpPr>
            <a:spLocks noGrp="1"/>
          </p:cNvSpPr>
          <p:nvPr>
            <p:ph idx="1"/>
          </p:nvPr>
        </p:nvSpPr>
        <p:spPr/>
        <p:txBody>
          <a:bodyPr/>
          <a:lstStyle/>
          <a:p>
            <a:r>
              <a:rPr lang="en-GB" dirty="0"/>
              <a:t>A discussion/interpretation of findings</a:t>
            </a:r>
          </a:p>
          <a:p>
            <a:r>
              <a:rPr lang="en-GB" dirty="0"/>
              <a:t>What does the findings means? How should they be understood? </a:t>
            </a:r>
          </a:p>
          <a:p>
            <a:r>
              <a:rPr lang="en-GB" dirty="0"/>
              <a:t>How do findings relate to initial themes? </a:t>
            </a:r>
          </a:p>
          <a:p>
            <a:r>
              <a:rPr lang="en-GB" dirty="0"/>
              <a:t>Credibility of results</a:t>
            </a:r>
          </a:p>
          <a:p>
            <a:r>
              <a:rPr lang="en-GB" dirty="0"/>
              <a:t>Assumptions</a:t>
            </a:r>
          </a:p>
          <a:p>
            <a:r>
              <a:rPr lang="en-GB" dirty="0"/>
              <a:t>Lessons learned in terms of methods and approaches</a:t>
            </a:r>
          </a:p>
          <a:p>
            <a:endParaRPr lang="en-GB" dirty="0"/>
          </a:p>
          <a:p>
            <a:endParaRPr lang="en-DK" dirty="0"/>
          </a:p>
        </p:txBody>
      </p:sp>
    </p:spTree>
    <p:extLst>
      <p:ext uri="{BB962C8B-B14F-4D97-AF65-F5344CB8AC3E}">
        <p14:creationId xmlns:p14="http://schemas.microsoft.com/office/powerpoint/2010/main" val="3091053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B4D18-01CF-4F3A-B02B-C47D1C1E2E49}"/>
              </a:ext>
            </a:extLst>
          </p:cNvPr>
          <p:cNvSpPr>
            <a:spLocks noGrp="1"/>
          </p:cNvSpPr>
          <p:nvPr>
            <p:ph type="title"/>
          </p:nvPr>
        </p:nvSpPr>
        <p:spPr/>
        <p:txBody>
          <a:bodyPr/>
          <a:lstStyle/>
          <a:p>
            <a:r>
              <a:rPr lang="en-GB" dirty="0"/>
              <a:t>Recommendations</a:t>
            </a:r>
            <a:endParaRPr lang="en-DK" dirty="0"/>
          </a:p>
        </p:txBody>
      </p:sp>
      <p:sp>
        <p:nvSpPr>
          <p:cNvPr id="3" name="Content Placeholder 2">
            <a:extLst>
              <a:ext uri="{FF2B5EF4-FFF2-40B4-BE49-F238E27FC236}">
                <a16:creationId xmlns:a16="http://schemas.microsoft.com/office/drawing/2014/main" id="{9284AD11-382A-454C-8F7B-ED85B5C639DB}"/>
              </a:ext>
            </a:extLst>
          </p:cNvPr>
          <p:cNvSpPr>
            <a:spLocks noGrp="1"/>
          </p:cNvSpPr>
          <p:nvPr>
            <p:ph idx="1"/>
          </p:nvPr>
        </p:nvSpPr>
        <p:spPr/>
        <p:txBody>
          <a:bodyPr/>
          <a:lstStyle/>
          <a:p>
            <a:r>
              <a:rPr lang="en-GB" dirty="0"/>
              <a:t>SMART recommendations on key findings  </a:t>
            </a:r>
          </a:p>
          <a:p>
            <a:pPr marL="0" indent="0">
              <a:buNone/>
            </a:pPr>
            <a:r>
              <a:rPr lang="en-GB" dirty="0"/>
              <a:t>(Specific, Measurable, Accountable, Realistic, Time-bound)</a:t>
            </a:r>
          </a:p>
          <a:p>
            <a:r>
              <a:rPr lang="en-GB" dirty="0"/>
              <a:t>Next steps </a:t>
            </a:r>
            <a:endParaRPr lang="en-DK" dirty="0"/>
          </a:p>
        </p:txBody>
      </p:sp>
    </p:spTree>
    <p:extLst>
      <p:ext uri="{BB962C8B-B14F-4D97-AF65-F5344CB8AC3E}">
        <p14:creationId xmlns:p14="http://schemas.microsoft.com/office/powerpoint/2010/main" val="212711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811282"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How to make recommendations?</a:t>
            </a:r>
            <a:br>
              <a:rPr lang="it-IT"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b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93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9CC38-521A-4F93-990B-E8A01593B256}"/>
              </a:ext>
            </a:extLst>
          </p:cNvPr>
          <p:cNvSpPr>
            <a:spLocks noGrp="1"/>
          </p:cNvSpPr>
          <p:nvPr>
            <p:ph type="title"/>
          </p:nvPr>
        </p:nvSpPr>
        <p:spPr/>
        <p:txBody>
          <a:bodyPr/>
          <a:lstStyle/>
          <a:p>
            <a:r>
              <a:rPr lang="en-GB" dirty="0"/>
              <a:t>Writing recommendations based on qualitative findings</a:t>
            </a:r>
            <a:endParaRPr lang="en-DK" dirty="0"/>
          </a:p>
        </p:txBody>
      </p:sp>
      <p:pic>
        <p:nvPicPr>
          <p:cNvPr id="4" name="Picture 3">
            <a:extLst>
              <a:ext uri="{FF2B5EF4-FFF2-40B4-BE49-F238E27FC236}">
                <a16:creationId xmlns:a16="http://schemas.microsoft.com/office/drawing/2014/main" id="{28FA4975-E3A1-4577-9875-3AA1CBEFEE0C}"/>
              </a:ext>
            </a:extLst>
          </p:cNvPr>
          <p:cNvPicPr>
            <a:picLocks noChangeAspect="1"/>
          </p:cNvPicPr>
          <p:nvPr/>
        </p:nvPicPr>
        <p:blipFill>
          <a:blip r:embed="rId3"/>
          <a:stretch>
            <a:fillRect/>
          </a:stretch>
        </p:blipFill>
        <p:spPr>
          <a:xfrm>
            <a:off x="6775943" y="2737801"/>
            <a:ext cx="1867984" cy="1591246"/>
          </a:xfrm>
          <a:prstGeom prst="rect">
            <a:avLst/>
          </a:prstGeom>
        </p:spPr>
      </p:pic>
      <p:sp>
        <p:nvSpPr>
          <p:cNvPr id="5" name="Rectangle 4">
            <a:extLst>
              <a:ext uri="{FF2B5EF4-FFF2-40B4-BE49-F238E27FC236}">
                <a16:creationId xmlns:a16="http://schemas.microsoft.com/office/drawing/2014/main" id="{87251294-0DEA-415C-B25B-01CCFF376C64}"/>
              </a:ext>
            </a:extLst>
          </p:cNvPr>
          <p:cNvSpPr/>
          <p:nvPr/>
        </p:nvSpPr>
        <p:spPr>
          <a:xfrm>
            <a:off x="6454738" y="4515735"/>
            <a:ext cx="2495739" cy="1561005"/>
          </a:xfrm>
          <a:prstGeom prst="rect">
            <a:avLst/>
          </a:prstGeom>
          <a:solidFill>
            <a:schemeClr val="accent1">
              <a:lumMod val="20000"/>
              <a:lumOff val="80000"/>
            </a:schemeClr>
          </a:solidFill>
          <a:ln w="31750">
            <a:solidFill>
              <a:schemeClr val="accent1"/>
            </a:solidFill>
          </a:ln>
        </p:spPr>
        <p:txBody>
          <a:bodyPr wrap="square">
            <a:spAutoFit/>
          </a:bodyPr>
          <a:lstStyle/>
          <a:p>
            <a:pPr algn="just">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Recommendations are suggested actions that can improve current or  prospective programme implementation.</a:t>
            </a:r>
          </a:p>
        </p:txBody>
      </p:sp>
      <p:pic>
        <p:nvPicPr>
          <p:cNvPr id="6" name="Picture 5">
            <a:extLst>
              <a:ext uri="{FF2B5EF4-FFF2-40B4-BE49-F238E27FC236}">
                <a16:creationId xmlns:a16="http://schemas.microsoft.com/office/drawing/2014/main" id="{5CEEC1BD-787E-4F1A-BB0A-7D2CD4B0ADEB}"/>
              </a:ext>
            </a:extLst>
          </p:cNvPr>
          <p:cNvPicPr>
            <a:picLocks noChangeAspect="1"/>
          </p:cNvPicPr>
          <p:nvPr/>
        </p:nvPicPr>
        <p:blipFill>
          <a:blip r:embed="rId4"/>
          <a:stretch>
            <a:fillRect/>
          </a:stretch>
        </p:blipFill>
        <p:spPr>
          <a:xfrm>
            <a:off x="188838" y="2739162"/>
            <a:ext cx="1867984" cy="1430120"/>
          </a:xfrm>
          <a:prstGeom prst="rect">
            <a:avLst/>
          </a:prstGeom>
        </p:spPr>
      </p:pic>
      <p:sp>
        <p:nvSpPr>
          <p:cNvPr id="7" name="Rectangle 6">
            <a:extLst>
              <a:ext uri="{FF2B5EF4-FFF2-40B4-BE49-F238E27FC236}">
                <a16:creationId xmlns:a16="http://schemas.microsoft.com/office/drawing/2014/main" id="{22EF42BE-BE12-4F81-A725-5276BF9ECFB7}"/>
              </a:ext>
            </a:extLst>
          </p:cNvPr>
          <p:cNvSpPr/>
          <p:nvPr/>
        </p:nvSpPr>
        <p:spPr>
          <a:xfrm>
            <a:off x="9798462" y="4515735"/>
            <a:ext cx="2204700" cy="968278"/>
          </a:xfrm>
          <a:prstGeom prst="rect">
            <a:avLst/>
          </a:prstGeom>
        </p:spPr>
        <p:txBody>
          <a:bodyPr wrap="square">
            <a:spAutoFit/>
          </a:bodyPr>
          <a:lstStyle/>
          <a:p>
            <a:pPr algn="just">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Share actions</a:t>
            </a:r>
            <a:r>
              <a:rPr lang="en-GB" dirty="0">
                <a:latin typeface="Calibri" panose="020F0502020204030204" pitchFamily="34" charset="0"/>
                <a:ea typeface="Calibri" panose="020F0502020204030204" pitchFamily="34" charset="0"/>
                <a:cs typeface="Times New Roman" panose="02020603050405020304" pitchFamily="18" charset="0"/>
              </a:rPr>
              <a:t> with decision-makers and relevant colleagues. </a:t>
            </a:r>
          </a:p>
        </p:txBody>
      </p:sp>
      <p:pic>
        <p:nvPicPr>
          <p:cNvPr id="8" name="Picture 7">
            <a:extLst>
              <a:ext uri="{FF2B5EF4-FFF2-40B4-BE49-F238E27FC236}">
                <a16:creationId xmlns:a16="http://schemas.microsoft.com/office/drawing/2014/main" id="{0EFA4726-3A5E-4E34-B6DC-EE6CBA45B4F4}"/>
              </a:ext>
            </a:extLst>
          </p:cNvPr>
          <p:cNvPicPr>
            <a:picLocks noChangeAspect="1"/>
          </p:cNvPicPr>
          <p:nvPr/>
        </p:nvPicPr>
        <p:blipFill>
          <a:blip r:embed="rId5"/>
          <a:stretch>
            <a:fillRect/>
          </a:stretch>
        </p:blipFill>
        <p:spPr>
          <a:xfrm>
            <a:off x="3062828" y="2758310"/>
            <a:ext cx="2353231" cy="1410972"/>
          </a:xfrm>
          <a:prstGeom prst="rect">
            <a:avLst/>
          </a:prstGeom>
        </p:spPr>
      </p:pic>
      <p:sp>
        <p:nvSpPr>
          <p:cNvPr id="10" name="Rectangle 9">
            <a:extLst>
              <a:ext uri="{FF2B5EF4-FFF2-40B4-BE49-F238E27FC236}">
                <a16:creationId xmlns:a16="http://schemas.microsoft.com/office/drawing/2014/main" id="{27F06454-048A-4FBE-8D00-606F1E80C238}"/>
              </a:ext>
            </a:extLst>
          </p:cNvPr>
          <p:cNvSpPr/>
          <p:nvPr/>
        </p:nvSpPr>
        <p:spPr>
          <a:xfrm>
            <a:off x="188838" y="4515735"/>
            <a:ext cx="1835311" cy="369332"/>
          </a:xfrm>
          <a:prstGeom prst="rect">
            <a:avLst/>
          </a:prstGeom>
        </p:spPr>
        <p:txBody>
          <a:bodyPr wrap="none">
            <a:spAutoFit/>
          </a:bodyPr>
          <a:lstStyle/>
          <a:p>
            <a:r>
              <a:rPr lang="en-GB" b="1" dirty="0">
                <a:latin typeface="Calibri" panose="020F0502020204030204" pitchFamily="34" charset="0"/>
                <a:ea typeface="Calibri" panose="020F0502020204030204" pitchFamily="34" charset="0"/>
                <a:cs typeface="Times New Roman" panose="02020603050405020304" pitchFamily="18" charset="0"/>
              </a:rPr>
              <a:t>Research Results </a:t>
            </a:r>
            <a:endParaRPr lang="en-US" dirty="0"/>
          </a:p>
        </p:txBody>
      </p:sp>
      <p:sp>
        <p:nvSpPr>
          <p:cNvPr id="11" name="Rectangle 10">
            <a:extLst>
              <a:ext uri="{FF2B5EF4-FFF2-40B4-BE49-F238E27FC236}">
                <a16:creationId xmlns:a16="http://schemas.microsoft.com/office/drawing/2014/main" id="{AA3DE440-EC75-4447-9FE3-ED44794DA11E}"/>
              </a:ext>
            </a:extLst>
          </p:cNvPr>
          <p:cNvSpPr/>
          <p:nvPr/>
        </p:nvSpPr>
        <p:spPr>
          <a:xfrm>
            <a:off x="3062828" y="4479786"/>
            <a:ext cx="2353231" cy="923330"/>
          </a:xfrm>
          <a:prstGeom prst="rect">
            <a:avLst/>
          </a:prstGeom>
        </p:spPr>
        <p:txBody>
          <a:bodyPr wrap="square">
            <a:spAutoFit/>
          </a:bodyPr>
          <a:lstStyle/>
          <a:p>
            <a:pPr algn="ctr"/>
            <a:r>
              <a:rPr lang="en-GB" b="1" dirty="0">
                <a:latin typeface="Calibri" panose="020F0502020204030204" pitchFamily="34" charset="0"/>
                <a:ea typeface="Calibri" panose="020F0502020204030204" pitchFamily="34" charset="0"/>
                <a:cs typeface="Times New Roman" panose="02020603050405020304" pitchFamily="18" charset="0"/>
              </a:rPr>
              <a:t>Experience and Judgement of the Research Team</a:t>
            </a:r>
            <a:endParaRPr lang="en-US" dirty="0"/>
          </a:p>
        </p:txBody>
      </p:sp>
      <p:sp>
        <p:nvSpPr>
          <p:cNvPr id="12" name="Rectangle 11">
            <a:extLst>
              <a:ext uri="{FF2B5EF4-FFF2-40B4-BE49-F238E27FC236}">
                <a16:creationId xmlns:a16="http://schemas.microsoft.com/office/drawing/2014/main" id="{C444430D-EE1E-4C49-8E6C-94859A2BCF2B}"/>
              </a:ext>
            </a:extLst>
          </p:cNvPr>
          <p:cNvSpPr/>
          <p:nvPr/>
        </p:nvSpPr>
        <p:spPr>
          <a:xfrm>
            <a:off x="4228309" y="6263428"/>
            <a:ext cx="3735382" cy="369332"/>
          </a:xfrm>
          <a:prstGeom prst="rect">
            <a:avLst/>
          </a:prstGeom>
        </p:spPr>
        <p:txBody>
          <a:bodyPr wrap="none">
            <a:spAutoFit/>
          </a:bodyPr>
          <a:lstStyle/>
          <a:p>
            <a:r>
              <a:rPr lang="en-GB" b="1" dirty="0">
                <a:latin typeface="Calibri" panose="020F0502020204030204" pitchFamily="34" charset="0"/>
                <a:ea typeface="Calibri" panose="020F0502020204030204" pitchFamily="34" charset="0"/>
                <a:cs typeface="Times New Roman" panose="02020603050405020304" pitchFamily="18" charset="0"/>
              </a:rPr>
              <a:t>Aligned with the research objectives</a:t>
            </a:r>
            <a:r>
              <a:rPr lang="en-GB"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15" name="Plus Sign 14">
            <a:extLst>
              <a:ext uri="{FF2B5EF4-FFF2-40B4-BE49-F238E27FC236}">
                <a16:creationId xmlns:a16="http://schemas.microsoft.com/office/drawing/2014/main" id="{548339BA-C838-471E-9E64-ABD13FFC2AE1}"/>
              </a:ext>
            </a:extLst>
          </p:cNvPr>
          <p:cNvSpPr/>
          <p:nvPr/>
        </p:nvSpPr>
        <p:spPr>
          <a:xfrm>
            <a:off x="2286000" y="3242931"/>
            <a:ext cx="531628" cy="46783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quals 15">
            <a:extLst>
              <a:ext uri="{FF2B5EF4-FFF2-40B4-BE49-F238E27FC236}">
                <a16:creationId xmlns:a16="http://schemas.microsoft.com/office/drawing/2014/main" id="{EA4B5DDF-256A-4B27-881D-58ED262E25C2}"/>
              </a:ext>
            </a:extLst>
          </p:cNvPr>
          <p:cNvSpPr/>
          <p:nvPr/>
        </p:nvSpPr>
        <p:spPr>
          <a:xfrm>
            <a:off x="5677786" y="3242931"/>
            <a:ext cx="744279" cy="46783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Left 16">
            <a:extLst>
              <a:ext uri="{FF2B5EF4-FFF2-40B4-BE49-F238E27FC236}">
                <a16:creationId xmlns:a16="http://schemas.microsoft.com/office/drawing/2014/main" id="{CB64EF62-6132-4E9A-AB03-8ABF1283CD49}"/>
              </a:ext>
            </a:extLst>
          </p:cNvPr>
          <p:cNvSpPr/>
          <p:nvPr/>
        </p:nvSpPr>
        <p:spPr>
          <a:xfrm>
            <a:off x="188838" y="6318547"/>
            <a:ext cx="3851534" cy="2397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239CDA05-A561-4045-9689-97798FC73215}"/>
              </a:ext>
            </a:extLst>
          </p:cNvPr>
          <p:cNvSpPr/>
          <p:nvPr/>
        </p:nvSpPr>
        <p:spPr>
          <a:xfrm rot="10800000">
            <a:off x="7990600" y="6318547"/>
            <a:ext cx="3851534" cy="2397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BACD3C16-E90E-4747-A153-0891E5C9157D}"/>
              </a:ext>
            </a:extLst>
          </p:cNvPr>
          <p:cNvSpPr/>
          <p:nvPr/>
        </p:nvSpPr>
        <p:spPr>
          <a:xfrm>
            <a:off x="8997805" y="3343903"/>
            <a:ext cx="542261" cy="239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DC60444-1AB3-4690-9CFC-D85F204D6552}"/>
              </a:ext>
            </a:extLst>
          </p:cNvPr>
          <p:cNvPicPr>
            <a:picLocks noChangeAspect="1"/>
          </p:cNvPicPr>
          <p:nvPr/>
        </p:nvPicPr>
        <p:blipFill>
          <a:blip r:embed="rId6"/>
          <a:stretch>
            <a:fillRect/>
          </a:stretch>
        </p:blipFill>
        <p:spPr>
          <a:xfrm>
            <a:off x="9796681" y="2905627"/>
            <a:ext cx="2229194" cy="1149834"/>
          </a:xfrm>
          <a:prstGeom prst="rect">
            <a:avLst/>
          </a:prstGeom>
        </p:spPr>
      </p:pic>
    </p:spTree>
    <p:extLst>
      <p:ext uri="{BB962C8B-B14F-4D97-AF65-F5344CB8AC3E}">
        <p14:creationId xmlns:p14="http://schemas.microsoft.com/office/powerpoint/2010/main" val="3387518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A019E-A94D-4222-BDC9-981AA1DA6689}"/>
              </a:ext>
            </a:extLst>
          </p:cNvPr>
          <p:cNvSpPr>
            <a:spLocks noGrp="1"/>
          </p:cNvSpPr>
          <p:nvPr>
            <p:ph type="title"/>
          </p:nvPr>
        </p:nvSpPr>
        <p:spPr/>
        <p:txBody>
          <a:bodyPr/>
          <a:lstStyle/>
          <a:p>
            <a:r>
              <a:rPr lang="en-GB" dirty="0"/>
              <a:t>Advice for writing recommendations</a:t>
            </a:r>
            <a:endParaRPr lang="en-DK" dirty="0"/>
          </a:p>
        </p:txBody>
      </p:sp>
      <p:sp>
        <p:nvSpPr>
          <p:cNvPr id="3" name="Content Placeholder 2">
            <a:extLst>
              <a:ext uri="{FF2B5EF4-FFF2-40B4-BE49-F238E27FC236}">
                <a16:creationId xmlns:a16="http://schemas.microsoft.com/office/drawing/2014/main" id="{22E337F5-6319-4B69-B7AE-36C39E8B0C63}"/>
              </a:ext>
            </a:extLst>
          </p:cNvPr>
          <p:cNvSpPr>
            <a:spLocks noGrp="1"/>
          </p:cNvSpPr>
          <p:nvPr>
            <p:ph idx="1"/>
          </p:nvPr>
        </p:nvSpPr>
        <p:spPr>
          <a:xfrm>
            <a:off x="762000" y="1991027"/>
            <a:ext cx="10544175" cy="3644900"/>
          </a:xfrm>
        </p:spPr>
        <p:txBody>
          <a:bodyPr>
            <a:normAutofit/>
          </a:bodyPr>
          <a:lstStyle/>
          <a:p>
            <a:pPr algn="just">
              <a:lnSpc>
                <a:spcPct val="107000"/>
              </a:lnSpc>
            </a:pPr>
            <a:r>
              <a:rPr lang="en-GB" b="1" dirty="0">
                <a:effectLst/>
                <a:latin typeface="Calibri" panose="020F0502020204030204" pitchFamily="34" charset="0"/>
                <a:ea typeface="Calibri" panose="020F0502020204030204" pitchFamily="34" charset="0"/>
                <a:cs typeface="Symbol" panose="05050102010706020507" pitchFamily="18" charset="2"/>
              </a:rPr>
              <a:t>Make 6-8 recommendations. </a:t>
            </a:r>
            <a:endParaRPr lang="en-GB" dirty="0">
              <a:latin typeface="Calibri" panose="020F0502020204030204" pitchFamily="34" charset="0"/>
              <a:ea typeface="Calibri" panose="020F0502020204030204" pitchFamily="34" charset="0"/>
              <a:cs typeface="Symbol" panose="05050102010706020507" pitchFamily="18" charset="2"/>
            </a:endParaRPr>
          </a:p>
          <a:p>
            <a:pPr algn="just">
              <a:lnSpc>
                <a:spcPct val="107000"/>
              </a:lnSpc>
            </a:pPr>
            <a:r>
              <a:rPr lang="en-GB" b="1" dirty="0">
                <a:effectLst/>
                <a:latin typeface="Calibri" panose="020F0502020204030204" pitchFamily="34" charset="0"/>
                <a:ea typeface="Calibri" panose="020F0502020204030204" pitchFamily="34" charset="0"/>
                <a:cs typeface="Symbol" panose="05050102010706020507" pitchFamily="18" charset="2"/>
              </a:rPr>
              <a:t>Prioritize recommendations, from </a:t>
            </a:r>
            <a:r>
              <a:rPr lang="en-GB" b="1" dirty="0">
                <a:latin typeface="Calibri" panose="020F0502020204030204" pitchFamily="34" charset="0"/>
                <a:ea typeface="Calibri" panose="020F0502020204030204" pitchFamily="34" charset="0"/>
                <a:cs typeface="Symbol" panose="05050102010706020507" pitchFamily="18" charset="2"/>
              </a:rPr>
              <a:t>high</a:t>
            </a:r>
            <a:r>
              <a:rPr lang="en-GB" b="1" dirty="0">
                <a:effectLst/>
                <a:latin typeface="Calibri" panose="020F0502020204030204" pitchFamily="34" charset="0"/>
                <a:ea typeface="Calibri" panose="020F0502020204030204" pitchFamily="34" charset="0"/>
                <a:cs typeface="Symbol" panose="05050102010706020507" pitchFamily="18" charset="2"/>
              </a:rPr>
              <a:t> to low priority. </a:t>
            </a:r>
            <a:r>
              <a:rPr lang="en-GB" dirty="0">
                <a:effectLst/>
                <a:latin typeface="Calibri" panose="020F0502020204030204" pitchFamily="34" charset="0"/>
                <a:ea typeface="Calibri" panose="020F0502020204030204" pitchFamily="34" charset="0"/>
                <a:cs typeface="Symbol" panose="05050102010706020507" pitchFamily="18" charset="2"/>
              </a:rPr>
              <a:t>This can help decision-makers decide which recommendations to start with. </a:t>
            </a:r>
          </a:p>
          <a:p>
            <a:pPr algn="just">
              <a:lnSpc>
                <a:spcPct val="107000"/>
              </a:lnSpc>
            </a:pPr>
            <a:r>
              <a:rPr lang="en-GB" b="1" dirty="0">
                <a:latin typeface="Calibri" panose="020F0502020204030204" pitchFamily="34" charset="0"/>
                <a:ea typeface="Calibri" panose="020F0502020204030204" pitchFamily="34" charset="0"/>
                <a:cs typeface="Symbol" panose="05050102010706020507" pitchFamily="18" charset="2"/>
              </a:rPr>
              <a:t>Clearly link recommendations to specific findings. </a:t>
            </a:r>
            <a:r>
              <a:rPr lang="en-GB" dirty="0">
                <a:latin typeface="Calibri" panose="020F0502020204030204" pitchFamily="34" charset="0"/>
                <a:ea typeface="Calibri" panose="020F0502020204030204" pitchFamily="34" charset="0"/>
                <a:cs typeface="Symbol" panose="05050102010706020507" pitchFamily="18" charset="2"/>
              </a:rPr>
              <a:t>This makes it easier for the audience to see why you suggest the activity or change. </a:t>
            </a:r>
            <a:endParaRPr lang="en-GB" dirty="0">
              <a:effectLst/>
              <a:latin typeface="Calibri" panose="020F0502020204030204" pitchFamily="34" charset="0"/>
              <a:ea typeface="Calibri" panose="020F0502020204030204" pitchFamily="34" charset="0"/>
              <a:cs typeface="Symbol" panose="05050102010706020507" pitchFamily="18" charset="2"/>
            </a:endParaRPr>
          </a:p>
          <a:p>
            <a:pPr algn="just">
              <a:lnSpc>
                <a:spcPct val="107000"/>
              </a:lnSpc>
            </a:pPr>
            <a:r>
              <a:rPr lang="en-GB" b="1" dirty="0">
                <a:effectLst/>
                <a:latin typeface="Calibri" panose="020F0502020204030204" pitchFamily="34" charset="0"/>
                <a:ea typeface="Calibri" panose="020F0502020204030204" pitchFamily="34" charset="0"/>
                <a:cs typeface="Symbol" panose="05050102010706020507" pitchFamily="18" charset="2"/>
              </a:rPr>
              <a:t>Be concise and concrete.</a:t>
            </a:r>
            <a:r>
              <a:rPr lang="en-GB" dirty="0">
                <a:effectLst/>
                <a:latin typeface="Calibri" panose="020F0502020204030204" pitchFamily="34" charset="0"/>
                <a:ea typeface="Calibri" panose="020F0502020204030204" pitchFamily="34" charset="0"/>
                <a:cs typeface="Symbol" panose="05050102010706020507" pitchFamily="18" charset="2"/>
              </a:rPr>
              <a:t> It must be clear exactly what is recommended – and why. </a:t>
            </a:r>
          </a:p>
          <a:p>
            <a:pPr algn="just">
              <a:lnSpc>
                <a:spcPct val="107000"/>
              </a:lnSpc>
            </a:pPr>
            <a:r>
              <a:rPr lang="en-GB" b="1" dirty="0">
                <a:latin typeface="Calibri" panose="020F0502020204030204" pitchFamily="34" charset="0"/>
                <a:ea typeface="Calibri" panose="020F0502020204030204" pitchFamily="34" charset="0"/>
                <a:cs typeface="Symbol" panose="05050102010706020507" pitchFamily="18" charset="2"/>
              </a:rPr>
              <a:t>Be realistic </a:t>
            </a:r>
            <a:r>
              <a:rPr lang="en-GB" dirty="0">
                <a:latin typeface="Calibri" panose="020F0502020204030204" pitchFamily="34" charset="0"/>
                <a:ea typeface="Calibri" panose="020F0502020204030204" pitchFamily="34" charset="0"/>
                <a:cs typeface="Symbol" panose="05050102010706020507" pitchFamily="18" charset="2"/>
              </a:rPr>
              <a:t>about what can be improved. Consider timeline, budget, and resources available. </a:t>
            </a:r>
            <a:r>
              <a:rPr lang="en-US" dirty="0">
                <a:latin typeface="Calibri" panose="020F0502020204030204" pitchFamily="34" charset="0"/>
                <a:ea typeface="Calibri" panose="020F0502020204030204" pitchFamily="34" charset="0"/>
                <a:cs typeface="Symbol" panose="05050102010706020507" pitchFamily="18" charset="2"/>
              </a:rPr>
              <a:t> </a:t>
            </a:r>
            <a:endParaRPr lang="en-GB" dirty="0">
              <a:effectLst/>
              <a:latin typeface="Calibri" panose="020F0502020204030204" pitchFamily="34" charset="0"/>
              <a:ea typeface="Calibri" panose="020F0502020204030204" pitchFamily="34" charset="0"/>
              <a:cs typeface="Symbol" panose="05050102010706020507" pitchFamily="18" charset="2"/>
            </a:endParaRPr>
          </a:p>
          <a:p>
            <a:pPr algn="just">
              <a:lnSpc>
                <a:spcPct val="107000"/>
              </a:lnSpc>
            </a:pPr>
            <a:r>
              <a:rPr lang="en-US" dirty="0">
                <a:latin typeface="Calibri" panose="020F0502020204030204" pitchFamily="34" charset="0"/>
                <a:cs typeface="Calibri" panose="020F0502020204030204" pitchFamily="34" charset="0"/>
              </a:rPr>
              <a:t>Recommendations should be </a:t>
            </a:r>
            <a:r>
              <a:rPr lang="en-US" b="1" dirty="0">
                <a:latin typeface="Calibri" panose="020F0502020204030204" pitchFamily="34" charset="0"/>
                <a:cs typeface="Calibri" panose="020F0502020204030204" pitchFamily="34" charset="0"/>
              </a:rPr>
              <a:t>coherent</a:t>
            </a:r>
            <a:r>
              <a:rPr lang="en-US" dirty="0">
                <a:latin typeface="Calibri" panose="020F0502020204030204" pitchFamily="34" charset="0"/>
                <a:cs typeface="Calibri" panose="020F0502020204030204" pitchFamily="34" charset="0"/>
              </a:rPr>
              <a:t> and </a:t>
            </a:r>
            <a:r>
              <a:rPr lang="en-US" b="1" dirty="0">
                <a:latin typeface="Calibri" panose="020F0502020204030204" pitchFamily="34" charset="0"/>
                <a:cs typeface="Calibri" panose="020F0502020204030204" pitchFamily="34" charset="0"/>
              </a:rPr>
              <a:t>non-contradictory. </a:t>
            </a:r>
            <a:endParaRPr lang="en-DK" dirty="0">
              <a:effectLst/>
              <a:latin typeface="Calibri" panose="020F0502020204030204" pitchFamily="34" charset="0"/>
              <a:ea typeface="Calibri" panose="020F0502020204030204" pitchFamily="34" charset="0"/>
              <a:cs typeface="Calibri" panose="020F0502020204030204" pitchFamily="34" charset="0"/>
            </a:endParaRPr>
          </a:p>
          <a:p>
            <a:endParaRPr lang="en-DK" dirty="0"/>
          </a:p>
        </p:txBody>
      </p:sp>
    </p:spTree>
    <p:extLst>
      <p:ext uri="{BB962C8B-B14F-4D97-AF65-F5344CB8AC3E}">
        <p14:creationId xmlns:p14="http://schemas.microsoft.com/office/powerpoint/2010/main" val="3244538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9CF5A-24E2-464F-A4AA-5E3D2E3E20D3}"/>
              </a:ext>
            </a:extLst>
          </p:cNvPr>
          <p:cNvSpPr>
            <a:spLocks noGrp="1"/>
          </p:cNvSpPr>
          <p:nvPr>
            <p:ph type="title"/>
          </p:nvPr>
        </p:nvSpPr>
        <p:spPr/>
        <p:txBody>
          <a:bodyPr/>
          <a:lstStyle/>
          <a:p>
            <a:r>
              <a:rPr lang="en-GB" dirty="0"/>
              <a:t>Overview</a:t>
            </a:r>
            <a:endParaRPr lang="en-DK" dirty="0"/>
          </a:p>
        </p:txBody>
      </p:sp>
      <p:sp>
        <p:nvSpPr>
          <p:cNvPr id="3" name="Content Placeholder 2">
            <a:extLst>
              <a:ext uri="{FF2B5EF4-FFF2-40B4-BE49-F238E27FC236}">
                <a16:creationId xmlns:a16="http://schemas.microsoft.com/office/drawing/2014/main" id="{CE8515A0-95D2-4EEC-8F0B-AA80ADBA0B8C}"/>
              </a:ext>
            </a:extLst>
          </p:cNvPr>
          <p:cNvSpPr>
            <a:spLocks noGrp="1"/>
          </p:cNvSpPr>
          <p:nvPr>
            <p:ph idx="1"/>
          </p:nvPr>
        </p:nvSpPr>
        <p:spPr/>
        <p:txBody>
          <a:bodyPr/>
          <a:lstStyle/>
          <a:p>
            <a:pPr marL="514350" indent="-514350">
              <a:buFont typeface="+mj-lt"/>
              <a:buAutoNum type="romanUcPeriod"/>
            </a:pPr>
            <a:endParaRPr lang="en-GB" sz="2400" dirty="0"/>
          </a:p>
          <a:p>
            <a:pPr marL="514350" indent="-514350">
              <a:buFont typeface="+mj-lt"/>
              <a:buAutoNum type="romanUcPeriod"/>
            </a:pPr>
            <a:r>
              <a:rPr lang="en-GB" sz="2400" dirty="0"/>
              <a:t>Characteristics of qualitative reporting</a:t>
            </a:r>
          </a:p>
          <a:p>
            <a:pPr marL="514350" indent="-514350">
              <a:buFont typeface="+mj-lt"/>
              <a:buAutoNum type="romanUcPeriod"/>
            </a:pPr>
            <a:r>
              <a:rPr lang="en-GB" sz="2400" dirty="0"/>
              <a:t>What to include in a qualitative report?</a:t>
            </a:r>
          </a:p>
          <a:p>
            <a:pPr marL="514350" indent="-514350">
              <a:buFont typeface="+mj-lt"/>
              <a:buAutoNum type="romanUcPeriod"/>
            </a:pPr>
            <a:r>
              <a:rPr lang="en-GB" sz="2400" dirty="0"/>
              <a:t>How to make recommendations?</a:t>
            </a:r>
          </a:p>
          <a:p>
            <a:pPr marL="514350" indent="-514350">
              <a:buFont typeface="+mj-lt"/>
              <a:buAutoNum type="romanUcPeriod"/>
            </a:pPr>
            <a:r>
              <a:rPr lang="en-GB" sz="2400" dirty="0"/>
              <a:t>Use of qualitative findings in WFP</a:t>
            </a:r>
          </a:p>
          <a:p>
            <a:pPr marL="514350" indent="-514350">
              <a:buFont typeface="+mj-lt"/>
              <a:buAutoNum type="romanUcPeriod"/>
            </a:pPr>
            <a:r>
              <a:rPr lang="en-GB" sz="2400" dirty="0"/>
              <a:t>Examples of Qualitative Reports</a:t>
            </a:r>
          </a:p>
          <a:p>
            <a:pPr marL="514350" indent="-514350">
              <a:buFont typeface="+mj-lt"/>
              <a:buAutoNum type="romanUcPeriod"/>
            </a:pPr>
            <a:r>
              <a:rPr lang="en-GB" sz="2400" dirty="0"/>
              <a:t>Q&amp;A</a:t>
            </a:r>
          </a:p>
          <a:p>
            <a:endParaRPr lang="en-DK" sz="2400" dirty="0"/>
          </a:p>
        </p:txBody>
      </p:sp>
    </p:spTree>
    <p:extLst>
      <p:ext uri="{BB962C8B-B14F-4D97-AF65-F5344CB8AC3E}">
        <p14:creationId xmlns:p14="http://schemas.microsoft.com/office/powerpoint/2010/main" val="594566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Recommendations should be SMART </a:t>
            </a:r>
          </a:p>
        </p:txBody>
      </p:sp>
      <p:sp>
        <p:nvSpPr>
          <p:cNvPr id="4" name="Content Placeholder 3"/>
          <p:cNvSpPr>
            <a:spLocks noGrp="1"/>
          </p:cNvSpPr>
          <p:nvPr>
            <p:ph idx="1"/>
          </p:nvPr>
        </p:nvSpPr>
        <p:spPr>
          <a:xfrm>
            <a:off x="762000" y="1870256"/>
            <a:ext cx="10648950" cy="3768725"/>
          </a:xfrm>
        </p:spPr>
        <p:txBody>
          <a:bodyPr>
            <a:normAutofit fontScale="92500"/>
          </a:bodyPr>
          <a:lstStyle/>
          <a:p>
            <a:r>
              <a:rPr lang="en-US" sz="2400" b="1" dirty="0">
                <a:latin typeface="Calibri" panose="020F0502020204030204" pitchFamily="34" charset="0"/>
                <a:cs typeface="Calibri" panose="020F0502020204030204" pitchFamily="34" charset="0"/>
              </a:rPr>
              <a:t>Specific</a:t>
            </a:r>
            <a:r>
              <a:rPr lang="en-US" sz="2400" dirty="0">
                <a:latin typeface="Calibri" panose="020F0502020204030204" pitchFamily="34" charset="0"/>
                <a:cs typeface="Calibri" panose="020F0502020204030204" pitchFamily="34" charset="0"/>
              </a:rPr>
              <a:t> - it must be clear exactly what is being recommended.</a:t>
            </a:r>
          </a:p>
          <a:p>
            <a:r>
              <a:rPr lang="en-US" sz="2400" b="1" dirty="0">
                <a:latin typeface="Calibri" panose="020F0502020204030204" pitchFamily="34" charset="0"/>
                <a:cs typeface="Calibri" panose="020F0502020204030204" pitchFamily="34" charset="0"/>
              </a:rPr>
              <a:t>Measurable</a:t>
            </a:r>
            <a:r>
              <a:rPr lang="en-US" sz="2400" dirty="0">
                <a:latin typeface="Calibri" panose="020F0502020204030204" pitchFamily="34" charset="0"/>
                <a:cs typeface="Calibri" panose="020F0502020204030204" pitchFamily="34" charset="0"/>
              </a:rPr>
              <a:t> - it should be possible to tell whether the recommendation has been implemented or not.</a:t>
            </a:r>
          </a:p>
          <a:p>
            <a:r>
              <a:rPr lang="en-US" sz="2400" b="1" dirty="0">
                <a:latin typeface="Calibri" panose="020F0502020204030204" pitchFamily="34" charset="0"/>
                <a:cs typeface="Calibri" panose="020F0502020204030204" pitchFamily="34" charset="0"/>
              </a:rPr>
              <a:t>Accountable</a:t>
            </a:r>
            <a:r>
              <a:rPr lang="en-US" sz="2400" dirty="0">
                <a:latin typeface="Calibri" panose="020F0502020204030204" pitchFamily="34" charset="0"/>
                <a:cs typeface="Calibri" panose="020F0502020204030204" pitchFamily="34" charset="0"/>
              </a:rPr>
              <a:t> - the person or entity responsible for implementing the recommendation should be identified. </a:t>
            </a:r>
          </a:p>
          <a:p>
            <a:r>
              <a:rPr lang="en-US" sz="2400" b="1" dirty="0">
                <a:latin typeface="Calibri" panose="020F0502020204030204" pitchFamily="34" charset="0"/>
                <a:cs typeface="Calibri" panose="020F0502020204030204" pitchFamily="34" charset="0"/>
              </a:rPr>
              <a:t>Realistic</a:t>
            </a:r>
            <a:r>
              <a:rPr lang="en-US" sz="2400" dirty="0">
                <a:latin typeface="Calibri" panose="020F0502020204030204" pitchFamily="34" charset="0"/>
                <a:cs typeface="Calibri" panose="020F0502020204030204" pitchFamily="34" charset="0"/>
              </a:rPr>
              <a:t> - recommendations need to fall within the range of the possible. This does not mean that they cannot be “outside the box” but they should bear resources and other constraints in mind.</a:t>
            </a:r>
          </a:p>
          <a:p>
            <a:r>
              <a:rPr lang="en-US" sz="2400" b="1" dirty="0">
                <a:latin typeface="Calibri" panose="020F0502020204030204" pitchFamily="34" charset="0"/>
                <a:cs typeface="Calibri" panose="020F0502020204030204" pitchFamily="34" charset="0"/>
              </a:rPr>
              <a:t>Time-bound</a:t>
            </a:r>
            <a:r>
              <a:rPr lang="en-US" sz="2400" dirty="0">
                <a:latin typeface="Calibri" panose="020F0502020204030204" pitchFamily="34" charset="0"/>
                <a:cs typeface="Calibri" panose="020F0502020204030204" pitchFamily="34" charset="0"/>
              </a:rPr>
              <a:t> - the timetable for implementing the recommendation should be given.</a:t>
            </a:r>
          </a:p>
          <a:p>
            <a:endParaRPr lang="en-US" sz="2400" dirty="0"/>
          </a:p>
        </p:txBody>
      </p:sp>
    </p:spTree>
    <p:extLst>
      <p:ext uri="{BB962C8B-B14F-4D97-AF65-F5344CB8AC3E}">
        <p14:creationId xmlns:p14="http://schemas.microsoft.com/office/powerpoint/2010/main" val="2371046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176-E1BA-4721-A5E4-3E16AB3263E4}"/>
              </a:ext>
            </a:extLst>
          </p:cNvPr>
          <p:cNvSpPr>
            <a:spLocks noGrp="1"/>
          </p:cNvSpPr>
          <p:nvPr>
            <p:ph type="title"/>
          </p:nvPr>
        </p:nvSpPr>
        <p:spPr/>
        <p:txBody>
          <a:bodyPr/>
          <a:lstStyle/>
          <a:p>
            <a:r>
              <a:rPr lang="en-GB" dirty="0"/>
              <a:t>Exercise – Reflect on and improve the </a:t>
            </a:r>
            <a:r>
              <a:rPr lang="en-GB"/>
              <a:t>following recommendation: </a:t>
            </a:r>
            <a:endParaRPr lang="en-DK" dirty="0"/>
          </a:p>
        </p:txBody>
      </p:sp>
      <p:sp>
        <p:nvSpPr>
          <p:cNvPr id="3" name="Content Placeholder 2">
            <a:extLst>
              <a:ext uri="{FF2B5EF4-FFF2-40B4-BE49-F238E27FC236}">
                <a16:creationId xmlns:a16="http://schemas.microsoft.com/office/drawing/2014/main" id="{A51059B7-6B11-4DEF-9B2F-B94B988AFA9B}"/>
              </a:ext>
            </a:extLst>
          </p:cNvPr>
          <p:cNvSpPr>
            <a:spLocks noGrp="1"/>
          </p:cNvSpPr>
          <p:nvPr>
            <p:ph idx="1"/>
          </p:nvPr>
        </p:nvSpPr>
        <p:spPr>
          <a:xfrm>
            <a:off x="1300348" y="3652278"/>
            <a:ext cx="8729314" cy="1384300"/>
          </a:xfrm>
        </p:spPr>
        <p:txBody>
          <a:bodyPr vert="horz" lIns="91440" tIns="45720" rIns="91440" bIns="45720" rtlCol="0" anchor="t">
            <a:noAutofit/>
          </a:bodyPr>
          <a:lstStyle/>
          <a:p>
            <a:pPr algn="just">
              <a:lnSpc>
                <a:spcPct val="150000"/>
              </a:lnSpc>
            </a:pPr>
            <a:r>
              <a:rPr lang="en-US" sz="2800" b="1" dirty="0">
                <a:latin typeface="Calibri"/>
                <a:ea typeface="Calibri" panose="020F0502020204030204" pitchFamily="34" charset="0"/>
                <a:cs typeface="Times New Roman"/>
              </a:rPr>
              <a:t>CP staff</a:t>
            </a:r>
            <a:r>
              <a:rPr lang="en-US" sz="2800" dirty="0">
                <a:latin typeface="Calibri"/>
                <a:ea typeface="Calibri" panose="020F0502020204030204" pitchFamily="34" charset="0"/>
                <a:cs typeface="Times New Roman"/>
              </a:rPr>
              <a:t> should ensure that </a:t>
            </a:r>
            <a:r>
              <a:rPr lang="en-US" sz="2800" b="1" dirty="0">
                <a:latin typeface="Calibri"/>
                <a:ea typeface="Calibri" panose="020F0502020204030204" pitchFamily="34" charset="0"/>
                <a:cs typeface="Times New Roman"/>
              </a:rPr>
              <a:t>elderly and disabled people</a:t>
            </a:r>
            <a:r>
              <a:rPr lang="en-US" sz="2800" dirty="0">
                <a:latin typeface="Calibri"/>
                <a:ea typeface="Calibri" panose="020F0502020204030204" pitchFamily="34" charset="0"/>
                <a:cs typeface="Times New Roman"/>
              </a:rPr>
              <a:t> receive their food assistance first during </a:t>
            </a:r>
            <a:r>
              <a:rPr lang="en-US" sz="2800" b="1" dirty="0">
                <a:latin typeface="Calibri"/>
                <a:ea typeface="Calibri" panose="020F0502020204030204" pitchFamily="34" charset="0"/>
                <a:cs typeface="Times New Roman"/>
              </a:rPr>
              <a:t>monthly general food distributions. </a:t>
            </a:r>
            <a:endParaRPr lang="en-US" sz="2800" b="1" dirty="0">
              <a:effectLst/>
              <a:latin typeface="Calibri"/>
              <a:ea typeface="Calibri" panose="020F0502020204030204" pitchFamily="34"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3AC897C7-80DB-4A6A-9338-39E69C6F6D8B}"/>
              </a:ext>
            </a:extLst>
          </p:cNvPr>
          <p:cNvSpPr txBox="1">
            <a:spLocks/>
          </p:cNvSpPr>
          <p:nvPr/>
        </p:nvSpPr>
        <p:spPr>
          <a:xfrm>
            <a:off x="1303851" y="2341988"/>
            <a:ext cx="8825659" cy="920094"/>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lnSpc>
                <a:spcPct val="150000"/>
              </a:lnSpc>
            </a:pPr>
            <a:r>
              <a:rPr lang="en-GB" sz="2800" dirty="0">
                <a:latin typeface="Calibri"/>
                <a:ea typeface="Calibri" panose="020F0502020204030204" pitchFamily="34" charset="0"/>
                <a:cs typeface="Times New Roman"/>
              </a:rPr>
              <a:t>Prioritize vulnerable people during distributions. </a:t>
            </a:r>
            <a:endParaRPr lang="en-DK" dirty="0">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091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176-E1BA-4721-A5E4-3E16AB3263E4}"/>
              </a:ext>
            </a:extLst>
          </p:cNvPr>
          <p:cNvSpPr>
            <a:spLocks noGrp="1"/>
          </p:cNvSpPr>
          <p:nvPr>
            <p:ph type="title"/>
          </p:nvPr>
        </p:nvSpPr>
        <p:spPr/>
        <p:txBody>
          <a:bodyPr/>
          <a:lstStyle/>
          <a:p>
            <a:r>
              <a:rPr lang="en-GB" dirty="0"/>
              <a:t>Exercise – Reflect on and improve the following recommendations: </a:t>
            </a:r>
            <a:endParaRPr lang="en-DK" dirty="0"/>
          </a:p>
        </p:txBody>
      </p:sp>
      <p:sp>
        <p:nvSpPr>
          <p:cNvPr id="3" name="Content Placeholder 2">
            <a:extLst>
              <a:ext uri="{FF2B5EF4-FFF2-40B4-BE49-F238E27FC236}">
                <a16:creationId xmlns:a16="http://schemas.microsoft.com/office/drawing/2014/main" id="{A51059B7-6B11-4DEF-9B2F-B94B988AFA9B}"/>
              </a:ext>
            </a:extLst>
          </p:cNvPr>
          <p:cNvSpPr>
            <a:spLocks noGrp="1"/>
          </p:cNvSpPr>
          <p:nvPr>
            <p:ph idx="1"/>
          </p:nvPr>
        </p:nvSpPr>
        <p:spPr>
          <a:xfrm>
            <a:off x="1189989" y="1398479"/>
            <a:ext cx="8825659" cy="2093749"/>
          </a:xfrm>
        </p:spPr>
        <p:txBody>
          <a:bodyPr vert="horz" lIns="91440" tIns="45720" rIns="91440" bIns="45720" rtlCol="0" anchor="t">
            <a:normAutofit/>
          </a:bodyPr>
          <a:lstStyle/>
          <a:p>
            <a:pPr algn="just">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GB" sz="2800" dirty="0">
                <a:latin typeface="Calibri"/>
                <a:ea typeface="Calibri" panose="020F0502020204030204" pitchFamily="34" charset="0"/>
                <a:cs typeface="Times New Roman"/>
              </a:rPr>
              <a:t>In collaboration with UNHCR, establish a feedback mechanism.</a:t>
            </a:r>
            <a:r>
              <a:rPr lang="en-GB" dirty="0">
                <a:latin typeface="Calibri"/>
                <a:ea typeface="Calibri" panose="020F0502020204030204" pitchFamily="34" charset="0"/>
                <a:cs typeface="Times New Roman"/>
              </a:rPr>
              <a:t> </a:t>
            </a:r>
            <a:endParaRPr lang="en-GB" dirty="0">
              <a:latin typeface="Calibri"/>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83CBDCB6-DEEB-466F-8BD7-51578E1064DD}"/>
              </a:ext>
            </a:extLst>
          </p:cNvPr>
          <p:cNvSpPr txBox="1">
            <a:spLocks/>
          </p:cNvSpPr>
          <p:nvPr/>
        </p:nvSpPr>
        <p:spPr>
          <a:xfrm>
            <a:off x="1303851" y="3255307"/>
            <a:ext cx="8729314" cy="1384300"/>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lnSpc>
                <a:spcPct val="150000"/>
              </a:lnSpc>
            </a:pPr>
            <a:r>
              <a:rPr lang="en-US" sz="2800" b="1">
                <a:latin typeface="Calibri"/>
                <a:ea typeface="Calibri" panose="020F0502020204030204" pitchFamily="34" charset="0"/>
                <a:cs typeface="Times New Roman"/>
              </a:rPr>
              <a:t>In collaboration with UNHCR,</a:t>
            </a:r>
            <a:r>
              <a:rPr lang="en-US" sz="2800" dirty="0">
                <a:latin typeface="Calibri"/>
                <a:ea typeface="Calibri" panose="020F0502020204030204" pitchFamily="34" charset="0"/>
                <a:cs typeface="Times New Roman"/>
              </a:rPr>
              <a:t> </a:t>
            </a:r>
            <a:r>
              <a:rPr lang="en-US" sz="2800" b="1">
                <a:latin typeface="Calibri"/>
                <a:ea typeface="Calibri" panose="020F0502020204030204" pitchFamily="34" charset="0"/>
                <a:cs typeface="Times New Roman"/>
              </a:rPr>
              <a:t>WFP Protection focal point</a:t>
            </a:r>
            <a:r>
              <a:rPr lang="en-US" sz="2800">
                <a:latin typeface="Calibri"/>
                <a:ea typeface="Calibri" panose="020F0502020204030204" pitchFamily="34" charset="0"/>
                <a:cs typeface="Times New Roman"/>
              </a:rPr>
              <a:t> should establish a </a:t>
            </a:r>
            <a:r>
              <a:rPr lang="en-US" sz="2800" b="1">
                <a:latin typeface="Calibri"/>
                <a:ea typeface="Calibri" panose="020F0502020204030204" pitchFamily="34" charset="0"/>
                <a:cs typeface="Times New Roman"/>
              </a:rPr>
              <a:t>hotline accessible to the IDP and host community  in the west region of Bangladesh</a:t>
            </a:r>
            <a:r>
              <a:rPr lang="en-US" sz="2800">
                <a:latin typeface="Calibri"/>
                <a:ea typeface="Calibri" panose="020F0502020204030204" pitchFamily="34" charset="0"/>
                <a:cs typeface="Times New Roman"/>
              </a:rPr>
              <a:t>, by the </a:t>
            </a:r>
            <a:r>
              <a:rPr lang="en-US" sz="2800" b="1">
                <a:latin typeface="Calibri"/>
                <a:ea typeface="Calibri" panose="020F0502020204030204" pitchFamily="34" charset="0"/>
                <a:cs typeface="Times New Roman"/>
              </a:rPr>
              <a:t>beginning of Q3</a:t>
            </a:r>
            <a:r>
              <a:rPr lang="en-US" sz="2800">
                <a:latin typeface="Calibri"/>
                <a:ea typeface="Calibri" panose="020F0502020204030204" pitchFamily="34" charset="0"/>
                <a:cs typeface="Times New Roman"/>
              </a:rPr>
              <a:t>. </a:t>
            </a:r>
            <a:endParaRPr lang="en-US" sz="2800">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312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176-E1BA-4721-A5E4-3E16AB3263E4}"/>
              </a:ext>
            </a:extLst>
          </p:cNvPr>
          <p:cNvSpPr>
            <a:spLocks noGrp="1"/>
          </p:cNvSpPr>
          <p:nvPr>
            <p:ph type="title"/>
          </p:nvPr>
        </p:nvSpPr>
        <p:spPr/>
        <p:txBody>
          <a:bodyPr/>
          <a:lstStyle/>
          <a:p>
            <a:r>
              <a:rPr lang="en-GB" dirty="0"/>
              <a:t>Exercise – Reflect on and improve the following recommendations: </a:t>
            </a:r>
            <a:endParaRPr lang="en-DK" dirty="0"/>
          </a:p>
        </p:txBody>
      </p:sp>
      <p:sp>
        <p:nvSpPr>
          <p:cNvPr id="3" name="Content Placeholder 2">
            <a:extLst>
              <a:ext uri="{FF2B5EF4-FFF2-40B4-BE49-F238E27FC236}">
                <a16:creationId xmlns:a16="http://schemas.microsoft.com/office/drawing/2014/main" id="{A51059B7-6B11-4DEF-9B2F-B94B988AFA9B}"/>
              </a:ext>
            </a:extLst>
          </p:cNvPr>
          <p:cNvSpPr>
            <a:spLocks noGrp="1"/>
          </p:cNvSpPr>
          <p:nvPr>
            <p:ph idx="1"/>
          </p:nvPr>
        </p:nvSpPr>
        <p:spPr>
          <a:xfrm>
            <a:off x="1154954" y="1911350"/>
            <a:ext cx="8825659" cy="1419335"/>
          </a:xfrm>
        </p:spPr>
        <p:txBody>
          <a:bodyPr vert="horz" lIns="91440" tIns="45720" rIns="91440" bIns="45720" rtlCol="0" anchor="t">
            <a:normAutofit fontScale="62500" lnSpcReduction="20000"/>
          </a:bodyPr>
          <a:lstStyle/>
          <a:p>
            <a:pPr algn="just">
              <a:lnSpc>
                <a:spcPct val="150000"/>
              </a:lnSpc>
            </a:pPr>
            <a:r>
              <a:rPr lang="en-GB" sz="5100" dirty="0">
                <a:latin typeface="Calibri"/>
                <a:cs typeface="Times New Roman"/>
              </a:rPr>
              <a:t>Promote daily exchange with beneficiaries on WFP activities and procedures</a:t>
            </a:r>
            <a:r>
              <a:rPr lang="fr-FR" sz="5100" dirty="0">
                <a:latin typeface="Calibri"/>
                <a:cs typeface="Times New Roman"/>
              </a:rPr>
              <a:t>.</a:t>
            </a:r>
            <a:endParaRPr lang="en-GB" sz="5100" dirty="0">
              <a:latin typeface="Calibri"/>
              <a:cs typeface="Times New Roman"/>
            </a:endParaRPr>
          </a:p>
          <a:p>
            <a:pPr algn="just">
              <a:lnSpc>
                <a:spcPct val="150000"/>
              </a:lnSpc>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endParaRPr lang="en-DK"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5DC8B3F4-BB27-4CA6-8899-DBD3AF2F29A6}"/>
              </a:ext>
            </a:extLst>
          </p:cNvPr>
          <p:cNvSpPr txBox="1">
            <a:spLocks/>
          </p:cNvSpPr>
          <p:nvPr/>
        </p:nvSpPr>
        <p:spPr>
          <a:xfrm>
            <a:off x="1303851" y="3374040"/>
            <a:ext cx="8729314" cy="1384300"/>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lnSpc>
                <a:spcPct val="150000"/>
              </a:lnSpc>
            </a:pPr>
            <a:r>
              <a:rPr lang="en-US" sz="2800" dirty="0">
                <a:latin typeface="Calibri"/>
                <a:ea typeface="Calibri" panose="020F0502020204030204" pitchFamily="34" charset="0"/>
                <a:cs typeface="Times New Roman"/>
              </a:rPr>
              <a:t>Communicate with beneficiaries on a </a:t>
            </a:r>
            <a:r>
              <a:rPr lang="en-US" sz="2800" b="1" dirty="0">
                <a:latin typeface="Calibri"/>
                <a:ea typeface="Calibri" panose="020F0502020204030204" pitchFamily="34" charset="0"/>
                <a:cs typeface="Times New Roman"/>
              </a:rPr>
              <a:t>weekly basis</a:t>
            </a:r>
            <a:r>
              <a:rPr lang="en-US" sz="2800" dirty="0">
                <a:latin typeface="Calibri"/>
                <a:ea typeface="Calibri" panose="020F0502020204030204" pitchFamily="34" charset="0"/>
                <a:cs typeface="Times New Roman"/>
              </a:rPr>
              <a:t> through </a:t>
            </a:r>
            <a:r>
              <a:rPr lang="en-US" sz="2800" b="1" dirty="0">
                <a:latin typeface="Calibri"/>
                <a:ea typeface="Calibri" panose="020F0502020204030204" pitchFamily="34" charset="0"/>
                <a:cs typeface="Times New Roman"/>
              </a:rPr>
              <a:t>WFP's Facebook page</a:t>
            </a:r>
            <a:r>
              <a:rPr lang="en-US" sz="2800" dirty="0">
                <a:latin typeface="Calibri"/>
                <a:ea typeface="Calibri" panose="020F0502020204030204" pitchFamily="34" charset="0"/>
                <a:cs typeface="Times New Roman"/>
              </a:rPr>
              <a:t>, responding to comments and questions around </a:t>
            </a:r>
            <a:r>
              <a:rPr lang="en-US" sz="2800" b="1" dirty="0">
                <a:latin typeface="Calibri"/>
                <a:ea typeface="Calibri" panose="020F0502020204030204" pitchFamily="34" charset="0"/>
                <a:cs typeface="Times New Roman"/>
              </a:rPr>
              <a:t>targeting and implementation of the cash-based assistance </a:t>
            </a:r>
            <a:r>
              <a:rPr lang="en-US" sz="2800" b="1" dirty="0" err="1">
                <a:latin typeface="Calibri"/>
                <a:ea typeface="Calibri" panose="020F0502020204030204" pitchFamily="34" charset="0"/>
                <a:cs typeface="Times New Roman"/>
              </a:rPr>
              <a:t>programme</a:t>
            </a:r>
            <a:r>
              <a:rPr lang="en-US" sz="2800" b="1" dirty="0">
                <a:latin typeface="Calibri"/>
                <a:ea typeface="Calibri" panose="020F0502020204030204" pitchFamily="34" charset="0"/>
                <a:cs typeface="Times New Roman"/>
              </a:rPr>
              <a:t>.</a:t>
            </a:r>
            <a:r>
              <a:rPr lang="en-US" sz="2800" dirty="0">
                <a:latin typeface="Calibri"/>
                <a:ea typeface="Calibri" panose="020F0502020204030204" pitchFamily="34" charset="0"/>
                <a:cs typeface="Times New Roman"/>
              </a:rPr>
              <a:t>  </a:t>
            </a:r>
            <a:endParaRPr lang="en-US" sz="2800" dirty="0">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870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233976"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Use of qualitative findings in WFP</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15340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6884-717F-46F2-AB04-B8413929EA8C}"/>
              </a:ext>
            </a:extLst>
          </p:cNvPr>
          <p:cNvSpPr>
            <a:spLocks noGrp="1"/>
          </p:cNvSpPr>
          <p:nvPr>
            <p:ph type="title"/>
          </p:nvPr>
        </p:nvSpPr>
        <p:spPr/>
        <p:txBody>
          <a:bodyPr/>
          <a:lstStyle/>
          <a:p>
            <a:r>
              <a:rPr lang="en-US" dirty="0"/>
              <a:t>Informing operational changes</a:t>
            </a:r>
          </a:p>
        </p:txBody>
      </p:sp>
      <p:sp>
        <p:nvSpPr>
          <p:cNvPr id="3" name="Content Placeholder 2">
            <a:extLst>
              <a:ext uri="{FF2B5EF4-FFF2-40B4-BE49-F238E27FC236}">
                <a16:creationId xmlns:a16="http://schemas.microsoft.com/office/drawing/2014/main" id="{7194D4D1-3CEE-4CFC-9054-A90634D7195C}"/>
              </a:ext>
            </a:extLst>
          </p:cNvPr>
          <p:cNvSpPr>
            <a:spLocks noGrp="1"/>
          </p:cNvSpPr>
          <p:nvPr>
            <p:ph idx="1"/>
          </p:nvPr>
        </p:nvSpPr>
        <p:spPr/>
        <p:txBody>
          <a:bodyPr/>
          <a:lstStyle/>
          <a:p>
            <a:r>
              <a:rPr lang="en-US" dirty="0"/>
              <a:t>Sufficiency of quantities received, or CBT values (Palestine)</a:t>
            </a:r>
          </a:p>
          <a:p>
            <a:r>
              <a:rPr lang="en-US" dirty="0"/>
              <a:t>Changing certain commodities in the food ration (Palestine)</a:t>
            </a:r>
          </a:p>
          <a:p>
            <a:r>
              <a:rPr lang="en-US" dirty="0"/>
              <a:t>Evaluate the markets in terms of their compliance with the contract terms (keeping the lowest prices, storage conditions, correct labelling </a:t>
            </a:r>
            <a:r>
              <a:rPr lang="en-US" dirty="0" err="1"/>
              <a:t>etc</a:t>
            </a:r>
            <a:r>
              <a:rPr lang="en-US" dirty="0"/>
              <a:t>) (Turkey)</a:t>
            </a:r>
          </a:p>
          <a:p>
            <a:r>
              <a:rPr lang="en-US" dirty="0"/>
              <a:t>Revise the vulnerability criteria for targeting (Egypt and Syria)</a:t>
            </a:r>
          </a:p>
          <a:p>
            <a:r>
              <a:rPr lang="en-US" dirty="0"/>
              <a:t>Assess markets and reasons behind food price changes (Syria)</a:t>
            </a:r>
          </a:p>
          <a:p>
            <a:r>
              <a:rPr lang="en-US" dirty="0"/>
              <a:t>Design and inform the CSP (Jordan and Tunisia)</a:t>
            </a:r>
          </a:p>
        </p:txBody>
      </p:sp>
    </p:spTree>
    <p:extLst>
      <p:ext uri="{BB962C8B-B14F-4D97-AF65-F5344CB8AC3E}">
        <p14:creationId xmlns:p14="http://schemas.microsoft.com/office/powerpoint/2010/main" val="487983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B156D-FE29-C66B-4B65-C0C99D4488F7}"/>
              </a:ext>
            </a:extLst>
          </p:cNvPr>
          <p:cNvSpPr>
            <a:spLocks noGrp="1"/>
          </p:cNvSpPr>
          <p:nvPr>
            <p:ph type="title"/>
          </p:nvPr>
        </p:nvSpPr>
        <p:spPr/>
        <p:txBody>
          <a:bodyPr/>
          <a:lstStyle/>
          <a:p>
            <a:r>
              <a:rPr lang="en-US" dirty="0"/>
              <a:t>Examples of Qualitative Reports</a:t>
            </a:r>
          </a:p>
        </p:txBody>
      </p:sp>
      <p:sp>
        <p:nvSpPr>
          <p:cNvPr id="3" name="Content Placeholder 2">
            <a:extLst>
              <a:ext uri="{FF2B5EF4-FFF2-40B4-BE49-F238E27FC236}">
                <a16:creationId xmlns:a16="http://schemas.microsoft.com/office/drawing/2014/main" id="{F1FE7257-FEA4-35FA-A935-B52B5554B23D}"/>
              </a:ext>
            </a:extLst>
          </p:cNvPr>
          <p:cNvSpPr>
            <a:spLocks noGrp="1"/>
          </p:cNvSpPr>
          <p:nvPr>
            <p:ph idx="1"/>
          </p:nvPr>
        </p:nvSpPr>
        <p:spPr/>
        <p:txBody>
          <a:bodyPr/>
          <a:lstStyle/>
          <a:p>
            <a:r>
              <a:rPr lang="en-US" dirty="0">
                <a:hlinkClick r:id="rId2">
                  <a:extLst>
                    <a:ext uri="{A12FA001-AC4F-418D-AE19-62706E023703}">
                      <ahyp:hlinkClr xmlns:ahyp="http://schemas.microsoft.com/office/drawing/2018/hyperlinkcolor" val="tx"/>
                    </a:ext>
                  </a:extLst>
                </a:hlinkClick>
              </a:rPr>
              <a:t>Targeting validation of cash program for Sudan Crisis in Egypt:</a:t>
            </a:r>
          </a:p>
          <a:p>
            <a:endParaRPr lang="en-US" dirty="0"/>
          </a:p>
          <a:p>
            <a:r>
              <a:rPr lang="en-US" dirty="0">
                <a:hlinkClick r:id="rId3">
                  <a:extLst>
                    <a:ext uri="{A12FA001-AC4F-418D-AE19-62706E023703}">
                      <ahyp:hlinkClr xmlns:ahyp="http://schemas.microsoft.com/office/drawing/2018/hyperlinkcolor" val="tx"/>
                    </a:ext>
                  </a:extLst>
                </a:hlinkClick>
              </a:rPr>
              <a:t>WFP Jordan Country Strategic Plan (2023-2027): Beneficiary Consultations:</a:t>
            </a:r>
          </a:p>
          <a:p>
            <a:endParaRPr lang="en-US" dirty="0"/>
          </a:p>
        </p:txBody>
      </p:sp>
      <p:sp>
        <p:nvSpPr>
          <p:cNvPr id="4" name="TextBox 3">
            <a:extLst>
              <a:ext uri="{FF2B5EF4-FFF2-40B4-BE49-F238E27FC236}">
                <a16:creationId xmlns:a16="http://schemas.microsoft.com/office/drawing/2014/main" id="{3FF43E57-9C02-D21B-AE22-5640A6F15F96}"/>
              </a:ext>
            </a:extLst>
          </p:cNvPr>
          <p:cNvSpPr txBox="1"/>
          <p:nvPr/>
        </p:nvSpPr>
        <p:spPr>
          <a:xfrm>
            <a:off x="1740309" y="4248465"/>
            <a:ext cx="8652387" cy="1200329"/>
          </a:xfrm>
          <a:prstGeom prst="rect">
            <a:avLst/>
          </a:prstGeom>
          <a:noFill/>
        </p:spPr>
        <p:txBody>
          <a:bodyPr wrap="square" rtlCol="0">
            <a:spAutoFit/>
          </a:bodyPr>
          <a:lstStyle/>
          <a:p>
            <a:pPr algn="ctr"/>
            <a:r>
              <a:rPr lang="en-US" sz="2400" dirty="0"/>
              <a:t>What are some key reporting elements used in these reports? Which elements do you think are most helpful in conveying the message?</a:t>
            </a:r>
          </a:p>
        </p:txBody>
      </p:sp>
    </p:spTree>
    <p:extLst>
      <p:ext uri="{BB962C8B-B14F-4D97-AF65-F5344CB8AC3E}">
        <p14:creationId xmlns:p14="http://schemas.microsoft.com/office/powerpoint/2010/main" val="1297543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Q &amp; A</a:t>
            </a:r>
            <a:br>
              <a:rPr lang="it-IT"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b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73486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Characteristics of qualitative reporting</a:t>
            </a:r>
            <a:br>
              <a:rPr lang="it-IT"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b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24744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A39BD-2D47-45A1-B106-548EB7AC2484}"/>
              </a:ext>
            </a:extLst>
          </p:cNvPr>
          <p:cNvSpPr>
            <a:spLocks noGrp="1"/>
          </p:cNvSpPr>
          <p:nvPr>
            <p:ph type="title"/>
          </p:nvPr>
        </p:nvSpPr>
        <p:spPr/>
        <p:txBody>
          <a:bodyPr/>
          <a:lstStyle/>
          <a:p>
            <a:r>
              <a:rPr lang="en-GB" dirty="0"/>
              <a:t>Scope</a:t>
            </a:r>
            <a:endParaRPr lang="en-DK" dirty="0"/>
          </a:p>
        </p:txBody>
      </p:sp>
      <p:sp>
        <p:nvSpPr>
          <p:cNvPr id="3" name="Content Placeholder 2">
            <a:extLst>
              <a:ext uri="{FF2B5EF4-FFF2-40B4-BE49-F238E27FC236}">
                <a16:creationId xmlns:a16="http://schemas.microsoft.com/office/drawing/2014/main" id="{5956057B-96AE-48F9-B9C4-C8039D0D4E1B}"/>
              </a:ext>
            </a:extLst>
          </p:cNvPr>
          <p:cNvSpPr>
            <a:spLocks noGrp="1"/>
          </p:cNvSpPr>
          <p:nvPr>
            <p:ph idx="1"/>
          </p:nvPr>
        </p:nvSpPr>
        <p:spPr>
          <a:xfrm>
            <a:off x="824938" y="1587432"/>
            <a:ext cx="10542124" cy="4100053"/>
          </a:xfrm>
        </p:spPr>
        <p:txBody>
          <a:bodyPr/>
          <a:lstStyle/>
          <a:p>
            <a:r>
              <a:rPr lang="en-GB" dirty="0"/>
              <a:t>Why share the report? </a:t>
            </a:r>
          </a:p>
          <a:p>
            <a:pPr lvl="1"/>
            <a:r>
              <a:rPr lang="en-GB" dirty="0"/>
              <a:t>To raise awareness</a:t>
            </a:r>
          </a:p>
          <a:p>
            <a:pPr lvl="1"/>
            <a:r>
              <a:rPr lang="en-GB" dirty="0"/>
              <a:t>To collaborate </a:t>
            </a:r>
          </a:p>
          <a:p>
            <a:pPr lvl="1"/>
            <a:r>
              <a:rPr lang="en-GB" dirty="0"/>
              <a:t>To make decisions</a:t>
            </a:r>
          </a:p>
          <a:p>
            <a:pPr lvl="1"/>
            <a:r>
              <a:rPr lang="en-GB" dirty="0"/>
              <a:t>To knowledge share</a:t>
            </a:r>
          </a:p>
          <a:p>
            <a:r>
              <a:rPr lang="en-GB" dirty="0"/>
              <a:t>Who is the audience? </a:t>
            </a:r>
          </a:p>
          <a:p>
            <a:pPr lvl="1"/>
            <a:r>
              <a:rPr lang="en-GB" dirty="0"/>
              <a:t>Donors, managers, colleagues, respondents, community leaders, CPs</a:t>
            </a:r>
          </a:p>
          <a:p>
            <a:r>
              <a:rPr lang="en-GB" dirty="0"/>
              <a:t>Through which venue? </a:t>
            </a:r>
          </a:p>
          <a:p>
            <a:pPr lvl="1"/>
            <a:r>
              <a:rPr lang="en-GB" dirty="0"/>
              <a:t>Web, meetings, emails, webinars</a:t>
            </a:r>
          </a:p>
        </p:txBody>
      </p:sp>
    </p:spTree>
    <p:extLst>
      <p:ext uri="{BB962C8B-B14F-4D97-AF65-F5344CB8AC3E}">
        <p14:creationId xmlns:p14="http://schemas.microsoft.com/office/powerpoint/2010/main" val="706367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5755-F7E3-40CD-A623-915FE2BBE892}"/>
              </a:ext>
            </a:extLst>
          </p:cNvPr>
          <p:cNvSpPr>
            <a:spLocks noGrp="1"/>
          </p:cNvSpPr>
          <p:nvPr>
            <p:ph type="title"/>
          </p:nvPr>
        </p:nvSpPr>
        <p:spPr/>
        <p:txBody>
          <a:bodyPr/>
          <a:lstStyle/>
          <a:p>
            <a:r>
              <a:rPr lang="en-GB" dirty="0"/>
              <a:t>Format</a:t>
            </a:r>
            <a:endParaRPr lang="en-DK" dirty="0"/>
          </a:p>
        </p:txBody>
      </p:sp>
      <p:sp>
        <p:nvSpPr>
          <p:cNvPr id="3" name="Content Placeholder 2">
            <a:extLst>
              <a:ext uri="{FF2B5EF4-FFF2-40B4-BE49-F238E27FC236}">
                <a16:creationId xmlns:a16="http://schemas.microsoft.com/office/drawing/2014/main" id="{4A97FCA5-ED3B-4D59-A959-BB1860A6022F}"/>
              </a:ext>
            </a:extLst>
          </p:cNvPr>
          <p:cNvSpPr>
            <a:spLocks noGrp="1"/>
          </p:cNvSpPr>
          <p:nvPr>
            <p:ph idx="1"/>
          </p:nvPr>
        </p:nvSpPr>
        <p:spPr/>
        <p:txBody>
          <a:bodyPr/>
          <a:lstStyle/>
          <a:p>
            <a:r>
              <a:rPr lang="en-GB" dirty="0"/>
              <a:t>Books</a:t>
            </a:r>
          </a:p>
          <a:p>
            <a:r>
              <a:rPr lang="en-GB" dirty="0"/>
              <a:t>Chapters</a:t>
            </a:r>
          </a:p>
          <a:p>
            <a:r>
              <a:rPr lang="en-GB" dirty="0"/>
              <a:t>Narrative report</a:t>
            </a:r>
          </a:p>
          <a:p>
            <a:r>
              <a:rPr lang="en-GB" dirty="0"/>
              <a:t>Summary reports</a:t>
            </a:r>
          </a:p>
          <a:p>
            <a:r>
              <a:rPr lang="en-GB" dirty="0"/>
              <a:t>PowerPoint Presentations</a:t>
            </a:r>
          </a:p>
          <a:p>
            <a:r>
              <a:rPr lang="en-GB" dirty="0"/>
              <a:t>Blogs </a:t>
            </a:r>
          </a:p>
          <a:p>
            <a:r>
              <a:rPr lang="en-GB" dirty="0"/>
              <a:t>Graphs, images, videos</a:t>
            </a:r>
            <a:endParaRPr lang="en-DK" dirty="0"/>
          </a:p>
        </p:txBody>
      </p:sp>
    </p:spTree>
    <p:extLst>
      <p:ext uri="{BB962C8B-B14F-4D97-AF65-F5344CB8AC3E}">
        <p14:creationId xmlns:p14="http://schemas.microsoft.com/office/powerpoint/2010/main" val="301933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D2E42-9473-49C3-BC7F-8F29706AD816}"/>
              </a:ext>
            </a:extLst>
          </p:cNvPr>
          <p:cNvSpPr>
            <a:spLocks noGrp="1"/>
          </p:cNvSpPr>
          <p:nvPr>
            <p:ph type="title"/>
          </p:nvPr>
        </p:nvSpPr>
        <p:spPr/>
        <p:txBody>
          <a:bodyPr/>
          <a:lstStyle/>
          <a:p>
            <a:r>
              <a:rPr lang="en-GB" dirty="0"/>
              <a:t>Add-ons</a:t>
            </a:r>
            <a:endParaRPr lang="en-DK" dirty="0"/>
          </a:p>
        </p:txBody>
      </p:sp>
      <p:sp>
        <p:nvSpPr>
          <p:cNvPr id="3" name="Content Placeholder 2">
            <a:extLst>
              <a:ext uri="{FF2B5EF4-FFF2-40B4-BE49-F238E27FC236}">
                <a16:creationId xmlns:a16="http://schemas.microsoft.com/office/drawing/2014/main" id="{E6E266A8-5839-47D2-895E-6F26909D1AA8}"/>
              </a:ext>
            </a:extLst>
          </p:cNvPr>
          <p:cNvSpPr>
            <a:spLocks noGrp="1"/>
          </p:cNvSpPr>
          <p:nvPr>
            <p:ph idx="1"/>
          </p:nvPr>
        </p:nvSpPr>
        <p:spPr/>
        <p:txBody>
          <a:bodyPr/>
          <a:lstStyle/>
          <a:p>
            <a:r>
              <a:rPr lang="en-GB" dirty="0"/>
              <a:t>Images (remember consent)</a:t>
            </a:r>
          </a:p>
          <a:p>
            <a:r>
              <a:rPr lang="en-GB" dirty="0"/>
              <a:t>Quotes </a:t>
            </a:r>
          </a:p>
          <a:p>
            <a:r>
              <a:rPr lang="en-GB" dirty="0"/>
              <a:t>Graphs</a:t>
            </a:r>
          </a:p>
          <a:p>
            <a:r>
              <a:rPr lang="en-GB" dirty="0"/>
              <a:t>Tables</a:t>
            </a:r>
          </a:p>
          <a:p>
            <a:r>
              <a:rPr lang="en-GB" dirty="0"/>
              <a:t>Word clouds, bubble clouds, icons </a:t>
            </a:r>
          </a:p>
        </p:txBody>
      </p:sp>
    </p:spTree>
    <p:extLst>
      <p:ext uri="{BB962C8B-B14F-4D97-AF65-F5344CB8AC3E}">
        <p14:creationId xmlns:p14="http://schemas.microsoft.com/office/powerpoint/2010/main" val="105119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5BFB5-77B1-4D1B-AFD6-406BB160E030}"/>
              </a:ext>
            </a:extLst>
          </p:cNvPr>
          <p:cNvSpPr>
            <a:spLocks noGrp="1"/>
          </p:cNvSpPr>
          <p:nvPr>
            <p:ph type="title"/>
          </p:nvPr>
        </p:nvSpPr>
        <p:spPr/>
        <p:txBody>
          <a:bodyPr/>
          <a:lstStyle/>
          <a:p>
            <a:r>
              <a:rPr lang="en-US" dirty="0"/>
              <a:t>Story-telling tips</a:t>
            </a:r>
          </a:p>
        </p:txBody>
      </p:sp>
      <p:sp>
        <p:nvSpPr>
          <p:cNvPr id="3" name="Content Placeholder 2">
            <a:extLst>
              <a:ext uri="{FF2B5EF4-FFF2-40B4-BE49-F238E27FC236}">
                <a16:creationId xmlns:a16="http://schemas.microsoft.com/office/drawing/2014/main" id="{76DCBF8C-0C43-4794-867F-0769774920D6}"/>
              </a:ext>
            </a:extLst>
          </p:cNvPr>
          <p:cNvSpPr>
            <a:spLocks noGrp="1"/>
          </p:cNvSpPr>
          <p:nvPr>
            <p:ph idx="1"/>
          </p:nvPr>
        </p:nvSpPr>
        <p:spPr/>
        <p:txBody>
          <a:bodyPr/>
          <a:lstStyle/>
          <a:p>
            <a:r>
              <a:rPr lang="en-US" dirty="0"/>
              <a:t>Build your story by triangulating your qualitative research information with existing secondary information available</a:t>
            </a:r>
          </a:p>
          <a:p>
            <a:r>
              <a:rPr lang="en-US" dirty="0"/>
              <a:t>Coordinate with other stakeholders to get a comprehensive picture</a:t>
            </a:r>
          </a:p>
          <a:p>
            <a:r>
              <a:rPr lang="en-US"/>
              <a:t>“So what”?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42449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8D41-8010-4E0D-9BF9-84169550BFDF}"/>
              </a:ext>
            </a:extLst>
          </p:cNvPr>
          <p:cNvSpPr>
            <a:spLocks noGrp="1"/>
          </p:cNvSpPr>
          <p:nvPr>
            <p:ph type="title"/>
          </p:nvPr>
        </p:nvSpPr>
        <p:spPr/>
        <p:txBody>
          <a:bodyPr/>
          <a:lstStyle/>
          <a:p>
            <a:r>
              <a:rPr lang="en-US" sz="2400" dirty="0"/>
              <a:t>                        Text                                               Data visualization</a:t>
            </a:r>
          </a:p>
        </p:txBody>
      </p:sp>
      <p:sp>
        <p:nvSpPr>
          <p:cNvPr id="3" name="Content Placeholder 2">
            <a:extLst>
              <a:ext uri="{FF2B5EF4-FFF2-40B4-BE49-F238E27FC236}">
                <a16:creationId xmlns:a16="http://schemas.microsoft.com/office/drawing/2014/main" id="{A07A4233-253D-42A5-A064-D5474ECCDCB3}"/>
              </a:ext>
            </a:extLst>
          </p:cNvPr>
          <p:cNvSpPr>
            <a:spLocks noGrp="1"/>
          </p:cNvSpPr>
          <p:nvPr>
            <p:ph idx="1"/>
          </p:nvPr>
        </p:nvSpPr>
        <p:spPr>
          <a:xfrm>
            <a:off x="846312" y="1919941"/>
            <a:ext cx="5249688" cy="4100053"/>
          </a:xfrm>
        </p:spPr>
        <p:txBody>
          <a:bodyPr/>
          <a:lstStyle/>
          <a:p>
            <a:r>
              <a:rPr lang="en-US" dirty="0"/>
              <a:t>Households are not able to meet their food needs</a:t>
            </a:r>
          </a:p>
          <a:p>
            <a:endParaRPr lang="en-US" dirty="0"/>
          </a:p>
          <a:p>
            <a:r>
              <a:rPr lang="en-US" dirty="0"/>
              <a:t>Thanks to WFP’s school feeding program, children are able to go to school. </a:t>
            </a:r>
          </a:p>
          <a:p>
            <a:endParaRPr lang="en-US" dirty="0"/>
          </a:p>
          <a:p>
            <a:endParaRPr lang="en-US" dirty="0"/>
          </a:p>
          <a:p>
            <a:r>
              <a:rPr lang="en-US" dirty="0"/>
              <a:t>There were many factors affecting agriculture this year</a:t>
            </a:r>
          </a:p>
          <a:p>
            <a:endParaRPr lang="en-US" dirty="0"/>
          </a:p>
        </p:txBody>
      </p:sp>
      <p:pic>
        <p:nvPicPr>
          <p:cNvPr id="7" name="Picture 6">
            <a:extLst>
              <a:ext uri="{FF2B5EF4-FFF2-40B4-BE49-F238E27FC236}">
                <a16:creationId xmlns:a16="http://schemas.microsoft.com/office/drawing/2014/main" id="{0B9EDB5F-86F9-4F0C-96C7-CDED0934F913}"/>
              </a:ext>
            </a:extLst>
          </p:cNvPr>
          <p:cNvPicPr>
            <a:picLocks noChangeAspect="1"/>
          </p:cNvPicPr>
          <p:nvPr/>
        </p:nvPicPr>
        <p:blipFill rotWithShape="1">
          <a:blip r:embed="rId2"/>
          <a:srcRect l="44494" t="57973" r="42360" b="33626"/>
          <a:stretch/>
        </p:blipFill>
        <p:spPr>
          <a:xfrm>
            <a:off x="7174317" y="1704185"/>
            <a:ext cx="2969232" cy="1027812"/>
          </a:xfrm>
          <a:prstGeom prst="rect">
            <a:avLst/>
          </a:prstGeom>
        </p:spPr>
      </p:pic>
      <p:pic>
        <p:nvPicPr>
          <p:cNvPr id="9" name="Picture 8" descr="A picture containing table, person, indoor, people&#10;&#10;Description automatically generated">
            <a:extLst>
              <a:ext uri="{FF2B5EF4-FFF2-40B4-BE49-F238E27FC236}">
                <a16:creationId xmlns:a16="http://schemas.microsoft.com/office/drawing/2014/main" id="{0E59A27C-9BC6-4366-AC8B-DBBDD809E04F}"/>
              </a:ext>
            </a:extLst>
          </p:cNvPr>
          <p:cNvPicPr>
            <a:picLocks noChangeAspect="1"/>
          </p:cNvPicPr>
          <p:nvPr/>
        </p:nvPicPr>
        <p:blipFill>
          <a:blip r:embed="rId3"/>
          <a:stretch>
            <a:fillRect/>
          </a:stretch>
        </p:blipFill>
        <p:spPr>
          <a:xfrm>
            <a:off x="7239785" y="2731997"/>
            <a:ext cx="2838296" cy="1891015"/>
          </a:xfrm>
          <a:prstGeom prst="rect">
            <a:avLst/>
          </a:prstGeom>
        </p:spPr>
      </p:pic>
      <p:pic>
        <p:nvPicPr>
          <p:cNvPr id="10" name="Picture 9">
            <a:extLst>
              <a:ext uri="{FF2B5EF4-FFF2-40B4-BE49-F238E27FC236}">
                <a16:creationId xmlns:a16="http://schemas.microsoft.com/office/drawing/2014/main" id="{E310FE13-9F43-422A-834F-4F8AD39027CC}"/>
              </a:ext>
            </a:extLst>
          </p:cNvPr>
          <p:cNvPicPr>
            <a:picLocks noChangeAspect="1"/>
          </p:cNvPicPr>
          <p:nvPr/>
        </p:nvPicPr>
        <p:blipFill rotWithShape="1">
          <a:blip r:embed="rId4"/>
          <a:srcRect l="40449" t="34481" r="30899" b="31603"/>
          <a:stretch/>
        </p:blipFill>
        <p:spPr>
          <a:xfrm>
            <a:off x="7378888" y="4717404"/>
            <a:ext cx="2560090" cy="1641470"/>
          </a:xfrm>
          <a:prstGeom prst="rect">
            <a:avLst/>
          </a:prstGeom>
        </p:spPr>
      </p:pic>
      <p:sp>
        <p:nvSpPr>
          <p:cNvPr id="11" name="TextBox 10">
            <a:extLst>
              <a:ext uri="{FF2B5EF4-FFF2-40B4-BE49-F238E27FC236}">
                <a16:creationId xmlns:a16="http://schemas.microsoft.com/office/drawing/2014/main" id="{805FB486-A514-4CDD-9239-6B89F2FE46A2}"/>
              </a:ext>
            </a:extLst>
          </p:cNvPr>
          <p:cNvSpPr txBox="1"/>
          <p:nvPr/>
        </p:nvSpPr>
        <p:spPr>
          <a:xfrm>
            <a:off x="1130983" y="110872"/>
            <a:ext cx="9410497" cy="553998"/>
          </a:xfrm>
          <a:prstGeom prst="rect">
            <a:avLst/>
          </a:prstGeom>
          <a:noFill/>
        </p:spPr>
        <p:txBody>
          <a:bodyPr wrap="square" rtlCol="0">
            <a:spAutoFit/>
          </a:bodyPr>
          <a:lstStyle/>
          <a:p>
            <a:pPr algn="ctr"/>
            <a:r>
              <a:rPr lang="en-US" sz="3000" b="1" dirty="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rPr>
              <a:t>Emphasizing the story with data visualization</a:t>
            </a:r>
          </a:p>
        </p:txBody>
      </p:sp>
    </p:spTree>
    <p:extLst>
      <p:ext uri="{BB962C8B-B14F-4D97-AF65-F5344CB8AC3E}">
        <p14:creationId xmlns:p14="http://schemas.microsoft.com/office/powerpoint/2010/main" val="70450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What to include in a qualitative report? </a:t>
            </a:r>
            <a:br>
              <a:rPr lang="it-IT"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b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87d7666-7a56-41f9-98a4-ee738034c90b" xsi:nil="true"/>
    <lcf76f155ced4ddcb4097134ff3c332f xmlns="bf6d916c-3d4b-46d3-83a9-c40bb4f2a2f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8CB51203E64994F84C1BC6FB14FF1CE" ma:contentTypeVersion="10" ma:contentTypeDescription="Create a new document." ma:contentTypeScope="" ma:versionID="8b9ff0bbb38b6d26891afa091beed680">
  <xsd:schema xmlns:xsd="http://www.w3.org/2001/XMLSchema" xmlns:xs="http://www.w3.org/2001/XMLSchema" xmlns:p="http://schemas.microsoft.com/office/2006/metadata/properties" xmlns:ns2="bf6d916c-3d4b-46d3-83a9-c40bb4f2a2f9" xmlns:ns3="487d7666-7a56-41f9-98a4-ee738034c90b" targetNamespace="http://schemas.microsoft.com/office/2006/metadata/properties" ma:root="true" ma:fieldsID="ac05ca39acbc600db6680e89753488c2" ns2:_="" ns3:_="">
    <xsd:import namespace="bf6d916c-3d4b-46d3-83a9-c40bb4f2a2f9"/>
    <xsd:import namespace="487d7666-7a56-41f9-98a4-ee738034c90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6d916c-3d4b-46d3-83a9-c40bb4f2a2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7d7666-7a56-41f9-98a4-ee738034c90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5d86323-f16c-4ca8-9884-5d42eb9ff6e7}" ma:internalName="TaxCatchAll" ma:showField="CatchAllData" ma:web="487d7666-7a56-41f9-98a4-ee738034c9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746C82-9EE2-4DF9-B7EE-D1D4180C6B49}">
  <ds:schemaRefs>
    <ds:schemaRef ds:uri="http://schemas.microsoft.com/office/2006/metadata/properties"/>
    <ds:schemaRef ds:uri="http://schemas.microsoft.com/office/infopath/2007/PartnerControls"/>
    <ds:schemaRef ds:uri="487d7666-7a56-41f9-98a4-ee738034c90b"/>
    <ds:schemaRef ds:uri="bf6d916c-3d4b-46d3-83a9-c40bb4f2a2f9"/>
  </ds:schemaRefs>
</ds:datastoreItem>
</file>

<file path=customXml/itemProps2.xml><?xml version="1.0" encoding="utf-8"?>
<ds:datastoreItem xmlns:ds="http://schemas.openxmlformats.org/officeDocument/2006/customXml" ds:itemID="{019870D0-51A9-4F84-8623-B4CFDA51EB50}"/>
</file>

<file path=customXml/itemProps3.xml><?xml version="1.0" encoding="utf-8"?>
<ds:datastoreItem xmlns:ds="http://schemas.openxmlformats.org/officeDocument/2006/customXml" ds:itemID="{E23B7439-07D8-44CE-BA05-9E149323F6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1472</TotalTime>
  <Words>941</Words>
  <Application>Microsoft Office PowerPoint</Application>
  <PresentationFormat>Widescreen</PresentationFormat>
  <Paragraphs>135</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Theme2</vt:lpstr>
      <vt:lpstr>PowerPoint Presentation</vt:lpstr>
      <vt:lpstr>Overview</vt:lpstr>
      <vt:lpstr>PowerPoint Presentation</vt:lpstr>
      <vt:lpstr>Scope</vt:lpstr>
      <vt:lpstr>Format</vt:lpstr>
      <vt:lpstr>Add-ons</vt:lpstr>
      <vt:lpstr>Story-telling tips</vt:lpstr>
      <vt:lpstr>                        Text                                               Data visualization</vt:lpstr>
      <vt:lpstr>PowerPoint Presentation</vt:lpstr>
      <vt:lpstr>Front page</vt:lpstr>
      <vt:lpstr>Introduction</vt:lpstr>
      <vt:lpstr>Research topic </vt:lpstr>
      <vt:lpstr>Methodology</vt:lpstr>
      <vt:lpstr>Results</vt:lpstr>
      <vt:lpstr>Discussion</vt:lpstr>
      <vt:lpstr>Recommendations</vt:lpstr>
      <vt:lpstr>PowerPoint Presentation</vt:lpstr>
      <vt:lpstr>Writing recommendations based on qualitative findings</vt:lpstr>
      <vt:lpstr>Advice for writing recommendations</vt:lpstr>
      <vt:lpstr>Recommendations should be SMART </vt:lpstr>
      <vt:lpstr>Exercise – Reflect on and improve the following recommendation: </vt:lpstr>
      <vt:lpstr>Exercise – Reflect on and improve the following recommendations: </vt:lpstr>
      <vt:lpstr>Exercise – Reflect on and improve the following recommendations: </vt:lpstr>
      <vt:lpstr>PowerPoint Presentation</vt:lpstr>
      <vt:lpstr>Informing operational changes</vt:lpstr>
      <vt:lpstr>Examples of Qualitative Reports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Lina BADAWY</cp:lastModifiedBy>
  <cp:revision>83</cp:revision>
  <dcterms:created xsi:type="dcterms:W3CDTF">2018-08-20T09:35:59Z</dcterms:created>
  <dcterms:modified xsi:type="dcterms:W3CDTF">2025-11-17T13:45:23Z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0x01010008CB51203E64994F84C1BC6FB14FF1CE</vt:lpwstr>
  </property>
  <property fmtid="{D5CDD505-2E9C-101B-9397-08002B2CF9AE}" pid="3" name="MediaServiceImageTags">
    <vt:lpwstr/>
  </property>
  <property fmtid="{D5CDD505-2E9C-101B-9397-08002B2CF9AE}" pid="4" name="Order">
    <vt:r8>9300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MSIP_Label_2a3a108f-898d-4589-9ebc-7ee3b46df9b8_Enabled">
    <vt:lpwstr>true</vt:lpwstr>
  </property>
  <property fmtid="{D5CDD505-2E9C-101B-9397-08002B2CF9AE}" pid="14" name="MSIP_Label_2a3a108f-898d-4589-9ebc-7ee3b46df9b8_SetDate">
    <vt:lpwstr>2025-11-17T13:45:23Z</vt:lpwstr>
  </property>
  <property fmtid="{D5CDD505-2E9C-101B-9397-08002B2CF9AE}" pid="15" name="MSIP_Label_2a3a108f-898d-4589-9ebc-7ee3b46df9b8_Method">
    <vt:lpwstr>Standard</vt:lpwstr>
  </property>
  <property fmtid="{D5CDD505-2E9C-101B-9397-08002B2CF9AE}" pid="16" name="MSIP_Label_2a3a108f-898d-4589-9ebc-7ee3b46df9b8_Name">
    <vt:lpwstr>Official use only</vt:lpwstr>
  </property>
  <property fmtid="{D5CDD505-2E9C-101B-9397-08002B2CF9AE}" pid="17" name="MSIP_Label_2a3a108f-898d-4589-9ebc-7ee3b46df9b8_SiteId">
    <vt:lpwstr>462ad9ae-d7d9-4206-b874-71b1e079776f</vt:lpwstr>
  </property>
  <property fmtid="{D5CDD505-2E9C-101B-9397-08002B2CF9AE}" pid="18" name="MSIP_Label_2a3a108f-898d-4589-9ebc-7ee3b46df9b8_ActionId">
    <vt:lpwstr>4a220ae1-e002-47c3-b9ac-889f2fe5b96d</vt:lpwstr>
  </property>
  <property fmtid="{D5CDD505-2E9C-101B-9397-08002B2CF9AE}" pid="19" name="MSIP_Label_2a3a108f-898d-4589-9ebc-7ee3b46df9b8_ContentBits">
    <vt:lpwstr>0</vt:lpwstr>
  </property>
  <property fmtid="{D5CDD505-2E9C-101B-9397-08002B2CF9AE}" pid="20" name="MSIP_Label_2a3a108f-898d-4589-9ebc-7ee3b46df9b8_Tag">
    <vt:lpwstr>10, 3, 0, 2</vt:lpwstr>
  </property>
</Properties>
</file>