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30"/>
  </p:notesMasterIdLst>
  <p:handoutMasterIdLst>
    <p:handoutMasterId r:id="rId31"/>
  </p:handoutMasterIdLst>
  <p:sldIdLst>
    <p:sldId id="277" r:id="rId5"/>
    <p:sldId id="278" r:id="rId6"/>
    <p:sldId id="344" r:id="rId7"/>
    <p:sldId id="318" r:id="rId8"/>
    <p:sldId id="321" r:id="rId9"/>
    <p:sldId id="322" r:id="rId10"/>
    <p:sldId id="336" r:id="rId11"/>
    <p:sldId id="324" r:id="rId12"/>
    <p:sldId id="338" r:id="rId13"/>
    <p:sldId id="325" r:id="rId14"/>
    <p:sldId id="345" r:id="rId15"/>
    <p:sldId id="335" r:id="rId16"/>
    <p:sldId id="340" r:id="rId17"/>
    <p:sldId id="331" r:id="rId18"/>
    <p:sldId id="319" r:id="rId19"/>
    <p:sldId id="323" r:id="rId20"/>
    <p:sldId id="326" r:id="rId21"/>
    <p:sldId id="332" r:id="rId22"/>
    <p:sldId id="328" r:id="rId23"/>
    <p:sldId id="329" r:id="rId24"/>
    <p:sldId id="337" r:id="rId25"/>
    <p:sldId id="334" r:id="rId26"/>
    <p:sldId id="330" r:id="rId27"/>
    <p:sldId id="333" r:id="rId28"/>
    <p:sldId id="290"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BA"/>
    <a:srgbClr val="FF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9E015F-1562-0C57-D686-5C2DEBF33225}" v="3" dt="2023-09-11T16:16:52.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8" d="100"/>
          <a:sy n="68" d="100"/>
        </p:scale>
        <p:origin x="524" y="3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C6366D-1822-4AF9-86EB-BC243A25FD1D}"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DC56CD59-3A30-4A49-86A3-59F8843DA04A}" type="pres">
      <dgm:prSet presAssocID="{04C6366D-1822-4AF9-86EB-BC243A25FD1D}" presName="linear" presStyleCnt="0">
        <dgm:presLayoutVars>
          <dgm:animLvl val="lvl"/>
          <dgm:resizeHandles val="exact"/>
        </dgm:presLayoutVars>
      </dgm:prSet>
      <dgm:spPr/>
    </dgm:pt>
  </dgm:ptLst>
  <dgm:cxnLst>
    <dgm:cxn modelId="{33A62406-B648-4877-8D07-E55E3488F638}" type="presOf" srcId="{04C6366D-1822-4AF9-86EB-BC243A25FD1D}" destId="{DC56CD59-3A30-4A49-86A3-59F8843DA04A}" srcOrd="0" destOrd="0" presId="urn:microsoft.com/office/officeart/2005/8/layout/vList2"/>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11/09/2023</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11/09/2023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4198387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userDrawn="1"/>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Year Month</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pPr/>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7v59gwQ2LU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atlasti.com/"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303AB9-50BE-EA49-8749-5E28A293D220}"/>
              </a:ext>
            </a:extLst>
          </p:cNvPr>
          <p:cNvSpPr txBox="1">
            <a:spLocks/>
          </p:cNvSpPr>
          <p:nvPr/>
        </p:nvSpPr>
        <p:spPr>
          <a:xfrm>
            <a:off x="1745879" y="2231809"/>
            <a:ext cx="952755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marL="0" marR="0" lvl="0" indent="0" algn="l" defTabSz="914400" rtl="0" eaLnBrk="1" fontAlgn="auto" latinLnBrk="0" hangingPunct="1">
              <a:lnSpc>
                <a:spcPts val="392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7DBC"/>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Coding in qualitative data analysis</a:t>
            </a:r>
            <a:endParaRPr kumimoji="0" lang="it-IT" sz="3600" b="0" i="0" u="none" strike="noStrike" kern="1200" cap="none" spc="0" normalizeH="0" baseline="0" noProof="0" dirty="0">
              <a:ln>
                <a:noFill/>
              </a:ln>
              <a:solidFill>
                <a:srgbClr val="007DBC"/>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E83C5BF5-D501-EEDE-475A-B8D8E935E13E}"/>
              </a:ext>
            </a:extLst>
          </p:cNvPr>
          <p:cNvSpPr txBox="1"/>
          <p:nvPr/>
        </p:nvSpPr>
        <p:spPr>
          <a:xfrm>
            <a:off x="577857" y="4190061"/>
            <a:ext cx="10281920"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E74B5"/>
                </a:solidFill>
                <a:effectLst/>
                <a:uLnTx/>
                <a:uFillTx/>
                <a:latin typeface="Calibri" panose="020F0502020204030204" pitchFamily="34" charset="0"/>
                <a:ea typeface="Calibri" panose="020F0502020204030204" pitchFamily="34" charset="0"/>
                <a:cs typeface="+mn-cs"/>
              </a:rPr>
              <a:t>              </a:t>
            </a:r>
            <a:r>
              <a:rPr kumimoji="0" lang="en-US" sz="2400" b="0" i="0" u="none" strike="noStrike" kern="1200" cap="none" spc="0" normalizeH="0" baseline="0" noProof="0" dirty="0">
                <a:ln>
                  <a:noFill/>
                </a:ln>
                <a:solidFill>
                  <a:srgbClr val="364651"/>
                </a:solidFill>
                <a:effectLst/>
                <a:uLnTx/>
                <a:uFillTx/>
                <a:latin typeface="Futura BdCn BT" panose="020B0706020204020204" pitchFamily="34" charset="0"/>
                <a:ea typeface="+mn-ea"/>
                <a:cs typeface="+mn-cs"/>
              </a:rPr>
              <a:t>Second Cohort of the Blended Course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64651"/>
                </a:solidFill>
                <a:effectLst/>
                <a:uLnTx/>
                <a:uFillTx/>
                <a:latin typeface="Futura BdCn BT" panose="020B0706020204020204" pitchFamily="34" charset="0"/>
                <a:ea typeface="+mn-ea"/>
                <a:cs typeface="+mn-cs"/>
              </a:rPr>
              <a:t>on Qualitative Research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64651"/>
              </a:solidFill>
              <a:effectLst/>
              <a:uLnTx/>
              <a:uFillTx/>
              <a:latin typeface="Futura BdCn BT" panose="020B0706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64651"/>
                </a:solidFill>
                <a:effectLst/>
                <a:uLnTx/>
                <a:uFillTx/>
                <a:latin typeface="Futura BdCn BT" panose="020B0706020204020204" pitchFamily="34" charset="0"/>
                <a:ea typeface="+mn-ea"/>
                <a:cs typeface="+mn-cs"/>
              </a:rPr>
              <a:t>Regional Bureau for the Middle East,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64651"/>
                </a:solidFill>
                <a:effectLst/>
                <a:uLnTx/>
                <a:uFillTx/>
                <a:latin typeface="Futura BdCn BT" panose="020B0706020204020204" pitchFamily="34" charset="0"/>
                <a:ea typeface="+mn-ea"/>
                <a:cs typeface="+mn-cs"/>
              </a:rPr>
              <a:t>Northern Africa and Eastern Europe, Cairo (RBC)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364651"/>
                </a:solidFill>
                <a:effectLst/>
                <a:uLnTx/>
                <a:uFillTx/>
                <a:latin typeface="Futura BdCn BT" panose="020B0706020204020204" pitchFamily="34" charset="0"/>
                <a:ea typeface="+mn-ea"/>
                <a:cs typeface="+mn-cs"/>
              </a:rPr>
              <a:t>El Gouna</a:t>
            </a:r>
            <a:r>
              <a:rPr kumimoji="0" lang="en-US" sz="1800" b="0" i="1" u="none" strike="noStrike" kern="1200" cap="none" spc="0" normalizeH="0" baseline="0" noProof="0" dirty="0">
                <a:ln>
                  <a:noFill/>
                </a:ln>
                <a:solidFill>
                  <a:srgbClr val="364651"/>
                </a:solidFill>
                <a:effectLst/>
                <a:uLnTx/>
                <a:uFillTx/>
                <a:latin typeface="Futura BdCn BT" panose="020B0706020204020204" pitchFamily="34" charset="0"/>
                <a:ea typeface="+mn-ea"/>
                <a:cs typeface="+mn-cs"/>
              </a:rPr>
              <a:t>,EGYPT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64651"/>
                </a:solidFill>
                <a:effectLst/>
                <a:uLnTx/>
                <a:uFillTx/>
                <a:latin typeface="Futura BdCn BT" panose="020B0706020204020204" pitchFamily="34" charset="0"/>
                <a:ea typeface="+mn-ea"/>
                <a:cs typeface="+mn-cs"/>
              </a:rPr>
              <a:t> September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2E74B5"/>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DB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660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1421E202-192E-45EB-9928-6AC5C3835FBE}"/>
              </a:ext>
            </a:extLst>
          </p:cNvPr>
          <p:cNvPicPr>
            <a:picLocks noChangeAspect="1"/>
          </p:cNvPicPr>
          <p:nvPr/>
        </p:nvPicPr>
        <p:blipFill rotWithShape="1">
          <a:blip r:embed="rId2">
            <a:alphaModFix amt="65000"/>
          </a:blip>
          <a:srcRect t="7803" b="7803"/>
          <a:stretch/>
        </p:blipFill>
        <p:spPr>
          <a:xfrm>
            <a:off x="1" y="-1"/>
            <a:ext cx="12192000" cy="6858001"/>
          </a:xfrm>
          <a:prstGeom prst="rect">
            <a:avLst/>
          </a:prstGeom>
        </p:spPr>
      </p:pic>
      <p:sp>
        <p:nvSpPr>
          <p:cNvPr id="2" name="Title 1">
            <a:extLst>
              <a:ext uri="{FF2B5EF4-FFF2-40B4-BE49-F238E27FC236}">
                <a16:creationId xmlns:a16="http://schemas.microsoft.com/office/drawing/2014/main" id="{573DD0F7-F301-4AB4-9C0D-0A3A98200261}"/>
              </a:ext>
            </a:extLst>
          </p:cNvPr>
          <p:cNvSpPr>
            <a:spLocks noGrp="1"/>
          </p:cNvSpPr>
          <p:nvPr>
            <p:ph type="title"/>
          </p:nvPr>
        </p:nvSpPr>
        <p:spPr/>
        <p:txBody>
          <a:bodyPr/>
          <a:lstStyle/>
          <a:p>
            <a:r>
              <a:rPr lang="en-GB">
                <a:solidFill>
                  <a:srgbClr val="FFFFFE"/>
                </a:solidFill>
              </a:rPr>
              <a:t>Coding</a:t>
            </a:r>
            <a:r>
              <a:rPr lang="en-GB"/>
              <a:t> </a:t>
            </a:r>
            <a:r>
              <a:rPr lang="en-GB">
                <a:solidFill>
                  <a:srgbClr val="FFFFFE"/>
                </a:solidFill>
              </a:rPr>
              <a:t>manually</a:t>
            </a:r>
            <a:r>
              <a:rPr lang="en-GB"/>
              <a:t> </a:t>
            </a:r>
            <a:endParaRPr lang="en-DK"/>
          </a:p>
        </p:txBody>
      </p:sp>
      <p:sp>
        <p:nvSpPr>
          <p:cNvPr id="3" name="Content Placeholder 2">
            <a:extLst>
              <a:ext uri="{FF2B5EF4-FFF2-40B4-BE49-F238E27FC236}">
                <a16:creationId xmlns:a16="http://schemas.microsoft.com/office/drawing/2014/main" id="{95BD1D73-B3CD-40F4-8B5B-3F5603CB694B}"/>
              </a:ext>
            </a:extLst>
          </p:cNvPr>
          <p:cNvSpPr>
            <a:spLocks noGrp="1"/>
          </p:cNvSpPr>
          <p:nvPr>
            <p:ph idx="1"/>
          </p:nvPr>
        </p:nvSpPr>
        <p:spPr>
          <a:xfrm>
            <a:off x="803565" y="1800828"/>
            <a:ext cx="10542124" cy="1865089"/>
          </a:xfrm>
          <a:solidFill>
            <a:schemeClr val="accent1">
              <a:alpha val="86000"/>
            </a:schemeClr>
          </a:solidFill>
        </p:spPr>
        <p:txBody>
          <a:bodyPr/>
          <a:lstStyle/>
          <a:p>
            <a:r>
              <a:rPr lang="en-GB" dirty="0">
                <a:solidFill>
                  <a:srgbClr val="FFFFFE"/>
                </a:solidFill>
              </a:rPr>
              <a:t>Data can be </a:t>
            </a:r>
            <a:r>
              <a:rPr lang="en-GB" b="1" dirty="0">
                <a:solidFill>
                  <a:srgbClr val="FFFFFE"/>
                </a:solidFill>
              </a:rPr>
              <a:t>coded manually by using Word or paper</a:t>
            </a:r>
            <a:r>
              <a:rPr lang="en-GB" dirty="0">
                <a:solidFill>
                  <a:srgbClr val="FFFFFE"/>
                </a:solidFill>
              </a:rPr>
              <a:t>, by highlighting text or photo sections in certain colours and adding comments to the margins. </a:t>
            </a:r>
          </a:p>
          <a:p>
            <a:r>
              <a:rPr lang="en-GB" dirty="0">
                <a:solidFill>
                  <a:srgbClr val="FFFFFE"/>
                </a:solidFill>
              </a:rPr>
              <a:t>Coding manually tends to be </a:t>
            </a:r>
            <a:r>
              <a:rPr lang="en-GB" b="1" dirty="0">
                <a:solidFill>
                  <a:srgbClr val="FFFFFE"/>
                </a:solidFill>
              </a:rPr>
              <a:t>more intuitive and is great for researchers new to qualitative analysis</a:t>
            </a:r>
            <a:r>
              <a:rPr lang="en-GB" dirty="0">
                <a:solidFill>
                  <a:srgbClr val="FFFFFE"/>
                </a:solidFill>
              </a:rPr>
              <a:t> because it creates a good understanding of the data and analysis flow. </a:t>
            </a:r>
          </a:p>
        </p:txBody>
      </p:sp>
    </p:spTree>
    <p:extLst>
      <p:ext uri="{BB962C8B-B14F-4D97-AF65-F5344CB8AC3E}">
        <p14:creationId xmlns:p14="http://schemas.microsoft.com/office/powerpoint/2010/main" val="3932576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1960B1-3196-752D-EAC8-E12613A547D4}"/>
              </a:ext>
            </a:extLst>
          </p:cNvPr>
          <p:cNvPicPr>
            <a:picLocks noGrp="1" noChangeAspect="1"/>
          </p:cNvPicPr>
          <p:nvPr>
            <p:ph idx="1"/>
          </p:nvPr>
        </p:nvPicPr>
        <p:blipFill>
          <a:blip r:embed="rId2"/>
          <a:stretch>
            <a:fillRect/>
          </a:stretch>
        </p:blipFill>
        <p:spPr>
          <a:xfrm>
            <a:off x="585053" y="283028"/>
            <a:ext cx="10686351" cy="5420745"/>
          </a:xfrm>
        </p:spPr>
      </p:pic>
    </p:spTree>
    <p:extLst>
      <p:ext uri="{BB962C8B-B14F-4D97-AF65-F5344CB8AC3E}">
        <p14:creationId xmlns:p14="http://schemas.microsoft.com/office/powerpoint/2010/main" val="2446220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67EF-B2C0-49C0-944B-028454D2DCFF}"/>
              </a:ext>
            </a:extLst>
          </p:cNvPr>
          <p:cNvSpPr>
            <a:spLocks noGrp="1"/>
          </p:cNvSpPr>
          <p:nvPr>
            <p:ph type="title"/>
          </p:nvPr>
        </p:nvSpPr>
        <p:spPr/>
        <p:txBody>
          <a:bodyPr/>
          <a:lstStyle/>
          <a:p>
            <a:r>
              <a:rPr lang="en-GB" dirty="0"/>
              <a:t>Coding using a software</a:t>
            </a:r>
            <a:br>
              <a:rPr lang="en-GB" dirty="0"/>
            </a:br>
            <a:endParaRPr lang="en-DK" dirty="0"/>
          </a:p>
        </p:txBody>
      </p:sp>
      <p:sp>
        <p:nvSpPr>
          <p:cNvPr id="3" name="Content Placeholder 2">
            <a:extLst>
              <a:ext uri="{FF2B5EF4-FFF2-40B4-BE49-F238E27FC236}">
                <a16:creationId xmlns:a16="http://schemas.microsoft.com/office/drawing/2014/main" id="{6C936EA4-3D2E-4588-87C1-AE46ECC0697D}"/>
              </a:ext>
            </a:extLst>
          </p:cNvPr>
          <p:cNvSpPr>
            <a:spLocks noGrp="1"/>
          </p:cNvSpPr>
          <p:nvPr>
            <p:ph idx="1"/>
          </p:nvPr>
        </p:nvSpPr>
        <p:spPr>
          <a:xfrm>
            <a:off x="846312" y="1919942"/>
            <a:ext cx="5105309" cy="3457601"/>
          </a:xfrm>
        </p:spPr>
        <p:txBody>
          <a:bodyPr/>
          <a:lstStyle/>
          <a:p>
            <a:r>
              <a:rPr lang="en-GB" dirty="0"/>
              <a:t>MAXQDA or </a:t>
            </a:r>
            <a:r>
              <a:rPr lang="en-GB" dirty="0" err="1"/>
              <a:t>Atlas.ti</a:t>
            </a:r>
            <a:r>
              <a:rPr lang="en-GB" dirty="0"/>
              <a:t> or </a:t>
            </a:r>
            <a:r>
              <a:rPr lang="en-US" sz="1800" b="0" i="0" u="sng" strike="noStrike" dirty="0">
                <a:solidFill>
                  <a:srgbClr val="1A4161"/>
                </a:solidFill>
                <a:effectLst/>
                <a:latin typeface="Open Sans" panose="020B0606030504020204" pitchFamily="34" charset="0"/>
                <a:hlinkClick r:id="rId2"/>
              </a:rPr>
              <a:t>Tutorial</a:t>
            </a:r>
            <a:r>
              <a:rPr lang="en-US" sz="1800" b="0" i="0" dirty="0">
                <a:solidFill>
                  <a:srgbClr val="1A4161"/>
                </a:solidFill>
                <a:effectLst/>
                <a:latin typeface="Open Sans" panose="020B0606030504020204" pitchFamily="34" charset="0"/>
              </a:rPr>
              <a:t>​</a:t>
            </a:r>
            <a:endParaRPr lang="en-US" b="0" i="0" dirty="0">
              <a:solidFill>
                <a:srgbClr val="007DBC"/>
              </a:solidFill>
              <a:effectLst/>
              <a:latin typeface="Arial" panose="020B0604020202020204" pitchFamily="34" charset="0"/>
            </a:endParaRPr>
          </a:p>
          <a:p>
            <a:r>
              <a:rPr lang="en-US" dirty="0" err="1">
                <a:hlinkClick r:id="rId2">
                  <a:extLst>
                    <a:ext uri="{A12FA001-AC4F-418D-AE19-62706E023703}">
                      <ahyp:hlinkClr xmlns:ahyp="http://schemas.microsoft.com/office/drawing/2018/hyperlinkcolor" val="tx"/>
                    </a:ext>
                  </a:extLst>
                </a:hlinkClick>
              </a:rPr>
              <a:t>Nvivo</a:t>
            </a:r>
            <a:r>
              <a:rPr lang="en-US" dirty="0">
                <a:hlinkClick r:id="rId2">
                  <a:extLst>
                    <a:ext uri="{A12FA001-AC4F-418D-AE19-62706E023703}">
                      <ahyp:hlinkClr xmlns:ahyp="http://schemas.microsoft.com/office/drawing/2018/hyperlinkcolor" val="tx"/>
                    </a:ext>
                  </a:extLst>
                </a:hlinkClick>
              </a:rPr>
              <a:t> Tutorial</a:t>
            </a:r>
            <a:r>
              <a:rPr lang="en-US" dirty="0"/>
              <a:t>​</a:t>
            </a:r>
            <a:endParaRPr lang="en-GB" dirty="0"/>
          </a:p>
          <a:p>
            <a:r>
              <a:rPr lang="en-GB" dirty="0"/>
              <a:t>Great for larger amounts of data</a:t>
            </a:r>
          </a:p>
          <a:p>
            <a:r>
              <a:rPr lang="en-GB" dirty="0"/>
              <a:t>Easy re-coding and coding tracking</a:t>
            </a:r>
          </a:p>
          <a:p>
            <a:r>
              <a:rPr lang="en-GB" dirty="0"/>
              <a:t>Texts, images, and videos</a:t>
            </a:r>
          </a:p>
          <a:p>
            <a:r>
              <a:rPr lang="en-GB" dirty="0"/>
              <a:t>Can be comprehensive to learn esp. for more advance analysis tools</a:t>
            </a:r>
          </a:p>
          <a:p>
            <a:r>
              <a:rPr lang="en-GB" dirty="0"/>
              <a:t>Not a substitute for analysis</a:t>
            </a:r>
          </a:p>
          <a:p>
            <a:pPr marL="0" indent="0">
              <a:buNone/>
            </a:pPr>
            <a:endParaRPr lang="en-DK" dirty="0"/>
          </a:p>
        </p:txBody>
      </p:sp>
      <p:sp>
        <p:nvSpPr>
          <p:cNvPr id="4" name="Rectangle: Rounded Corners 3">
            <a:extLst>
              <a:ext uri="{FF2B5EF4-FFF2-40B4-BE49-F238E27FC236}">
                <a16:creationId xmlns:a16="http://schemas.microsoft.com/office/drawing/2014/main" id="{351716DC-31CA-4E65-A2F1-A0D84C451620}"/>
              </a:ext>
            </a:extLst>
          </p:cNvPr>
          <p:cNvSpPr/>
          <p:nvPr/>
        </p:nvSpPr>
        <p:spPr>
          <a:xfrm>
            <a:off x="6240382" y="1426029"/>
            <a:ext cx="5148054" cy="4246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FFFE"/>
                </a:solidFill>
              </a:rPr>
              <a:t>The choice of whether to code manually or to use a software </a:t>
            </a:r>
            <a:r>
              <a:rPr lang="en-GB" sz="2400" u="sng" dirty="0">
                <a:solidFill>
                  <a:srgbClr val="FFFFFE"/>
                </a:solidFill>
              </a:rPr>
              <a:t>depends on the amount of data</a:t>
            </a:r>
            <a:r>
              <a:rPr lang="en-GB" sz="2400" dirty="0">
                <a:solidFill>
                  <a:srgbClr val="FFFFFE"/>
                </a:solidFill>
              </a:rPr>
              <a:t>, resources available to purchase the software, and </a:t>
            </a:r>
            <a:r>
              <a:rPr lang="en-GB" sz="2400" u="sng" dirty="0">
                <a:solidFill>
                  <a:srgbClr val="FFFFFE"/>
                </a:solidFill>
              </a:rPr>
              <a:t>the preference and experience of the research team in terms of coding. </a:t>
            </a:r>
          </a:p>
        </p:txBody>
      </p:sp>
    </p:spTree>
    <p:extLst>
      <p:ext uri="{BB962C8B-B14F-4D97-AF65-F5344CB8AC3E}">
        <p14:creationId xmlns:p14="http://schemas.microsoft.com/office/powerpoint/2010/main" val="3363566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8063839-1A62-1651-3507-5B452B219061}"/>
              </a:ext>
            </a:extLst>
          </p:cNvPr>
          <p:cNvSpPr>
            <a:spLocks noGrp="1" noChangeArrowheads="1"/>
          </p:cNvSpPr>
          <p:nvPr>
            <p:ph type="title"/>
          </p:nvPr>
        </p:nvSpPr>
        <p:spPr>
          <a:xfrm>
            <a:off x="763761" y="146577"/>
            <a:ext cx="10542124" cy="1152000"/>
          </a:xfrm>
        </p:spPr>
        <p:txBody>
          <a:bodyPr/>
          <a:lstStyle/>
          <a:p>
            <a:pPr eaLnBrk="1" hangingPunct="1"/>
            <a:r>
              <a:rPr lang="en-CA" altLang="en-US"/>
              <a:t>Software: ATLAS.ti</a:t>
            </a:r>
          </a:p>
        </p:txBody>
      </p:sp>
      <p:sp>
        <p:nvSpPr>
          <p:cNvPr id="48132" name="Rectangle 4">
            <a:extLst>
              <a:ext uri="{FF2B5EF4-FFF2-40B4-BE49-F238E27FC236}">
                <a16:creationId xmlns:a16="http://schemas.microsoft.com/office/drawing/2014/main" id="{158F8A64-EF10-A432-18D9-33CC15BCE49A}"/>
              </a:ext>
            </a:extLst>
          </p:cNvPr>
          <p:cNvSpPr>
            <a:spLocks noChangeArrowheads="1"/>
          </p:cNvSpPr>
          <p:nvPr/>
        </p:nvSpPr>
        <p:spPr bwMode="auto">
          <a:xfrm>
            <a:off x="3090863" y="4972051"/>
            <a:ext cx="45705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en-US" dirty="0">
                <a:highlight>
                  <a:srgbClr val="0070BA"/>
                </a:highlight>
                <a:hlinkClick r:id="rId2"/>
              </a:rPr>
              <a:t>http://www.atlasti.com/</a:t>
            </a:r>
            <a:r>
              <a:rPr lang="en-CA" altLang="en-US" dirty="0">
                <a:highlight>
                  <a:srgbClr val="0070BA"/>
                </a:highlight>
              </a:rPr>
              <a:t> -- </a:t>
            </a:r>
            <a:r>
              <a:rPr lang="en-CA" altLang="en-US" dirty="0"/>
              <a:t>free trial available</a:t>
            </a:r>
          </a:p>
        </p:txBody>
      </p:sp>
      <p:pic>
        <p:nvPicPr>
          <p:cNvPr id="48133" name="Picture 5">
            <a:extLst>
              <a:ext uri="{FF2B5EF4-FFF2-40B4-BE49-F238E27FC236}">
                <a16:creationId xmlns:a16="http://schemas.microsoft.com/office/drawing/2014/main" id="{24A77FA7-BB3D-E1AF-F732-C27A3676A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1700214"/>
            <a:ext cx="4210050"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6">
            <a:extLst>
              <a:ext uri="{FF2B5EF4-FFF2-40B4-BE49-F238E27FC236}">
                <a16:creationId xmlns:a16="http://schemas.microsoft.com/office/drawing/2014/main" id="{B66D436C-4BB6-DF41-C7F9-3DA63511E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2874"/>
          <a:stretch>
            <a:fillRect/>
          </a:stretch>
        </p:blipFill>
        <p:spPr bwMode="auto">
          <a:xfrm>
            <a:off x="1052804" y="1700214"/>
            <a:ext cx="3671887"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176270" y="0"/>
            <a:ext cx="12368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052088" y="2231808"/>
            <a:ext cx="9911554"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r>
              <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Code naming</a:t>
            </a:r>
            <a:br>
              <a:rPr lang="it-IT"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b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C579F48-F27D-4FFF-B530-28EAAFAEF212}"/>
              </a:ext>
            </a:extLst>
          </p:cNvPr>
          <p:cNvPicPr>
            <a:picLocks noChangeAspect="1"/>
          </p:cNvPicPr>
          <p:nvPr/>
        </p:nvPicPr>
        <p:blipFill rotWithShape="1">
          <a:blip r:embed="rId2"/>
          <a:srcRect l="20867" r="20633" b="2"/>
          <a:stretch/>
        </p:blipFill>
        <p:spPr>
          <a:xfrm>
            <a:off x="4248209" y="3012123"/>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696448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AC46B-AC21-4706-846D-D2BD67149BCA}"/>
              </a:ext>
            </a:extLst>
          </p:cNvPr>
          <p:cNvSpPr>
            <a:spLocks noGrp="1"/>
          </p:cNvSpPr>
          <p:nvPr>
            <p:ph type="title"/>
          </p:nvPr>
        </p:nvSpPr>
        <p:spPr/>
        <p:txBody>
          <a:bodyPr/>
          <a:lstStyle/>
          <a:p>
            <a:r>
              <a:rPr lang="en-GB"/>
              <a:t>Types of codes</a:t>
            </a:r>
            <a:endParaRPr lang="en-DK"/>
          </a:p>
        </p:txBody>
      </p:sp>
      <p:sp>
        <p:nvSpPr>
          <p:cNvPr id="3" name="Content Placeholder 2">
            <a:extLst>
              <a:ext uri="{FF2B5EF4-FFF2-40B4-BE49-F238E27FC236}">
                <a16:creationId xmlns:a16="http://schemas.microsoft.com/office/drawing/2014/main" id="{E97CC634-346C-4E26-AB44-AB6D3B9972CE}"/>
              </a:ext>
            </a:extLst>
          </p:cNvPr>
          <p:cNvSpPr>
            <a:spLocks noGrp="1"/>
          </p:cNvSpPr>
          <p:nvPr>
            <p:ph idx="1"/>
          </p:nvPr>
        </p:nvSpPr>
        <p:spPr>
          <a:xfrm>
            <a:off x="846312" y="1652531"/>
            <a:ext cx="6113288" cy="4367464"/>
          </a:xfrm>
        </p:spPr>
        <p:txBody>
          <a:bodyPr/>
          <a:lstStyle/>
          <a:p>
            <a:r>
              <a:rPr lang="en-GB" b="1" dirty="0"/>
              <a:t>Respondent type codes </a:t>
            </a:r>
            <a:r>
              <a:rPr lang="en-GB" dirty="0"/>
              <a:t>highlight diversity of data amongst the sampled population, such as between men and women. </a:t>
            </a:r>
          </a:p>
          <a:p>
            <a:endParaRPr lang="en-GB" dirty="0"/>
          </a:p>
          <a:p>
            <a:r>
              <a:rPr lang="en-GB" b="1" dirty="0"/>
              <a:t>Analytical codes </a:t>
            </a:r>
            <a:r>
              <a:rPr lang="en-GB" dirty="0"/>
              <a:t>identify more interpretative and analytical concepts.</a:t>
            </a:r>
          </a:p>
          <a:p>
            <a:endParaRPr lang="en-GB" dirty="0"/>
          </a:p>
          <a:p>
            <a:r>
              <a:rPr lang="en-GB" b="1" dirty="0"/>
              <a:t>Topical codes </a:t>
            </a:r>
            <a:r>
              <a:rPr lang="en-GB" dirty="0"/>
              <a:t>categorise topics or issues.</a:t>
            </a:r>
          </a:p>
          <a:p>
            <a:endParaRPr lang="en-GB" dirty="0"/>
          </a:p>
          <a:p>
            <a:r>
              <a:rPr lang="fr-FR" b="1" dirty="0"/>
              <a:t>Descriptive codes </a:t>
            </a:r>
            <a:r>
              <a:rPr lang="fr-FR" dirty="0" err="1"/>
              <a:t>describe</a:t>
            </a:r>
            <a:r>
              <a:rPr lang="fr-FR" dirty="0"/>
              <a:t> actions, </a:t>
            </a:r>
            <a:r>
              <a:rPr lang="fr-FR" dirty="0" err="1"/>
              <a:t>events</a:t>
            </a:r>
            <a:r>
              <a:rPr lang="fr-FR" dirty="0"/>
              <a:t>, or expériences.</a:t>
            </a:r>
            <a:endParaRPr lang="en-DK" dirty="0"/>
          </a:p>
        </p:txBody>
      </p:sp>
      <p:pic>
        <p:nvPicPr>
          <p:cNvPr id="5" name="Picture 4" descr="A picture containing text, envelope&#10;&#10;Description automatically generated">
            <a:extLst>
              <a:ext uri="{FF2B5EF4-FFF2-40B4-BE49-F238E27FC236}">
                <a16:creationId xmlns:a16="http://schemas.microsoft.com/office/drawing/2014/main" id="{55352A9A-3B0D-47B8-8316-2F701AEF95E4}"/>
              </a:ext>
            </a:extLst>
          </p:cNvPr>
          <p:cNvPicPr>
            <a:picLocks noChangeAspect="1"/>
          </p:cNvPicPr>
          <p:nvPr/>
        </p:nvPicPr>
        <p:blipFill rotWithShape="1">
          <a:blip r:embed="rId2"/>
          <a:srcRect l="19133" r="33016"/>
          <a:stretch/>
        </p:blipFill>
        <p:spPr>
          <a:xfrm>
            <a:off x="7289799" y="0"/>
            <a:ext cx="4902201" cy="6858000"/>
          </a:xfrm>
          <a:prstGeom prst="rect">
            <a:avLst/>
          </a:prstGeom>
        </p:spPr>
      </p:pic>
    </p:spTree>
    <p:extLst>
      <p:ext uri="{BB962C8B-B14F-4D97-AF65-F5344CB8AC3E}">
        <p14:creationId xmlns:p14="http://schemas.microsoft.com/office/powerpoint/2010/main" val="1451234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A48A-1300-4E11-9569-8D891D6D0CD0}"/>
              </a:ext>
            </a:extLst>
          </p:cNvPr>
          <p:cNvSpPr>
            <a:spLocks noGrp="1"/>
          </p:cNvSpPr>
          <p:nvPr>
            <p:ph type="title"/>
          </p:nvPr>
        </p:nvSpPr>
        <p:spPr/>
        <p:txBody>
          <a:bodyPr/>
          <a:lstStyle/>
          <a:p>
            <a:r>
              <a:rPr lang="en-GB"/>
              <a:t>Naming codes</a:t>
            </a:r>
            <a:endParaRPr lang="en-DK"/>
          </a:p>
        </p:txBody>
      </p:sp>
      <p:sp>
        <p:nvSpPr>
          <p:cNvPr id="3" name="Content Placeholder 2">
            <a:extLst>
              <a:ext uri="{FF2B5EF4-FFF2-40B4-BE49-F238E27FC236}">
                <a16:creationId xmlns:a16="http://schemas.microsoft.com/office/drawing/2014/main" id="{FE6CFE59-C095-4205-B0B3-04B00253700A}"/>
              </a:ext>
            </a:extLst>
          </p:cNvPr>
          <p:cNvSpPr>
            <a:spLocks noGrp="1"/>
          </p:cNvSpPr>
          <p:nvPr>
            <p:ph idx="1"/>
          </p:nvPr>
        </p:nvSpPr>
        <p:spPr>
          <a:xfrm>
            <a:off x="846312" y="1674565"/>
            <a:ext cx="10863088" cy="4345430"/>
          </a:xfrm>
        </p:spPr>
        <p:txBody>
          <a:bodyPr/>
          <a:lstStyle/>
          <a:p>
            <a:r>
              <a:rPr lang="en-GB" b="1" dirty="0"/>
              <a:t>Codes should be as </a:t>
            </a:r>
            <a:r>
              <a:rPr lang="en-GB" b="1" dirty="0">
                <a:solidFill>
                  <a:srgbClr val="FF0000"/>
                </a:solidFill>
              </a:rPr>
              <a:t>specific</a:t>
            </a:r>
            <a:r>
              <a:rPr lang="en-GB" b="1" dirty="0"/>
              <a:t> and </a:t>
            </a:r>
            <a:r>
              <a:rPr lang="en-GB" b="1" dirty="0">
                <a:solidFill>
                  <a:srgbClr val="FF0000"/>
                </a:solidFill>
              </a:rPr>
              <a:t>precise</a:t>
            </a:r>
            <a:r>
              <a:rPr lang="en-GB" b="1" dirty="0"/>
              <a:t> as possible</a:t>
            </a:r>
            <a:r>
              <a:rPr lang="en-GB" dirty="0"/>
              <a:t>. </a:t>
            </a:r>
          </a:p>
          <a:p>
            <a:pPr lvl="1"/>
            <a:r>
              <a:rPr lang="en-GB" dirty="0"/>
              <a:t>For example, instead of using ‘attitude’ and ‘behaviour’ as codes, use specific traits like ‘dislike’ and ‘carelessness’. </a:t>
            </a:r>
          </a:p>
          <a:p>
            <a:r>
              <a:rPr lang="en-GB" dirty="0"/>
              <a:t>Code names should be </a:t>
            </a:r>
            <a:r>
              <a:rPr lang="en-GB" b="1" dirty="0"/>
              <a:t>neither </a:t>
            </a:r>
            <a:r>
              <a:rPr lang="en-GB" b="1" dirty="0">
                <a:solidFill>
                  <a:srgbClr val="FF0000"/>
                </a:solidFill>
              </a:rPr>
              <a:t>too broad </a:t>
            </a:r>
            <a:r>
              <a:rPr lang="en-GB" b="1" dirty="0"/>
              <a:t>nor </a:t>
            </a:r>
            <a:r>
              <a:rPr lang="en-GB" b="1" dirty="0">
                <a:solidFill>
                  <a:srgbClr val="FF0000"/>
                </a:solidFill>
              </a:rPr>
              <a:t>too narrow</a:t>
            </a:r>
            <a:r>
              <a:rPr lang="en-GB" dirty="0"/>
              <a:t>. </a:t>
            </a:r>
          </a:p>
          <a:p>
            <a:pPr lvl="1"/>
            <a:r>
              <a:rPr lang="en-GB" dirty="0"/>
              <a:t>For example, in a passage addressing gender roles in the household, ‘roles’ may be too broad as a code, but ‘baking’ may be too narrow. An alternative to both could be ‘food preparation’.</a:t>
            </a:r>
          </a:p>
          <a:p>
            <a:r>
              <a:rPr lang="en-GB" dirty="0"/>
              <a:t>The </a:t>
            </a:r>
            <a:r>
              <a:rPr lang="en-GB" b="1" dirty="0"/>
              <a:t>code name will start influencing the researcher’s thinking</a:t>
            </a:r>
            <a:r>
              <a:rPr lang="en-GB" dirty="0"/>
              <a:t>, process, and perceptions of what the data is about. This will affect future code names, because the associations created from the code naming inspire new codes. </a:t>
            </a:r>
          </a:p>
          <a:p>
            <a:pPr lvl="1"/>
            <a:r>
              <a:rPr lang="en-GB" dirty="0"/>
              <a:t>It is therefore important to be conscious and critical of the coding and to rename codes if needed through the process. </a:t>
            </a:r>
          </a:p>
          <a:p>
            <a:pPr lvl="1"/>
            <a:endParaRPr lang="en-DK" dirty="0"/>
          </a:p>
        </p:txBody>
      </p:sp>
    </p:spTree>
    <p:extLst>
      <p:ext uri="{BB962C8B-B14F-4D97-AF65-F5344CB8AC3E}">
        <p14:creationId xmlns:p14="http://schemas.microsoft.com/office/powerpoint/2010/main" val="1407845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939B6-C65E-4629-9BF6-4B222BA7870B}"/>
              </a:ext>
            </a:extLst>
          </p:cNvPr>
          <p:cNvSpPr>
            <a:spLocks noGrp="1"/>
          </p:cNvSpPr>
          <p:nvPr>
            <p:ph type="title"/>
          </p:nvPr>
        </p:nvSpPr>
        <p:spPr>
          <a:xfrm>
            <a:off x="846311" y="617368"/>
            <a:ext cx="10542124" cy="1152000"/>
          </a:xfrm>
        </p:spPr>
        <p:txBody>
          <a:bodyPr/>
          <a:lstStyle/>
          <a:p>
            <a:r>
              <a:rPr lang="en-GB"/>
              <a:t>Codebook</a:t>
            </a:r>
            <a:endParaRPr lang="en-DK"/>
          </a:p>
        </p:txBody>
      </p:sp>
      <p:graphicFrame>
        <p:nvGraphicFramePr>
          <p:cNvPr id="4" name="Content Placeholder 3">
            <a:extLst>
              <a:ext uri="{FF2B5EF4-FFF2-40B4-BE49-F238E27FC236}">
                <a16:creationId xmlns:a16="http://schemas.microsoft.com/office/drawing/2014/main" id="{C14AF893-74D0-4149-94CA-AECA2C01794B}"/>
              </a:ext>
            </a:extLst>
          </p:cNvPr>
          <p:cNvGraphicFramePr>
            <a:graphicFrameLocks noGrp="1"/>
          </p:cNvGraphicFramePr>
          <p:nvPr>
            <p:ph idx="1"/>
            <p:extLst>
              <p:ext uri="{D42A27DB-BD31-4B8C-83A1-F6EECF244321}">
                <p14:modId xmlns:p14="http://schemas.microsoft.com/office/powerpoint/2010/main" val="1535951431"/>
              </p:ext>
            </p:extLst>
          </p:nvPr>
        </p:nvGraphicFramePr>
        <p:xfrm>
          <a:off x="4209255" y="1377646"/>
          <a:ext cx="7136433" cy="5010600"/>
        </p:xfrm>
        <a:graphic>
          <a:graphicData uri="http://schemas.openxmlformats.org/drawingml/2006/table">
            <a:tbl>
              <a:tblPr/>
              <a:tblGrid>
                <a:gridCol w="1567403">
                  <a:extLst>
                    <a:ext uri="{9D8B030D-6E8A-4147-A177-3AD203B41FA5}">
                      <a16:colId xmlns:a16="http://schemas.microsoft.com/office/drawing/2014/main" val="531977430"/>
                    </a:ext>
                  </a:extLst>
                </a:gridCol>
                <a:gridCol w="5569030">
                  <a:extLst>
                    <a:ext uri="{9D8B030D-6E8A-4147-A177-3AD203B41FA5}">
                      <a16:colId xmlns:a16="http://schemas.microsoft.com/office/drawing/2014/main" val="778003914"/>
                    </a:ext>
                  </a:extLst>
                </a:gridCol>
              </a:tblGrid>
              <a:tr h="403362">
                <a:tc>
                  <a:txBody>
                    <a:bodyPr/>
                    <a:lstStyle/>
                    <a:p>
                      <a:pPr algn="l" rtl="0" fontAlgn="base"/>
                      <a:r>
                        <a:rPr lang="en-GB" sz="2000" b="1" i="0">
                          <a:effectLst/>
                          <a:latin typeface="Calibri" panose="020F0502020204030204" pitchFamily="34" charset="0"/>
                        </a:rPr>
                        <a:t>Code</a:t>
                      </a:r>
                      <a:r>
                        <a:rPr lang="en-GB" sz="2000" b="0" i="0">
                          <a:effectLst/>
                          <a:latin typeface="Calibri" panose="020F0502020204030204" pitchFamily="34" charset="0"/>
                        </a:rPr>
                        <a:t> </a:t>
                      </a:r>
                      <a:endParaRPr lang="en-GB" sz="3600" b="0" i="0">
                        <a:effectLst/>
                      </a:endParaRPr>
                    </a:p>
                  </a:txBody>
                  <a:tcPr>
                    <a:lnL w="6350" cap="flat" cmpd="sng" algn="ctr">
                      <a:solidFill>
                        <a:srgbClr val="10F1D8"/>
                      </a:solidFill>
                      <a:prstDash val="solid"/>
                      <a:round/>
                      <a:headEnd type="none" w="med" len="med"/>
                      <a:tailEnd type="none" w="med" len="med"/>
                    </a:lnL>
                    <a:lnR w="6350" cap="flat" cmpd="sng" algn="ctr">
                      <a:solidFill>
                        <a:srgbClr val="10F1D8"/>
                      </a:solidFill>
                      <a:prstDash val="solid"/>
                      <a:round/>
                      <a:headEnd type="none" w="med" len="med"/>
                      <a:tailEnd type="none" w="med" len="med"/>
                    </a:lnR>
                    <a:lnT w="6350" cap="flat" cmpd="sng" algn="ctr">
                      <a:solidFill>
                        <a:srgbClr val="10F1D8"/>
                      </a:solidFill>
                      <a:prstDash val="solid"/>
                      <a:round/>
                      <a:headEnd type="none" w="med" len="med"/>
                      <a:tailEnd type="none" w="med" len="med"/>
                    </a:lnT>
                    <a:lnB w="6350" cap="flat" cmpd="sng" algn="ctr">
                      <a:solidFill>
                        <a:srgbClr val="10F1D8"/>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Cash withdrawal </a:t>
                      </a:r>
                      <a:endParaRPr lang="en-GB" sz="3600" b="0" i="0" dirty="0">
                        <a:effectLst/>
                      </a:endParaRPr>
                    </a:p>
                  </a:txBody>
                  <a:tcPr>
                    <a:lnL w="6350" cap="flat" cmpd="sng" algn="ctr">
                      <a:solidFill>
                        <a:srgbClr val="10F1D8"/>
                      </a:solidFill>
                      <a:prstDash val="solid"/>
                      <a:round/>
                      <a:headEnd type="none" w="med" len="med"/>
                      <a:tailEnd type="none" w="med" len="med"/>
                    </a:lnL>
                    <a:lnR w="6350" cap="flat" cmpd="sng" algn="ctr">
                      <a:solidFill>
                        <a:srgbClr val="10E5D8"/>
                      </a:solidFill>
                      <a:prstDash val="solid"/>
                      <a:round/>
                      <a:headEnd type="none" w="med" len="med"/>
                      <a:tailEnd type="none" w="med" len="med"/>
                    </a:lnR>
                    <a:lnT w="6350" cap="flat" cmpd="sng" algn="ctr">
                      <a:solidFill>
                        <a:srgbClr val="10E5D8"/>
                      </a:solidFill>
                      <a:prstDash val="solid"/>
                      <a:round/>
                      <a:headEnd type="none" w="med" len="med"/>
                      <a:tailEnd type="none" w="med" len="med"/>
                    </a:lnT>
                    <a:lnB w="6350" cap="flat" cmpd="sng" algn="ctr">
                      <a:solidFill>
                        <a:srgbClr val="10E5D8"/>
                      </a:solidFill>
                      <a:prstDash val="solid"/>
                      <a:round/>
                      <a:headEnd type="none" w="med" len="med"/>
                      <a:tailEnd type="none" w="med" len="med"/>
                    </a:lnB>
                  </a:tcPr>
                </a:tc>
                <a:extLst>
                  <a:ext uri="{0D108BD9-81ED-4DB2-BD59-A6C34878D82A}">
                    <a16:rowId xmlns:a16="http://schemas.microsoft.com/office/drawing/2014/main" val="3909537046"/>
                  </a:ext>
                </a:extLst>
              </a:tr>
              <a:tr h="664360">
                <a:tc>
                  <a:txBody>
                    <a:bodyPr/>
                    <a:lstStyle/>
                    <a:p>
                      <a:pPr algn="l" rtl="0" fontAlgn="base"/>
                      <a:r>
                        <a:rPr lang="en-GB" sz="2000" b="1" i="0">
                          <a:effectLst/>
                          <a:latin typeface="Calibri" panose="020F0502020204030204" pitchFamily="34" charset="0"/>
                        </a:rPr>
                        <a:t>Code group</a:t>
                      </a:r>
                      <a:r>
                        <a:rPr lang="en-GB" sz="2000" b="0" i="0">
                          <a:effectLst/>
                          <a:latin typeface="Calibri" panose="020F0502020204030204" pitchFamily="34" charset="0"/>
                        </a:rPr>
                        <a:t> </a:t>
                      </a:r>
                      <a:endParaRPr lang="en-GB" sz="3600" b="0" i="0">
                        <a:effectLst/>
                      </a:endParaRPr>
                    </a:p>
                  </a:txBody>
                  <a:tcPr>
                    <a:lnL w="6350" cap="flat" cmpd="sng" algn="ctr">
                      <a:solidFill>
                        <a:srgbClr val="10EFD8"/>
                      </a:solidFill>
                      <a:prstDash val="solid"/>
                      <a:round/>
                      <a:headEnd type="none" w="med" len="med"/>
                      <a:tailEnd type="none" w="med" len="med"/>
                    </a:lnL>
                    <a:lnR w="6350" cap="flat" cmpd="sng" algn="ctr">
                      <a:solidFill>
                        <a:srgbClr val="10EFD8"/>
                      </a:solidFill>
                      <a:prstDash val="solid"/>
                      <a:round/>
                      <a:headEnd type="none" w="med" len="med"/>
                      <a:tailEnd type="none" w="med" len="med"/>
                    </a:lnR>
                    <a:lnT w="6350" cap="flat" cmpd="sng" algn="ctr">
                      <a:solidFill>
                        <a:srgbClr val="10F1D8"/>
                      </a:solidFill>
                      <a:prstDash val="solid"/>
                      <a:round/>
                      <a:headEnd type="none" w="med" len="med"/>
                      <a:tailEnd type="none" w="med" len="med"/>
                    </a:lnT>
                    <a:lnB w="6350" cap="flat" cmpd="sng" algn="ctr">
                      <a:solidFill>
                        <a:srgbClr val="10EFD8"/>
                      </a:solidFill>
                      <a:prstDash val="solid"/>
                      <a:round/>
                      <a:headEnd type="none" w="med" len="med"/>
                      <a:tailEnd type="none" w="med" len="med"/>
                    </a:lnB>
                  </a:tcPr>
                </a:tc>
                <a:tc>
                  <a:txBody>
                    <a:bodyPr/>
                    <a:lstStyle/>
                    <a:p>
                      <a:pPr algn="l" rtl="0" fontAlgn="base"/>
                      <a:r>
                        <a:rPr lang="en-GB" sz="2000" b="0" i="0">
                          <a:effectLst/>
                          <a:latin typeface="Calibri" panose="020F0502020204030204" pitchFamily="34" charset="0"/>
                        </a:rPr>
                        <a:t>Activity </a:t>
                      </a:r>
                      <a:endParaRPr lang="en-GB" sz="3600" b="0" i="0">
                        <a:effectLst/>
                      </a:endParaRPr>
                    </a:p>
                  </a:txBody>
                  <a:tcPr>
                    <a:lnL w="6350" cap="flat" cmpd="sng" algn="ctr">
                      <a:solidFill>
                        <a:srgbClr val="10EFD8"/>
                      </a:solidFill>
                      <a:prstDash val="solid"/>
                      <a:round/>
                      <a:headEnd type="none" w="med" len="med"/>
                      <a:tailEnd type="none" w="med" len="med"/>
                    </a:lnL>
                    <a:lnR w="6350" cap="flat" cmpd="sng" algn="ctr">
                      <a:solidFill>
                        <a:srgbClr val="50E7D8"/>
                      </a:solidFill>
                      <a:prstDash val="solid"/>
                      <a:round/>
                      <a:headEnd type="none" w="med" len="med"/>
                      <a:tailEnd type="none" w="med" len="med"/>
                    </a:lnR>
                    <a:lnT w="6350" cap="flat" cmpd="sng" algn="ctr">
                      <a:solidFill>
                        <a:srgbClr val="10E5D8"/>
                      </a:solidFill>
                      <a:prstDash val="solid"/>
                      <a:round/>
                      <a:headEnd type="none" w="med" len="med"/>
                      <a:tailEnd type="none" w="med" len="med"/>
                    </a:lnT>
                    <a:lnB w="6350" cap="flat" cmpd="sng" algn="ctr">
                      <a:solidFill>
                        <a:srgbClr val="50E7D8"/>
                      </a:solidFill>
                      <a:prstDash val="solid"/>
                      <a:round/>
                      <a:headEnd type="none" w="med" len="med"/>
                      <a:tailEnd type="none" w="med" len="med"/>
                    </a:lnB>
                  </a:tcPr>
                </a:tc>
                <a:extLst>
                  <a:ext uri="{0D108BD9-81ED-4DB2-BD59-A6C34878D82A}">
                    <a16:rowId xmlns:a16="http://schemas.microsoft.com/office/drawing/2014/main" val="1946586868"/>
                  </a:ext>
                </a:extLst>
              </a:tr>
              <a:tr h="664360">
                <a:tc>
                  <a:txBody>
                    <a:bodyPr/>
                    <a:lstStyle/>
                    <a:p>
                      <a:pPr algn="l" rtl="0" fontAlgn="base"/>
                      <a:r>
                        <a:rPr lang="en-GB" sz="2000" b="1" i="0">
                          <a:effectLst/>
                          <a:latin typeface="Calibri" panose="020F0502020204030204" pitchFamily="34" charset="0"/>
                        </a:rPr>
                        <a:t>Definition</a:t>
                      </a:r>
                      <a:r>
                        <a:rPr lang="en-GB" sz="2000" b="0" i="0">
                          <a:effectLst/>
                          <a:latin typeface="Calibri" panose="020F0502020204030204" pitchFamily="34" charset="0"/>
                        </a:rPr>
                        <a:t> </a:t>
                      </a:r>
                      <a:endParaRPr lang="en-GB" sz="3600" b="0" i="0">
                        <a:effectLst/>
                      </a:endParaRPr>
                    </a:p>
                  </a:txBody>
                  <a:tcPr>
                    <a:lnL w="6350" cap="flat" cmpd="sng" algn="ctr">
                      <a:solidFill>
                        <a:srgbClr val="10F2D8"/>
                      </a:solidFill>
                      <a:prstDash val="solid"/>
                      <a:round/>
                      <a:headEnd type="none" w="med" len="med"/>
                      <a:tailEnd type="none" w="med" len="med"/>
                    </a:lnL>
                    <a:lnR w="6350" cap="flat" cmpd="sng" algn="ctr">
                      <a:solidFill>
                        <a:srgbClr val="10F2D8"/>
                      </a:solidFill>
                      <a:prstDash val="solid"/>
                      <a:round/>
                      <a:headEnd type="none" w="med" len="med"/>
                      <a:tailEnd type="none" w="med" len="med"/>
                    </a:lnR>
                    <a:lnT w="6350" cap="flat" cmpd="sng" algn="ctr">
                      <a:solidFill>
                        <a:srgbClr val="10EFD8"/>
                      </a:solidFill>
                      <a:prstDash val="solid"/>
                      <a:round/>
                      <a:headEnd type="none" w="med" len="med"/>
                      <a:tailEnd type="none" w="med" len="med"/>
                    </a:lnT>
                    <a:lnB w="6350" cap="flat" cmpd="sng" algn="ctr">
                      <a:solidFill>
                        <a:srgbClr val="10F2D8"/>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Any reference to beneficiaries withdrawing cash assistance from an ATM </a:t>
                      </a:r>
                      <a:endParaRPr lang="en-GB" sz="3600" b="0" i="0" dirty="0">
                        <a:effectLst/>
                      </a:endParaRPr>
                    </a:p>
                  </a:txBody>
                  <a:tcPr>
                    <a:lnL w="6350" cap="flat" cmpd="sng" algn="ctr">
                      <a:solidFill>
                        <a:srgbClr val="10F2D8"/>
                      </a:solidFill>
                      <a:prstDash val="solid"/>
                      <a:round/>
                      <a:headEnd type="none" w="med" len="med"/>
                      <a:tailEnd type="none" w="med" len="med"/>
                    </a:lnL>
                    <a:lnR w="6350" cap="flat" cmpd="sng" algn="ctr">
                      <a:solidFill>
                        <a:srgbClr val="90FDD8"/>
                      </a:solidFill>
                      <a:prstDash val="solid"/>
                      <a:round/>
                      <a:headEnd type="none" w="med" len="med"/>
                      <a:tailEnd type="none" w="med" len="med"/>
                    </a:lnR>
                    <a:lnT w="6350" cap="flat" cmpd="sng" algn="ctr">
                      <a:solidFill>
                        <a:srgbClr val="50E7D8"/>
                      </a:solidFill>
                      <a:prstDash val="solid"/>
                      <a:round/>
                      <a:headEnd type="none" w="med" len="med"/>
                      <a:tailEnd type="none" w="med" len="med"/>
                    </a:lnT>
                    <a:lnB w="6350" cap="flat" cmpd="sng" algn="ctr">
                      <a:solidFill>
                        <a:srgbClr val="90FDD8"/>
                      </a:solidFill>
                      <a:prstDash val="solid"/>
                      <a:round/>
                      <a:headEnd type="none" w="med" len="med"/>
                      <a:tailEnd type="none" w="med" len="med"/>
                    </a:lnB>
                  </a:tcPr>
                </a:tc>
                <a:extLst>
                  <a:ext uri="{0D108BD9-81ED-4DB2-BD59-A6C34878D82A}">
                    <a16:rowId xmlns:a16="http://schemas.microsoft.com/office/drawing/2014/main" val="2460627331"/>
                  </a:ext>
                </a:extLst>
              </a:tr>
              <a:tr h="925358">
                <a:tc>
                  <a:txBody>
                    <a:bodyPr/>
                    <a:lstStyle/>
                    <a:p>
                      <a:pPr algn="l" rtl="0" fontAlgn="base"/>
                      <a:r>
                        <a:rPr lang="en-GB" sz="2000" b="1" i="0">
                          <a:effectLst/>
                          <a:latin typeface="Calibri" panose="020F0502020204030204" pitchFamily="34" charset="0"/>
                        </a:rPr>
                        <a:t>When to use</a:t>
                      </a:r>
                      <a:r>
                        <a:rPr lang="en-GB" sz="2000" b="0" i="0">
                          <a:effectLst/>
                          <a:latin typeface="Calibri" panose="020F0502020204030204" pitchFamily="34" charset="0"/>
                        </a:rPr>
                        <a:t> </a:t>
                      </a:r>
                      <a:endParaRPr lang="en-GB" sz="3600" b="0" i="0">
                        <a:effectLst/>
                      </a:endParaRPr>
                    </a:p>
                  </a:txBody>
                  <a:tcPr>
                    <a:lnL w="6350" cap="flat" cmpd="sng" algn="ctr">
                      <a:solidFill>
                        <a:srgbClr val="50F3D8"/>
                      </a:solidFill>
                      <a:prstDash val="solid"/>
                      <a:round/>
                      <a:headEnd type="none" w="med" len="med"/>
                      <a:tailEnd type="none" w="med" len="med"/>
                    </a:lnL>
                    <a:lnR w="6350" cap="flat" cmpd="sng" algn="ctr">
                      <a:solidFill>
                        <a:srgbClr val="50F3D8"/>
                      </a:solidFill>
                      <a:prstDash val="solid"/>
                      <a:round/>
                      <a:headEnd type="none" w="med" len="med"/>
                      <a:tailEnd type="none" w="med" len="med"/>
                    </a:lnR>
                    <a:lnT w="6350" cap="flat" cmpd="sng" algn="ctr">
                      <a:solidFill>
                        <a:srgbClr val="10F2D8"/>
                      </a:solidFill>
                      <a:prstDash val="solid"/>
                      <a:round/>
                      <a:headEnd type="none" w="med" len="med"/>
                      <a:tailEnd type="none" w="med" len="med"/>
                    </a:lnT>
                    <a:lnB w="6350" cap="flat" cmpd="sng" algn="ctr">
                      <a:solidFill>
                        <a:srgbClr val="50F3D8"/>
                      </a:solidFill>
                      <a:prstDash val="solid"/>
                      <a:round/>
                      <a:headEnd type="none" w="med" len="med"/>
                      <a:tailEnd type="none" w="med" len="med"/>
                    </a:lnB>
                  </a:tcPr>
                </a:tc>
                <a:tc>
                  <a:txBody>
                    <a:bodyPr/>
                    <a:lstStyle/>
                    <a:p>
                      <a:pPr algn="l" rtl="0" fontAlgn="base"/>
                      <a:r>
                        <a:rPr lang="en-GB" sz="2000" b="0" i="0">
                          <a:effectLst/>
                          <a:latin typeface="Calibri" panose="020F0502020204030204" pitchFamily="34" charset="0"/>
                        </a:rPr>
                        <a:t>Use specifically when there is talk about how cash assistance has been accessed/withdrawn using card/ ATM.  </a:t>
                      </a:r>
                      <a:endParaRPr lang="en-GB" sz="3600" b="0" i="0">
                        <a:effectLst/>
                      </a:endParaRPr>
                    </a:p>
                  </a:txBody>
                  <a:tcPr>
                    <a:lnL w="6350" cap="flat" cmpd="sng" algn="ctr">
                      <a:solidFill>
                        <a:srgbClr val="50F3D8"/>
                      </a:solidFill>
                      <a:prstDash val="solid"/>
                      <a:round/>
                      <a:headEnd type="none" w="med" len="med"/>
                      <a:tailEnd type="none" w="med" len="med"/>
                    </a:lnL>
                    <a:lnR w="6350" cap="flat" cmpd="sng" algn="ctr">
                      <a:solidFill>
                        <a:srgbClr val="5010D9"/>
                      </a:solidFill>
                      <a:prstDash val="solid"/>
                      <a:round/>
                      <a:headEnd type="none" w="med" len="med"/>
                      <a:tailEnd type="none" w="med" len="med"/>
                    </a:lnR>
                    <a:lnT w="6350" cap="flat" cmpd="sng" algn="ctr">
                      <a:solidFill>
                        <a:srgbClr val="90FDD8"/>
                      </a:solidFill>
                      <a:prstDash val="solid"/>
                      <a:round/>
                      <a:headEnd type="none" w="med" len="med"/>
                      <a:tailEnd type="none" w="med" len="med"/>
                    </a:lnT>
                    <a:lnB w="6350" cap="flat" cmpd="sng" algn="ctr">
                      <a:solidFill>
                        <a:srgbClr val="5010D9"/>
                      </a:solidFill>
                      <a:prstDash val="solid"/>
                      <a:round/>
                      <a:headEnd type="none" w="med" len="med"/>
                      <a:tailEnd type="none" w="med" len="med"/>
                    </a:lnB>
                  </a:tcPr>
                </a:tc>
                <a:extLst>
                  <a:ext uri="{0D108BD9-81ED-4DB2-BD59-A6C34878D82A}">
                    <a16:rowId xmlns:a16="http://schemas.microsoft.com/office/drawing/2014/main" val="3330621905"/>
                  </a:ext>
                </a:extLst>
              </a:tr>
              <a:tr h="1186358">
                <a:tc>
                  <a:txBody>
                    <a:bodyPr/>
                    <a:lstStyle/>
                    <a:p>
                      <a:pPr algn="l" rtl="0" fontAlgn="base"/>
                      <a:r>
                        <a:rPr lang="en-GB" sz="2000" b="1" i="0">
                          <a:effectLst/>
                          <a:latin typeface="Calibri" panose="020F0502020204030204" pitchFamily="34" charset="0"/>
                        </a:rPr>
                        <a:t>When not to use</a:t>
                      </a:r>
                      <a:r>
                        <a:rPr lang="en-GB" sz="2000" b="0" i="0">
                          <a:effectLst/>
                          <a:latin typeface="Calibri" panose="020F0502020204030204" pitchFamily="34" charset="0"/>
                        </a:rPr>
                        <a:t> </a:t>
                      </a:r>
                      <a:endParaRPr lang="en-GB" sz="3600" b="0" i="0">
                        <a:effectLst/>
                      </a:endParaRPr>
                    </a:p>
                  </a:txBody>
                  <a:tcPr>
                    <a:lnL w="6350" cap="flat" cmpd="sng" algn="ctr">
                      <a:solidFill>
                        <a:srgbClr val="508DD7"/>
                      </a:solidFill>
                      <a:prstDash val="solid"/>
                      <a:round/>
                      <a:headEnd type="none" w="med" len="med"/>
                      <a:tailEnd type="none" w="med" len="med"/>
                    </a:lnL>
                    <a:lnR w="6350" cap="flat" cmpd="sng" algn="ctr">
                      <a:solidFill>
                        <a:srgbClr val="508DD7"/>
                      </a:solidFill>
                      <a:prstDash val="solid"/>
                      <a:round/>
                      <a:headEnd type="none" w="med" len="med"/>
                      <a:tailEnd type="none" w="med" len="med"/>
                    </a:lnR>
                    <a:lnT w="6350" cap="flat" cmpd="sng" algn="ctr">
                      <a:solidFill>
                        <a:srgbClr val="50F3D8"/>
                      </a:solidFill>
                      <a:prstDash val="solid"/>
                      <a:round/>
                      <a:headEnd type="none" w="med" len="med"/>
                      <a:tailEnd type="none" w="med" len="med"/>
                    </a:lnT>
                    <a:lnB w="6350" cap="flat" cmpd="sng" algn="ctr">
                      <a:solidFill>
                        <a:srgbClr val="508DD7"/>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Avoid using if respondent is discussing different means of accessing cash assistance, or if the respondents discuss using the card to access money in general.  </a:t>
                      </a:r>
                      <a:endParaRPr lang="en-GB" sz="3600" b="0" i="0" dirty="0">
                        <a:effectLst/>
                      </a:endParaRPr>
                    </a:p>
                  </a:txBody>
                  <a:tcPr>
                    <a:lnL w="6350" cap="flat" cmpd="sng" algn="ctr">
                      <a:solidFill>
                        <a:srgbClr val="508DD7"/>
                      </a:solidFill>
                      <a:prstDash val="solid"/>
                      <a:round/>
                      <a:headEnd type="none" w="med" len="med"/>
                      <a:tailEnd type="none" w="med" len="med"/>
                    </a:lnL>
                    <a:lnR w="6350" cap="flat" cmpd="sng" algn="ctr">
                      <a:solidFill>
                        <a:srgbClr val="10D3D8"/>
                      </a:solidFill>
                      <a:prstDash val="solid"/>
                      <a:round/>
                      <a:headEnd type="none" w="med" len="med"/>
                      <a:tailEnd type="none" w="med" len="med"/>
                    </a:lnR>
                    <a:lnT w="6350" cap="flat" cmpd="sng" algn="ctr">
                      <a:solidFill>
                        <a:srgbClr val="5010D9"/>
                      </a:solidFill>
                      <a:prstDash val="solid"/>
                      <a:round/>
                      <a:headEnd type="none" w="med" len="med"/>
                      <a:tailEnd type="none" w="med" len="med"/>
                    </a:lnT>
                    <a:lnB w="6350" cap="flat" cmpd="sng" algn="ctr">
                      <a:solidFill>
                        <a:srgbClr val="10D3D8"/>
                      </a:solidFill>
                      <a:prstDash val="solid"/>
                      <a:round/>
                      <a:headEnd type="none" w="med" len="med"/>
                      <a:tailEnd type="none" w="med" len="med"/>
                    </a:lnB>
                  </a:tcPr>
                </a:tc>
                <a:extLst>
                  <a:ext uri="{0D108BD9-81ED-4DB2-BD59-A6C34878D82A}">
                    <a16:rowId xmlns:a16="http://schemas.microsoft.com/office/drawing/2014/main" val="2593027262"/>
                  </a:ext>
                </a:extLst>
              </a:tr>
              <a:tr h="925358">
                <a:tc>
                  <a:txBody>
                    <a:bodyPr/>
                    <a:lstStyle/>
                    <a:p>
                      <a:pPr algn="l" rtl="0" fontAlgn="base"/>
                      <a:r>
                        <a:rPr lang="en-GB" sz="2000" b="1" i="0">
                          <a:effectLst/>
                          <a:latin typeface="Calibri" panose="020F0502020204030204" pitchFamily="34" charset="0"/>
                        </a:rPr>
                        <a:t>Example</a:t>
                      </a:r>
                      <a:r>
                        <a:rPr lang="en-GB" sz="2000" b="0" i="0">
                          <a:effectLst/>
                          <a:latin typeface="Calibri" panose="020F0502020204030204" pitchFamily="34" charset="0"/>
                        </a:rPr>
                        <a:t> </a:t>
                      </a:r>
                      <a:endParaRPr lang="en-GB" sz="3600" b="0" i="0">
                        <a:effectLst/>
                      </a:endParaRPr>
                    </a:p>
                  </a:txBody>
                  <a:tcPr>
                    <a:lnL w="6350" cap="flat" cmpd="sng" algn="ctr">
                      <a:solidFill>
                        <a:srgbClr val="20512C"/>
                      </a:solidFill>
                      <a:prstDash val="solid"/>
                      <a:round/>
                      <a:headEnd type="none" w="med" len="med"/>
                      <a:tailEnd type="none" w="med" len="med"/>
                    </a:lnL>
                    <a:lnR w="6350" cap="flat" cmpd="sng" algn="ctr">
                      <a:solidFill>
                        <a:srgbClr val="20512C"/>
                      </a:solidFill>
                      <a:prstDash val="solid"/>
                      <a:round/>
                      <a:headEnd type="none" w="med" len="med"/>
                      <a:tailEnd type="none" w="med" len="med"/>
                    </a:lnR>
                    <a:lnT w="6350" cap="flat" cmpd="sng" algn="ctr">
                      <a:solidFill>
                        <a:srgbClr val="508DD7"/>
                      </a:solidFill>
                      <a:prstDash val="solid"/>
                      <a:round/>
                      <a:headEnd type="none" w="med" len="med"/>
                      <a:tailEnd type="none" w="med" len="med"/>
                    </a:lnT>
                    <a:lnB w="6350" cap="flat" cmpd="sng" algn="ctr">
                      <a:solidFill>
                        <a:srgbClr val="20512C"/>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‘I always withdraw money on market days because that’s when I travel into town where the ATM is’ </a:t>
                      </a:r>
                      <a:endParaRPr lang="en-GB" sz="3600" b="0" i="0" dirty="0">
                        <a:effectLst/>
                      </a:endParaRPr>
                    </a:p>
                  </a:txBody>
                  <a:tcPr>
                    <a:lnL w="6350" cap="flat" cmpd="sng" algn="ctr">
                      <a:solidFill>
                        <a:srgbClr val="20512C"/>
                      </a:solidFill>
                      <a:prstDash val="solid"/>
                      <a:round/>
                      <a:headEnd type="none" w="med" len="med"/>
                      <a:tailEnd type="none" w="med" len="med"/>
                    </a:lnL>
                    <a:lnR w="6350" cap="flat" cmpd="sng" algn="ctr">
                      <a:solidFill>
                        <a:srgbClr val="60672C"/>
                      </a:solidFill>
                      <a:prstDash val="solid"/>
                      <a:round/>
                      <a:headEnd type="none" w="med" len="med"/>
                      <a:tailEnd type="none" w="med" len="med"/>
                    </a:lnR>
                    <a:lnT w="6350" cap="flat" cmpd="sng" algn="ctr">
                      <a:solidFill>
                        <a:srgbClr val="10D3D8"/>
                      </a:solidFill>
                      <a:prstDash val="solid"/>
                      <a:round/>
                      <a:headEnd type="none" w="med" len="med"/>
                      <a:tailEnd type="none" w="med" len="med"/>
                    </a:lnT>
                    <a:lnB w="6350" cap="flat" cmpd="sng" algn="ctr">
                      <a:solidFill>
                        <a:srgbClr val="60672C"/>
                      </a:solidFill>
                      <a:prstDash val="solid"/>
                      <a:round/>
                      <a:headEnd type="none" w="med" len="med"/>
                      <a:tailEnd type="none" w="med" len="med"/>
                    </a:lnB>
                  </a:tcPr>
                </a:tc>
                <a:extLst>
                  <a:ext uri="{0D108BD9-81ED-4DB2-BD59-A6C34878D82A}">
                    <a16:rowId xmlns:a16="http://schemas.microsoft.com/office/drawing/2014/main" val="1247871347"/>
                  </a:ext>
                </a:extLst>
              </a:tr>
            </a:tbl>
          </a:graphicData>
        </a:graphic>
      </p:graphicFrame>
      <p:sp>
        <p:nvSpPr>
          <p:cNvPr id="5" name="TextBox 4">
            <a:extLst>
              <a:ext uri="{FF2B5EF4-FFF2-40B4-BE49-F238E27FC236}">
                <a16:creationId xmlns:a16="http://schemas.microsoft.com/office/drawing/2014/main" id="{FAA0A414-BBBD-4B0D-BC24-8278368F119D}"/>
              </a:ext>
            </a:extLst>
          </p:cNvPr>
          <p:cNvSpPr txBox="1"/>
          <p:nvPr/>
        </p:nvSpPr>
        <p:spPr>
          <a:xfrm>
            <a:off x="947911" y="1733246"/>
            <a:ext cx="2925589" cy="2246769"/>
          </a:xfrm>
          <a:prstGeom prst="rect">
            <a:avLst/>
          </a:prstGeom>
          <a:solidFill>
            <a:schemeClr val="tx1">
              <a:lumMod val="50000"/>
            </a:schemeClr>
          </a:solidFill>
        </p:spPr>
        <p:txBody>
          <a:bodyPr wrap="square" rtlCol="0">
            <a:spAutoFit/>
          </a:bodyPr>
          <a:lstStyle/>
          <a:p>
            <a:r>
              <a:rPr lang="en-GB" sz="2000" dirty="0">
                <a:solidFill>
                  <a:srgbClr val="FFFFFE"/>
                </a:solidFill>
              </a:rPr>
              <a:t>A codebook is a record of codes and their definitions. It is essential for ensuring consistency in the application of codes, especially when working as a team. </a:t>
            </a:r>
          </a:p>
        </p:txBody>
      </p:sp>
    </p:spTree>
    <p:extLst>
      <p:ext uri="{BB962C8B-B14F-4D97-AF65-F5344CB8AC3E}">
        <p14:creationId xmlns:p14="http://schemas.microsoft.com/office/powerpoint/2010/main" val="2906375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1106832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r>
              <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Quality assurance of coding </a:t>
            </a:r>
            <a:br>
              <a:rPr lang="it-IT"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b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533F02F-A3A2-4A5E-8453-7264E5A0BF71}"/>
              </a:ext>
            </a:extLst>
          </p:cNvPr>
          <p:cNvPicPr>
            <a:picLocks noChangeAspect="1"/>
          </p:cNvPicPr>
          <p:nvPr/>
        </p:nvPicPr>
        <p:blipFill rotWithShape="1">
          <a:blip r:embed="rId2"/>
          <a:srcRect l="20867" r="20633" b="2"/>
          <a:stretch/>
        </p:blipFill>
        <p:spPr>
          <a:xfrm>
            <a:off x="3930747" y="3249126"/>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579662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CD5E-FA0D-4B4D-B42E-502DB75F3FEE}"/>
              </a:ext>
            </a:extLst>
          </p:cNvPr>
          <p:cNvSpPr>
            <a:spLocks noGrp="1"/>
          </p:cNvSpPr>
          <p:nvPr>
            <p:ph type="title"/>
          </p:nvPr>
        </p:nvSpPr>
        <p:spPr/>
        <p:txBody>
          <a:bodyPr/>
          <a:lstStyle/>
          <a:p>
            <a:r>
              <a:rPr lang="en-GB" dirty="0"/>
              <a:t>Coding credibility</a:t>
            </a:r>
            <a:endParaRPr lang="en-DK" dirty="0"/>
          </a:p>
        </p:txBody>
      </p:sp>
      <p:sp>
        <p:nvSpPr>
          <p:cNvPr id="3" name="Content Placeholder 2">
            <a:extLst>
              <a:ext uri="{FF2B5EF4-FFF2-40B4-BE49-F238E27FC236}">
                <a16:creationId xmlns:a16="http://schemas.microsoft.com/office/drawing/2014/main" id="{6989F832-3E89-4A82-85A6-91EB3800454E}"/>
              </a:ext>
            </a:extLst>
          </p:cNvPr>
          <p:cNvSpPr>
            <a:spLocks noGrp="1"/>
          </p:cNvSpPr>
          <p:nvPr>
            <p:ph idx="1"/>
          </p:nvPr>
        </p:nvSpPr>
        <p:spPr/>
        <p:txBody>
          <a:bodyPr/>
          <a:lstStyle/>
          <a:p>
            <a:pPr marL="0" indent="0">
              <a:buNone/>
            </a:pPr>
            <a:r>
              <a:rPr lang="en-GB" dirty="0"/>
              <a:t>Even though coding is prone to researcher bias, there are some ways of adding credibility to the process:</a:t>
            </a:r>
          </a:p>
          <a:p>
            <a:endParaRPr lang="en-GB" dirty="0"/>
          </a:p>
          <a:p>
            <a:r>
              <a:rPr lang="en-GB" dirty="0"/>
              <a:t>The researcher can </a:t>
            </a:r>
            <a:r>
              <a:rPr lang="en-GB" b="1" dirty="0"/>
              <a:t>make his/her perspectives and questions explicit </a:t>
            </a:r>
            <a:r>
              <a:rPr lang="en-GB" dirty="0"/>
              <a:t>in the presentation of codes and make sure the codes are applied consistently. This will </a:t>
            </a:r>
            <a:r>
              <a:rPr lang="en-GB" b="1" dirty="0"/>
              <a:t>help the reader understand how and why the data was interpreted in this way</a:t>
            </a:r>
            <a:r>
              <a:rPr lang="en-GB" dirty="0"/>
              <a:t>. </a:t>
            </a:r>
          </a:p>
          <a:p>
            <a:endParaRPr lang="en-GB" dirty="0"/>
          </a:p>
          <a:p>
            <a:r>
              <a:rPr lang="en-GB" dirty="0"/>
              <a:t>The most effective way of establishing credibility is to </a:t>
            </a:r>
            <a:r>
              <a:rPr lang="en-GB" b="1" dirty="0"/>
              <a:t>provide a strong and clear argument for the conclusions reached</a:t>
            </a:r>
            <a:r>
              <a:rPr lang="en-GB" dirty="0"/>
              <a:t>. </a:t>
            </a:r>
            <a:endParaRPr lang="en-DK" dirty="0"/>
          </a:p>
        </p:txBody>
      </p:sp>
    </p:spTree>
    <p:extLst>
      <p:ext uri="{BB962C8B-B14F-4D97-AF65-F5344CB8AC3E}">
        <p14:creationId xmlns:p14="http://schemas.microsoft.com/office/powerpoint/2010/main" val="1099174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CF5A-24E2-464F-A4AA-5E3D2E3E20D3}"/>
              </a:ext>
            </a:extLst>
          </p:cNvPr>
          <p:cNvSpPr>
            <a:spLocks noGrp="1"/>
          </p:cNvSpPr>
          <p:nvPr>
            <p:ph type="title"/>
          </p:nvPr>
        </p:nvSpPr>
        <p:spPr/>
        <p:txBody>
          <a:bodyPr/>
          <a:lstStyle/>
          <a:p>
            <a:r>
              <a:rPr lang="en-GB" dirty="0"/>
              <a:t>Overview</a:t>
            </a:r>
            <a:endParaRPr lang="en-DK" dirty="0"/>
          </a:p>
        </p:txBody>
      </p:sp>
      <p:sp>
        <p:nvSpPr>
          <p:cNvPr id="3" name="Content Placeholder 2">
            <a:extLst>
              <a:ext uri="{FF2B5EF4-FFF2-40B4-BE49-F238E27FC236}">
                <a16:creationId xmlns:a16="http://schemas.microsoft.com/office/drawing/2014/main" id="{CE8515A0-95D2-4EEC-8F0B-AA80ADBA0B8C}"/>
              </a:ext>
            </a:extLst>
          </p:cNvPr>
          <p:cNvSpPr>
            <a:spLocks noGrp="1"/>
          </p:cNvSpPr>
          <p:nvPr>
            <p:ph idx="1"/>
          </p:nvPr>
        </p:nvSpPr>
        <p:spPr/>
        <p:txBody>
          <a:bodyPr/>
          <a:lstStyle/>
          <a:p>
            <a:pPr marL="514350" indent="-514350">
              <a:buFont typeface="+mj-lt"/>
              <a:buAutoNum type="romanUcPeriod"/>
            </a:pPr>
            <a:r>
              <a:rPr lang="en-GB" sz="2800" dirty="0"/>
              <a:t>What is coding in qualitative data analysis? </a:t>
            </a:r>
          </a:p>
          <a:p>
            <a:pPr marL="514350" indent="-514350">
              <a:buFont typeface="+mj-lt"/>
              <a:buAutoNum type="romanUcPeriod"/>
            </a:pPr>
            <a:endParaRPr lang="en-GB" sz="2800" dirty="0"/>
          </a:p>
          <a:p>
            <a:pPr marL="514350" indent="-514350">
              <a:buFont typeface="+mj-lt"/>
              <a:buAutoNum type="romanUcPeriod"/>
            </a:pPr>
            <a:r>
              <a:rPr lang="en-GB" sz="2800" dirty="0"/>
              <a:t>Code naming</a:t>
            </a:r>
          </a:p>
          <a:p>
            <a:pPr marL="514350" indent="-514350">
              <a:buFont typeface="+mj-lt"/>
              <a:buAutoNum type="romanUcPeriod"/>
            </a:pPr>
            <a:endParaRPr lang="en-GB" sz="2800" dirty="0"/>
          </a:p>
          <a:p>
            <a:pPr marL="514350" indent="-514350">
              <a:buFont typeface="+mj-lt"/>
              <a:buAutoNum type="romanUcPeriod"/>
            </a:pPr>
            <a:r>
              <a:rPr lang="en-GB" sz="2800" dirty="0"/>
              <a:t>Quality assurance of coding</a:t>
            </a:r>
          </a:p>
        </p:txBody>
      </p:sp>
      <p:pic>
        <p:nvPicPr>
          <p:cNvPr id="2050" name="Picture 2">
            <a:extLst>
              <a:ext uri="{FF2B5EF4-FFF2-40B4-BE49-F238E27FC236}">
                <a16:creationId xmlns:a16="http://schemas.microsoft.com/office/drawing/2014/main" id="{24839B19-7670-4C2A-BBC2-B0843C6759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2"/>
          <a:stretch/>
        </p:blipFill>
        <p:spPr bwMode="auto">
          <a:xfrm>
            <a:off x="7084914" y="3254829"/>
            <a:ext cx="4836745" cy="352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566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F8CDF-0D52-4529-8B85-64A7C353B15C}"/>
              </a:ext>
            </a:extLst>
          </p:cNvPr>
          <p:cNvSpPr>
            <a:spLocks noGrp="1"/>
          </p:cNvSpPr>
          <p:nvPr>
            <p:ph type="title"/>
          </p:nvPr>
        </p:nvSpPr>
        <p:spPr/>
        <p:txBody>
          <a:bodyPr/>
          <a:lstStyle/>
          <a:p>
            <a:r>
              <a:rPr lang="en-GB" dirty="0"/>
              <a:t>Coding reliability</a:t>
            </a:r>
            <a:endParaRPr lang="en-DK" dirty="0"/>
          </a:p>
        </p:txBody>
      </p:sp>
      <p:sp>
        <p:nvSpPr>
          <p:cNvPr id="3" name="Content Placeholder 2">
            <a:extLst>
              <a:ext uri="{FF2B5EF4-FFF2-40B4-BE49-F238E27FC236}">
                <a16:creationId xmlns:a16="http://schemas.microsoft.com/office/drawing/2014/main" id="{9ADE2852-D722-4CB0-A51F-210D7E218C69}"/>
              </a:ext>
            </a:extLst>
          </p:cNvPr>
          <p:cNvSpPr>
            <a:spLocks noGrp="1"/>
          </p:cNvSpPr>
          <p:nvPr>
            <p:ph idx="1"/>
          </p:nvPr>
        </p:nvSpPr>
        <p:spPr>
          <a:xfrm>
            <a:off x="846312" y="1919941"/>
            <a:ext cx="5922788" cy="4100053"/>
          </a:xfrm>
        </p:spPr>
        <p:txBody>
          <a:bodyPr/>
          <a:lstStyle/>
          <a:p>
            <a:r>
              <a:rPr lang="en-GB" dirty="0"/>
              <a:t>Have </a:t>
            </a:r>
            <a:r>
              <a:rPr lang="en-GB" b="1" dirty="0"/>
              <a:t>multiple coders </a:t>
            </a:r>
            <a:r>
              <a:rPr lang="en-GB" dirty="0"/>
              <a:t>develop the codebook and code the data sets.  </a:t>
            </a:r>
          </a:p>
          <a:p>
            <a:r>
              <a:rPr lang="en-GB" dirty="0"/>
              <a:t>For team coding, </a:t>
            </a:r>
            <a:r>
              <a:rPr lang="en-GB" b="1" dirty="0"/>
              <a:t>engage in discussions about the code names</a:t>
            </a:r>
            <a:r>
              <a:rPr lang="en-GB" dirty="0"/>
              <a:t> and groups to define clear definitions. </a:t>
            </a:r>
          </a:p>
          <a:p>
            <a:r>
              <a:rPr lang="en-GB" dirty="0"/>
              <a:t>Having a </a:t>
            </a:r>
            <a:r>
              <a:rPr lang="en-GB" b="1" dirty="0"/>
              <a:t>second person review a sample </a:t>
            </a:r>
            <a:r>
              <a:rPr lang="en-GB" dirty="0"/>
              <a:t>of the data, to see if they arrive at the same conclusion.  </a:t>
            </a:r>
          </a:p>
          <a:p>
            <a:r>
              <a:rPr lang="en-GB" b="1" dirty="0"/>
              <a:t>Review a sample of the data at a later stage </a:t>
            </a:r>
            <a:r>
              <a:rPr lang="en-GB" dirty="0"/>
              <a:t>to see if the codes have remained consistent. </a:t>
            </a:r>
            <a:endParaRPr lang="en-DK" dirty="0"/>
          </a:p>
        </p:txBody>
      </p:sp>
      <p:pic>
        <p:nvPicPr>
          <p:cNvPr id="5" name="Picture 4" descr="A picture containing text, tree, wooden, snow&#10;&#10;Description automatically generated">
            <a:extLst>
              <a:ext uri="{FF2B5EF4-FFF2-40B4-BE49-F238E27FC236}">
                <a16:creationId xmlns:a16="http://schemas.microsoft.com/office/drawing/2014/main" id="{D3A90E87-A7FB-48D2-B0B7-26E1EB1FD385}"/>
              </a:ext>
            </a:extLst>
          </p:cNvPr>
          <p:cNvPicPr>
            <a:picLocks noChangeAspect="1"/>
          </p:cNvPicPr>
          <p:nvPr/>
        </p:nvPicPr>
        <p:blipFill rotWithShape="1">
          <a:blip r:embed="rId2"/>
          <a:srcRect l="36173" r="12963"/>
          <a:stretch/>
        </p:blipFill>
        <p:spPr>
          <a:xfrm>
            <a:off x="6959600" y="0"/>
            <a:ext cx="5232400" cy="6858000"/>
          </a:xfrm>
          <a:prstGeom prst="rect">
            <a:avLst/>
          </a:prstGeom>
        </p:spPr>
      </p:pic>
    </p:spTree>
    <p:extLst>
      <p:ext uri="{BB962C8B-B14F-4D97-AF65-F5344CB8AC3E}">
        <p14:creationId xmlns:p14="http://schemas.microsoft.com/office/powerpoint/2010/main" val="3728750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1106832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r>
              <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GB"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Tips for the coding process</a:t>
            </a:r>
            <a:br>
              <a:rPr lang="it-IT"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b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0C0FF66-9020-4447-BE64-1BB6359CCB73}"/>
              </a:ext>
            </a:extLst>
          </p:cNvPr>
          <p:cNvPicPr>
            <a:picLocks noChangeAspect="1"/>
          </p:cNvPicPr>
          <p:nvPr/>
        </p:nvPicPr>
        <p:blipFill rotWithShape="1">
          <a:blip r:embed="rId2"/>
          <a:srcRect l="20867" r="20633" b="2"/>
          <a:stretch/>
        </p:blipFill>
        <p:spPr>
          <a:xfrm>
            <a:off x="3930747" y="3249126"/>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549391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641C-7152-47B7-89F2-7E06DEE060C1}"/>
              </a:ext>
            </a:extLst>
          </p:cNvPr>
          <p:cNvSpPr>
            <a:spLocks noGrp="1"/>
          </p:cNvSpPr>
          <p:nvPr>
            <p:ph type="title"/>
          </p:nvPr>
        </p:nvSpPr>
        <p:spPr>
          <a:xfrm>
            <a:off x="824938" y="664871"/>
            <a:ext cx="10542124" cy="1152000"/>
          </a:xfrm>
        </p:spPr>
        <p:txBody>
          <a:bodyPr/>
          <a:lstStyle/>
          <a:p>
            <a:r>
              <a:rPr lang="en-GB" dirty="0"/>
              <a:t>Tips for the coding process (I)</a:t>
            </a:r>
            <a:endParaRPr lang="en-DK" dirty="0"/>
          </a:p>
        </p:txBody>
      </p:sp>
      <p:sp>
        <p:nvSpPr>
          <p:cNvPr id="3" name="Content Placeholder 2">
            <a:extLst>
              <a:ext uri="{FF2B5EF4-FFF2-40B4-BE49-F238E27FC236}">
                <a16:creationId xmlns:a16="http://schemas.microsoft.com/office/drawing/2014/main" id="{FA62B6D0-61E2-49FD-809A-BC07349AE4B3}"/>
              </a:ext>
            </a:extLst>
          </p:cNvPr>
          <p:cNvSpPr>
            <a:spLocks noGrp="1"/>
          </p:cNvSpPr>
          <p:nvPr>
            <p:ph idx="1"/>
          </p:nvPr>
        </p:nvSpPr>
        <p:spPr>
          <a:xfrm>
            <a:off x="369455" y="1816871"/>
            <a:ext cx="11363050" cy="4832700"/>
          </a:xfrm>
        </p:spPr>
        <p:txBody>
          <a:bodyPr/>
          <a:lstStyle/>
          <a:p>
            <a:pPr>
              <a:buFont typeface="Arial" panose="020B0604020202020204" pitchFamily="34" charset="0"/>
              <a:buChar char="•"/>
            </a:pPr>
            <a:r>
              <a:rPr lang="en-GB" dirty="0"/>
              <a:t>Make sure you have </a:t>
            </a:r>
            <a:r>
              <a:rPr lang="en-GB" b="1" dirty="0"/>
              <a:t>read all the data </a:t>
            </a:r>
            <a:r>
              <a:rPr lang="en-GB" dirty="0"/>
              <a:t>at least once. </a:t>
            </a:r>
          </a:p>
          <a:p>
            <a:pPr>
              <a:buFont typeface="Arial" panose="020B0604020202020204" pitchFamily="34" charset="0"/>
              <a:buChar char="•"/>
            </a:pPr>
            <a:endParaRPr lang="en-GB" dirty="0"/>
          </a:p>
          <a:p>
            <a:pPr>
              <a:buFont typeface="Arial" panose="020B0604020202020204" pitchFamily="34" charset="0"/>
              <a:buChar char="•"/>
            </a:pPr>
            <a:r>
              <a:rPr lang="en-GB" dirty="0"/>
              <a:t>Make sure your records (</a:t>
            </a:r>
            <a:r>
              <a:rPr lang="en-GB" dirty="0" err="1"/>
              <a:t>eg.</a:t>
            </a:r>
            <a:r>
              <a:rPr lang="en-GB" dirty="0"/>
              <a:t> transcripts) are </a:t>
            </a:r>
            <a:r>
              <a:rPr lang="en-GB" b="1" dirty="0"/>
              <a:t>double line spaced with wide margins</a:t>
            </a:r>
            <a:r>
              <a:rPr lang="en-GB" dirty="0"/>
              <a:t>. This allows you to write key words, additional codes, or reflections in the margins as you read through it. </a:t>
            </a:r>
          </a:p>
          <a:p>
            <a:pPr marL="0" indent="0">
              <a:buNone/>
            </a:pPr>
            <a:endParaRPr lang="en-GB" dirty="0"/>
          </a:p>
          <a:p>
            <a:pPr>
              <a:buFont typeface="Arial" panose="020B0604020202020204" pitchFamily="34" charset="0"/>
              <a:buChar char="•"/>
            </a:pPr>
            <a:r>
              <a:rPr lang="en-GB" dirty="0"/>
              <a:t>Always </a:t>
            </a:r>
            <a:r>
              <a:rPr lang="en-GB" b="1" dirty="0"/>
              <a:t>keep a clean copy of the data sources</a:t>
            </a:r>
            <a:r>
              <a:rPr lang="en-GB" dirty="0"/>
              <a:t>. Make the copy before you start coding</a:t>
            </a:r>
          </a:p>
          <a:p>
            <a:pPr marL="0" indent="0">
              <a:buNone/>
            </a:pPr>
            <a:endParaRPr lang="en-GB" dirty="0"/>
          </a:p>
          <a:p>
            <a:pPr>
              <a:buFont typeface="Arial" panose="020B0604020202020204" pitchFamily="34" charset="0"/>
              <a:buChar char="•"/>
            </a:pPr>
            <a:r>
              <a:rPr lang="en-GB" b="1" dirty="0"/>
              <a:t>Sequentially number the lines, paragraphs, pages</a:t>
            </a:r>
            <a:r>
              <a:rPr lang="en-GB" dirty="0"/>
              <a:t>, or other units in your sources. </a:t>
            </a:r>
            <a:endParaRPr lang="en-DK" dirty="0"/>
          </a:p>
        </p:txBody>
      </p:sp>
      <p:pic>
        <p:nvPicPr>
          <p:cNvPr id="3082" name="Picture 10" descr="Hints &amp; Tips for Answering HTE Tender Questions - Brunton Bid Writing">
            <a:extLst>
              <a:ext uri="{FF2B5EF4-FFF2-40B4-BE49-F238E27FC236}">
                <a16:creationId xmlns:a16="http://schemas.microsoft.com/office/drawing/2014/main" id="{8B53B266-9064-49B3-913C-0F8CDF8B2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4694" y="439242"/>
            <a:ext cx="4387811" cy="170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644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B249D-9A65-4581-ABF3-E30CAC4C176F}"/>
              </a:ext>
            </a:extLst>
          </p:cNvPr>
          <p:cNvSpPr>
            <a:spLocks noGrp="1"/>
          </p:cNvSpPr>
          <p:nvPr>
            <p:ph type="title"/>
          </p:nvPr>
        </p:nvSpPr>
        <p:spPr/>
        <p:txBody>
          <a:bodyPr/>
          <a:lstStyle/>
          <a:p>
            <a:r>
              <a:rPr lang="en-GB"/>
              <a:t>Tips for the coding process (II)</a:t>
            </a:r>
            <a:endParaRPr lang="en-DK"/>
          </a:p>
        </p:txBody>
      </p:sp>
      <p:sp>
        <p:nvSpPr>
          <p:cNvPr id="3" name="Content Placeholder 2">
            <a:extLst>
              <a:ext uri="{FF2B5EF4-FFF2-40B4-BE49-F238E27FC236}">
                <a16:creationId xmlns:a16="http://schemas.microsoft.com/office/drawing/2014/main" id="{86DC8319-41F5-40E7-964B-B3BCEFFE5C6F}"/>
              </a:ext>
            </a:extLst>
          </p:cNvPr>
          <p:cNvSpPr>
            <a:spLocks noGrp="1"/>
          </p:cNvSpPr>
          <p:nvPr>
            <p:ph idx="1"/>
          </p:nvPr>
        </p:nvSpPr>
        <p:spPr>
          <a:xfrm>
            <a:off x="451692" y="1919941"/>
            <a:ext cx="10936744" cy="4100053"/>
          </a:xfrm>
        </p:spPr>
        <p:txBody>
          <a:bodyPr/>
          <a:lstStyle/>
          <a:p>
            <a:endParaRPr lang="en-GB" b="1" dirty="0"/>
          </a:p>
          <a:p>
            <a:r>
              <a:rPr lang="en-GB" b="1" dirty="0"/>
              <a:t>Get familiar with the process</a:t>
            </a:r>
            <a:r>
              <a:rPr lang="en-GB" dirty="0"/>
              <a:t>: Start with a small project/ data sample, and do simple descriptions and analysis based on these small samples, before moving on to something bigger. </a:t>
            </a:r>
          </a:p>
          <a:p>
            <a:pPr lvl="1"/>
            <a:endParaRPr lang="en-GB" dirty="0"/>
          </a:p>
          <a:p>
            <a:pPr lvl="1"/>
            <a:endParaRPr lang="en-GB" dirty="0"/>
          </a:p>
          <a:p>
            <a:r>
              <a:rPr lang="en-GB" b="1" dirty="0"/>
              <a:t>Challenge the codes</a:t>
            </a:r>
            <a:r>
              <a:rPr lang="en-GB" dirty="0"/>
              <a:t>: Be critical of the code names and corresponding passages. What are your assumptions? What might you have missed? </a:t>
            </a:r>
          </a:p>
          <a:p>
            <a:pPr lvl="1"/>
            <a:r>
              <a:rPr lang="en-GB" dirty="0"/>
              <a:t>Do a trial run to see if the codes created are sufficient in answering the research question.  </a:t>
            </a:r>
          </a:p>
        </p:txBody>
      </p:sp>
      <p:pic>
        <p:nvPicPr>
          <p:cNvPr id="4098" name="Picture 2" descr="Hints &amp; Tips for Answering HTE Tender Questions - Brunton Bid Writing">
            <a:extLst>
              <a:ext uri="{FF2B5EF4-FFF2-40B4-BE49-F238E27FC236}">
                <a16:creationId xmlns:a16="http://schemas.microsoft.com/office/drawing/2014/main" id="{2685EA17-43A4-4903-845E-3D29A6928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588" y="382606"/>
            <a:ext cx="4031714" cy="156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012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2DF4-B789-4E4F-8F17-C77A9BC2D312}"/>
              </a:ext>
            </a:extLst>
          </p:cNvPr>
          <p:cNvSpPr>
            <a:spLocks noGrp="1"/>
          </p:cNvSpPr>
          <p:nvPr>
            <p:ph type="title"/>
          </p:nvPr>
        </p:nvSpPr>
        <p:spPr/>
        <p:txBody>
          <a:bodyPr/>
          <a:lstStyle/>
          <a:p>
            <a:r>
              <a:rPr lang="en-GB"/>
              <a:t>Tips for the coding process (III)</a:t>
            </a:r>
            <a:endParaRPr lang="en-DK"/>
          </a:p>
        </p:txBody>
      </p:sp>
      <p:sp>
        <p:nvSpPr>
          <p:cNvPr id="3" name="Content Placeholder 2">
            <a:extLst>
              <a:ext uri="{FF2B5EF4-FFF2-40B4-BE49-F238E27FC236}">
                <a16:creationId xmlns:a16="http://schemas.microsoft.com/office/drawing/2014/main" id="{24D8EF56-C01C-4F8D-B400-19137A2F6347}"/>
              </a:ext>
            </a:extLst>
          </p:cNvPr>
          <p:cNvSpPr>
            <a:spLocks noGrp="1"/>
          </p:cNvSpPr>
          <p:nvPr>
            <p:ph idx="1"/>
          </p:nvPr>
        </p:nvSpPr>
        <p:spPr>
          <a:xfrm>
            <a:off x="846312" y="1919941"/>
            <a:ext cx="10542124" cy="4273189"/>
          </a:xfrm>
        </p:spPr>
        <p:txBody>
          <a:bodyPr/>
          <a:lstStyle/>
          <a:p>
            <a:r>
              <a:rPr lang="en-GB" b="1" dirty="0"/>
              <a:t>Park certain data and ideas</a:t>
            </a:r>
            <a:r>
              <a:rPr lang="en-GB" dirty="0"/>
              <a:t>: Some data may not be immediately relevant or interesting. </a:t>
            </a:r>
          </a:p>
          <a:p>
            <a:pPr lvl="1"/>
            <a:r>
              <a:rPr lang="en-GB" dirty="0"/>
              <a:t>Create a code name or group for this type of data, so that you can return to it later.  </a:t>
            </a:r>
          </a:p>
          <a:p>
            <a:pPr lvl="1"/>
            <a:endParaRPr lang="en-GB" dirty="0"/>
          </a:p>
          <a:p>
            <a:r>
              <a:rPr lang="en-GB" b="1" dirty="0"/>
              <a:t>Alternate between tasks</a:t>
            </a:r>
            <a:r>
              <a:rPr lang="en-GB" dirty="0"/>
              <a:t>: Take a break from coding and do some reading and reflecting on another piece of data. </a:t>
            </a:r>
          </a:p>
          <a:p>
            <a:pPr lvl="1"/>
            <a:r>
              <a:rPr lang="en-GB" dirty="0"/>
              <a:t>A break can provide surprisingly new perspectives.  </a:t>
            </a:r>
          </a:p>
          <a:p>
            <a:pPr lvl="1"/>
            <a:endParaRPr lang="en-GB" dirty="0"/>
          </a:p>
          <a:p>
            <a:r>
              <a:rPr lang="en-GB" b="1" dirty="0"/>
              <a:t>Focus on the purpose</a:t>
            </a:r>
            <a:r>
              <a:rPr lang="en-GB" dirty="0"/>
              <a:t>: Always keep in mind the research question and the purpose of the coding. What are you trying to find out? Which coding approach have you committed to? What extent of coding is expected? </a:t>
            </a:r>
          </a:p>
          <a:p>
            <a:endParaRPr lang="en-DK" dirty="0"/>
          </a:p>
        </p:txBody>
      </p:sp>
      <p:pic>
        <p:nvPicPr>
          <p:cNvPr id="5122" name="Picture 2" descr="Hints &amp; Tips for Answering HTE Tender Questions - Brunton Bid Writing">
            <a:extLst>
              <a:ext uri="{FF2B5EF4-FFF2-40B4-BE49-F238E27FC236}">
                <a16:creationId xmlns:a16="http://schemas.microsoft.com/office/drawing/2014/main" id="{3D38A445-17BF-4EC8-8AE4-B4B2147F1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437" y="483370"/>
            <a:ext cx="34290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269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F415F121-4D92-98CB-57D7-BE8A6A51C839}"/>
              </a:ext>
            </a:extLst>
          </p:cNvPr>
          <p:cNvGraphicFramePr>
            <a:graphicFrameLocks noGrp="1"/>
          </p:cNvGraphicFramePr>
          <p:nvPr>
            <p:extLst>
              <p:ext uri="{D42A27DB-BD31-4B8C-83A1-F6EECF244321}">
                <p14:modId xmlns:p14="http://schemas.microsoft.com/office/powerpoint/2010/main" val="4100440561"/>
              </p:ext>
            </p:extLst>
          </p:nvPr>
        </p:nvGraphicFramePr>
        <p:xfrm>
          <a:off x="3352801" y="3513684"/>
          <a:ext cx="5998028" cy="2375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EF9B3EE-E544-8252-044F-1664266CEF08}"/>
              </a:ext>
            </a:extLst>
          </p:cNvPr>
          <p:cNvSpPr txBox="1"/>
          <p:nvPr/>
        </p:nvSpPr>
        <p:spPr>
          <a:xfrm>
            <a:off x="-553720" y="1186543"/>
            <a:ext cx="4124234"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DBC"/>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DBC"/>
                </a:solidFill>
                <a:effectLst/>
                <a:uLnTx/>
                <a:uFillTx/>
                <a:latin typeface="Calibri" panose="020F0502020204030204"/>
                <a:ea typeface="+mn-ea"/>
                <a:cs typeface="+mn-cs"/>
              </a:rPr>
              <a:t>                          </a:t>
            </a:r>
            <a:r>
              <a:rPr kumimoji="0" lang="ar-EG" sz="6000" b="0" i="0" u="none" strike="noStrike" kern="1200" cap="none" spc="0" normalizeH="0" baseline="0" noProof="0" dirty="0">
                <a:ln>
                  <a:noFill/>
                </a:ln>
                <a:solidFill>
                  <a:srgbClr val="3C4043"/>
                </a:solidFill>
                <a:effectLst/>
                <a:uLnTx/>
                <a:uFillTx/>
                <a:latin typeface="Roboto" panose="02000000000000000000" pitchFamily="2" charset="0"/>
                <a:ea typeface="+mn-ea"/>
                <a:cs typeface="Arial" panose="020B0604020202020204" pitchFamily="34" charset="0"/>
              </a:rPr>
              <a:t>شكرًا لك</a:t>
            </a:r>
            <a:endParaRPr kumimoji="0" lang="en-US" sz="6000" b="0" i="0" u="none" strike="noStrike" kern="1200" cap="none" spc="0" normalizeH="0" baseline="0" noProof="0" dirty="0">
              <a:ln>
                <a:noFill/>
              </a:ln>
              <a:solidFill>
                <a:srgbClr val="007DB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DB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DB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BF7C02F-2BC5-A1C2-5CE0-29F53A753A49}"/>
              </a:ext>
            </a:extLst>
          </p:cNvPr>
          <p:cNvSpPr txBox="1"/>
          <p:nvPr/>
        </p:nvSpPr>
        <p:spPr>
          <a:xfrm>
            <a:off x="6351815" y="1295401"/>
            <a:ext cx="4466795"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DBC"/>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DBC"/>
                </a:solidFill>
                <a:effectLst/>
                <a:uLnTx/>
                <a:uFillTx/>
                <a:latin typeface="Calibri" panose="020F0502020204030204"/>
                <a:ea typeface="+mn-ea"/>
                <a:cs typeface="+mn-cs"/>
              </a:rPr>
              <a:t>                          </a:t>
            </a:r>
            <a:r>
              <a:rPr kumimoji="0" lang="ar-EG" sz="6000" b="0" i="0" u="none" strike="noStrike" kern="1200" cap="none" spc="0" normalizeH="0" baseline="0" noProof="0" dirty="0">
                <a:ln>
                  <a:noFill/>
                </a:ln>
                <a:solidFill>
                  <a:srgbClr val="3C4043"/>
                </a:solidFill>
                <a:effectLst/>
                <a:uLnTx/>
                <a:uFillTx/>
                <a:latin typeface="Roboto" panose="02000000000000000000" pitchFamily="2" charset="0"/>
                <a:ea typeface="+mn-ea"/>
                <a:cs typeface="Arial" panose="020B0604020202020204" pitchFamily="34" charset="0"/>
              </a:rPr>
              <a:t>متشکرم</a:t>
            </a:r>
            <a:r>
              <a:rPr kumimoji="0" lang="en-US" sz="6000" b="0" i="0" u="none" strike="noStrike" kern="1200" cap="none" spc="0" normalizeH="0" baseline="0" noProof="0" dirty="0">
                <a:ln>
                  <a:noFill/>
                </a:ln>
                <a:solidFill>
                  <a:srgbClr val="007DBC"/>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DB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DB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57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B735-534D-016F-2D8A-3ADDB7A4EAE3}"/>
              </a:ext>
            </a:extLst>
          </p:cNvPr>
          <p:cNvSpPr>
            <a:spLocks noGrp="1"/>
          </p:cNvSpPr>
          <p:nvPr>
            <p:ph type="title"/>
          </p:nvPr>
        </p:nvSpPr>
        <p:spPr>
          <a:xfrm>
            <a:off x="3012568" y="232096"/>
            <a:ext cx="5919559" cy="1152000"/>
          </a:xfrm>
        </p:spPr>
        <p:txBody>
          <a:bodyPr/>
          <a:lstStyle/>
          <a:p>
            <a:r>
              <a:rPr lang="en-US" sz="4800" dirty="0"/>
              <a:t>What is Coding ?</a:t>
            </a:r>
            <a:endParaRPr lang="en-GB" sz="4800" dirty="0"/>
          </a:p>
        </p:txBody>
      </p:sp>
      <p:pic>
        <p:nvPicPr>
          <p:cNvPr id="4" name="Content Placeholder 4" descr="A cartoon robot with text and images&#10;&#10;Description automatically generated">
            <a:extLst>
              <a:ext uri="{FF2B5EF4-FFF2-40B4-BE49-F238E27FC236}">
                <a16:creationId xmlns:a16="http://schemas.microsoft.com/office/drawing/2014/main" id="{D94E8E20-3A55-84B6-4989-0D8F9598500E}"/>
              </a:ext>
            </a:extLst>
          </p:cNvPr>
          <p:cNvPicPr>
            <a:picLocks noGrp="1" noChangeAspect="1"/>
          </p:cNvPicPr>
          <p:nvPr>
            <p:ph idx="1"/>
          </p:nvPr>
        </p:nvPicPr>
        <p:blipFill rotWithShape="1">
          <a:blip r:embed="rId2"/>
          <a:srcRect l="1366" r="-2" b="-2"/>
          <a:stretch/>
        </p:blipFill>
        <p:spPr>
          <a:xfrm>
            <a:off x="1273629" y="1384096"/>
            <a:ext cx="10178144" cy="4407103"/>
          </a:xfrm>
          <a:prstGeom prst="rect">
            <a:avLst/>
          </a:prstGeom>
          <a:noFill/>
        </p:spPr>
      </p:pic>
    </p:spTree>
    <p:extLst>
      <p:ext uri="{BB962C8B-B14F-4D97-AF65-F5344CB8AC3E}">
        <p14:creationId xmlns:p14="http://schemas.microsoft.com/office/powerpoint/2010/main" val="3346931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ACC0-B4EE-4BAB-9618-14BCCF249256}"/>
              </a:ext>
            </a:extLst>
          </p:cNvPr>
          <p:cNvSpPr>
            <a:spLocks noGrp="1"/>
          </p:cNvSpPr>
          <p:nvPr>
            <p:ph type="title"/>
          </p:nvPr>
        </p:nvSpPr>
        <p:spPr>
          <a:xfrm>
            <a:off x="846311" y="664870"/>
            <a:ext cx="6647018" cy="1152000"/>
          </a:xfrm>
        </p:spPr>
        <p:txBody>
          <a:bodyPr/>
          <a:lstStyle/>
          <a:p>
            <a:r>
              <a:rPr lang="en-GB" dirty="0"/>
              <a:t>What is coding in qualitative data analysis? </a:t>
            </a:r>
            <a:endParaRPr lang="en-DK" dirty="0"/>
          </a:p>
        </p:txBody>
      </p:sp>
      <p:sp>
        <p:nvSpPr>
          <p:cNvPr id="3" name="Content Placeholder 2">
            <a:extLst>
              <a:ext uri="{FF2B5EF4-FFF2-40B4-BE49-F238E27FC236}">
                <a16:creationId xmlns:a16="http://schemas.microsoft.com/office/drawing/2014/main" id="{190F8BFE-7538-4E5E-8D29-8E689920548F}"/>
              </a:ext>
            </a:extLst>
          </p:cNvPr>
          <p:cNvSpPr>
            <a:spLocks noGrp="1"/>
          </p:cNvSpPr>
          <p:nvPr>
            <p:ph idx="1"/>
          </p:nvPr>
        </p:nvSpPr>
        <p:spPr>
          <a:xfrm>
            <a:off x="846312" y="1919941"/>
            <a:ext cx="6407104" cy="3555573"/>
          </a:xfrm>
        </p:spPr>
        <p:txBody>
          <a:bodyPr vert="horz" lIns="91440" tIns="45720" rIns="91440" bIns="45720" rtlCol="0" anchor="t">
            <a:noAutofit/>
          </a:bodyPr>
          <a:lstStyle/>
          <a:p>
            <a:r>
              <a:rPr lang="en-GB" dirty="0"/>
              <a:t>The coding process is </a:t>
            </a:r>
            <a:r>
              <a:rPr lang="en-GB" b="1" dirty="0"/>
              <a:t>a way to </a:t>
            </a:r>
            <a:r>
              <a:rPr lang="en-GB" b="1" u="sng" dirty="0"/>
              <a:t>manage</a:t>
            </a:r>
            <a:r>
              <a:rPr lang="en-GB" b="1" dirty="0"/>
              <a:t>, </a:t>
            </a:r>
            <a:r>
              <a:rPr lang="en-GB" b="1" u="sng" dirty="0"/>
              <a:t>locate</a:t>
            </a:r>
            <a:r>
              <a:rPr lang="en-GB" b="1" dirty="0"/>
              <a:t>, </a:t>
            </a:r>
            <a:r>
              <a:rPr lang="en-GB" b="1" u="sng" dirty="0"/>
              <a:t>identify,</a:t>
            </a:r>
            <a:r>
              <a:rPr lang="en-GB" b="1" dirty="0"/>
              <a:t> and </a:t>
            </a:r>
            <a:r>
              <a:rPr lang="en-GB" b="1" u="sng" dirty="0"/>
              <a:t>sort</a:t>
            </a:r>
            <a:r>
              <a:rPr lang="en-GB" b="1" dirty="0"/>
              <a:t> qualitative data</a:t>
            </a:r>
            <a:r>
              <a:rPr lang="en-GB" dirty="0"/>
              <a:t>. </a:t>
            </a:r>
          </a:p>
          <a:p>
            <a:endParaRPr lang="en-GB" dirty="0"/>
          </a:p>
          <a:p>
            <a:r>
              <a:rPr lang="en-GB" dirty="0"/>
              <a:t>A code </a:t>
            </a:r>
            <a:r>
              <a:rPr lang="en-GB" b="1" dirty="0"/>
              <a:t>helps </a:t>
            </a:r>
            <a:r>
              <a:rPr lang="en-GB" b="1" u="sng" dirty="0"/>
              <a:t>order </a:t>
            </a:r>
            <a:r>
              <a:rPr lang="en-GB" b="1" dirty="0"/>
              <a:t>the data </a:t>
            </a:r>
            <a:r>
              <a:rPr lang="en-GB" dirty="0"/>
              <a:t>so that you can </a:t>
            </a:r>
            <a:r>
              <a:rPr lang="en-GB" b="1" dirty="0"/>
              <a:t>keep track of </a:t>
            </a:r>
            <a:r>
              <a:rPr lang="en-GB" dirty="0"/>
              <a:t>your topics and easily find information</a:t>
            </a:r>
          </a:p>
          <a:p>
            <a:endParaRPr lang="en-GB" dirty="0"/>
          </a:p>
          <a:p>
            <a:r>
              <a:rPr lang="en-GB" dirty="0">
                <a:latin typeface="Open Sans"/>
                <a:ea typeface="Open Sans"/>
                <a:cs typeface="Open Sans"/>
              </a:rPr>
              <a:t>Codes can be used to </a:t>
            </a:r>
            <a:r>
              <a:rPr lang="en-GB" u="sng" dirty="0">
                <a:latin typeface="Open Sans"/>
                <a:ea typeface="Open Sans"/>
                <a:cs typeface="Open Sans"/>
              </a:rPr>
              <a:t>serve many </a:t>
            </a:r>
            <a:r>
              <a:rPr lang="en-GB" b="1" dirty="0">
                <a:solidFill>
                  <a:srgbClr val="FF0000"/>
                </a:solidFill>
                <a:latin typeface="Open Sans"/>
                <a:ea typeface="Open Sans"/>
                <a:cs typeface="Open Sans"/>
              </a:rPr>
              <a:t>purposes</a:t>
            </a:r>
            <a:r>
              <a:rPr lang="en-GB" dirty="0">
                <a:latin typeface="Open Sans"/>
                <a:ea typeface="Open Sans"/>
                <a:cs typeface="Open Sans"/>
              </a:rPr>
              <a:t>: they can be </a:t>
            </a:r>
            <a:r>
              <a:rPr lang="en-GB" b="1" dirty="0">
                <a:latin typeface="Open Sans"/>
                <a:ea typeface="Open Sans"/>
                <a:cs typeface="Open Sans"/>
              </a:rPr>
              <a:t>descriptive</a:t>
            </a:r>
            <a:r>
              <a:rPr lang="en-GB" dirty="0">
                <a:latin typeface="Open Sans"/>
                <a:ea typeface="Open Sans"/>
                <a:cs typeface="Open Sans"/>
              </a:rPr>
              <a:t>, </a:t>
            </a:r>
            <a:r>
              <a:rPr lang="en-GB" b="1" dirty="0">
                <a:latin typeface="Open Sans"/>
                <a:ea typeface="Open Sans"/>
                <a:cs typeface="Open Sans"/>
              </a:rPr>
              <a:t>topical</a:t>
            </a:r>
            <a:r>
              <a:rPr lang="en-GB" dirty="0">
                <a:latin typeface="Open Sans"/>
                <a:ea typeface="Open Sans"/>
                <a:cs typeface="Open Sans"/>
              </a:rPr>
              <a:t>, or </a:t>
            </a:r>
            <a:r>
              <a:rPr lang="en-GB" b="1" dirty="0">
                <a:latin typeface="Open Sans"/>
                <a:ea typeface="Open Sans"/>
                <a:cs typeface="Open Sans"/>
              </a:rPr>
              <a:t>analytical</a:t>
            </a:r>
            <a:r>
              <a:rPr lang="en-GB" dirty="0">
                <a:latin typeface="Open Sans"/>
                <a:ea typeface="Open Sans"/>
                <a:cs typeface="Open Sans"/>
              </a:rPr>
              <a:t>. </a:t>
            </a:r>
            <a:endParaRPr lang="en-US" dirty="0">
              <a:latin typeface="Open Sans"/>
              <a:ea typeface="Open Sans"/>
              <a:cs typeface="Open Sans"/>
            </a:endParaRPr>
          </a:p>
          <a:p>
            <a:endParaRPr lang="en-GB" dirty="0"/>
          </a:p>
          <a:p>
            <a:endParaRPr lang="en-GB" dirty="0"/>
          </a:p>
          <a:p>
            <a:pPr marL="0" indent="0">
              <a:buNone/>
            </a:pPr>
            <a:r>
              <a:rPr lang="en-GB" dirty="0"/>
              <a:t>..</a:t>
            </a:r>
          </a:p>
          <a:p>
            <a:pPr marL="0" indent="0">
              <a:buNone/>
            </a:pPr>
            <a:endParaRPr lang="en-GB" dirty="0"/>
          </a:p>
          <a:p>
            <a:endParaRPr lang="en-GB" dirty="0"/>
          </a:p>
        </p:txBody>
      </p:sp>
      <p:pic>
        <p:nvPicPr>
          <p:cNvPr id="5" name="Picture 4" descr="Text, calendar, whiteboard&#10;&#10;Description automatically generated">
            <a:extLst>
              <a:ext uri="{FF2B5EF4-FFF2-40B4-BE49-F238E27FC236}">
                <a16:creationId xmlns:a16="http://schemas.microsoft.com/office/drawing/2014/main" id="{FF256ED9-AD88-4FE2-B7F6-2701B2514E09}"/>
              </a:ext>
            </a:extLst>
          </p:cNvPr>
          <p:cNvPicPr>
            <a:picLocks noChangeAspect="1"/>
          </p:cNvPicPr>
          <p:nvPr/>
        </p:nvPicPr>
        <p:blipFill rotWithShape="1">
          <a:blip r:embed="rId2"/>
          <a:srcRect l="46614" r="7711"/>
          <a:stretch/>
        </p:blipFill>
        <p:spPr>
          <a:xfrm>
            <a:off x="7815941" y="0"/>
            <a:ext cx="4288973" cy="6858000"/>
          </a:xfrm>
          <a:prstGeom prst="rect">
            <a:avLst/>
          </a:prstGeom>
        </p:spPr>
      </p:pic>
    </p:spTree>
    <p:extLst>
      <p:ext uri="{BB962C8B-B14F-4D97-AF65-F5344CB8AC3E}">
        <p14:creationId xmlns:p14="http://schemas.microsoft.com/office/powerpoint/2010/main" val="3525771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erson, indoor&#10;&#10;Description automatically generated">
            <a:extLst>
              <a:ext uri="{FF2B5EF4-FFF2-40B4-BE49-F238E27FC236}">
                <a16:creationId xmlns:a16="http://schemas.microsoft.com/office/drawing/2014/main" id="{E4772C0E-264C-4BAA-B19B-CD33FA9783EC}"/>
              </a:ext>
            </a:extLst>
          </p:cNvPr>
          <p:cNvPicPr>
            <a:picLocks noChangeAspect="1"/>
          </p:cNvPicPr>
          <p:nvPr/>
        </p:nvPicPr>
        <p:blipFill rotWithShape="1">
          <a:blip r:embed="rId2"/>
          <a:srcRect l="10896" r="33926"/>
          <a:stretch/>
        </p:blipFill>
        <p:spPr>
          <a:xfrm>
            <a:off x="-352540" y="-153762"/>
            <a:ext cx="5652655" cy="6858000"/>
          </a:xfrm>
          <a:prstGeom prst="rect">
            <a:avLst/>
          </a:prstGeom>
        </p:spPr>
      </p:pic>
      <p:sp>
        <p:nvSpPr>
          <p:cNvPr id="2" name="Title 1">
            <a:extLst>
              <a:ext uri="{FF2B5EF4-FFF2-40B4-BE49-F238E27FC236}">
                <a16:creationId xmlns:a16="http://schemas.microsoft.com/office/drawing/2014/main" id="{B16F8430-30E1-4226-B648-4B898D7B1856}"/>
              </a:ext>
            </a:extLst>
          </p:cNvPr>
          <p:cNvSpPr>
            <a:spLocks noGrp="1"/>
          </p:cNvSpPr>
          <p:nvPr>
            <p:ph type="title"/>
          </p:nvPr>
        </p:nvSpPr>
        <p:spPr>
          <a:xfrm>
            <a:off x="5690664" y="377292"/>
            <a:ext cx="5345875" cy="495029"/>
          </a:xfrm>
        </p:spPr>
        <p:txBody>
          <a:bodyPr/>
          <a:lstStyle/>
          <a:p>
            <a:r>
              <a:rPr lang="en-GB" dirty="0"/>
              <a:t>Coding example</a:t>
            </a:r>
            <a:endParaRPr lang="en-DK" dirty="0"/>
          </a:p>
        </p:txBody>
      </p:sp>
      <p:sp>
        <p:nvSpPr>
          <p:cNvPr id="3" name="Content Placeholder 2">
            <a:extLst>
              <a:ext uri="{FF2B5EF4-FFF2-40B4-BE49-F238E27FC236}">
                <a16:creationId xmlns:a16="http://schemas.microsoft.com/office/drawing/2014/main" id="{3970AA9E-A29A-4451-84F5-AEEACFEF5FE5}"/>
              </a:ext>
            </a:extLst>
          </p:cNvPr>
          <p:cNvSpPr>
            <a:spLocks noGrp="1"/>
          </p:cNvSpPr>
          <p:nvPr>
            <p:ph idx="1"/>
          </p:nvPr>
        </p:nvSpPr>
        <p:spPr>
          <a:xfrm>
            <a:off x="5690664" y="872321"/>
            <a:ext cx="5522026" cy="1331728"/>
          </a:xfrm>
        </p:spPr>
        <p:txBody>
          <a:bodyPr/>
          <a:lstStyle/>
          <a:p>
            <a:pPr marL="0" indent="0">
              <a:buNone/>
            </a:pPr>
            <a:r>
              <a:rPr lang="en-GB" dirty="0"/>
              <a:t>A code in qualitative analysis is </a:t>
            </a:r>
            <a:r>
              <a:rPr lang="en-GB" b="1" u="sng" dirty="0"/>
              <a:t>a word </a:t>
            </a:r>
            <a:r>
              <a:rPr lang="en-GB" dirty="0"/>
              <a:t>or </a:t>
            </a:r>
            <a:r>
              <a:rPr lang="en-GB" dirty="0">
                <a:effectLst>
                  <a:outerShdw blurRad="38100" dist="38100" dir="2700000" algn="tl">
                    <a:srgbClr val="000000">
                      <a:alpha val="43137"/>
                    </a:srgbClr>
                  </a:outerShdw>
                </a:effectLst>
              </a:rPr>
              <a:t>short phrase( </a:t>
            </a:r>
            <a:r>
              <a:rPr lang="en-GB" dirty="0"/>
              <a:t>that </a:t>
            </a:r>
            <a:r>
              <a:rPr lang="en-GB" dirty="0">
                <a:highlight>
                  <a:srgbClr val="FFFF00"/>
                </a:highlight>
              </a:rPr>
              <a:t>assigns a summative or essence-capturing attribute to a portion of the data. </a:t>
            </a:r>
          </a:p>
          <a:p>
            <a:pPr lvl="1"/>
            <a:endParaRPr lang="en-GB" u="sng" dirty="0"/>
          </a:p>
          <a:p>
            <a:pPr lvl="1"/>
            <a:endParaRPr lang="en-GB" u="sng" dirty="0"/>
          </a:p>
          <a:p>
            <a:pPr lvl="1"/>
            <a:endParaRPr lang="en-GB" u="sng" dirty="0"/>
          </a:p>
          <a:p>
            <a:pPr lvl="1"/>
            <a:endParaRPr lang="en-GB" u="sng" dirty="0"/>
          </a:p>
          <a:p>
            <a:pPr lvl="1"/>
            <a:endParaRPr lang="en-GB" u="sng" dirty="0"/>
          </a:p>
          <a:p>
            <a:pPr lvl="1"/>
            <a:endParaRPr lang="en-GB" u="sng" dirty="0"/>
          </a:p>
          <a:p>
            <a:pPr marL="457200" lvl="1" indent="0">
              <a:buNone/>
            </a:pPr>
            <a:endParaRPr lang="en-GB" u="sng" dirty="0"/>
          </a:p>
          <a:p>
            <a:pPr lvl="1"/>
            <a:endParaRPr lang="en-GB" u="sng" dirty="0"/>
          </a:p>
          <a:p>
            <a:pPr lvl="1"/>
            <a:r>
              <a:rPr lang="en-GB" u="sng" dirty="0"/>
              <a:t>What is the </a:t>
            </a:r>
            <a:r>
              <a:rPr lang="en-GB" b="1" u="sng" dirty="0"/>
              <a:t>passage</a:t>
            </a:r>
            <a:r>
              <a:rPr lang="en-GB" u="sng" dirty="0"/>
              <a:t> about? </a:t>
            </a:r>
          </a:p>
          <a:p>
            <a:pPr lvl="1"/>
            <a:endParaRPr lang="en-GB" u="sng" dirty="0"/>
          </a:p>
          <a:p>
            <a:endParaRPr lang="en-GB" dirty="0"/>
          </a:p>
        </p:txBody>
      </p:sp>
      <p:sp>
        <p:nvSpPr>
          <p:cNvPr id="5" name="Rectangle: Rounded Corners 4">
            <a:extLst>
              <a:ext uri="{FF2B5EF4-FFF2-40B4-BE49-F238E27FC236}">
                <a16:creationId xmlns:a16="http://schemas.microsoft.com/office/drawing/2014/main" id="{00B147B8-7A8D-377A-3599-EAC5DFBBCFF8}"/>
              </a:ext>
            </a:extLst>
          </p:cNvPr>
          <p:cNvSpPr/>
          <p:nvPr/>
        </p:nvSpPr>
        <p:spPr>
          <a:xfrm>
            <a:off x="1768303" y="2498239"/>
            <a:ext cx="10691750" cy="2022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FFFE"/>
                </a:solidFill>
              </a:rPr>
              <a:t>For example, in a section of an interview transcript in which the informant explains his experiences with receiving cash transfers, he mentions that he often feels insecure when withdrawing money from the ATM, fearing he may lose his card. The analyst may choose to code the section ‘cash withdrawal’, or ‘loss of card’. </a:t>
            </a:r>
          </a:p>
        </p:txBody>
      </p:sp>
      <p:sp>
        <p:nvSpPr>
          <p:cNvPr id="7" name="TextBox 6">
            <a:extLst>
              <a:ext uri="{FF2B5EF4-FFF2-40B4-BE49-F238E27FC236}">
                <a16:creationId xmlns:a16="http://schemas.microsoft.com/office/drawing/2014/main" id="{E118BDB0-793F-6CFF-B235-CF202E899248}"/>
              </a:ext>
            </a:extLst>
          </p:cNvPr>
          <p:cNvSpPr txBox="1"/>
          <p:nvPr/>
        </p:nvSpPr>
        <p:spPr>
          <a:xfrm>
            <a:off x="5454559" y="5341000"/>
            <a:ext cx="6274106" cy="1015663"/>
          </a:xfrm>
          <a:prstGeom prst="rect">
            <a:avLst/>
          </a:prstGeom>
          <a:noFill/>
        </p:spPr>
        <p:txBody>
          <a:bodyPr wrap="square">
            <a:spAutoFit/>
          </a:bodyPr>
          <a:lstStyle/>
          <a:p>
            <a:r>
              <a:rPr lang="en-GB" sz="2000" dirty="0">
                <a:latin typeface="Open Sans" charset="0"/>
                <a:ea typeface="Open Sans" charset="0"/>
                <a:cs typeface="Open Sans" charset="0"/>
              </a:rPr>
              <a:t>Coding is the process of labeling and organizing your qualitative data to identify different themes and the relationships between them</a:t>
            </a:r>
            <a:r>
              <a:rPr lang="en-GB" b="0" i="0" dirty="0">
                <a:solidFill>
                  <a:srgbClr val="202124"/>
                </a:solidFill>
                <a:effectLst/>
                <a:latin typeface="arial" panose="020B0604020202020204" pitchFamily="34" charset="0"/>
              </a:rPr>
              <a:t>.</a:t>
            </a:r>
            <a:endParaRPr lang="en-GB" dirty="0"/>
          </a:p>
        </p:txBody>
      </p:sp>
    </p:spTree>
    <p:extLst>
      <p:ext uri="{BB962C8B-B14F-4D97-AF65-F5344CB8AC3E}">
        <p14:creationId xmlns:p14="http://schemas.microsoft.com/office/powerpoint/2010/main" val="395910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2B746-E845-4A89-A505-158B2C7EC03C}"/>
              </a:ext>
            </a:extLst>
          </p:cNvPr>
          <p:cNvSpPr>
            <a:spLocks noGrp="1"/>
          </p:cNvSpPr>
          <p:nvPr>
            <p:ph type="title"/>
          </p:nvPr>
        </p:nvSpPr>
        <p:spPr/>
        <p:txBody>
          <a:bodyPr/>
          <a:lstStyle/>
          <a:p>
            <a:r>
              <a:rPr lang="en-GB" dirty="0"/>
              <a:t>Codes – categories - themes</a:t>
            </a:r>
            <a:endParaRPr lang="en-DK" dirty="0"/>
          </a:p>
        </p:txBody>
      </p:sp>
      <p:sp>
        <p:nvSpPr>
          <p:cNvPr id="3" name="Content Placeholder 2">
            <a:extLst>
              <a:ext uri="{FF2B5EF4-FFF2-40B4-BE49-F238E27FC236}">
                <a16:creationId xmlns:a16="http://schemas.microsoft.com/office/drawing/2014/main" id="{D1B3FD25-6BE6-46DA-B882-F13EBF90B7E7}"/>
              </a:ext>
            </a:extLst>
          </p:cNvPr>
          <p:cNvSpPr>
            <a:spLocks noGrp="1"/>
          </p:cNvSpPr>
          <p:nvPr>
            <p:ph idx="1"/>
          </p:nvPr>
        </p:nvSpPr>
        <p:spPr/>
        <p:txBody>
          <a:bodyPr/>
          <a:lstStyle/>
          <a:p>
            <a:r>
              <a:rPr lang="en-GB" b="1" dirty="0"/>
              <a:t>Codes that are similar, are often grouped together under a </a:t>
            </a:r>
            <a:r>
              <a:rPr lang="en-GB" b="1" u="sng" dirty="0"/>
              <a:t>category</a:t>
            </a:r>
            <a:r>
              <a:rPr lang="en-GB" dirty="0"/>
              <a:t>. The category summarizes the type of codes. </a:t>
            </a:r>
          </a:p>
          <a:p>
            <a:pPr lvl="1"/>
            <a:r>
              <a:rPr lang="en-GB" i="1" dirty="0"/>
              <a:t>For example, codes of ‘</a:t>
            </a:r>
            <a:r>
              <a:rPr lang="en-GB" i="1" u="sng" dirty="0"/>
              <a:t>cash withdrawal</a:t>
            </a:r>
            <a:r>
              <a:rPr lang="en-GB" i="1" dirty="0"/>
              <a:t>’ and ‘</a:t>
            </a:r>
            <a:r>
              <a:rPr lang="en-GB" i="1" u="sng" dirty="0"/>
              <a:t>loss of card</a:t>
            </a:r>
            <a:r>
              <a:rPr lang="en-GB" i="1" dirty="0"/>
              <a:t>’ could be grouped under a category called ‘Perceptions of threats or </a:t>
            </a:r>
            <a:r>
              <a:rPr lang="en-GB" b="1" i="1" dirty="0">
                <a:solidFill>
                  <a:srgbClr val="FF0000"/>
                </a:solidFill>
              </a:rPr>
              <a:t>insecurities’. </a:t>
            </a:r>
          </a:p>
          <a:p>
            <a:endParaRPr lang="en-GB" i="1" dirty="0"/>
          </a:p>
          <a:p>
            <a:endParaRPr lang="en-GB" dirty="0"/>
          </a:p>
          <a:p>
            <a:r>
              <a:rPr lang="en-GB" dirty="0"/>
              <a:t>In a similar way, </a:t>
            </a:r>
            <a:r>
              <a:rPr lang="en-GB" b="1" dirty="0"/>
              <a:t>several categories can be grouped under a common </a:t>
            </a:r>
            <a:r>
              <a:rPr lang="en-GB" b="1" u="sng" dirty="0"/>
              <a:t>theme</a:t>
            </a:r>
            <a:r>
              <a:rPr lang="en-GB" u="sng" dirty="0"/>
              <a:t>. </a:t>
            </a:r>
          </a:p>
          <a:p>
            <a:pPr lvl="1"/>
            <a:r>
              <a:rPr lang="en-GB" dirty="0"/>
              <a:t>For example, the category of ‘</a:t>
            </a:r>
            <a:r>
              <a:rPr lang="en-GB" b="1" dirty="0">
                <a:solidFill>
                  <a:schemeClr val="tx2">
                    <a:lumMod val="75000"/>
                  </a:schemeClr>
                </a:solidFill>
              </a:rPr>
              <a:t>Perceptions of threats or insecurities</a:t>
            </a:r>
            <a:r>
              <a:rPr lang="en-GB" dirty="0"/>
              <a:t>’ can be part of a broader theme such as ‘</a:t>
            </a:r>
            <a:r>
              <a:rPr lang="en-GB" b="1" dirty="0">
                <a:solidFill>
                  <a:schemeClr val="tx2">
                    <a:lumMod val="75000"/>
                  </a:schemeClr>
                </a:solidFill>
              </a:rPr>
              <a:t>Perceptions about cash assistance</a:t>
            </a:r>
            <a:r>
              <a:rPr lang="en-GB" dirty="0"/>
              <a:t>’. </a:t>
            </a:r>
          </a:p>
        </p:txBody>
      </p:sp>
    </p:spTree>
    <p:extLst>
      <p:ext uri="{BB962C8B-B14F-4D97-AF65-F5344CB8AC3E}">
        <p14:creationId xmlns:p14="http://schemas.microsoft.com/office/powerpoint/2010/main" val="309907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748608D-0BD3-4E95-90E9-C18849E5EC17}"/>
              </a:ext>
            </a:extLst>
          </p:cNvPr>
          <p:cNvPicPr>
            <a:picLocks noChangeAspect="1"/>
          </p:cNvPicPr>
          <p:nvPr/>
        </p:nvPicPr>
        <p:blipFill>
          <a:blip r:embed="rId2"/>
          <a:stretch>
            <a:fillRect/>
          </a:stretch>
        </p:blipFill>
        <p:spPr>
          <a:xfrm>
            <a:off x="854551" y="467683"/>
            <a:ext cx="10482898" cy="5922633"/>
          </a:xfrm>
          <a:prstGeom prst="rect">
            <a:avLst/>
          </a:prstGeom>
        </p:spPr>
      </p:pic>
    </p:spTree>
    <p:extLst>
      <p:ext uri="{BB962C8B-B14F-4D97-AF65-F5344CB8AC3E}">
        <p14:creationId xmlns:p14="http://schemas.microsoft.com/office/powerpoint/2010/main" val="277041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EF577-4E35-4889-97CC-0B0862F64685}"/>
              </a:ext>
            </a:extLst>
          </p:cNvPr>
          <p:cNvSpPr>
            <a:spLocks noGrp="1"/>
          </p:cNvSpPr>
          <p:nvPr>
            <p:ph type="title"/>
          </p:nvPr>
        </p:nvSpPr>
        <p:spPr/>
        <p:txBody>
          <a:bodyPr/>
          <a:lstStyle/>
          <a:p>
            <a:r>
              <a:rPr lang="en-GB" dirty="0"/>
              <a:t>Coding cycles and saturation</a:t>
            </a:r>
            <a:endParaRPr lang="en-DK" dirty="0"/>
          </a:p>
        </p:txBody>
      </p:sp>
      <p:sp>
        <p:nvSpPr>
          <p:cNvPr id="3" name="Content Placeholder 2">
            <a:extLst>
              <a:ext uri="{FF2B5EF4-FFF2-40B4-BE49-F238E27FC236}">
                <a16:creationId xmlns:a16="http://schemas.microsoft.com/office/drawing/2014/main" id="{258868E5-CA72-45B6-BC4B-50267CFCCDCA}"/>
              </a:ext>
            </a:extLst>
          </p:cNvPr>
          <p:cNvSpPr>
            <a:spLocks noGrp="1"/>
          </p:cNvSpPr>
          <p:nvPr>
            <p:ph idx="1"/>
          </p:nvPr>
        </p:nvSpPr>
        <p:spPr>
          <a:xfrm>
            <a:off x="846312" y="1919941"/>
            <a:ext cx="6373885" cy="4100053"/>
          </a:xfrm>
        </p:spPr>
        <p:txBody>
          <a:bodyPr/>
          <a:lstStyle/>
          <a:p>
            <a:r>
              <a:rPr lang="en-GB" b="1" dirty="0"/>
              <a:t>Coding is a cyclical process</a:t>
            </a:r>
            <a:r>
              <a:rPr lang="en-GB" dirty="0"/>
              <a:t>: codes are created, grouped, challenged, and recreated, repeatedly.</a:t>
            </a:r>
          </a:p>
          <a:p>
            <a:r>
              <a:rPr lang="en-GB" u="sng" dirty="0">
                <a:solidFill>
                  <a:srgbClr val="FF0000"/>
                </a:solidFill>
              </a:rPr>
              <a:t>All data sources can be coded, </a:t>
            </a:r>
            <a:r>
              <a:rPr lang="en-GB" dirty="0"/>
              <a:t>and the coding process is very similar. </a:t>
            </a:r>
          </a:p>
          <a:p>
            <a:r>
              <a:rPr lang="en-GB" b="1" dirty="0"/>
              <a:t>Coding saturation is the point when </a:t>
            </a:r>
            <a:r>
              <a:rPr lang="en-GB" b="1" u="sng" dirty="0"/>
              <a:t>NO</a:t>
            </a:r>
            <a:r>
              <a:rPr lang="en-GB" b="1" dirty="0"/>
              <a:t> new code and categories are identified </a:t>
            </a:r>
            <a:r>
              <a:rPr lang="en-GB" dirty="0"/>
              <a:t>in all data sources. Each of the categories must be fully developed and described, including their variations and contrasts to other categories. </a:t>
            </a:r>
          </a:p>
          <a:p>
            <a:endParaRPr lang="en-GB" dirty="0"/>
          </a:p>
        </p:txBody>
      </p:sp>
      <p:pic>
        <p:nvPicPr>
          <p:cNvPr id="5" name="Picture 4" descr="A hand holding a light bulb&#10;&#10;Description automatically generated">
            <a:extLst>
              <a:ext uri="{FF2B5EF4-FFF2-40B4-BE49-F238E27FC236}">
                <a16:creationId xmlns:a16="http://schemas.microsoft.com/office/drawing/2014/main" id="{1DC68D99-7487-44D7-BD63-C88AB1399E7D}"/>
              </a:ext>
            </a:extLst>
          </p:cNvPr>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1253158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260020" y="-65005"/>
            <a:ext cx="124520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11001911"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r>
              <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Coding Methods</a:t>
            </a:r>
            <a:br>
              <a:rPr lang="it-IT"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b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16BF66C-4FBF-45FF-A72D-BB3619D6395F}"/>
              </a:ext>
            </a:extLst>
          </p:cNvPr>
          <p:cNvPicPr>
            <a:picLocks noChangeAspect="1"/>
          </p:cNvPicPr>
          <p:nvPr/>
        </p:nvPicPr>
        <p:blipFill rotWithShape="1">
          <a:blip r:embed="rId2"/>
          <a:srcRect l="20867" r="20633" b="2"/>
          <a:stretch/>
        </p:blipFill>
        <p:spPr>
          <a:xfrm>
            <a:off x="4206333" y="3291523"/>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863960785"/>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CB51203E64994F84C1BC6FB14FF1CE" ma:contentTypeVersion="10" ma:contentTypeDescription="Create a new document." ma:contentTypeScope="" ma:versionID="6c2e894e0a7b4df87f986b060ffdab87">
  <xsd:schema xmlns:xsd="http://www.w3.org/2001/XMLSchema" xmlns:xs="http://www.w3.org/2001/XMLSchema" xmlns:p="http://schemas.microsoft.com/office/2006/metadata/properties" xmlns:ns2="bf6d916c-3d4b-46d3-83a9-c40bb4f2a2f9" xmlns:ns3="487d7666-7a56-41f9-98a4-ee738034c90b" targetNamespace="http://schemas.microsoft.com/office/2006/metadata/properties" ma:root="true" ma:fieldsID="f980990607f52ca400a78b89c04361f9" ns2:_="" ns3:_="">
    <xsd:import namespace="bf6d916c-3d4b-46d3-83a9-c40bb4f2a2f9"/>
    <xsd:import namespace="487d7666-7a56-41f9-98a4-ee738034c90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6d916c-3d4b-46d3-83a9-c40bb4f2a2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7d7666-7a56-41f9-98a4-ee738034c90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5d86323-f16c-4ca8-9884-5d42eb9ff6e7}" ma:internalName="TaxCatchAll" ma:showField="CatchAllData" ma:web="487d7666-7a56-41f9-98a4-ee738034c9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87d7666-7a56-41f9-98a4-ee738034c90b" xsi:nil="true"/>
    <lcf76f155ced4ddcb4097134ff3c332f xmlns="bf6d916c-3d4b-46d3-83a9-c40bb4f2a2f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2DB2B2-6196-43EB-8B16-410917284CDC}"/>
</file>

<file path=customXml/itemProps2.xml><?xml version="1.0" encoding="utf-8"?>
<ds:datastoreItem xmlns:ds="http://schemas.openxmlformats.org/officeDocument/2006/customXml" ds:itemID="{FF618E07-3D0F-454E-8A86-18EFCB17CB26}">
  <ds:schemaRefs>
    <ds:schemaRef ds:uri="http://schemas.microsoft.com/sharepoint/v3/contenttype/forms"/>
  </ds:schemaRefs>
</ds:datastoreItem>
</file>

<file path=customXml/itemProps3.xml><?xml version="1.0" encoding="utf-8"?>
<ds:datastoreItem xmlns:ds="http://schemas.openxmlformats.org/officeDocument/2006/customXml" ds:itemID="{7EE43C42-9DAF-4A58-A594-874C435E4535}">
  <ds:schemaRefs>
    <ds:schemaRef ds:uri="0a302e85-192c-4bb9-8ec5-386268d72ee1"/>
    <ds:schemaRef ds:uri="25def73c-e65c-4691-afc2-92536cab6ce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18983</TotalTime>
  <Words>1383</Words>
  <Application>Microsoft Office PowerPoint</Application>
  <PresentationFormat>Widescreen</PresentationFormat>
  <Paragraphs>134</Paragraphs>
  <Slides>25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Arial</vt:lpstr>
      <vt:lpstr>Calibri</vt:lpstr>
      <vt:lpstr>Futura BdCn BT</vt:lpstr>
      <vt:lpstr>HALDEN SOLID</vt:lpstr>
      <vt:lpstr>Open Sans</vt:lpstr>
      <vt:lpstr>Open Sans Extrabold</vt:lpstr>
      <vt:lpstr>Open Sans Light</vt:lpstr>
      <vt:lpstr>Roboto</vt:lpstr>
      <vt:lpstr>Theme2</vt:lpstr>
      <vt:lpstr>PowerPoint Presentation</vt:lpstr>
      <vt:lpstr>Overview</vt:lpstr>
      <vt:lpstr>What is Coding ?</vt:lpstr>
      <vt:lpstr>What is coding in qualitative data analysis? </vt:lpstr>
      <vt:lpstr>Coding example</vt:lpstr>
      <vt:lpstr>Codes – categories - themes</vt:lpstr>
      <vt:lpstr>PowerPoint Presentation</vt:lpstr>
      <vt:lpstr>Coding cycles and saturation</vt:lpstr>
      <vt:lpstr>PowerPoint Presentation</vt:lpstr>
      <vt:lpstr>Coding manually </vt:lpstr>
      <vt:lpstr>PowerPoint Presentation</vt:lpstr>
      <vt:lpstr>Coding using a software </vt:lpstr>
      <vt:lpstr>Software: ATLAS.ti</vt:lpstr>
      <vt:lpstr>PowerPoint Presentation</vt:lpstr>
      <vt:lpstr>Types of codes</vt:lpstr>
      <vt:lpstr>Naming codes</vt:lpstr>
      <vt:lpstr>Codebook</vt:lpstr>
      <vt:lpstr>PowerPoint Presentation</vt:lpstr>
      <vt:lpstr>Coding credibility</vt:lpstr>
      <vt:lpstr>Coding reliability</vt:lpstr>
      <vt:lpstr>PowerPoint Presentation</vt:lpstr>
      <vt:lpstr>Tips for the coding process (I)</vt:lpstr>
      <vt:lpstr>Tips for the coding process (II)</vt:lpstr>
      <vt:lpstr>Tips for the coding process (III)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lastModifiedBy>Gehan ALHOSSINY</cp:lastModifiedBy>
  <cp:revision>11</cp:revision>
  <dcterms:created xsi:type="dcterms:W3CDTF">2018-08-20T09:35:59Z</dcterms:created>
  <dcterms:modified xsi:type="dcterms:W3CDTF">2023-09-11T20:05:18Z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0x01010008CB51203E64994F84C1BC6FB14FF1CE</vt:lpwstr>
  </property>
  <property fmtid="{D5CDD505-2E9C-101B-9397-08002B2CF9AE}" pid="3" name="Order">
    <vt:lpwstr>9200.00000000000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