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4"/>
  </p:notesMasterIdLst>
  <p:handoutMasterIdLst>
    <p:handoutMasterId r:id="rId45"/>
  </p:handoutMasterIdLst>
  <p:sldIdLst>
    <p:sldId id="261" r:id="rId5"/>
    <p:sldId id="405" r:id="rId6"/>
    <p:sldId id="274" r:id="rId7"/>
    <p:sldId id="277" r:id="rId8"/>
    <p:sldId id="429" r:id="rId9"/>
    <p:sldId id="421" r:id="rId10"/>
    <p:sldId id="422" r:id="rId11"/>
    <p:sldId id="424" r:id="rId12"/>
    <p:sldId id="425" r:id="rId13"/>
    <p:sldId id="428" r:id="rId14"/>
    <p:sldId id="430" r:id="rId15"/>
    <p:sldId id="431" r:id="rId16"/>
    <p:sldId id="407" r:id="rId17"/>
    <p:sldId id="409" r:id="rId18"/>
    <p:sldId id="408" r:id="rId19"/>
    <p:sldId id="398" r:id="rId20"/>
    <p:sldId id="401" r:id="rId21"/>
    <p:sldId id="316" r:id="rId22"/>
    <p:sldId id="418" r:id="rId23"/>
    <p:sldId id="331" r:id="rId24"/>
    <p:sldId id="332" r:id="rId25"/>
    <p:sldId id="419" r:id="rId26"/>
    <p:sldId id="415" r:id="rId27"/>
    <p:sldId id="321" r:id="rId28"/>
    <p:sldId id="322" r:id="rId29"/>
    <p:sldId id="329" r:id="rId30"/>
    <p:sldId id="310" r:id="rId31"/>
    <p:sldId id="327" r:id="rId32"/>
    <p:sldId id="417" r:id="rId33"/>
    <p:sldId id="328" r:id="rId34"/>
    <p:sldId id="402" r:id="rId35"/>
    <p:sldId id="278" r:id="rId36"/>
    <p:sldId id="366" r:id="rId37"/>
    <p:sldId id="367" r:id="rId38"/>
    <p:sldId id="370" r:id="rId39"/>
    <p:sldId id="371" r:id="rId40"/>
    <p:sldId id="377" r:id="rId41"/>
    <p:sldId id="373" r:id="rId42"/>
    <p:sldId id="334"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0070B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1"/>
    <p:restoredTop sz="94674"/>
  </p:normalViewPr>
  <p:slideViewPr>
    <p:cSldViewPr snapToGrid="0" snapToObjects="1" showGuides="1">
      <p:cViewPr varScale="1">
        <p:scale>
          <a:sx n="60" d="100"/>
          <a:sy n="60" d="100"/>
        </p:scale>
        <p:origin x="48" y="2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3" d="100"/>
          <a:sy n="163" d="100"/>
        </p:scale>
        <p:origin x="444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as ALI" userId="ce0d9971-8047-41d0-b8d6-68661108656e" providerId="ADAL" clId="{C14882B8-0D70-4A78-8937-8B9048FF7574}"/>
    <pc:docChg chg="undo custSel addSld delSld modSld sldOrd">
      <pc:chgData name="Enas ALI" userId="ce0d9971-8047-41d0-b8d6-68661108656e" providerId="ADAL" clId="{C14882B8-0D70-4A78-8937-8B9048FF7574}" dt="2022-11-28T06:31:00.673" v="909" actId="6549"/>
      <pc:docMkLst>
        <pc:docMk/>
      </pc:docMkLst>
      <pc:sldChg chg="modSp mod">
        <pc:chgData name="Enas ALI" userId="ce0d9971-8047-41d0-b8d6-68661108656e" providerId="ADAL" clId="{C14882B8-0D70-4A78-8937-8B9048FF7574}" dt="2022-11-25T11:54:07.600" v="795" actId="14100"/>
        <pc:sldMkLst>
          <pc:docMk/>
          <pc:sldMk cId="4130468013" sldId="277"/>
        </pc:sldMkLst>
        <pc:picChg chg="mod">
          <ac:chgData name="Enas ALI" userId="ce0d9971-8047-41d0-b8d6-68661108656e" providerId="ADAL" clId="{C14882B8-0D70-4A78-8937-8B9048FF7574}" dt="2022-11-25T11:54:07.600" v="795" actId="14100"/>
          <ac:picMkLst>
            <pc:docMk/>
            <pc:sldMk cId="4130468013" sldId="277"/>
            <ac:picMk id="4" creationId="{72B5AC89-5FCB-40F2-98BB-695B096DF520}"/>
          </ac:picMkLst>
        </pc:picChg>
      </pc:sldChg>
      <pc:sldChg chg="modSp mod">
        <pc:chgData name="Enas ALI" userId="ce0d9971-8047-41d0-b8d6-68661108656e" providerId="ADAL" clId="{C14882B8-0D70-4A78-8937-8B9048FF7574}" dt="2022-11-25T13:09:33.157" v="905" actId="1076"/>
        <pc:sldMkLst>
          <pc:docMk/>
          <pc:sldMk cId="1869057936" sldId="278"/>
        </pc:sldMkLst>
        <pc:spChg chg="mod">
          <ac:chgData name="Enas ALI" userId="ce0d9971-8047-41d0-b8d6-68661108656e" providerId="ADAL" clId="{C14882B8-0D70-4A78-8937-8B9048FF7574}" dt="2022-11-25T11:06:50.520" v="742" actId="1076"/>
          <ac:spMkLst>
            <pc:docMk/>
            <pc:sldMk cId="1869057936" sldId="278"/>
            <ac:spMk id="2" creationId="{D9FBFDBA-2780-4308-9C03-2625DAF6787B}"/>
          </ac:spMkLst>
        </pc:spChg>
        <pc:spChg chg="mod">
          <ac:chgData name="Enas ALI" userId="ce0d9971-8047-41d0-b8d6-68661108656e" providerId="ADAL" clId="{C14882B8-0D70-4A78-8937-8B9048FF7574}" dt="2022-11-25T13:09:33.157" v="905" actId="1076"/>
          <ac:spMkLst>
            <pc:docMk/>
            <pc:sldMk cId="1869057936" sldId="278"/>
            <ac:spMk id="3" creationId="{3F1AB413-EC09-41C0-B0F3-79D00B587086}"/>
          </ac:spMkLst>
        </pc:spChg>
      </pc:sldChg>
      <pc:sldChg chg="modSp mod">
        <pc:chgData name="Enas ALI" userId="ce0d9971-8047-41d0-b8d6-68661108656e" providerId="ADAL" clId="{C14882B8-0D70-4A78-8937-8B9048FF7574}" dt="2022-11-25T11:09:07.052" v="777" actId="20577"/>
        <pc:sldMkLst>
          <pc:docMk/>
          <pc:sldMk cId="3218256665" sldId="310"/>
        </pc:sldMkLst>
        <pc:spChg chg="mod">
          <ac:chgData name="Enas ALI" userId="ce0d9971-8047-41d0-b8d6-68661108656e" providerId="ADAL" clId="{C14882B8-0D70-4A78-8937-8B9048FF7574}" dt="2022-11-25T11:09:07.052" v="777" actId="20577"/>
          <ac:spMkLst>
            <pc:docMk/>
            <pc:sldMk cId="3218256665" sldId="310"/>
            <ac:spMk id="3" creationId="{00000000-0000-0000-0000-000000000000}"/>
          </ac:spMkLst>
        </pc:spChg>
        <pc:picChg chg="mod">
          <ac:chgData name="Enas ALI" userId="ce0d9971-8047-41d0-b8d6-68661108656e" providerId="ADAL" clId="{C14882B8-0D70-4A78-8937-8B9048FF7574}" dt="2022-11-25T11:08:54.013" v="773" actId="14100"/>
          <ac:picMkLst>
            <pc:docMk/>
            <pc:sldMk cId="3218256665" sldId="310"/>
            <ac:picMk id="4" creationId="{00000000-0000-0000-0000-000000000000}"/>
          </ac:picMkLst>
        </pc:picChg>
      </pc:sldChg>
      <pc:sldChg chg="modSp mod">
        <pc:chgData name="Enas ALI" userId="ce0d9971-8047-41d0-b8d6-68661108656e" providerId="ADAL" clId="{C14882B8-0D70-4A78-8937-8B9048FF7574}" dt="2022-11-25T11:11:43.185" v="790" actId="207"/>
        <pc:sldMkLst>
          <pc:docMk/>
          <pc:sldMk cId="2263608975" sldId="316"/>
        </pc:sldMkLst>
        <pc:spChg chg="mod">
          <ac:chgData name="Enas ALI" userId="ce0d9971-8047-41d0-b8d6-68661108656e" providerId="ADAL" clId="{C14882B8-0D70-4A78-8937-8B9048FF7574}" dt="2022-11-25T11:11:43.185" v="790" actId="207"/>
          <ac:spMkLst>
            <pc:docMk/>
            <pc:sldMk cId="2263608975" sldId="316"/>
            <ac:spMk id="3" creationId="{00000000-0000-0000-0000-000000000000}"/>
          </ac:spMkLst>
        </pc:spChg>
      </pc:sldChg>
      <pc:sldChg chg="modSp mod">
        <pc:chgData name="Enas ALI" userId="ce0d9971-8047-41d0-b8d6-68661108656e" providerId="ADAL" clId="{C14882B8-0D70-4A78-8937-8B9048FF7574}" dt="2022-11-25T11:10:38.348" v="786" actId="108"/>
        <pc:sldMkLst>
          <pc:docMk/>
          <pc:sldMk cId="2059409445" sldId="321"/>
        </pc:sldMkLst>
        <pc:spChg chg="mod">
          <ac:chgData name="Enas ALI" userId="ce0d9971-8047-41d0-b8d6-68661108656e" providerId="ADAL" clId="{C14882B8-0D70-4A78-8937-8B9048FF7574}" dt="2022-11-25T11:10:38.348" v="786" actId="108"/>
          <ac:spMkLst>
            <pc:docMk/>
            <pc:sldMk cId="2059409445" sldId="321"/>
            <ac:spMk id="3" creationId="{00000000-0000-0000-0000-000000000000}"/>
          </ac:spMkLst>
        </pc:spChg>
      </pc:sldChg>
      <pc:sldChg chg="modSp mod">
        <pc:chgData name="Enas ALI" userId="ce0d9971-8047-41d0-b8d6-68661108656e" providerId="ADAL" clId="{C14882B8-0D70-4A78-8937-8B9048FF7574}" dt="2022-11-25T11:09:57.834" v="781" actId="207"/>
        <pc:sldMkLst>
          <pc:docMk/>
          <pc:sldMk cId="1049864501" sldId="322"/>
        </pc:sldMkLst>
        <pc:spChg chg="mod">
          <ac:chgData name="Enas ALI" userId="ce0d9971-8047-41d0-b8d6-68661108656e" providerId="ADAL" clId="{C14882B8-0D70-4A78-8937-8B9048FF7574}" dt="2022-11-25T11:09:57.834" v="781" actId="207"/>
          <ac:spMkLst>
            <pc:docMk/>
            <pc:sldMk cId="1049864501" sldId="322"/>
            <ac:spMk id="3" creationId="{00000000-0000-0000-0000-000000000000}"/>
          </ac:spMkLst>
        </pc:spChg>
      </pc:sldChg>
      <pc:sldChg chg="modSp mod">
        <pc:chgData name="Enas ALI" userId="ce0d9971-8047-41d0-b8d6-68661108656e" providerId="ADAL" clId="{C14882B8-0D70-4A78-8937-8B9048FF7574}" dt="2022-11-25T11:08:29.110" v="764" actId="14100"/>
        <pc:sldMkLst>
          <pc:docMk/>
          <pc:sldMk cId="2290519320" sldId="327"/>
        </pc:sldMkLst>
        <pc:spChg chg="mod">
          <ac:chgData name="Enas ALI" userId="ce0d9971-8047-41d0-b8d6-68661108656e" providerId="ADAL" clId="{C14882B8-0D70-4A78-8937-8B9048FF7574}" dt="2022-11-25T11:08:29.110" v="764" actId="14100"/>
          <ac:spMkLst>
            <pc:docMk/>
            <pc:sldMk cId="2290519320" sldId="327"/>
            <ac:spMk id="3" creationId="{00000000-0000-0000-0000-000000000000}"/>
          </ac:spMkLst>
        </pc:spChg>
        <pc:picChg chg="mod">
          <ac:chgData name="Enas ALI" userId="ce0d9971-8047-41d0-b8d6-68661108656e" providerId="ADAL" clId="{C14882B8-0D70-4A78-8937-8B9048FF7574}" dt="2022-11-25T11:08:26.063" v="763" actId="1076"/>
          <ac:picMkLst>
            <pc:docMk/>
            <pc:sldMk cId="2290519320" sldId="327"/>
            <ac:picMk id="2056" creationId="{00000000-0000-0000-0000-000000000000}"/>
          </ac:picMkLst>
        </pc:picChg>
      </pc:sldChg>
      <pc:sldChg chg="modSp mod">
        <pc:chgData name="Enas ALI" userId="ce0d9971-8047-41d0-b8d6-68661108656e" providerId="ADAL" clId="{C14882B8-0D70-4A78-8937-8B9048FF7574}" dt="2022-11-25T11:07:11.974" v="744" actId="207"/>
        <pc:sldMkLst>
          <pc:docMk/>
          <pc:sldMk cId="3439825494" sldId="328"/>
        </pc:sldMkLst>
        <pc:spChg chg="mod">
          <ac:chgData name="Enas ALI" userId="ce0d9971-8047-41d0-b8d6-68661108656e" providerId="ADAL" clId="{C14882B8-0D70-4A78-8937-8B9048FF7574}" dt="2022-11-25T11:07:11.974" v="744" actId="207"/>
          <ac:spMkLst>
            <pc:docMk/>
            <pc:sldMk cId="3439825494" sldId="328"/>
            <ac:spMk id="3" creationId="{00000000-0000-0000-0000-000000000000}"/>
          </ac:spMkLst>
        </pc:spChg>
      </pc:sldChg>
      <pc:sldChg chg="modSp mod">
        <pc:chgData name="Enas ALI" userId="ce0d9971-8047-41d0-b8d6-68661108656e" providerId="ADAL" clId="{C14882B8-0D70-4A78-8937-8B9048FF7574}" dt="2022-11-25T11:09:42.921" v="779" actId="1076"/>
        <pc:sldMkLst>
          <pc:docMk/>
          <pc:sldMk cId="151031952" sldId="329"/>
        </pc:sldMkLst>
        <pc:spChg chg="mod">
          <ac:chgData name="Enas ALI" userId="ce0d9971-8047-41d0-b8d6-68661108656e" providerId="ADAL" clId="{C14882B8-0D70-4A78-8937-8B9048FF7574}" dt="2022-11-25T11:09:42.921" v="779" actId="1076"/>
          <ac:spMkLst>
            <pc:docMk/>
            <pc:sldMk cId="151031952" sldId="329"/>
            <ac:spMk id="3" creationId="{00000000-0000-0000-0000-000000000000}"/>
          </ac:spMkLst>
        </pc:spChg>
      </pc:sldChg>
      <pc:sldChg chg="modSp mod">
        <pc:chgData name="Enas ALI" userId="ce0d9971-8047-41d0-b8d6-68661108656e" providerId="ADAL" clId="{C14882B8-0D70-4A78-8937-8B9048FF7574}" dt="2022-11-28T06:31:00.673" v="909" actId="6549"/>
        <pc:sldMkLst>
          <pc:docMk/>
          <pc:sldMk cId="4029712439" sldId="331"/>
        </pc:sldMkLst>
        <pc:spChg chg="mod">
          <ac:chgData name="Enas ALI" userId="ce0d9971-8047-41d0-b8d6-68661108656e" providerId="ADAL" clId="{C14882B8-0D70-4A78-8937-8B9048FF7574}" dt="2022-11-28T06:31:00.673" v="909" actId="6549"/>
          <ac:spMkLst>
            <pc:docMk/>
            <pc:sldMk cId="4029712439" sldId="331"/>
            <ac:spMk id="3" creationId="{00000000-0000-0000-0000-000000000000}"/>
          </ac:spMkLst>
        </pc:spChg>
      </pc:sldChg>
      <pc:sldChg chg="modSp mod">
        <pc:chgData name="Enas ALI" userId="ce0d9971-8047-41d0-b8d6-68661108656e" providerId="ADAL" clId="{C14882B8-0D70-4A78-8937-8B9048FF7574}" dt="2022-11-25T11:06:09.607" v="736" actId="167"/>
        <pc:sldMkLst>
          <pc:docMk/>
          <pc:sldMk cId="3945029488" sldId="366"/>
        </pc:sldMkLst>
        <pc:spChg chg="mod">
          <ac:chgData name="Enas ALI" userId="ce0d9971-8047-41d0-b8d6-68661108656e" providerId="ADAL" clId="{C14882B8-0D70-4A78-8937-8B9048FF7574}" dt="2022-11-25T11:06:01.681" v="735" actId="1076"/>
          <ac:spMkLst>
            <pc:docMk/>
            <pc:sldMk cId="3945029488" sldId="366"/>
            <ac:spMk id="2" creationId="{031CFE1A-1B57-483C-BB09-1F5664A1D2FA}"/>
          </ac:spMkLst>
        </pc:spChg>
        <pc:picChg chg="mod ord">
          <ac:chgData name="Enas ALI" userId="ce0d9971-8047-41d0-b8d6-68661108656e" providerId="ADAL" clId="{C14882B8-0D70-4A78-8937-8B9048FF7574}" dt="2022-11-25T11:06:09.607" v="736" actId="167"/>
          <ac:picMkLst>
            <pc:docMk/>
            <pc:sldMk cId="3945029488" sldId="366"/>
            <ac:picMk id="6" creationId="{84A11116-C8E7-467F-BD4C-CA1F0FAE1612}"/>
          </ac:picMkLst>
        </pc:picChg>
      </pc:sldChg>
      <pc:sldChg chg="modSp mod">
        <pc:chgData name="Enas ALI" userId="ce0d9971-8047-41d0-b8d6-68661108656e" providerId="ADAL" clId="{C14882B8-0D70-4A78-8937-8B9048FF7574}" dt="2022-11-25T11:05:54.826" v="734" actId="1076"/>
        <pc:sldMkLst>
          <pc:docMk/>
          <pc:sldMk cId="2888523710" sldId="367"/>
        </pc:sldMkLst>
        <pc:spChg chg="mod">
          <ac:chgData name="Enas ALI" userId="ce0d9971-8047-41d0-b8d6-68661108656e" providerId="ADAL" clId="{C14882B8-0D70-4A78-8937-8B9048FF7574}" dt="2022-11-25T11:05:54.826" v="734" actId="1076"/>
          <ac:spMkLst>
            <pc:docMk/>
            <pc:sldMk cId="2888523710" sldId="367"/>
            <ac:spMk id="2" creationId="{031CFE1A-1B57-483C-BB09-1F5664A1D2FA}"/>
          </ac:spMkLst>
        </pc:spChg>
        <pc:spChg chg="mod">
          <ac:chgData name="Enas ALI" userId="ce0d9971-8047-41d0-b8d6-68661108656e" providerId="ADAL" clId="{C14882B8-0D70-4A78-8937-8B9048FF7574}" dt="2022-11-25T11:05:25.803" v="732" actId="1076"/>
          <ac:spMkLst>
            <pc:docMk/>
            <pc:sldMk cId="2888523710" sldId="367"/>
            <ac:spMk id="4" creationId="{68C89C58-4350-4904-80E6-F64436A74BB0}"/>
          </ac:spMkLst>
        </pc:spChg>
        <pc:spChg chg="mod">
          <ac:chgData name="Enas ALI" userId="ce0d9971-8047-41d0-b8d6-68661108656e" providerId="ADAL" clId="{C14882B8-0D70-4A78-8937-8B9048FF7574}" dt="2022-11-25T11:05:25.803" v="732" actId="1076"/>
          <ac:spMkLst>
            <pc:docMk/>
            <pc:sldMk cId="2888523710" sldId="367"/>
            <ac:spMk id="5" creationId="{99ACC387-969E-4888-98D2-A7A2FE1414AF}"/>
          </ac:spMkLst>
        </pc:spChg>
      </pc:sldChg>
      <pc:sldChg chg="modSp add mod">
        <pc:chgData name="Enas ALI" userId="ce0d9971-8047-41d0-b8d6-68661108656e" providerId="ADAL" clId="{C14882B8-0D70-4A78-8937-8B9048FF7574}" dt="2022-11-25T13:02:09.373" v="872" actId="20577"/>
        <pc:sldMkLst>
          <pc:docMk/>
          <pc:sldMk cId="576919418" sldId="370"/>
        </pc:sldMkLst>
        <pc:spChg chg="mod">
          <ac:chgData name="Enas ALI" userId="ce0d9971-8047-41d0-b8d6-68661108656e" providerId="ADAL" clId="{C14882B8-0D70-4A78-8937-8B9048FF7574}" dt="2022-11-25T13:02:09.373" v="872" actId="20577"/>
          <ac:spMkLst>
            <pc:docMk/>
            <pc:sldMk cId="576919418" sldId="370"/>
            <ac:spMk id="4" creationId="{68C89C58-4350-4904-80E6-F64436A74BB0}"/>
          </ac:spMkLst>
        </pc:spChg>
      </pc:sldChg>
      <pc:sldChg chg="modSp add mod">
        <pc:chgData name="Enas ALI" userId="ce0d9971-8047-41d0-b8d6-68661108656e" providerId="ADAL" clId="{C14882B8-0D70-4A78-8937-8B9048FF7574}" dt="2022-11-25T12:58:02.855" v="815" actId="1076"/>
        <pc:sldMkLst>
          <pc:docMk/>
          <pc:sldMk cId="3658438720" sldId="371"/>
        </pc:sldMkLst>
        <pc:spChg chg="mod">
          <ac:chgData name="Enas ALI" userId="ce0d9971-8047-41d0-b8d6-68661108656e" providerId="ADAL" clId="{C14882B8-0D70-4A78-8937-8B9048FF7574}" dt="2022-11-25T12:58:02.855" v="815" actId="1076"/>
          <ac:spMkLst>
            <pc:docMk/>
            <pc:sldMk cId="3658438720" sldId="371"/>
            <ac:spMk id="2" creationId="{031CFE1A-1B57-483C-BB09-1F5664A1D2FA}"/>
          </ac:spMkLst>
        </pc:spChg>
        <pc:spChg chg="mod">
          <ac:chgData name="Enas ALI" userId="ce0d9971-8047-41d0-b8d6-68661108656e" providerId="ADAL" clId="{C14882B8-0D70-4A78-8937-8B9048FF7574}" dt="2022-11-25T12:57:53.410" v="814" actId="255"/>
          <ac:spMkLst>
            <pc:docMk/>
            <pc:sldMk cId="3658438720" sldId="371"/>
            <ac:spMk id="4" creationId="{68C89C58-4350-4904-80E6-F64436A74BB0}"/>
          </ac:spMkLst>
        </pc:spChg>
      </pc:sldChg>
      <pc:sldChg chg="delSp modSp add mod">
        <pc:chgData name="Enas ALI" userId="ce0d9971-8047-41d0-b8d6-68661108656e" providerId="ADAL" clId="{C14882B8-0D70-4A78-8937-8B9048FF7574}" dt="2022-11-25T12:59:47.162" v="824" actId="478"/>
        <pc:sldMkLst>
          <pc:docMk/>
          <pc:sldMk cId="1404171956" sldId="373"/>
        </pc:sldMkLst>
        <pc:spChg chg="mod">
          <ac:chgData name="Enas ALI" userId="ce0d9971-8047-41d0-b8d6-68661108656e" providerId="ADAL" clId="{C14882B8-0D70-4A78-8937-8B9048FF7574}" dt="2022-11-25T12:58:28.003" v="818" actId="2711"/>
          <ac:spMkLst>
            <pc:docMk/>
            <pc:sldMk cId="1404171956" sldId="373"/>
            <ac:spMk id="4" creationId="{68C89C58-4350-4904-80E6-F64436A74BB0}"/>
          </ac:spMkLst>
        </pc:spChg>
        <pc:spChg chg="mod">
          <ac:chgData name="Enas ALI" userId="ce0d9971-8047-41d0-b8d6-68661108656e" providerId="ADAL" clId="{C14882B8-0D70-4A78-8937-8B9048FF7574}" dt="2022-11-25T12:59:37.094" v="823" actId="14100"/>
          <ac:spMkLst>
            <pc:docMk/>
            <pc:sldMk cId="1404171956" sldId="373"/>
            <ac:spMk id="5" creationId="{93AAE1DD-0E4D-47F4-A613-C17CF12ACBE4}"/>
          </ac:spMkLst>
        </pc:spChg>
        <pc:spChg chg="del mod">
          <ac:chgData name="Enas ALI" userId="ce0d9971-8047-41d0-b8d6-68661108656e" providerId="ADAL" clId="{C14882B8-0D70-4A78-8937-8B9048FF7574}" dt="2022-11-25T12:59:47.162" v="824" actId="478"/>
          <ac:spMkLst>
            <pc:docMk/>
            <pc:sldMk cId="1404171956" sldId="373"/>
            <ac:spMk id="6" creationId="{9E34D0B4-596D-4B41-B584-3C0C7F8B8726}"/>
          </ac:spMkLst>
        </pc:spChg>
      </pc:sldChg>
      <pc:sldChg chg="addSp delSp modSp add del mod ord">
        <pc:chgData name="Enas ALI" userId="ce0d9971-8047-41d0-b8d6-68661108656e" providerId="ADAL" clId="{C14882B8-0D70-4A78-8937-8B9048FF7574}" dt="2022-11-25T13:01:28.076" v="835" actId="478"/>
        <pc:sldMkLst>
          <pc:docMk/>
          <pc:sldMk cId="312469800" sldId="377"/>
        </pc:sldMkLst>
        <pc:spChg chg="del mod">
          <ac:chgData name="Enas ALI" userId="ce0d9971-8047-41d0-b8d6-68661108656e" providerId="ADAL" clId="{C14882B8-0D70-4A78-8937-8B9048FF7574}" dt="2022-11-25T13:01:21.973" v="833" actId="478"/>
          <ac:spMkLst>
            <pc:docMk/>
            <pc:sldMk cId="312469800" sldId="377"/>
            <ac:spMk id="2" creationId="{031CFE1A-1B57-483C-BB09-1F5664A1D2FA}"/>
          </ac:spMkLst>
        </pc:spChg>
        <pc:spChg chg="add del mod">
          <ac:chgData name="Enas ALI" userId="ce0d9971-8047-41d0-b8d6-68661108656e" providerId="ADAL" clId="{C14882B8-0D70-4A78-8937-8B9048FF7574}" dt="2022-11-25T13:01:28.076" v="835" actId="478"/>
          <ac:spMkLst>
            <pc:docMk/>
            <pc:sldMk cId="312469800" sldId="377"/>
            <ac:spMk id="4" creationId="{B9135613-2A14-48A6-9CD2-3F8F3422870A}"/>
          </ac:spMkLst>
        </pc:spChg>
        <pc:spChg chg="add mod">
          <ac:chgData name="Enas ALI" userId="ce0d9971-8047-41d0-b8d6-68661108656e" providerId="ADAL" clId="{C14882B8-0D70-4A78-8937-8B9048FF7574}" dt="2022-11-25T13:01:22.587" v="834"/>
          <ac:spMkLst>
            <pc:docMk/>
            <pc:sldMk cId="312469800" sldId="377"/>
            <ac:spMk id="6" creationId="{0C556454-6BF0-43FC-8730-E9B079AC7AC5}"/>
          </ac:spMkLst>
        </pc:spChg>
      </pc:sldChg>
      <pc:sldChg chg="modSp mod">
        <pc:chgData name="Enas ALI" userId="ce0d9971-8047-41d0-b8d6-68661108656e" providerId="ADAL" clId="{C14882B8-0D70-4A78-8937-8B9048FF7574}" dt="2022-11-25T11:53:56.146" v="793" actId="6549"/>
        <pc:sldMkLst>
          <pc:docMk/>
          <pc:sldMk cId="4057771784" sldId="405"/>
        </pc:sldMkLst>
        <pc:spChg chg="mod">
          <ac:chgData name="Enas ALI" userId="ce0d9971-8047-41d0-b8d6-68661108656e" providerId="ADAL" clId="{C14882B8-0D70-4A78-8937-8B9048FF7574}" dt="2022-11-25T11:53:56.146" v="793" actId="6549"/>
          <ac:spMkLst>
            <pc:docMk/>
            <pc:sldMk cId="4057771784" sldId="405"/>
            <ac:spMk id="3" creationId="{00000000-0000-0000-0000-000000000000}"/>
          </ac:spMkLst>
        </pc:spChg>
        <pc:spChg chg="mod">
          <ac:chgData name="Enas ALI" userId="ce0d9971-8047-41d0-b8d6-68661108656e" providerId="ADAL" clId="{C14882B8-0D70-4A78-8937-8B9048FF7574}" dt="2022-11-25T11:53:53.426" v="792" actId="6549"/>
          <ac:spMkLst>
            <pc:docMk/>
            <pc:sldMk cId="4057771784" sldId="405"/>
            <ac:spMk id="14" creationId="{2B965E9D-9700-4E81-8090-991A4B08EC14}"/>
          </ac:spMkLst>
        </pc:spChg>
      </pc:sldChg>
      <pc:sldChg chg="addSp modSp mod">
        <pc:chgData name="Enas ALI" userId="ce0d9971-8047-41d0-b8d6-68661108656e" providerId="ADAL" clId="{C14882B8-0D70-4A78-8937-8B9048FF7574}" dt="2022-11-25T13:04:54.157" v="879" actId="14100"/>
        <pc:sldMkLst>
          <pc:docMk/>
          <pc:sldMk cId="3257338121" sldId="407"/>
        </pc:sldMkLst>
        <pc:spChg chg="mod">
          <ac:chgData name="Enas ALI" userId="ce0d9971-8047-41d0-b8d6-68661108656e" providerId="ADAL" clId="{C14882B8-0D70-4A78-8937-8B9048FF7574}" dt="2022-11-25T13:04:41.441" v="877" actId="1076"/>
          <ac:spMkLst>
            <pc:docMk/>
            <pc:sldMk cId="3257338121" sldId="407"/>
            <ac:spMk id="3" creationId="{00000000-0000-0000-0000-000000000000}"/>
          </ac:spMkLst>
        </pc:spChg>
        <pc:spChg chg="add mod">
          <ac:chgData name="Enas ALI" userId="ce0d9971-8047-41d0-b8d6-68661108656e" providerId="ADAL" clId="{C14882B8-0D70-4A78-8937-8B9048FF7574}" dt="2022-11-25T13:04:54.157" v="879" actId="14100"/>
          <ac:spMkLst>
            <pc:docMk/>
            <pc:sldMk cId="3257338121" sldId="407"/>
            <ac:spMk id="9" creationId="{EC33E894-4A89-4446-8B84-E7D3EC2D1119}"/>
          </ac:spMkLst>
        </pc:spChg>
      </pc:sldChg>
      <pc:sldChg chg="addSp modSp mod">
        <pc:chgData name="Enas ALI" userId="ce0d9971-8047-41d0-b8d6-68661108656e" providerId="ADAL" clId="{C14882B8-0D70-4A78-8937-8B9048FF7574}" dt="2022-11-28T06:28:57.836" v="908" actId="6549"/>
        <pc:sldMkLst>
          <pc:docMk/>
          <pc:sldMk cId="3138618923" sldId="408"/>
        </pc:sldMkLst>
        <pc:spChg chg="mod">
          <ac:chgData name="Enas ALI" userId="ce0d9971-8047-41d0-b8d6-68661108656e" providerId="ADAL" clId="{C14882B8-0D70-4A78-8937-8B9048FF7574}" dt="2022-11-25T13:07:16.979" v="893" actId="1076"/>
          <ac:spMkLst>
            <pc:docMk/>
            <pc:sldMk cId="3138618923" sldId="408"/>
            <ac:spMk id="2" creationId="{00000000-0000-0000-0000-000000000000}"/>
          </ac:spMkLst>
        </pc:spChg>
        <pc:spChg chg="mod">
          <ac:chgData name="Enas ALI" userId="ce0d9971-8047-41d0-b8d6-68661108656e" providerId="ADAL" clId="{C14882B8-0D70-4A78-8937-8B9048FF7574}" dt="2022-11-25T13:07:29.153" v="895" actId="1076"/>
          <ac:spMkLst>
            <pc:docMk/>
            <pc:sldMk cId="3138618923" sldId="408"/>
            <ac:spMk id="3" creationId="{00000000-0000-0000-0000-000000000000}"/>
          </ac:spMkLst>
        </pc:spChg>
        <pc:spChg chg="add mod">
          <ac:chgData name="Enas ALI" userId="ce0d9971-8047-41d0-b8d6-68661108656e" providerId="ADAL" clId="{C14882B8-0D70-4A78-8937-8B9048FF7574}" dt="2022-11-28T06:28:57.836" v="908" actId="6549"/>
          <ac:spMkLst>
            <pc:docMk/>
            <pc:sldMk cId="3138618923" sldId="408"/>
            <ac:spMk id="6" creationId="{32BFF56F-DCE8-4B70-A217-29ECE31B4041}"/>
          </ac:spMkLst>
        </pc:spChg>
      </pc:sldChg>
      <pc:sldChg chg="del">
        <pc:chgData name="Enas ALI" userId="ce0d9971-8047-41d0-b8d6-68661108656e" providerId="ADAL" clId="{C14882B8-0D70-4A78-8937-8B9048FF7574}" dt="2022-11-25T11:12:20.009" v="791" actId="47"/>
        <pc:sldMkLst>
          <pc:docMk/>
          <pc:sldMk cId="1384147199" sldId="410"/>
        </pc:sldMkLst>
      </pc:sldChg>
      <pc:sldChg chg="modSp del mod">
        <pc:chgData name="Enas ALI" userId="ce0d9971-8047-41d0-b8d6-68661108656e" providerId="ADAL" clId="{C14882B8-0D70-4A78-8937-8B9048FF7574}" dt="2022-11-25T13:07:31.375" v="896" actId="47"/>
        <pc:sldMkLst>
          <pc:docMk/>
          <pc:sldMk cId="3267651905" sldId="411"/>
        </pc:sldMkLst>
        <pc:spChg chg="mod">
          <ac:chgData name="Enas ALI" userId="ce0d9971-8047-41d0-b8d6-68661108656e" providerId="ADAL" clId="{C14882B8-0D70-4A78-8937-8B9048FF7574}" dt="2022-11-25T13:06:30.863" v="884" actId="14100"/>
          <ac:spMkLst>
            <pc:docMk/>
            <pc:sldMk cId="3267651905" sldId="411"/>
            <ac:spMk id="3" creationId="{00000000-0000-0000-0000-000000000000}"/>
          </ac:spMkLst>
        </pc:spChg>
      </pc:sldChg>
      <pc:sldChg chg="del">
        <pc:chgData name="Enas ALI" userId="ce0d9971-8047-41d0-b8d6-68661108656e" providerId="ADAL" clId="{C14882B8-0D70-4A78-8937-8B9048FF7574}" dt="2022-11-25T13:05:00.002" v="880" actId="47"/>
        <pc:sldMkLst>
          <pc:docMk/>
          <pc:sldMk cId="2893961128" sldId="414"/>
        </pc:sldMkLst>
      </pc:sldChg>
      <pc:sldChg chg="modSp mod">
        <pc:chgData name="Enas ALI" userId="ce0d9971-8047-41d0-b8d6-68661108656e" providerId="ADAL" clId="{C14882B8-0D70-4A78-8937-8B9048FF7574}" dt="2022-11-25T11:07:38.823" v="748" actId="1076"/>
        <pc:sldMkLst>
          <pc:docMk/>
          <pc:sldMk cId="277247692" sldId="417"/>
        </pc:sldMkLst>
        <pc:spChg chg="mod">
          <ac:chgData name="Enas ALI" userId="ce0d9971-8047-41d0-b8d6-68661108656e" providerId="ADAL" clId="{C14882B8-0D70-4A78-8937-8B9048FF7574}" dt="2022-11-25T11:07:38.823" v="748" actId="1076"/>
          <ac:spMkLst>
            <pc:docMk/>
            <pc:sldMk cId="277247692" sldId="417"/>
            <ac:spMk id="4" creationId="{00000000-0000-0000-0000-000000000000}"/>
          </ac:spMkLst>
        </pc:spChg>
      </pc:sldChg>
      <pc:sldChg chg="modSp mod modShow">
        <pc:chgData name="Enas ALI" userId="ce0d9971-8047-41d0-b8d6-68661108656e" providerId="ADAL" clId="{C14882B8-0D70-4A78-8937-8B9048FF7574}" dt="2022-11-25T11:11:25.440" v="789" actId="207"/>
        <pc:sldMkLst>
          <pc:docMk/>
          <pc:sldMk cId="1293403858" sldId="419"/>
        </pc:sldMkLst>
        <pc:spChg chg="mod">
          <ac:chgData name="Enas ALI" userId="ce0d9971-8047-41d0-b8d6-68661108656e" providerId="ADAL" clId="{C14882B8-0D70-4A78-8937-8B9048FF7574}" dt="2022-11-25T11:11:25.440" v="789" actId="207"/>
          <ac:spMkLst>
            <pc:docMk/>
            <pc:sldMk cId="1293403858" sldId="419"/>
            <ac:spMk id="81923" creationId="{00000000-0000-0000-0000-000000000000}"/>
          </ac:spMkLst>
        </pc:spChg>
      </pc:sldChg>
      <pc:sldChg chg="add del">
        <pc:chgData name="Enas ALI" userId="ce0d9971-8047-41d0-b8d6-68661108656e" providerId="ADAL" clId="{C14882B8-0D70-4A78-8937-8B9048FF7574}" dt="2022-11-25T11:01:12.352" v="716" actId="47"/>
        <pc:sldMkLst>
          <pc:docMk/>
          <pc:sldMk cId="3378829809" sldId="420"/>
        </pc:sldMkLst>
      </pc:sldChg>
      <pc:sldChg chg="addSp delSp modSp new mod">
        <pc:chgData name="Enas ALI" userId="ce0d9971-8047-41d0-b8d6-68661108656e" providerId="ADAL" clId="{C14882B8-0D70-4A78-8937-8B9048FF7574}" dt="2022-11-25T11:03:47.964" v="718" actId="1076"/>
        <pc:sldMkLst>
          <pc:docMk/>
          <pc:sldMk cId="1203222273" sldId="421"/>
        </pc:sldMkLst>
        <pc:spChg chg="mod">
          <ac:chgData name="Enas ALI" userId="ce0d9971-8047-41d0-b8d6-68661108656e" providerId="ADAL" clId="{C14882B8-0D70-4A78-8937-8B9048FF7574}" dt="2022-11-25T09:52:35.202" v="32" actId="20577"/>
          <ac:spMkLst>
            <pc:docMk/>
            <pc:sldMk cId="1203222273" sldId="421"/>
            <ac:spMk id="2" creationId="{BE130BB2-8537-4A3D-AA42-27DF7A520C6C}"/>
          </ac:spMkLst>
        </pc:spChg>
        <pc:spChg chg="add del">
          <ac:chgData name="Enas ALI" userId="ce0d9971-8047-41d0-b8d6-68661108656e" providerId="ADAL" clId="{C14882B8-0D70-4A78-8937-8B9048FF7574}" dt="2022-11-25T09:52:05.870" v="8"/>
          <ac:spMkLst>
            <pc:docMk/>
            <pc:sldMk cId="1203222273" sldId="421"/>
            <ac:spMk id="3" creationId="{ABBA9DEB-34B8-4E2F-BF6B-D56C31E91328}"/>
          </ac:spMkLst>
        </pc:spChg>
        <pc:spChg chg="add del">
          <ac:chgData name="Enas ALI" userId="ce0d9971-8047-41d0-b8d6-68661108656e" providerId="ADAL" clId="{C14882B8-0D70-4A78-8937-8B9048FF7574}" dt="2022-11-25T09:52:03.878" v="7" actId="22"/>
          <ac:spMkLst>
            <pc:docMk/>
            <pc:sldMk cId="1203222273" sldId="421"/>
            <ac:spMk id="6" creationId="{638DA377-D092-493D-8BB4-254C164DFEBE}"/>
          </ac:spMkLst>
        </pc:spChg>
        <pc:spChg chg="add mod">
          <ac:chgData name="Enas ALI" userId="ce0d9971-8047-41d0-b8d6-68661108656e" providerId="ADAL" clId="{C14882B8-0D70-4A78-8937-8B9048FF7574}" dt="2022-11-25T10:18:44.066" v="327" actId="1076"/>
          <ac:spMkLst>
            <pc:docMk/>
            <pc:sldMk cId="1203222273" sldId="421"/>
            <ac:spMk id="8" creationId="{651E2833-5ACC-4C1A-9E42-F7ACE406C661}"/>
          </ac:spMkLst>
        </pc:spChg>
        <pc:spChg chg="add del mod">
          <ac:chgData name="Enas ALI" userId="ce0d9971-8047-41d0-b8d6-68661108656e" providerId="ADAL" clId="{C14882B8-0D70-4A78-8937-8B9048FF7574}" dt="2022-11-25T09:54:20.904" v="44"/>
          <ac:spMkLst>
            <pc:docMk/>
            <pc:sldMk cId="1203222273" sldId="421"/>
            <ac:spMk id="9" creationId="{2C70CA58-C93C-403B-875B-21EC76A8BD14}"/>
          </ac:spMkLst>
        </pc:spChg>
        <pc:spChg chg="add del mod">
          <ac:chgData name="Enas ALI" userId="ce0d9971-8047-41d0-b8d6-68661108656e" providerId="ADAL" clId="{C14882B8-0D70-4A78-8937-8B9048FF7574}" dt="2022-11-25T11:03:42.699" v="717" actId="478"/>
          <ac:spMkLst>
            <pc:docMk/>
            <pc:sldMk cId="1203222273" sldId="421"/>
            <ac:spMk id="10" creationId="{23E815D1-A35E-4614-A5EF-6C8C041E3A52}"/>
          </ac:spMkLst>
        </pc:spChg>
        <pc:spChg chg="add mod">
          <ac:chgData name="Enas ALI" userId="ce0d9971-8047-41d0-b8d6-68661108656e" providerId="ADAL" clId="{C14882B8-0D70-4A78-8937-8B9048FF7574}" dt="2022-11-25T10:19:58.381" v="331" actId="1076"/>
          <ac:spMkLst>
            <pc:docMk/>
            <pc:sldMk cId="1203222273" sldId="421"/>
            <ac:spMk id="11" creationId="{F38F421D-C2C2-4E22-A3F9-AD12DD55D00D}"/>
          </ac:spMkLst>
        </pc:spChg>
        <pc:spChg chg="add mod">
          <ac:chgData name="Enas ALI" userId="ce0d9971-8047-41d0-b8d6-68661108656e" providerId="ADAL" clId="{C14882B8-0D70-4A78-8937-8B9048FF7574}" dt="2022-11-25T11:03:47.964" v="718" actId="1076"/>
          <ac:spMkLst>
            <pc:docMk/>
            <pc:sldMk cId="1203222273" sldId="421"/>
            <ac:spMk id="12" creationId="{6E358959-4300-40C8-9429-8781CBFB7A1E}"/>
          </ac:spMkLst>
        </pc:spChg>
        <pc:spChg chg="add mod">
          <ac:chgData name="Enas ALI" userId="ce0d9971-8047-41d0-b8d6-68661108656e" providerId="ADAL" clId="{C14882B8-0D70-4A78-8937-8B9048FF7574}" dt="2022-11-25T10:25:16.529" v="509" actId="6549"/>
          <ac:spMkLst>
            <pc:docMk/>
            <pc:sldMk cId="1203222273" sldId="421"/>
            <ac:spMk id="13" creationId="{2423F12D-6E64-4AC0-B8A6-FA6F82389549}"/>
          </ac:spMkLst>
        </pc:spChg>
        <pc:graphicFrameChg chg="add del mod">
          <ac:chgData name="Enas ALI" userId="ce0d9971-8047-41d0-b8d6-68661108656e" providerId="ADAL" clId="{C14882B8-0D70-4A78-8937-8B9048FF7574}" dt="2022-11-25T09:51:58.038" v="4"/>
          <ac:graphicFrameMkLst>
            <pc:docMk/>
            <pc:sldMk cId="1203222273" sldId="421"/>
            <ac:graphicFrameMk id="4" creationId="{C85ADD9C-66F1-478A-8624-6E7A9DF20527}"/>
          </ac:graphicFrameMkLst>
        </pc:graphicFrameChg>
        <pc:graphicFrameChg chg="add mod modGraphic">
          <ac:chgData name="Enas ALI" userId="ce0d9971-8047-41d0-b8d6-68661108656e" providerId="ADAL" clId="{C14882B8-0D70-4A78-8937-8B9048FF7574}" dt="2022-11-25T10:19:36.443" v="328" actId="207"/>
          <ac:graphicFrameMkLst>
            <pc:docMk/>
            <pc:sldMk cId="1203222273" sldId="421"/>
            <ac:graphicFrameMk id="7" creationId="{3D27650F-E7BD-47C2-ACCF-42D5BF59D2E2}"/>
          </ac:graphicFrameMkLst>
        </pc:graphicFrameChg>
      </pc:sldChg>
      <pc:sldChg chg="addSp delSp modSp new mod modNotesTx">
        <pc:chgData name="Enas ALI" userId="ce0d9971-8047-41d0-b8d6-68661108656e" providerId="ADAL" clId="{C14882B8-0D70-4A78-8937-8B9048FF7574}" dt="2022-11-25T10:46:48.431" v="607" actId="313"/>
        <pc:sldMkLst>
          <pc:docMk/>
          <pc:sldMk cId="1835076907" sldId="422"/>
        </pc:sldMkLst>
        <pc:spChg chg="del">
          <ac:chgData name="Enas ALI" userId="ce0d9971-8047-41d0-b8d6-68661108656e" providerId="ADAL" clId="{C14882B8-0D70-4A78-8937-8B9048FF7574}" dt="2022-11-25T10:25:51.257" v="515" actId="478"/>
          <ac:spMkLst>
            <pc:docMk/>
            <pc:sldMk cId="1835076907" sldId="422"/>
            <ac:spMk id="2" creationId="{42BB07C0-F804-4587-8A7B-27CE8EDB18F1}"/>
          </ac:spMkLst>
        </pc:spChg>
        <pc:spChg chg="del">
          <ac:chgData name="Enas ALI" userId="ce0d9971-8047-41d0-b8d6-68661108656e" providerId="ADAL" clId="{C14882B8-0D70-4A78-8937-8B9048FF7574}" dt="2022-11-25T10:25:48.400" v="514" actId="478"/>
          <ac:spMkLst>
            <pc:docMk/>
            <pc:sldMk cId="1835076907" sldId="422"/>
            <ac:spMk id="3" creationId="{70A043B5-A12C-4EFB-9BC3-41D612A44B98}"/>
          </ac:spMkLst>
        </pc:spChg>
        <pc:picChg chg="add mod">
          <ac:chgData name="Enas ALI" userId="ce0d9971-8047-41d0-b8d6-68661108656e" providerId="ADAL" clId="{C14882B8-0D70-4A78-8937-8B9048FF7574}" dt="2022-11-25T10:25:46.029" v="513" actId="1076"/>
          <ac:picMkLst>
            <pc:docMk/>
            <pc:sldMk cId="1835076907" sldId="422"/>
            <ac:picMk id="5" creationId="{D30F9322-86B1-47F4-AA7A-62B31E1685E8}"/>
          </ac:picMkLst>
        </pc:picChg>
      </pc:sldChg>
      <pc:sldChg chg="delSp modSp new mod">
        <pc:chgData name="Enas ALI" userId="ce0d9971-8047-41d0-b8d6-68661108656e" providerId="ADAL" clId="{C14882B8-0D70-4A78-8937-8B9048FF7574}" dt="2022-11-25T11:00:56.546" v="715" actId="255"/>
        <pc:sldMkLst>
          <pc:docMk/>
          <pc:sldMk cId="1922300066" sldId="423"/>
        </pc:sldMkLst>
        <pc:spChg chg="del">
          <ac:chgData name="Enas ALI" userId="ce0d9971-8047-41d0-b8d6-68661108656e" providerId="ADAL" clId="{C14882B8-0D70-4A78-8937-8B9048FF7574}" dt="2022-11-25T10:55:31.830" v="636" actId="478"/>
          <ac:spMkLst>
            <pc:docMk/>
            <pc:sldMk cId="1922300066" sldId="423"/>
            <ac:spMk id="2" creationId="{E12E6509-AD52-44C5-AF2C-C169D45ED3E8}"/>
          </ac:spMkLst>
        </pc:spChg>
        <pc:spChg chg="mod">
          <ac:chgData name="Enas ALI" userId="ce0d9971-8047-41d0-b8d6-68661108656e" providerId="ADAL" clId="{C14882B8-0D70-4A78-8937-8B9048FF7574}" dt="2022-11-25T11:00:56.546" v="715" actId="255"/>
          <ac:spMkLst>
            <pc:docMk/>
            <pc:sldMk cId="1922300066" sldId="423"/>
            <ac:spMk id="3" creationId="{81B69147-305D-43FB-A4D5-592F905F94E5}"/>
          </ac:spMkLst>
        </pc:spChg>
      </pc:sldChg>
    </pc:docChg>
  </pc:docChgLst>
  <pc:docChgLst>
    <pc:chgData name="Lina BADAWY" userId="S::lina.badawy@wfp.org::12db3dd9-6fdc-4d78-be73-0a4b2228c85d" providerId="AD" clId="Web-{DC40A2FF-A7BE-4C33-AB1C-005D8598E225}"/>
    <pc:docChg chg="mod">
      <pc:chgData name="Lina BADAWY" userId="S::lina.badawy@wfp.org::12db3dd9-6fdc-4d78-be73-0a4b2228c85d" providerId="AD" clId="Web-{DC40A2FF-A7BE-4C33-AB1C-005D8598E225}" dt="2025-01-06T07:01:50.983" v="0" actId="33475"/>
      <pc:docMkLst>
        <pc:docMk/>
      </pc:docMkLst>
    </pc:docChg>
  </pc:docChgLst>
  <pc:docChgLst>
    <pc:chgData name="Enas ALI" userId="S::enas.ali@wfp.org::ce0d9971-8047-41d0-b8d6-68661108656e" providerId="AD" clId="Web-{69D553F6-3421-4F5E-859F-726567241A9D}"/>
    <pc:docChg chg="delSld modSld">
      <pc:chgData name="Enas ALI" userId="S::enas.ali@wfp.org::ce0d9971-8047-41d0-b8d6-68661108656e" providerId="AD" clId="Web-{69D553F6-3421-4F5E-859F-726567241A9D}" dt="2023-09-04T12:07:16.230" v="5" actId="1076"/>
      <pc:docMkLst>
        <pc:docMk/>
      </pc:docMkLst>
      <pc:sldChg chg="addSp delSp modSp">
        <pc:chgData name="Enas ALI" userId="S::enas.ali@wfp.org::ce0d9971-8047-41d0-b8d6-68661108656e" providerId="AD" clId="Web-{69D553F6-3421-4F5E-859F-726567241A9D}" dt="2023-09-04T12:07:16.230" v="5" actId="1076"/>
        <pc:sldMkLst>
          <pc:docMk/>
          <pc:sldMk cId="3658438720" sldId="371"/>
        </pc:sldMkLst>
        <pc:spChg chg="del">
          <ac:chgData name="Enas ALI" userId="S::enas.ali@wfp.org::ce0d9971-8047-41d0-b8d6-68661108656e" providerId="AD" clId="Web-{69D553F6-3421-4F5E-859F-726567241A9D}" dt="2023-09-04T12:07:09.776" v="3"/>
          <ac:spMkLst>
            <pc:docMk/>
            <pc:sldMk cId="3658438720" sldId="371"/>
            <ac:spMk id="4" creationId="{68C89C58-4350-4904-80E6-F64436A74BB0}"/>
          </ac:spMkLst>
        </pc:spChg>
        <pc:spChg chg="add mod">
          <ac:chgData name="Enas ALI" userId="S::enas.ali@wfp.org::ce0d9971-8047-41d0-b8d6-68661108656e" providerId="AD" clId="Web-{69D553F6-3421-4F5E-859F-726567241A9D}" dt="2023-09-04T12:07:09.776" v="3"/>
          <ac:spMkLst>
            <pc:docMk/>
            <pc:sldMk cId="3658438720" sldId="371"/>
            <ac:spMk id="6" creationId="{E2C8E50C-32ED-28A7-8DFA-F4AD79F94D9A}"/>
          </ac:spMkLst>
        </pc:spChg>
        <pc:picChg chg="mod">
          <ac:chgData name="Enas ALI" userId="S::enas.ali@wfp.org::ce0d9971-8047-41d0-b8d6-68661108656e" providerId="AD" clId="Web-{69D553F6-3421-4F5E-859F-726567241A9D}" dt="2023-09-04T12:07:16.230" v="5" actId="1076"/>
          <ac:picMkLst>
            <pc:docMk/>
            <pc:sldMk cId="3658438720" sldId="371"/>
            <ac:picMk id="5" creationId="{5142CD2F-50A4-4BBA-AB0F-B93306BD2B46}"/>
          </ac:picMkLst>
        </pc:picChg>
      </pc:sldChg>
      <pc:sldChg chg="del">
        <pc:chgData name="Enas ALI" userId="S::enas.ali@wfp.org::ce0d9971-8047-41d0-b8d6-68661108656e" providerId="AD" clId="Web-{69D553F6-3421-4F5E-859F-726567241A9D}" dt="2023-09-04T12:07:00.151" v="0"/>
        <pc:sldMkLst>
          <pc:docMk/>
          <pc:sldMk cId="1203222273" sldId="421"/>
        </pc:sldMkLst>
      </pc:sldChg>
      <pc:sldChg chg="del">
        <pc:chgData name="Enas ALI" userId="S::enas.ali@wfp.org::ce0d9971-8047-41d0-b8d6-68661108656e" providerId="AD" clId="Web-{69D553F6-3421-4F5E-859F-726567241A9D}" dt="2023-09-04T12:07:02.229" v="1"/>
        <pc:sldMkLst>
          <pc:docMk/>
          <pc:sldMk cId="1835076907" sldId="422"/>
        </pc:sldMkLst>
      </pc:sldChg>
      <pc:sldChg chg="del">
        <pc:chgData name="Enas ALI" userId="S::enas.ali@wfp.org::ce0d9971-8047-41d0-b8d6-68661108656e" providerId="AD" clId="Web-{69D553F6-3421-4F5E-859F-726567241A9D}" dt="2023-09-04T12:07:03.839" v="2"/>
        <pc:sldMkLst>
          <pc:docMk/>
          <pc:sldMk cId="1922300066" sldId="4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05/01/2025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05/01/2025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D363A"/>
                </a:solidFill>
                <a:effectLst/>
                <a:latin typeface="Lato" panose="020F0502020204030203" pitchFamily="34" charset="0"/>
              </a:rPr>
              <a:t>Categories of file naming</a:t>
            </a:r>
          </a:p>
          <a:p>
            <a:r>
              <a:rPr lang="en-US" dirty="0"/>
              <a:t>Misleading categories, mistakes in identifying the main criteria of the speakers, specially when we code Speaker 1, 2 ..without mirroring into </a:t>
            </a:r>
            <a:r>
              <a:rPr lang="en-US" dirty="0" err="1"/>
              <a:t>digrame</a:t>
            </a:r>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325385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you are conducting research, carrying out needs assessments, and getting to know and work better with different stakeholders, listening skills are among the most important of all the</a:t>
            </a:r>
          </a:p>
          <a:p>
            <a:r>
              <a:rPr lang="en-US" sz="1200" b="0" i="0" u="none" strike="noStrike" kern="1200" baseline="0" dirty="0">
                <a:solidFill>
                  <a:schemeClr val="tx1"/>
                </a:solidFill>
                <a:latin typeface="+mn-lt"/>
                <a:ea typeface="+mn-ea"/>
                <a:cs typeface="+mn-cs"/>
              </a:rPr>
              <a:t>skills you need. They are often taken for granted, but in fact take time, effort and practice </a:t>
            </a:r>
            <a:r>
              <a:rPr lang="en-US" sz="1200" b="0" i="0" u="none" strike="noStrike" kern="1200" baseline="0" dirty="0" err="1">
                <a:solidFill>
                  <a:schemeClr val="tx1"/>
                </a:solidFill>
                <a:latin typeface="+mn-lt"/>
                <a:ea typeface="+mn-ea"/>
                <a:cs typeface="+mn-cs"/>
              </a:rPr>
              <a:t>todevelop</a:t>
            </a:r>
            <a:r>
              <a:rPr lang="en-US" sz="1200" b="0" i="0" u="none" strike="noStrike" kern="1200" baseline="0" dirty="0">
                <a:solidFill>
                  <a:schemeClr val="tx1"/>
                </a:solidFill>
                <a:latin typeface="+mn-lt"/>
                <a:ea typeface="+mn-ea"/>
                <a:cs typeface="+mn-cs"/>
              </a:rPr>
              <a:t>. Becoming more aware of yourself as a listener and an observer is the first step towards</a:t>
            </a:r>
          </a:p>
          <a:p>
            <a:r>
              <a:rPr lang="en-US" sz="1200" b="0" i="0" u="none" strike="noStrike" kern="1200" baseline="0" dirty="0">
                <a:solidFill>
                  <a:schemeClr val="tx1"/>
                </a:solidFill>
                <a:latin typeface="+mn-lt"/>
                <a:ea typeface="+mn-ea"/>
                <a:cs typeface="+mn-cs"/>
              </a:rPr>
              <a:t>strengthening your ability in these areas.</a:t>
            </a:r>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24</a:t>
            </a:fld>
            <a:endParaRPr lang="en-US"/>
          </a:p>
        </p:txBody>
      </p:sp>
    </p:spTree>
    <p:extLst>
      <p:ext uri="{BB962C8B-B14F-4D97-AF65-F5344CB8AC3E}">
        <p14:creationId xmlns:p14="http://schemas.microsoft.com/office/powerpoint/2010/main" val="121633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you are conducting research, carrying out needs assessments, and getting to know and work better with different stakeholders, listening skills are among the most important of all the</a:t>
            </a:r>
          </a:p>
          <a:p>
            <a:r>
              <a:rPr lang="en-US" sz="1200" b="0" i="0" u="none" strike="noStrike" kern="1200" baseline="0" dirty="0">
                <a:solidFill>
                  <a:schemeClr val="tx1"/>
                </a:solidFill>
                <a:latin typeface="+mn-lt"/>
                <a:ea typeface="+mn-ea"/>
                <a:cs typeface="+mn-cs"/>
              </a:rPr>
              <a:t>skills you need. They are often taken for granted, but in fact take time, effort and practice to develop. Becoming more aware of yourself as a listener and an observer is the first step towards</a:t>
            </a:r>
          </a:p>
          <a:p>
            <a:r>
              <a:rPr lang="en-US" sz="1200" b="0" i="0" u="none" strike="noStrike" kern="1200" baseline="0" dirty="0">
                <a:solidFill>
                  <a:schemeClr val="tx1"/>
                </a:solidFill>
                <a:latin typeface="+mn-lt"/>
                <a:ea typeface="+mn-ea"/>
                <a:cs typeface="+mn-cs"/>
              </a:rPr>
              <a:t>strengthening your ability in these areas.</a:t>
            </a:r>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25</a:t>
            </a:fld>
            <a:endParaRPr lang="en-US"/>
          </a:p>
        </p:txBody>
      </p:sp>
    </p:spTree>
    <p:extLst>
      <p:ext uri="{BB962C8B-B14F-4D97-AF65-F5344CB8AC3E}">
        <p14:creationId xmlns:p14="http://schemas.microsoft.com/office/powerpoint/2010/main" val="211237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4063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daily team debrief is a MUST and should involve all the facilitators and </a:t>
            </a:r>
            <a:r>
              <a:rPr lang="en-US" sz="1200" kern="1200" dirty="0" err="1">
                <a:solidFill>
                  <a:schemeClr val="tx1"/>
                </a:solidFill>
                <a:effectLst/>
                <a:latin typeface="+mn-lt"/>
                <a:ea typeface="+mn-ea"/>
                <a:cs typeface="+mn-cs"/>
              </a:rPr>
              <a:t>notetakers</a:t>
            </a:r>
            <a:r>
              <a:rPr lang="en-US" sz="1200" kern="1200" dirty="0">
                <a:solidFill>
                  <a:schemeClr val="tx1"/>
                </a:solidFill>
                <a:effectLst/>
                <a:latin typeface="+mn-lt"/>
                <a:ea typeface="+mn-ea"/>
                <a:cs typeface="+mn-cs"/>
              </a:rPr>
              <a:t>. This is typically done at the end of the day, so ensure it is scheduled after everyone is back from the field. If teams are dispersed across different locations, the daily debrief may take place over the phone or on Skype. The daily debrief focuses on sharing general impressions about the process of data collection and the content learned during the day. The team shares experiences and insights; talks about challenges, including potentially inadequate questions that are not producing the required information, or are duplicative, or are left blank; and discusses the occurrence of data saturation, etc. During the debrief, the team should jointly identify solutions to improve the process and participation in general and discuss </a:t>
            </a:r>
            <a:endParaRPr lang="en-US" dirty="0"/>
          </a:p>
        </p:txBody>
      </p:sp>
      <p:sp>
        <p:nvSpPr>
          <p:cNvPr id="4" name="Slide Number Placeholder 3"/>
          <p:cNvSpPr>
            <a:spLocks noGrp="1"/>
          </p:cNvSpPr>
          <p:nvPr>
            <p:ph type="sldNum" sz="quarter" idx="10"/>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50966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r>
              <a:rPr lang="en-US" sz="1200" kern="1200" dirty="0">
                <a:solidFill>
                  <a:schemeClr val="tx1"/>
                </a:solidFill>
                <a:effectLst/>
                <a:latin typeface="+mn-lt"/>
                <a:ea typeface="+mn-ea"/>
                <a:cs typeface="+mn-cs"/>
              </a:rPr>
              <a:t>Triangulation is used to verify various pieces of information by relating them through space (comparison with other sources) or time (comparison with other years) to provide a full picture for analysis. Triangulation of qualitative data collected from different sources, and qualitative and quantitative data collected through mixed methods research helps validate and interpret findings to arrive at the main conclusions of a research question. </a:t>
            </a:r>
          </a:p>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r>
              <a:rPr lang="en-US" altLang="fr-FR" sz="1200" kern="1200" dirty="0">
                <a:solidFill>
                  <a:schemeClr val="tx1"/>
                </a:solidFill>
                <a:effectLst/>
                <a:latin typeface="+mn-lt"/>
                <a:ea typeface="+mn-ea"/>
                <a:cs typeface="+mn-cs"/>
              </a:rPr>
              <a:t>Enables holistic and longitudinal analysis </a:t>
            </a:r>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200"/>
              </a:spcBef>
              <a:spcAft>
                <a:spcPts val="200"/>
              </a:spcAft>
              <a:buClr>
                <a:srgbClr val="E48312"/>
              </a:buClr>
              <a:buSzPct val="100000"/>
            </a:pPr>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134358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main types of triangulation that are useful in monitoring and should occur simultaneously within the same analytical exercise: cross-checking for accuracy and consistency, and enriching and deepening understanding.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Transform qualitative coded data into quantitative data – a process known as quantizing – and triangulate it with quantitative data.</a:t>
            </a:r>
            <a:r>
              <a:rPr lang="it-IT" sz="1200" dirty="0"/>
              <a:t> </a:t>
            </a:r>
            <a:endParaRPr lang="en-US" sz="1200" dirty="0"/>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 Accuracy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Three informants each say that the market is about 10 km away: they validate each other’s information, and the monitoring team can be fairly sure that the market is indeed 10 km away.</a:t>
            </a:r>
          </a:p>
          <a:p>
            <a:r>
              <a:rPr lang="en-US" sz="1200" kern="1200" dirty="0">
                <a:solidFill>
                  <a:schemeClr val="tx1"/>
                </a:solidFill>
                <a:effectLst/>
                <a:latin typeface="+mn-lt"/>
                <a:ea typeface="+mn-ea"/>
                <a:cs typeface="+mn-cs"/>
              </a:rPr>
              <a:t>• One informant says that the road is dangerous, another says it is fine, and a third has no opinion: triangulation shows that there is insufficient information on this issue, so probing is needed – for example, by investigating the characteristics of the person who says that the road is dangerous, asking a fourth person’s view, conducting an additional key informant interview with a local trader or sending the team's driver to explore the road while the interviews are being completed.</a:t>
            </a:r>
          </a:p>
          <a:p>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1200" b="1" kern="1200" dirty="0">
                <a:solidFill>
                  <a:schemeClr val="tx1"/>
                </a:solidFill>
                <a:effectLst/>
                <a:latin typeface="+mn-lt"/>
                <a:ea typeface="+mn-ea"/>
                <a:cs typeface="+mn-cs"/>
              </a:rPr>
              <a:t>Example 2. Depth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First point of view </a:t>
            </a:r>
          </a:p>
          <a:p>
            <a:r>
              <a:rPr lang="en-US" sz="1200" kern="1200" dirty="0">
                <a:solidFill>
                  <a:schemeClr val="tx1"/>
                </a:solidFill>
                <a:effectLst/>
                <a:latin typeface="+mn-lt"/>
                <a:ea typeface="+mn-ea"/>
                <a:cs typeface="+mn-cs"/>
              </a:rPr>
              <a:t>In a focus group discussion, the monitoring team learns that the nearest market is held on Wednesday, and is a 10-km trek over a steep hill.</a:t>
            </a:r>
          </a:p>
          <a:p>
            <a:r>
              <a:rPr lang="en-US" sz="1200" kern="1200" dirty="0">
                <a:solidFill>
                  <a:schemeClr val="tx1"/>
                </a:solidFill>
                <a:effectLst/>
                <a:latin typeface="+mn-lt"/>
                <a:ea typeface="+mn-ea"/>
                <a:cs typeface="+mn-cs"/>
              </a:rPr>
              <a:t>• Second point of view</a:t>
            </a:r>
          </a:p>
          <a:p>
            <a:r>
              <a:rPr lang="en-US" sz="1200" kern="1200" dirty="0">
                <a:solidFill>
                  <a:schemeClr val="tx1"/>
                </a:solidFill>
                <a:effectLst/>
                <a:latin typeface="+mn-lt"/>
                <a:ea typeface="+mn-ea"/>
                <a:cs typeface="+mn-cs"/>
              </a:rPr>
              <a:t>In a subsequent focus group discussion with male farmers, the team learns that the market is an excellent outlet for selling livestock, but is less lucrative for agricultural produce. </a:t>
            </a:r>
          </a:p>
          <a:p>
            <a:r>
              <a:rPr lang="en-US" sz="1200" kern="1200" dirty="0">
                <a:solidFill>
                  <a:schemeClr val="tx1"/>
                </a:solidFill>
                <a:effectLst/>
                <a:latin typeface="+mn-lt"/>
                <a:ea typeface="+mn-ea"/>
                <a:cs typeface="+mn-cs"/>
              </a:rPr>
              <a:t>• Third point of view</a:t>
            </a:r>
          </a:p>
          <a:p>
            <a:r>
              <a:rPr lang="en-US" sz="1200" kern="1200" dirty="0">
                <a:solidFill>
                  <a:schemeClr val="tx1"/>
                </a:solidFill>
                <a:effectLst/>
                <a:latin typeface="+mn-lt"/>
                <a:ea typeface="+mn-ea"/>
                <a:cs typeface="+mn-cs"/>
              </a:rPr>
              <a:t>In a focus group discussion with women only, the team learns that not only is the road difficult, but many women are exposed to physical abuse on the way to the market and refrain from travelling there. </a:t>
            </a:r>
          </a:p>
          <a:p>
            <a:r>
              <a:rPr lang="en-US" sz="1200" kern="1200" dirty="0">
                <a:solidFill>
                  <a:schemeClr val="tx1"/>
                </a:solidFill>
                <a:effectLst/>
                <a:latin typeface="+mn-lt"/>
                <a:ea typeface="+mn-ea"/>
                <a:cs typeface="+mn-cs"/>
              </a:rPr>
              <a:t>• Fourth point of view</a:t>
            </a:r>
          </a:p>
          <a:p>
            <a:r>
              <a:rPr lang="en-US" sz="1200" kern="1200" dirty="0">
                <a:solidFill>
                  <a:schemeClr val="tx1"/>
                </a:solidFill>
                <a:effectLst/>
                <a:latin typeface="+mn-lt"/>
                <a:ea typeface="+mn-ea"/>
                <a:cs typeface="+mn-cs"/>
              </a:rPr>
              <a:t>In a key informant interview with an intermediary/trader who works at the market, it emerges that the quality of the produce from the studied village is not great, which partially explains the difficulty in selling it.  </a:t>
            </a:r>
          </a:p>
          <a:p>
            <a:r>
              <a:rPr lang="en-US" sz="1200" kern="1200" dirty="0">
                <a:solidFill>
                  <a:schemeClr val="tx1"/>
                </a:solidFill>
                <a:effectLst/>
                <a:latin typeface="+mn-lt"/>
                <a:ea typeface="+mn-ea"/>
                <a:cs typeface="+mn-cs"/>
              </a:rPr>
              <a:t>• Fifth point of view</a:t>
            </a:r>
          </a:p>
          <a:p>
            <a:r>
              <a:rPr lang="en-US" sz="1200" kern="1200" dirty="0">
                <a:solidFill>
                  <a:schemeClr val="tx1"/>
                </a:solidFill>
                <a:effectLst/>
                <a:latin typeface="+mn-lt"/>
                <a:ea typeface="+mn-ea"/>
                <a:cs typeface="+mn-cs"/>
              </a:rPr>
              <a:t>In a household interview, a female household head reports that she is from a small minority group that forbids travel and work on Wednesdays, which restricts the use of the market for those sharing her ethnic origin.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case, no single point of view contradicts another, and each contributes useful additional insight, which increases understanding of the dynamics and intricacies of vulnerable groups. When comparing and contrasting these five points of view on local market dynamics during the first evening, the team decides to add an additional focus group and some key informant interviews to solidify the story. Team members also plan to visit the market as they leave the region to add direct observation to the insights.</a:t>
            </a:r>
          </a:p>
          <a:p>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r>
              <a:rPr lang="en-US" sz="1200" dirty="0"/>
              <a:t>Did all of the beneficiaries receive their full entitlement? </a:t>
            </a:r>
          </a:p>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r>
              <a:rPr lang="en-US" sz="1200" dirty="0"/>
              <a:t>What was the quality of the entitlement? How was it delivered? Was it sold, shared or exchanged and why? </a:t>
            </a:r>
          </a:p>
          <a:p>
            <a:pPr>
              <a:lnSpc>
                <a:spcPct val="90000"/>
              </a:lnSpc>
              <a:spcBef>
                <a:spcPts val="1200"/>
              </a:spcBef>
              <a:spcAft>
                <a:spcPts val="200"/>
              </a:spcAft>
              <a:buClr>
                <a:srgbClr val="E48312"/>
              </a:buClr>
              <a:buSzPct val="100000"/>
            </a:pPr>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1808211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200"/>
              </a:spcBef>
              <a:spcAft>
                <a:spcPts val="200"/>
              </a:spcAft>
              <a:buClr>
                <a:srgbClr val="E48312"/>
              </a:buClr>
              <a:buSzPct val="100000"/>
            </a:pPr>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35</a:t>
            </a:fld>
            <a:endParaRPr lang="it-IT"/>
          </a:p>
        </p:txBody>
      </p:sp>
    </p:spTree>
    <p:extLst>
      <p:ext uri="{BB962C8B-B14F-4D97-AF65-F5344CB8AC3E}">
        <p14:creationId xmlns:p14="http://schemas.microsoft.com/office/powerpoint/2010/main" val="3854769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r>
              <a:rPr lang="en-US" dirty="0"/>
              <a:t>As shown in the example above, the column titles across the top of a triangulation matrix are the methods or sources chosen for data collection, while the row titles are the themes or specific questions addressed. Key insights are recorded in each cell permitting rapid visual comparisons, discussion and analysis. Each village or site should have its own sheet in a multi-page worksheet. </a:t>
            </a:r>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150886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buClr>
                <a:srgbClr val="E48312"/>
              </a:buClr>
              <a:buSzPct val="100000"/>
            </a:pPr>
            <a:r>
              <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Example of Turkey FGD excel consolidated report</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353089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dirty="0"/>
              <a:t>CVME Round 2 show high level of illiteracy among female headed compared with male headed households. Of the female headed households interviewed for the CVME</a:t>
            </a:r>
            <a:r>
              <a:rPr lang="en-ZA" b="1" dirty="0"/>
              <a:t>, 29 percent of female heads can neither read nor write compared to 12 percent for male headed households.  62 percent of households surveyed had not been educated beyond primary school.</a:t>
            </a:r>
            <a:endParaRPr lang="en-US" dirty="0"/>
          </a:p>
          <a:p>
            <a:pPr marL="0" indent="0">
              <a:buNone/>
            </a:pPr>
            <a:r>
              <a:rPr lang="en-ZA" b="1" dirty="0"/>
              <a:t>lack of literacy skills leads to women’s limited access to information on institutional services, leaving them mainly with family and other social networks as their primary source of information on available opportunities</a:t>
            </a:r>
          </a:p>
          <a:p>
            <a:pPr marL="0" indent="0">
              <a:buNone/>
            </a:pPr>
            <a:endParaRPr lang="en-ZA" b="1" dirty="0"/>
          </a:p>
          <a:p>
            <a:pPr marL="0" indent="0">
              <a:buNone/>
            </a:pPr>
            <a:r>
              <a:rPr lang="en-ZA" dirty="0"/>
              <a:t>sensitization and awareness activities conducted by WFP and TRC as well as access to language training for refugees are assisting in this regard and literacy training should be continued with a clear focus on support to female headed households. </a:t>
            </a:r>
          </a:p>
          <a:p>
            <a:pPr marL="0" indent="0">
              <a:buNone/>
            </a:pPr>
            <a:r>
              <a:rPr lang="en-ZA" b="1" dirty="0"/>
              <a:t>participants reported that their children have better language skills, which they often depend on for their daily needs and social interactions</a:t>
            </a:r>
            <a:r>
              <a:rPr lang="en-US" dirty="0"/>
              <a:t> </a:t>
            </a:r>
          </a:p>
          <a:p>
            <a:pPr marL="0" indent="0">
              <a:buNone/>
            </a:pPr>
            <a:endParaRPr lang="en-US" dirty="0"/>
          </a:p>
          <a:p>
            <a:pPr marL="0" marR="0" lvl="0" indent="0" algn="l" defTabSz="914400" rtl="0" eaLnBrk="1" fontAlgn="auto" latinLnBrk="0" hangingPunct="1">
              <a:lnSpc>
                <a:spcPct val="90000"/>
              </a:lnSpc>
              <a:spcBef>
                <a:spcPts val="1200"/>
              </a:spcBef>
              <a:spcAft>
                <a:spcPts val="200"/>
              </a:spcAft>
              <a:buClr>
                <a:srgbClr val="E48312"/>
              </a:buClr>
              <a:buSzPct val="100000"/>
              <a:buFontTx/>
              <a:buNone/>
              <a:tabLst/>
              <a:defRPr/>
            </a:pPr>
            <a:endParaRPr lang="en-US" altLang="fr-FR"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96597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Capturing family wisdom includes recording not only </a:t>
            </a:r>
            <a:r>
              <a:rPr lang="en-US" i="1" dirty="0"/>
              <a:t>what </a:t>
            </a:r>
            <a:r>
              <a:rPr lang="en-US" dirty="0"/>
              <a:t>is said, but </a:t>
            </a:r>
            <a:r>
              <a:rPr lang="en-US" i="1" dirty="0"/>
              <a:t>how </a:t>
            </a:r>
            <a:r>
              <a:rPr lang="en-US" dirty="0"/>
              <a:t>it is said. Listen for those well-spoken statements that illustrate an important view. Try to record sentences or phrases are that are especially enlightening or eloquently express a point of view. </a:t>
            </a:r>
          </a:p>
          <a:p>
            <a:endParaRPr lang="en-US" dirty="0"/>
          </a:p>
          <a:p>
            <a:r>
              <a:rPr lang="en-US" dirty="0"/>
              <a:t>Use initials of the speaker before or after the quotation (remembering to protect confidentiality when writing reports). </a:t>
            </a:r>
          </a:p>
          <a:p>
            <a:r>
              <a:rPr lang="en-US" dirty="0"/>
              <a:t>It is difficult to capture the entire quote, so aim to get as much as you can, recording especially the key phrases. Use three periods (…) to indicate missing words </a:t>
            </a:r>
          </a:p>
          <a:p>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6</a:t>
            </a:fld>
            <a:endParaRPr lang="en-US"/>
          </a:p>
        </p:txBody>
      </p:sp>
    </p:spTree>
    <p:extLst>
      <p:ext uri="{BB962C8B-B14F-4D97-AF65-F5344CB8AC3E}">
        <p14:creationId xmlns:p14="http://schemas.microsoft.com/office/powerpoint/2010/main" val="133505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Capturing family wisdom includes recording not only </a:t>
            </a:r>
            <a:r>
              <a:rPr lang="en-US" i="1" dirty="0"/>
              <a:t>what </a:t>
            </a:r>
            <a:r>
              <a:rPr lang="en-US" dirty="0"/>
              <a:t>is said, but </a:t>
            </a:r>
            <a:r>
              <a:rPr lang="en-US" i="1" dirty="0"/>
              <a:t>how </a:t>
            </a:r>
            <a:r>
              <a:rPr lang="en-US" dirty="0"/>
              <a:t>it is said. Listen for those well-spoken statements that illustrate an important view. Try to record sentences or phrases are that are especially enlightening or eloquently express a point of view. </a:t>
            </a:r>
          </a:p>
          <a:p>
            <a:endParaRPr lang="en-US" dirty="0"/>
          </a:p>
          <a:p>
            <a:r>
              <a:rPr lang="en-US" dirty="0"/>
              <a:t>Use initials of the speaker before or after the quotation (remembering to protect confidentiality when writing reports). </a:t>
            </a:r>
          </a:p>
          <a:p>
            <a:r>
              <a:rPr lang="en-US" dirty="0"/>
              <a:t>It is difficult to capture the entire quote, so aim to get as much as you can, recording especially the key phrases. Use three periods (…) to indicate missing words </a:t>
            </a:r>
          </a:p>
          <a:p>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8</a:t>
            </a:fld>
            <a:endParaRPr lang="en-US"/>
          </a:p>
        </p:txBody>
      </p:sp>
    </p:spTree>
    <p:extLst>
      <p:ext uri="{BB962C8B-B14F-4D97-AF65-F5344CB8AC3E}">
        <p14:creationId xmlns:p14="http://schemas.microsoft.com/office/powerpoint/2010/main" val="101410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Before the FGD (or interview, if appropriate)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Prior to the FGD, it is the facilitator’s responsibility to ensure that the note-taker is well briefed and understands the following: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gist (main theme) of the conversation – that is, the types of issues that are likely to arise. If a note-taker is warmed-up to the issues, they are more likely to ‘hear’ them</a:t>
            </a:r>
          </a:p>
          <a:p>
            <a:r>
              <a:rPr lang="en-US" sz="1200" b="0" i="0" u="none" strike="noStrike" kern="1200" baseline="0" dirty="0">
                <a:solidFill>
                  <a:schemeClr val="tx1"/>
                </a:solidFill>
                <a:latin typeface="+mn-lt"/>
                <a:ea typeface="+mn-ea"/>
                <a:cs typeface="+mn-cs"/>
              </a:rPr>
              <a:t>You cannot assume that a tape recording will be clear. Do not rely on a tape to capture the discussion, tone or importance of issues raised</a:t>
            </a:r>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13</a:t>
            </a:fld>
            <a:endParaRPr lang="en-US"/>
          </a:p>
        </p:txBody>
      </p:sp>
    </p:spTree>
    <p:extLst>
      <p:ext uri="{BB962C8B-B14F-4D97-AF65-F5344CB8AC3E}">
        <p14:creationId xmlns:p14="http://schemas.microsoft.com/office/powerpoint/2010/main" val="122140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Capturing family wisdom includes recording not only </a:t>
            </a:r>
            <a:r>
              <a:rPr lang="en-US" i="1" dirty="0"/>
              <a:t>what </a:t>
            </a:r>
            <a:r>
              <a:rPr lang="en-US" dirty="0"/>
              <a:t>is said, but </a:t>
            </a:r>
            <a:r>
              <a:rPr lang="en-US" i="1" dirty="0"/>
              <a:t>how </a:t>
            </a:r>
            <a:r>
              <a:rPr lang="en-US" dirty="0"/>
              <a:t>it is said. Listen for those well-spoken statements that illustrate an important view. Try to record sentences or phrases are that are especially enlightening or eloquently express a point of view. </a:t>
            </a:r>
          </a:p>
          <a:p>
            <a:endParaRPr lang="en-US" dirty="0"/>
          </a:p>
          <a:p>
            <a:r>
              <a:rPr lang="en-US" dirty="0"/>
              <a:t>Use initials of the speaker before or after the quotation (remembering to protect confidentiality when writing reports). </a:t>
            </a:r>
          </a:p>
          <a:p>
            <a:r>
              <a:rPr lang="en-US" dirty="0"/>
              <a:t>It is difficult to capture the entire quote, so aim to get as much as you can, recording especially the key phrases. Use three periods (…) to indicate missing words </a:t>
            </a:r>
          </a:p>
          <a:p>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15</a:t>
            </a:fld>
            <a:endParaRPr lang="en-US"/>
          </a:p>
        </p:txBody>
      </p:sp>
    </p:spTree>
    <p:extLst>
      <p:ext uri="{BB962C8B-B14F-4D97-AF65-F5344CB8AC3E}">
        <p14:creationId xmlns:p14="http://schemas.microsoft.com/office/powerpoint/2010/main" val="5013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Focus groups, ideally, allow researchers to collect the opinions and ideas of a variety of people. If</a:t>
            </a:r>
          </a:p>
          <a:p>
            <a:r>
              <a:rPr lang="en-US" sz="1200" b="0" i="0" u="none" strike="noStrike" kern="1200" baseline="0" dirty="0">
                <a:solidFill>
                  <a:schemeClr val="tx1"/>
                </a:solidFill>
                <a:latin typeface="+mn-lt"/>
                <a:ea typeface="+mn-ea"/>
                <a:cs typeface="+mn-cs"/>
              </a:rPr>
              <a:t>someone is doing a lot of the talking, however, this may prevent others from contributing their</a:t>
            </a:r>
          </a:p>
          <a:p>
            <a:r>
              <a:rPr lang="en-US" sz="1200" b="0" i="0" u="none" strike="noStrike" kern="1200" baseline="0" dirty="0">
                <a:solidFill>
                  <a:schemeClr val="tx1"/>
                </a:solidFill>
                <a:latin typeface="+mn-lt"/>
                <a:ea typeface="+mn-ea"/>
                <a:cs typeface="+mn-cs"/>
              </a:rPr>
              <a:t>thoughts, and limits the usefulness of the focus group. It is important to notice when this is</a:t>
            </a:r>
          </a:p>
          <a:p>
            <a:r>
              <a:rPr lang="en-US" sz="1200" b="0" i="0" u="none" strike="noStrike" kern="1200" baseline="0" dirty="0">
                <a:solidFill>
                  <a:schemeClr val="tx1"/>
                </a:solidFill>
                <a:latin typeface="+mn-lt"/>
                <a:ea typeface="+mn-ea"/>
                <a:cs typeface="+mn-cs"/>
              </a:rPr>
              <a:t>happening and do what you can to try to make sure that other people have the opportunity to say</a:t>
            </a:r>
          </a:p>
          <a:p>
            <a:r>
              <a:rPr lang="en-US" sz="1200" b="0" i="0" u="none" strike="noStrike" kern="1200" baseline="0" dirty="0">
                <a:solidFill>
                  <a:schemeClr val="tx1"/>
                </a:solidFill>
                <a:latin typeface="+mn-lt"/>
                <a:ea typeface="+mn-ea"/>
                <a:cs typeface="+mn-cs"/>
              </a:rPr>
              <a:t>things, even if they seem reluctant at first or insist that what is being said by others reflects what</a:t>
            </a:r>
          </a:p>
          <a:p>
            <a:r>
              <a:rPr lang="en-US" sz="1200" b="0" i="0" u="none" strike="noStrike" kern="1200" baseline="0" dirty="0">
                <a:solidFill>
                  <a:schemeClr val="tx1"/>
                </a:solidFill>
                <a:latin typeface="+mn-lt"/>
                <a:ea typeface="+mn-ea"/>
                <a:cs typeface="+mn-cs"/>
              </a:rPr>
              <a:t>they would have said. It is important to have people say things in their own words as much as</a:t>
            </a:r>
          </a:p>
          <a:p>
            <a:r>
              <a:rPr lang="en-US" sz="1200" b="0" i="0" u="none" strike="noStrike" kern="1200" baseline="0" dirty="0">
                <a:solidFill>
                  <a:schemeClr val="tx1"/>
                </a:solidFill>
                <a:latin typeface="+mn-lt"/>
                <a:ea typeface="+mn-ea"/>
                <a:cs typeface="+mn-cs"/>
              </a:rPr>
              <a:t>possible. If someone is dominating the conversation, you might want to respectfully acknowledge</a:t>
            </a:r>
          </a:p>
          <a:p>
            <a:r>
              <a:rPr lang="en-US" sz="1200" b="0" i="0" u="none" strike="noStrike" kern="1200" baseline="0" dirty="0">
                <a:solidFill>
                  <a:schemeClr val="tx1"/>
                </a:solidFill>
                <a:latin typeface="+mn-lt"/>
                <a:ea typeface="+mn-ea"/>
                <a:cs typeface="+mn-cs"/>
              </a:rPr>
              <a:t>their contribution, and thank them, saying something like, “I really appreciate your comments.”</a:t>
            </a:r>
          </a:p>
          <a:p>
            <a:r>
              <a:rPr lang="en-US" sz="1200" b="0" i="0" u="none" strike="noStrike" kern="1200" baseline="0" dirty="0">
                <a:solidFill>
                  <a:schemeClr val="tx1"/>
                </a:solidFill>
                <a:latin typeface="+mn-lt"/>
                <a:ea typeface="+mn-ea"/>
                <a:cs typeface="+mn-cs"/>
              </a:rPr>
              <a:t>Then make direct eye contact with other people and ask something like, “I’m very interested in</a:t>
            </a:r>
          </a:p>
          <a:p>
            <a:r>
              <a:rPr lang="en-US" sz="1200" b="0" i="0" u="none" strike="noStrike" kern="1200" baseline="0" dirty="0">
                <a:solidFill>
                  <a:schemeClr val="tx1"/>
                </a:solidFill>
                <a:latin typeface="+mn-lt"/>
                <a:ea typeface="+mn-ea"/>
                <a:cs typeface="+mn-cs"/>
              </a:rPr>
              <a:t>Hearing how other people are feeling about this issue” or “It’s very interesting to get a variety of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kind of situation, it is helpful to try to understand why people aren’t responding.</a:t>
            </a:r>
          </a:p>
          <a:p>
            <a:r>
              <a:rPr lang="en-US" sz="1200" b="1" i="1" u="none" strike="noStrike" kern="1200" baseline="0" dirty="0">
                <a:solidFill>
                  <a:schemeClr val="tx1"/>
                </a:solidFill>
                <a:latin typeface="+mn-lt"/>
                <a:ea typeface="+mn-ea"/>
                <a:cs typeface="+mn-cs"/>
              </a:rPr>
              <a:t>Are people feeling uncomfortable about talking?</a:t>
            </a:r>
          </a:p>
          <a:p>
            <a:r>
              <a:rPr lang="en-US" sz="1200" b="1" i="1" u="none" strike="noStrike" kern="1200" baseline="0" dirty="0">
                <a:solidFill>
                  <a:schemeClr val="tx1"/>
                </a:solidFill>
                <a:latin typeface="+mn-lt"/>
                <a:ea typeface="+mn-ea"/>
                <a:cs typeface="+mn-cs"/>
              </a:rPr>
              <a:t>Are people tired of talking about the topic and/or do they have no more to say about a</a:t>
            </a:r>
          </a:p>
          <a:p>
            <a:r>
              <a:rPr lang="en-US" sz="1200" b="1" i="1" u="none" strike="noStrike" kern="1200" baseline="0" dirty="0">
                <a:solidFill>
                  <a:schemeClr val="tx1"/>
                </a:solidFill>
                <a:latin typeface="+mn-lt"/>
                <a:ea typeface="+mn-ea"/>
                <a:cs typeface="+mn-cs"/>
              </a:rPr>
              <a:t>topic?</a:t>
            </a:r>
          </a:p>
          <a:p>
            <a:r>
              <a:rPr lang="en-US" sz="1200" b="1" i="1" u="none" strike="noStrike" kern="1200" baseline="0" dirty="0">
                <a:solidFill>
                  <a:schemeClr val="tx1"/>
                </a:solidFill>
                <a:latin typeface="+mn-lt"/>
                <a:ea typeface="+mn-ea"/>
                <a:cs typeface="+mn-cs"/>
              </a:rPr>
              <a:t>Do you think you might have asked a politically sensitive question (i.e., something that</a:t>
            </a:r>
          </a:p>
          <a:p>
            <a:r>
              <a:rPr lang="en-US" sz="1200" b="1" i="1" u="none" strike="noStrike" kern="1200" baseline="0" dirty="0">
                <a:solidFill>
                  <a:schemeClr val="tx1"/>
                </a:solidFill>
                <a:latin typeface="+mn-lt"/>
                <a:ea typeface="+mn-ea"/>
                <a:cs typeface="+mn-cs"/>
              </a:rPr>
              <a:t>people are afraid to answer honestly because it might make other people angry)?</a:t>
            </a:r>
          </a:p>
          <a:p>
            <a:r>
              <a:rPr lang="en-US" sz="1200" b="1" i="1" u="none" strike="noStrike" kern="1200" baseline="0" dirty="0">
                <a:solidFill>
                  <a:schemeClr val="tx1"/>
                </a:solidFill>
                <a:latin typeface="+mn-lt"/>
                <a:ea typeface="+mn-ea"/>
                <a:cs typeface="+mn-cs"/>
              </a:rPr>
              <a:t>Are people feeling uncomfortable about talking?</a:t>
            </a: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Sometimes the conversation will start to stray away from the topics of the focus group. When this</a:t>
            </a:r>
          </a:p>
          <a:p>
            <a:r>
              <a:rPr lang="en-US" sz="1200" b="0" i="0" u="none" strike="noStrike" kern="1200" baseline="0" dirty="0">
                <a:solidFill>
                  <a:schemeClr val="tx1"/>
                </a:solidFill>
                <a:latin typeface="+mn-lt"/>
                <a:ea typeface="+mn-ea"/>
                <a:cs typeface="+mn-cs"/>
              </a:rPr>
              <a:t>happens, you might take advantage of a pause and say, “Thank you for that interesting idea.</a:t>
            </a:r>
          </a:p>
          <a:p>
            <a:r>
              <a:rPr lang="en-US" sz="1200" b="0" i="0" u="none" strike="noStrike" kern="1200" baseline="0" dirty="0">
                <a:solidFill>
                  <a:schemeClr val="tx1"/>
                </a:solidFill>
                <a:latin typeface="+mn-lt"/>
                <a:ea typeface="+mn-ea"/>
                <a:cs typeface="+mn-cs"/>
              </a:rPr>
              <a:t>Perhaps we can discuss it in a separate session. For the purposes of exploring further the specific</a:t>
            </a:r>
          </a:p>
          <a:p>
            <a:r>
              <a:rPr lang="en-US" sz="1200" b="0" i="0" u="none" strike="noStrike" kern="1200" baseline="0" dirty="0">
                <a:solidFill>
                  <a:schemeClr val="tx1"/>
                </a:solidFill>
                <a:latin typeface="+mn-lt"/>
                <a:ea typeface="+mn-ea"/>
                <a:cs typeface="+mn-cs"/>
              </a:rPr>
              <a:t>topics that are the focus of this discussion, with your consent, I would like to move on to another</a:t>
            </a:r>
          </a:p>
          <a:p>
            <a:r>
              <a:rPr lang="en-US" sz="1200" b="0" i="0" u="none" strike="noStrike" kern="1200" baseline="0" dirty="0">
                <a:solidFill>
                  <a:schemeClr val="tx1"/>
                </a:solidFill>
                <a:latin typeface="+mn-lt"/>
                <a:ea typeface="+mn-ea"/>
                <a:cs typeface="+mn-cs"/>
              </a:rPr>
              <a:t>item.” Another strategy is to orient the group to the time you have remaining for your discussion.</a:t>
            </a:r>
          </a:p>
          <a:p>
            <a:r>
              <a:rPr lang="en-US" sz="1200" b="0" i="0" u="none" strike="noStrike" kern="1200" baseline="0" dirty="0">
                <a:solidFill>
                  <a:schemeClr val="tx1"/>
                </a:solidFill>
                <a:latin typeface="+mn-lt"/>
                <a:ea typeface="+mn-ea"/>
                <a:cs typeface="+mn-cs"/>
              </a:rPr>
              <a:t>You do not want the duration of the focus group to extend beyond the amount of time you</a:t>
            </a:r>
          </a:p>
          <a:p>
            <a:r>
              <a:rPr lang="en-US" sz="1200" b="0" i="0" u="none" strike="noStrike" kern="1200" baseline="0" dirty="0">
                <a:solidFill>
                  <a:schemeClr val="tx1"/>
                </a:solidFill>
                <a:latin typeface="+mn-lt"/>
                <a:ea typeface="+mn-ea"/>
                <a:cs typeface="+mn-cs"/>
              </a:rPr>
              <a:t>communicated to participants. You may want to mention this when discussion strays from the</a:t>
            </a:r>
          </a:p>
          <a:p>
            <a:r>
              <a:rPr lang="en-US" sz="1200" b="0" i="0" u="none" strike="noStrike" kern="1200" baseline="0" dirty="0">
                <a:solidFill>
                  <a:schemeClr val="tx1"/>
                </a:solidFill>
                <a:latin typeface="+mn-lt"/>
                <a:ea typeface="+mn-ea"/>
                <a:cs typeface="+mn-cs"/>
              </a:rPr>
              <a:t>intended focus, and then refocus the discussion accordingly or use this as an opportunity to indicate</a:t>
            </a:r>
            <a:endParaRPr lang="en-US" sz="1200" b="1" i="1"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20</a:t>
            </a:fld>
            <a:endParaRPr lang="en-US"/>
          </a:p>
        </p:txBody>
      </p:sp>
    </p:spTree>
    <p:extLst>
      <p:ext uri="{BB962C8B-B14F-4D97-AF65-F5344CB8AC3E}">
        <p14:creationId xmlns:p14="http://schemas.microsoft.com/office/powerpoint/2010/main" val="415759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Focus groups, ideally, allow researchers to collect the opinions and ideas of a variety of people. If</a:t>
            </a:r>
          </a:p>
          <a:p>
            <a:r>
              <a:rPr lang="en-US" sz="1200" b="0" i="0" u="none" strike="noStrike" kern="1200" baseline="0" dirty="0">
                <a:solidFill>
                  <a:schemeClr val="tx1"/>
                </a:solidFill>
                <a:latin typeface="+mn-lt"/>
                <a:ea typeface="+mn-ea"/>
                <a:cs typeface="+mn-cs"/>
              </a:rPr>
              <a:t>someone is doing a lot of the talking, however, this may prevent others from contributing their</a:t>
            </a:r>
          </a:p>
          <a:p>
            <a:r>
              <a:rPr lang="en-US" sz="1200" b="0" i="0" u="none" strike="noStrike" kern="1200" baseline="0" dirty="0">
                <a:solidFill>
                  <a:schemeClr val="tx1"/>
                </a:solidFill>
                <a:latin typeface="+mn-lt"/>
                <a:ea typeface="+mn-ea"/>
                <a:cs typeface="+mn-cs"/>
              </a:rPr>
              <a:t>thoughts, and limits the usefulness of the focus group. It is important to notice when this is</a:t>
            </a:r>
          </a:p>
          <a:p>
            <a:r>
              <a:rPr lang="en-US" sz="1200" b="0" i="0" u="none" strike="noStrike" kern="1200" baseline="0" dirty="0">
                <a:solidFill>
                  <a:schemeClr val="tx1"/>
                </a:solidFill>
                <a:latin typeface="+mn-lt"/>
                <a:ea typeface="+mn-ea"/>
                <a:cs typeface="+mn-cs"/>
              </a:rPr>
              <a:t>happening and do what you can to try to make sure that other people have the opportunity to say</a:t>
            </a:r>
          </a:p>
          <a:p>
            <a:r>
              <a:rPr lang="en-US" sz="1200" b="0" i="0" u="none" strike="noStrike" kern="1200" baseline="0" dirty="0">
                <a:solidFill>
                  <a:schemeClr val="tx1"/>
                </a:solidFill>
                <a:latin typeface="+mn-lt"/>
                <a:ea typeface="+mn-ea"/>
                <a:cs typeface="+mn-cs"/>
              </a:rPr>
              <a:t>things, even if they seem reluctant at first or insist that what is being said by others reflects what</a:t>
            </a:r>
          </a:p>
          <a:p>
            <a:r>
              <a:rPr lang="en-US" sz="1200" b="0" i="0" u="none" strike="noStrike" kern="1200" baseline="0" dirty="0">
                <a:solidFill>
                  <a:schemeClr val="tx1"/>
                </a:solidFill>
                <a:latin typeface="+mn-lt"/>
                <a:ea typeface="+mn-ea"/>
                <a:cs typeface="+mn-cs"/>
              </a:rPr>
              <a:t>they would have said. It is important to have people say things in their own words as much as</a:t>
            </a:r>
          </a:p>
          <a:p>
            <a:r>
              <a:rPr lang="en-US" sz="1200" b="0" i="0" u="none" strike="noStrike" kern="1200" baseline="0" dirty="0">
                <a:solidFill>
                  <a:schemeClr val="tx1"/>
                </a:solidFill>
                <a:latin typeface="+mn-lt"/>
                <a:ea typeface="+mn-ea"/>
                <a:cs typeface="+mn-cs"/>
              </a:rPr>
              <a:t>possible. If someone is dominating the conversation, you might want to respectfully acknowledge</a:t>
            </a:r>
          </a:p>
          <a:p>
            <a:r>
              <a:rPr lang="en-US" sz="1200" b="0" i="0" u="none" strike="noStrike" kern="1200" baseline="0" dirty="0">
                <a:solidFill>
                  <a:schemeClr val="tx1"/>
                </a:solidFill>
                <a:latin typeface="+mn-lt"/>
                <a:ea typeface="+mn-ea"/>
                <a:cs typeface="+mn-cs"/>
              </a:rPr>
              <a:t>their contribution, and thank them, saying something like, “I really appreciate your comments.”</a:t>
            </a:r>
          </a:p>
          <a:p>
            <a:r>
              <a:rPr lang="en-US" sz="1200" b="0" i="0" u="none" strike="noStrike" kern="1200" baseline="0" dirty="0">
                <a:solidFill>
                  <a:schemeClr val="tx1"/>
                </a:solidFill>
                <a:latin typeface="+mn-lt"/>
                <a:ea typeface="+mn-ea"/>
                <a:cs typeface="+mn-cs"/>
              </a:rPr>
              <a:t>Then make direct eye contact with other people and ask something like, “I’m very interested in</a:t>
            </a:r>
          </a:p>
          <a:p>
            <a:r>
              <a:rPr lang="en-US" sz="1200" b="0" i="0" u="none" strike="noStrike" kern="1200" baseline="0" dirty="0">
                <a:solidFill>
                  <a:schemeClr val="tx1"/>
                </a:solidFill>
                <a:latin typeface="+mn-lt"/>
                <a:ea typeface="+mn-ea"/>
                <a:cs typeface="+mn-cs"/>
              </a:rPr>
              <a:t>Hearing how other people are feeling about this issue” or “It’s very interesting to get a variety of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kind of situation, it is helpful to try to understand why people aren’t responding.</a:t>
            </a:r>
          </a:p>
          <a:p>
            <a:r>
              <a:rPr lang="en-US" sz="1200" b="1" i="1" u="none" strike="noStrike" kern="1200" baseline="0" dirty="0">
                <a:solidFill>
                  <a:schemeClr val="tx1"/>
                </a:solidFill>
                <a:latin typeface="+mn-lt"/>
                <a:ea typeface="+mn-ea"/>
                <a:cs typeface="+mn-cs"/>
              </a:rPr>
              <a:t>Are people feeling uncomfortable about talking?</a:t>
            </a:r>
          </a:p>
          <a:p>
            <a:r>
              <a:rPr lang="en-US" sz="1200" b="1" i="1" u="none" strike="noStrike" kern="1200" baseline="0" dirty="0">
                <a:solidFill>
                  <a:schemeClr val="tx1"/>
                </a:solidFill>
                <a:latin typeface="+mn-lt"/>
                <a:ea typeface="+mn-ea"/>
                <a:cs typeface="+mn-cs"/>
              </a:rPr>
              <a:t>Are people tired of talking about the topic and/or do they have no more to say about a</a:t>
            </a:r>
          </a:p>
          <a:p>
            <a:r>
              <a:rPr lang="en-US" sz="1200" b="1" i="1" u="none" strike="noStrike" kern="1200" baseline="0" dirty="0">
                <a:solidFill>
                  <a:schemeClr val="tx1"/>
                </a:solidFill>
                <a:latin typeface="+mn-lt"/>
                <a:ea typeface="+mn-ea"/>
                <a:cs typeface="+mn-cs"/>
              </a:rPr>
              <a:t>topic?</a:t>
            </a:r>
          </a:p>
          <a:p>
            <a:r>
              <a:rPr lang="en-US" sz="1200" b="1" i="1" u="none" strike="noStrike" kern="1200" baseline="0" dirty="0">
                <a:solidFill>
                  <a:schemeClr val="tx1"/>
                </a:solidFill>
                <a:latin typeface="+mn-lt"/>
                <a:ea typeface="+mn-ea"/>
                <a:cs typeface="+mn-cs"/>
              </a:rPr>
              <a:t>Do you think you might have asked a politically sensitive question (i.e., something that</a:t>
            </a:r>
          </a:p>
          <a:p>
            <a:r>
              <a:rPr lang="en-US" sz="1200" b="1" i="1" u="none" strike="noStrike" kern="1200" baseline="0" dirty="0">
                <a:solidFill>
                  <a:schemeClr val="tx1"/>
                </a:solidFill>
                <a:latin typeface="+mn-lt"/>
                <a:ea typeface="+mn-ea"/>
                <a:cs typeface="+mn-cs"/>
              </a:rPr>
              <a:t>people are afraid to answer honestly because it might make other people angry)?</a:t>
            </a:r>
          </a:p>
          <a:p>
            <a:r>
              <a:rPr lang="en-US" sz="1200" b="1" i="1" u="none" strike="noStrike" kern="1200" baseline="0" dirty="0">
                <a:solidFill>
                  <a:schemeClr val="tx1"/>
                </a:solidFill>
                <a:latin typeface="+mn-lt"/>
                <a:ea typeface="+mn-ea"/>
                <a:cs typeface="+mn-cs"/>
              </a:rPr>
              <a:t>Are people feeling uncomfortable about talking?</a:t>
            </a: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Sometimes the conversation will start to stray away from the topics of the focus group. When this</a:t>
            </a:r>
          </a:p>
          <a:p>
            <a:r>
              <a:rPr lang="en-US" sz="1200" b="0" i="0" u="none" strike="noStrike" kern="1200" baseline="0" dirty="0">
                <a:solidFill>
                  <a:schemeClr val="tx1"/>
                </a:solidFill>
                <a:latin typeface="+mn-lt"/>
                <a:ea typeface="+mn-ea"/>
                <a:cs typeface="+mn-cs"/>
              </a:rPr>
              <a:t>happens, you might take advantage of a pause and say, “Thank you for that interesting idea.</a:t>
            </a:r>
          </a:p>
          <a:p>
            <a:r>
              <a:rPr lang="en-US" sz="1200" b="0" i="0" u="none" strike="noStrike" kern="1200" baseline="0" dirty="0">
                <a:solidFill>
                  <a:schemeClr val="tx1"/>
                </a:solidFill>
                <a:latin typeface="+mn-lt"/>
                <a:ea typeface="+mn-ea"/>
                <a:cs typeface="+mn-cs"/>
              </a:rPr>
              <a:t>Perhaps we can discuss it in a separate session. For the purposes of exploring further the specific</a:t>
            </a:r>
          </a:p>
          <a:p>
            <a:r>
              <a:rPr lang="en-US" sz="1200" b="0" i="0" u="none" strike="noStrike" kern="1200" baseline="0" dirty="0">
                <a:solidFill>
                  <a:schemeClr val="tx1"/>
                </a:solidFill>
                <a:latin typeface="+mn-lt"/>
                <a:ea typeface="+mn-ea"/>
                <a:cs typeface="+mn-cs"/>
              </a:rPr>
              <a:t>topics that are the focus of this discussion, with your consent, I would like to move on to another</a:t>
            </a:r>
          </a:p>
          <a:p>
            <a:r>
              <a:rPr lang="en-US" sz="1200" b="0" i="0" u="none" strike="noStrike" kern="1200" baseline="0" dirty="0">
                <a:solidFill>
                  <a:schemeClr val="tx1"/>
                </a:solidFill>
                <a:latin typeface="+mn-lt"/>
                <a:ea typeface="+mn-ea"/>
                <a:cs typeface="+mn-cs"/>
              </a:rPr>
              <a:t>item.” Another strategy is to orient the group to the time you have remaining for your discussion.</a:t>
            </a:r>
          </a:p>
          <a:p>
            <a:r>
              <a:rPr lang="en-US" sz="1200" b="0" i="0" u="none" strike="noStrike" kern="1200" baseline="0" dirty="0">
                <a:solidFill>
                  <a:schemeClr val="tx1"/>
                </a:solidFill>
                <a:latin typeface="+mn-lt"/>
                <a:ea typeface="+mn-ea"/>
                <a:cs typeface="+mn-cs"/>
              </a:rPr>
              <a:t>You do not want the duration of the focus group to extend beyond the amount of time you</a:t>
            </a:r>
          </a:p>
          <a:p>
            <a:r>
              <a:rPr lang="en-US" sz="1200" b="0" i="0" u="none" strike="noStrike" kern="1200" baseline="0" dirty="0">
                <a:solidFill>
                  <a:schemeClr val="tx1"/>
                </a:solidFill>
                <a:latin typeface="+mn-lt"/>
                <a:ea typeface="+mn-ea"/>
                <a:cs typeface="+mn-cs"/>
              </a:rPr>
              <a:t>communicated to participants. You may want to mention this when discussion strays from the</a:t>
            </a:r>
          </a:p>
          <a:p>
            <a:r>
              <a:rPr lang="en-US" sz="1200" b="0" i="0" u="none" strike="noStrike" kern="1200" baseline="0">
                <a:solidFill>
                  <a:schemeClr val="tx1"/>
                </a:solidFill>
                <a:latin typeface="+mn-lt"/>
                <a:ea typeface="+mn-ea"/>
                <a:cs typeface="+mn-cs"/>
              </a:rPr>
              <a:t>intended focus, and then refocus the discussion accordingly or use this as an opportunity to indicate</a:t>
            </a:r>
            <a:endParaRPr lang="en-US" sz="1200" b="1" i="1" u="none" strike="noStrike" kern="1200" baseline="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EC8CA3-32B7-40A6-90FA-74E14A1E843C}" type="slidenum">
              <a:rPr lang="en-US" smtClean="0"/>
              <a:t>21</a:t>
            </a:fld>
            <a:endParaRPr lang="en-US"/>
          </a:p>
        </p:txBody>
      </p:sp>
    </p:spTree>
    <p:extLst>
      <p:ext uri="{BB962C8B-B14F-4D97-AF65-F5344CB8AC3E}">
        <p14:creationId xmlns:p14="http://schemas.microsoft.com/office/powerpoint/2010/main" val="250275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speed at which people process information: </a:t>
            </a:r>
          </a:p>
          <a:p>
            <a:endParaRPr lang="en-US" dirty="0"/>
          </a:p>
          <a:p>
            <a:r>
              <a:rPr lang="fr-CH" altLang="sv-SE" sz="2100" dirty="0" err="1"/>
              <a:t>Speaking</a:t>
            </a:r>
            <a:r>
              <a:rPr lang="fr-CH" altLang="sv-SE" sz="2100" dirty="0"/>
              <a:t> - 125-150 </a:t>
            </a:r>
            <a:r>
              <a:rPr lang="fr-CH" altLang="sv-SE" sz="2100" dirty="0" err="1"/>
              <a:t>words</a:t>
            </a:r>
            <a:r>
              <a:rPr lang="fr-CH" altLang="sv-SE" sz="2100" dirty="0"/>
              <a:t> per minute</a:t>
            </a:r>
          </a:p>
          <a:p>
            <a:r>
              <a:rPr lang="fr-CH" altLang="sv-SE" sz="2100" dirty="0" err="1"/>
              <a:t>Listening</a:t>
            </a:r>
            <a:r>
              <a:rPr lang="fr-CH" altLang="sv-SE" sz="2100" dirty="0"/>
              <a:t> -125 -250 </a:t>
            </a:r>
            <a:r>
              <a:rPr lang="fr-CH" altLang="sv-SE" sz="2100" dirty="0" err="1"/>
              <a:t>words</a:t>
            </a:r>
            <a:r>
              <a:rPr lang="fr-CH" altLang="sv-SE" sz="2100" dirty="0"/>
              <a:t> per minute </a:t>
            </a:r>
          </a:p>
          <a:p>
            <a:pPr lvl="1"/>
            <a:r>
              <a:rPr lang="fr-CH" altLang="sv-SE" sz="1800" dirty="0"/>
              <a:t>(audio books are 150-160)</a:t>
            </a:r>
          </a:p>
          <a:p>
            <a:r>
              <a:rPr lang="fr-CH" altLang="sv-SE" sz="2100" dirty="0"/>
              <a:t>Reading -  250 -300 </a:t>
            </a:r>
            <a:r>
              <a:rPr lang="fr-CH" altLang="sv-SE" sz="2100" dirty="0" err="1"/>
              <a:t>words</a:t>
            </a:r>
            <a:r>
              <a:rPr lang="fr-CH" altLang="sv-SE" sz="2100" dirty="0"/>
              <a:t> per minute</a:t>
            </a:r>
          </a:p>
          <a:p>
            <a:r>
              <a:rPr lang="fr-CH" altLang="sv-SE" sz="2100" dirty="0" err="1"/>
              <a:t>Thinking</a:t>
            </a:r>
            <a:r>
              <a:rPr lang="fr-CH" altLang="sv-SE" sz="2100" dirty="0"/>
              <a:t> - 1 000 to 3 000 </a:t>
            </a:r>
            <a:r>
              <a:rPr lang="fr-CH" altLang="sv-SE" sz="2100" dirty="0" err="1"/>
              <a:t>words</a:t>
            </a:r>
            <a:r>
              <a:rPr lang="fr-CH" altLang="sv-SE" sz="2100" dirty="0"/>
              <a:t> per minute</a:t>
            </a:r>
            <a:endParaRPr lang="en-GB" altLang="sv-SE" sz="2100" dirty="0"/>
          </a:p>
          <a:p>
            <a:endParaRPr lang="en-US" dirty="0"/>
          </a:p>
          <a:p>
            <a:r>
              <a:rPr lang="en-US" dirty="0"/>
              <a:t>Consider</a:t>
            </a:r>
            <a:r>
              <a:rPr lang="en-US" baseline="0" dirty="0"/>
              <a:t> what other information your audiences are processing while your providing audio or visual </a:t>
            </a:r>
            <a:r>
              <a:rPr lang="en-US" baseline="0" dirty="0" err="1"/>
              <a:t>inforamtion</a:t>
            </a:r>
            <a:r>
              <a:rPr lang="en-US" baseline="0" dirty="0"/>
              <a:t>?</a:t>
            </a:r>
            <a:endParaRPr lang="en-US" dirty="0"/>
          </a:p>
        </p:txBody>
      </p:sp>
      <p:sp>
        <p:nvSpPr>
          <p:cNvPr id="4" name="Slide Number Placeholder 3"/>
          <p:cNvSpPr>
            <a:spLocks noGrp="1"/>
          </p:cNvSpPr>
          <p:nvPr>
            <p:ph type="sldNum" sz="quarter" idx="10"/>
          </p:nvPr>
        </p:nvSpPr>
        <p:spPr/>
        <p:txBody>
          <a:bodyPr/>
          <a:lstStyle/>
          <a:p>
            <a:fld id="{5D003C1D-A3BD-442B-A928-A2702CD40E4F}" type="slidenum">
              <a:rPr lang="en-GB" smtClean="0"/>
              <a:t>22</a:t>
            </a:fld>
            <a:endParaRPr lang="en-GB"/>
          </a:p>
        </p:txBody>
      </p:sp>
    </p:spTree>
    <p:extLst>
      <p:ext uri="{BB962C8B-B14F-4D97-AF65-F5344CB8AC3E}">
        <p14:creationId xmlns:p14="http://schemas.microsoft.com/office/powerpoint/2010/main" val="42802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time by summarizing what the participants have said </a:t>
            </a:r>
          </a:p>
        </p:txBody>
      </p:sp>
      <p:sp>
        <p:nvSpPr>
          <p:cNvPr id="4" name="Slide Number Placeholder 3"/>
          <p:cNvSpPr>
            <a:spLocks noGrp="1"/>
          </p:cNvSpPr>
          <p:nvPr>
            <p:ph type="sldNum" sz="quarter" idx="10"/>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52828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dirty="0"/>
              <a:t>Click to </a:t>
            </a:r>
            <a:r>
              <a:rPr lang="it-IT" dirty="0" err="1"/>
              <a:t>insert</a:t>
            </a:r>
            <a:r>
              <a:rPr lang="it-IT" dirty="0"/>
              <a:t> </a:t>
            </a:r>
            <a:r>
              <a:rPr lang="it-IT" dirty="0" err="1"/>
              <a:t>title</a:t>
            </a:r>
            <a:endParaRPr lang="it-IT" dirty="0"/>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HALDEN SOLID" pitchFamily="2" charset="0"/>
              </a:rPr>
              <a:t>Slide title lorem ipsum </a:t>
            </a:r>
            <a:r>
              <a:rPr lang="en-GB" sz="3600" b="0" kern="1400" spc="230" dirty="0" err="1">
                <a:solidFill>
                  <a:schemeClr val="tx1"/>
                </a:solidFill>
                <a:latin typeface="HALDEN SOLID" pitchFamily="2" charset="0"/>
              </a:rPr>
              <a:t>dolor</a:t>
            </a:r>
            <a:endParaRPr lang="en-GB" sz="3600" b="0" kern="1400" spc="230" dirty="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HALDEN SOLID" pitchFamily="2" charset="0"/>
              </a:rPr>
              <a:t>Slide title lorem ipsum </a:t>
            </a:r>
            <a:r>
              <a:rPr lang="en-GB" sz="3600" b="0" kern="1400" spc="230" dirty="0" err="1">
                <a:solidFill>
                  <a:schemeClr val="tx1"/>
                </a:solidFill>
                <a:latin typeface="HALDEN SOLID" pitchFamily="2" charset="0"/>
              </a:rPr>
              <a:t>dolor</a:t>
            </a:r>
            <a:endParaRPr lang="en-GB" sz="3600" b="0" kern="1400" spc="230" dirty="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2031224" y="675542"/>
            <a:ext cx="9595954" cy="1324205"/>
          </a:xfrm>
          <a:prstGeom prst="rect">
            <a:avLst/>
          </a:prstGeom>
        </p:spPr>
        <p:txBody>
          <a:bodyPr anchor="t">
            <a:noAutofit/>
          </a:bodyPr>
          <a:lstStyle>
            <a:lvl1pPr algn="l">
              <a:lnSpc>
                <a:spcPct val="100000"/>
              </a:lnSpc>
              <a:defRPr sz="3600" b="1" i="0" baseline="0">
                <a:solidFill>
                  <a:srgbClr val="0070BA"/>
                </a:solidFill>
                <a:latin typeface="Open Sans" charset="0"/>
                <a:ea typeface="Open Sans" charset="0"/>
                <a:cs typeface="Open Sans" charset="0"/>
              </a:defRPr>
            </a:lvl1pPr>
          </a:lstStyle>
          <a:p>
            <a:r>
              <a:rPr lang="en-US" noProof="0"/>
              <a:t>Click to insert title</a:t>
            </a:r>
          </a:p>
        </p:txBody>
      </p:sp>
      <p:sp>
        <p:nvSpPr>
          <p:cNvPr id="3" name="Sottotitolo 2"/>
          <p:cNvSpPr>
            <a:spLocks noGrp="1"/>
          </p:cNvSpPr>
          <p:nvPr>
            <p:ph type="subTitle" idx="1" hasCustomPrompt="1"/>
          </p:nvPr>
        </p:nvSpPr>
        <p:spPr>
          <a:xfrm>
            <a:off x="2045184" y="1999748"/>
            <a:ext cx="9595954" cy="1655762"/>
          </a:xfrm>
        </p:spPr>
        <p:txBody>
          <a:bodyPr anchor="t">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insert subtitle</a:t>
            </a:r>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0070BA"/>
                </a:solidFill>
                <a:latin typeface="Open Sans" charset="0"/>
                <a:ea typeface="Open Sans" charset="0"/>
                <a:cs typeface="Open Sans" charset="0"/>
              </a:defRPr>
            </a:lvl1pPr>
          </a:lstStyle>
          <a:p>
            <a:r>
              <a:rPr lang="en-US" noProof="0"/>
              <a:t>Year Month</a:t>
            </a: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2692023470"/>
      </p:ext>
    </p:extLst>
  </p:cSld>
  <p:clrMapOvr>
    <a:masterClrMapping/>
  </p:clrMapOvr>
  <p:extLst>
    <p:ext uri="{DCECCB84-F9BA-43D5-87BE-67443E8EF086}">
      <p15:sldGuideLst xmlns:p15="http://schemas.microsoft.com/office/powerpoint/2012/main">
        <p15:guide id="1" pos="339">
          <p15:clr>
            <a:srgbClr val="FBAE40"/>
          </p15:clr>
        </p15:guide>
        <p15:guide id="2" orient="horz" pos="334">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 id="2147483676" r:id="rId6"/>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EDBE6F-CDD8-6141-A1A2-AF2A4E6C9FE9}"/>
              </a:ext>
            </a:extLst>
          </p:cNvPr>
          <p:cNvPicPr>
            <a:picLocks noChangeAspect="1"/>
          </p:cNvPicPr>
          <p:nvPr/>
        </p:nvPicPr>
        <p:blipFill>
          <a:blip r:embed="rId2"/>
          <a:srcRect t="5513" b="5513"/>
          <a:stretch/>
        </p:blipFill>
        <p:spPr>
          <a:xfrm>
            <a:off x="0" y="0"/>
            <a:ext cx="12184700" cy="4754880"/>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7986929" cy="101506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US" sz="34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Lessons learned from data collection </a:t>
            </a:r>
            <a:br>
              <a:rPr lang="en-US" sz="34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7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RBC Qualitative Research training</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2023 September</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BBAB4A-366A-979F-79B2-B8E8E7B1A81A}"/>
              </a:ext>
            </a:extLst>
          </p:cNvPr>
          <p:cNvPicPr>
            <a:picLocks noGrp="1" noChangeAspect="1"/>
          </p:cNvPicPr>
          <p:nvPr>
            <p:ph idx="1"/>
          </p:nvPr>
        </p:nvPicPr>
        <p:blipFill rotWithShape="1">
          <a:blip r:embed="rId2"/>
          <a:srcRect t="6434" r="12716" b="7991"/>
          <a:stretch/>
        </p:blipFill>
        <p:spPr>
          <a:xfrm>
            <a:off x="-73036" y="26880"/>
            <a:ext cx="12338071" cy="6804240"/>
          </a:xfrm>
        </p:spPr>
      </p:pic>
    </p:spTree>
    <p:extLst>
      <p:ext uri="{BB962C8B-B14F-4D97-AF65-F5344CB8AC3E}">
        <p14:creationId xmlns:p14="http://schemas.microsoft.com/office/powerpoint/2010/main" val="121087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101F-0768-544E-B415-F1088EF79AAB}"/>
              </a:ext>
            </a:extLst>
          </p:cNvPr>
          <p:cNvSpPr>
            <a:spLocks noGrp="1"/>
          </p:cNvSpPr>
          <p:nvPr>
            <p:ph type="title"/>
          </p:nvPr>
        </p:nvSpPr>
        <p:spPr>
          <a:xfrm>
            <a:off x="365544" y="155822"/>
            <a:ext cx="10542124" cy="1152000"/>
          </a:xfrm>
        </p:spPr>
        <p:txBody>
          <a:bodyPr/>
          <a:lstStyle/>
          <a:p>
            <a:r>
              <a:rPr lang="en-US" dirty="0"/>
              <a:t>Focus Group Discussions (Projective Techniques)</a:t>
            </a:r>
          </a:p>
        </p:txBody>
      </p:sp>
      <p:sp>
        <p:nvSpPr>
          <p:cNvPr id="3" name="Content Placeholder 2">
            <a:extLst>
              <a:ext uri="{FF2B5EF4-FFF2-40B4-BE49-F238E27FC236}">
                <a16:creationId xmlns:a16="http://schemas.microsoft.com/office/drawing/2014/main" id="{ACECC7C4-B298-FD7B-BF2A-1F5A4D61E965}"/>
              </a:ext>
            </a:extLst>
          </p:cNvPr>
          <p:cNvSpPr>
            <a:spLocks noGrp="1"/>
          </p:cNvSpPr>
          <p:nvPr>
            <p:ph idx="1"/>
          </p:nvPr>
        </p:nvSpPr>
        <p:spPr>
          <a:xfrm>
            <a:off x="365544" y="1378973"/>
            <a:ext cx="4131042" cy="4100053"/>
          </a:xfrm>
        </p:spPr>
        <p:txBody>
          <a:bodyPr/>
          <a:lstStyle/>
          <a:p>
            <a:r>
              <a:rPr lang="en-US" dirty="0"/>
              <a:t>Using some scenarios to probe and unpack the discussions (instead of asking direct questions about them).</a:t>
            </a:r>
          </a:p>
          <a:p>
            <a:r>
              <a:rPr lang="en-US" dirty="0"/>
              <a:t>Example from Jordan:</a:t>
            </a:r>
          </a:p>
          <a:p>
            <a:pPr marL="0" indent="0">
              <a:buFont typeface="Arial" charset="0"/>
              <a:buNone/>
            </a:pPr>
            <a:r>
              <a:rPr lang="en-US" dirty="0"/>
              <a:t>Beneficiary consultations were conducted to understand how they want to be assisted when they are no longer receiving GFA – to facilitate their transition and graduation from the GFA </a:t>
            </a:r>
            <a:r>
              <a:rPr lang="en-US" dirty="0" err="1"/>
              <a:t>programme</a:t>
            </a:r>
            <a:r>
              <a:rPr lang="en-US" dirty="0"/>
              <a:t> to more resilience building assistance.</a:t>
            </a:r>
          </a:p>
          <a:p>
            <a:endParaRPr lang="en-US" dirty="0"/>
          </a:p>
        </p:txBody>
      </p:sp>
      <p:pic>
        <p:nvPicPr>
          <p:cNvPr id="6" name="Picture 5">
            <a:extLst>
              <a:ext uri="{FF2B5EF4-FFF2-40B4-BE49-F238E27FC236}">
                <a16:creationId xmlns:a16="http://schemas.microsoft.com/office/drawing/2014/main" id="{43E128F3-6777-1AD5-B04D-D2E410918C5C}"/>
              </a:ext>
            </a:extLst>
          </p:cNvPr>
          <p:cNvPicPr>
            <a:picLocks noChangeAspect="1"/>
          </p:cNvPicPr>
          <p:nvPr/>
        </p:nvPicPr>
        <p:blipFill rotWithShape="1">
          <a:blip r:embed="rId2"/>
          <a:srcRect l="25670" t="25154" r="25077" b="2272"/>
          <a:stretch/>
        </p:blipFill>
        <p:spPr>
          <a:xfrm>
            <a:off x="5162032" y="1074656"/>
            <a:ext cx="6789644" cy="5627522"/>
          </a:xfrm>
          <a:prstGeom prst="rect">
            <a:avLst/>
          </a:prstGeom>
        </p:spPr>
      </p:pic>
    </p:spTree>
    <p:extLst>
      <p:ext uri="{BB962C8B-B14F-4D97-AF65-F5344CB8AC3E}">
        <p14:creationId xmlns:p14="http://schemas.microsoft.com/office/powerpoint/2010/main" val="231084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086763-A346-BEC5-1341-B81FE022004A}"/>
              </a:ext>
            </a:extLst>
          </p:cNvPr>
          <p:cNvSpPr txBox="1">
            <a:spLocks/>
          </p:cNvSpPr>
          <p:nvPr/>
        </p:nvSpPr>
        <p:spPr>
          <a:xfrm>
            <a:off x="1649413" y="665163"/>
            <a:ext cx="10542587" cy="115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a:lstStyle>
          <a:p>
            <a:r>
              <a:rPr lang="en-US" dirty="0"/>
              <a:t>Note taking</a:t>
            </a:r>
          </a:p>
        </p:txBody>
      </p:sp>
    </p:spTree>
    <p:extLst>
      <p:ext uri="{BB962C8B-B14F-4D97-AF65-F5344CB8AC3E}">
        <p14:creationId xmlns:p14="http://schemas.microsoft.com/office/powerpoint/2010/main" val="169991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512955"/>
            <a:ext cx="11871960" cy="1147893"/>
          </a:xfrm>
        </p:spPr>
        <p:txBody>
          <a:bodyPr>
            <a:normAutofit/>
          </a:bodyPr>
          <a:lstStyle/>
          <a:p>
            <a:r>
              <a:rPr lang="en-US" sz="3600" dirty="0"/>
              <a:t>How to prepare for note taking?  </a:t>
            </a:r>
            <a:br>
              <a:rPr lang="en-US" sz="3600" dirty="0"/>
            </a:br>
            <a:endParaRPr lang="en-US" sz="3600" dirty="0"/>
          </a:p>
        </p:txBody>
      </p:sp>
      <p:sp>
        <p:nvSpPr>
          <p:cNvPr id="3" name="Content Placeholder 2"/>
          <p:cNvSpPr>
            <a:spLocks noGrp="1"/>
          </p:cNvSpPr>
          <p:nvPr>
            <p:ph idx="1"/>
          </p:nvPr>
        </p:nvSpPr>
        <p:spPr>
          <a:xfrm>
            <a:off x="733646" y="1173391"/>
            <a:ext cx="10638393" cy="4100053"/>
          </a:xfrm>
        </p:spPr>
        <p:txBody>
          <a:bodyPr vert="horz" lIns="91440" tIns="45720" rIns="91440" bIns="45720" rtlCol="0">
            <a:noAutofit/>
          </a:bodyPr>
          <a:lstStyle/>
          <a:p>
            <a:pPr>
              <a:lnSpc>
                <a:spcPct val="150000"/>
              </a:lnSpc>
              <a:buClr>
                <a:srgbClr val="4D4D4D"/>
              </a:buClr>
              <a:buFont typeface="Wingdings" panose="05000000000000000000" pitchFamily="2" charset="2"/>
              <a:buChar char="q"/>
            </a:pPr>
            <a:r>
              <a:rPr lang="en-US" sz="2200" dirty="0">
                <a:solidFill>
                  <a:srgbClr val="4D4D4D"/>
                </a:solidFill>
                <a:latin typeface="+mn-lt"/>
              </a:rPr>
              <a:t> Have a good understanding of the aim  of the exercise  and the main theme of the conversation – that is, the types of issues that are likely to arise.</a:t>
            </a:r>
          </a:p>
          <a:p>
            <a:pPr>
              <a:lnSpc>
                <a:spcPct val="150000"/>
              </a:lnSpc>
              <a:buClr>
                <a:srgbClr val="4D4D4D"/>
              </a:buClr>
              <a:buFont typeface="Wingdings" panose="05000000000000000000" pitchFamily="2" charset="2"/>
              <a:buChar char="q"/>
            </a:pPr>
            <a:r>
              <a:rPr lang="en-US" sz="2200" dirty="0">
                <a:solidFill>
                  <a:srgbClr val="4D4D4D"/>
                </a:solidFill>
                <a:latin typeface="+mn-lt"/>
              </a:rPr>
              <a:t>Do not rely on a tape to capture the discussion, tone or importance of issues raised. </a:t>
            </a:r>
          </a:p>
          <a:p>
            <a:pPr>
              <a:lnSpc>
                <a:spcPct val="150000"/>
              </a:lnSpc>
              <a:buClr>
                <a:srgbClr val="4D4D4D"/>
              </a:buClr>
              <a:buFont typeface="Wingdings" panose="05000000000000000000" pitchFamily="2" charset="2"/>
              <a:buChar char="q"/>
            </a:pPr>
            <a:endParaRPr lang="en-US" sz="2200" dirty="0">
              <a:solidFill>
                <a:srgbClr val="4D4D4D"/>
              </a:solidFill>
              <a:latin typeface="+mn-lt"/>
            </a:endParaRPr>
          </a:p>
          <a:p>
            <a:pPr lvl="1"/>
            <a:endParaRPr lang="en-US" sz="2200" dirty="0">
              <a:latin typeface="+mn-lt"/>
            </a:endParaRPr>
          </a:p>
          <a:p>
            <a:pPr>
              <a:lnSpc>
                <a:spcPct val="150000"/>
              </a:lnSpc>
              <a:buClr>
                <a:srgbClr val="4D4D4D"/>
              </a:buClr>
              <a:buFont typeface="Wingdings" panose="05000000000000000000" pitchFamily="2" charset="2"/>
              <a:buChar char="q"/>
            </a:pPr>
            <a:endParaRPr lang="en-US" sz="2200" dirty="0">
              <a:solidFill>
                <a:srgbClr val="4D4D4D"/>
              </a:solidFill>
              <a:latin typeface="+mn-lt"/>
            </a:endParaRP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13</a:t>
            </a:fld>
            <a:endParaRPr lang="en-US"/>
          </a:p>
        </p:txBody>
      </p:sp>
      <p:pic>
        <p:nvPicPr>
          <p:cNvPr id="7" name="Picture 6"/>
          <p:cNvPicPr>
            <a:picLocks noChangeAspect="1"/>
          </p:cNvPicPr>
          <p:nvPr/>
        </p:nvPicPr>
        <p:blipFill>
          <a:blip r:embed="rId3"/>
          <a:stretch>
            <a:fillRect/>
          </a:stretch>
        </p:blipFill>
        <p:spPr>
          <a:xfrm>
            <a:off x="8575221" y="3686702"/>
            <a:ext cx="3616779" cy="3171298"/>
          </a:xfrm>
          <a:prstGeom prst="rect">
            <a:avLst/>
          </a:prstGeom>
        </p:spPr>
      </p:pic>
      <p:sp>
        <p:nvSpPr>
          <p:cNvPr id="9" name="Content Placeholder 2">
            <a:extLst>
              <a:ext uri="{FF2B5EF4-FFF2-40B4-BE49-F238E27FC236}">
                <a16:creationId xmlns:a16="http://schemas.microsoft.com/office/drawing/2014/main" id="{EC33E894-4A89-4446-8B84-E7D3EC2D1119}"/>
              </a:ext>
            </a:extLst>
          </p:cNvPr>
          <p:cNvSpPr txBox="1">
            <a:spLocks/>
          </p:cNvSpPr>
          <p:nvPr/>
        </p:nvSpPr>
        <p:spPr>
          <a:xfrm>
            <a:off x="760854" y="3019741"/>
            <a:ext cx="7638867" cy="2795156"/>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buClr>
                <a:srgbClr val="4D4D4D"/>
              </a:buClr>
              <a:buFont typeface="Wingdings" panose="05000000000000000000" pitchFamily="2" charset="2"/>
              <a:buChar char="q"/>
              <a:defRPr/>
            </a:pPr>
            <a:r>
              <a:rPr lang="en-US" sz="2300" dirty="0">
                <a:solidFill>
                  <a:srgbClr val="4D4D4D"/>
                </a:solidFill>
                <a:latin typeface="+mn-lt"/>
              </a:rPr>
              <a:t>Writing up your data in detail can take some time but is a vital part of the qualitative research process. Time in your working day should therefore be allocated to this activity. </a:t>
            </a:r>
          </a:p>
          <a:p>
            <a:pPr>
              <a:lnSpc>
                <a:spcPct val="150000"/>
              </a:lnSpc>
              <a:buClr>
                <a:srgbClr val="4D4D4D"/>
              </a:buClr>
              <a:buFont typeface="Wingdings" panose="05000000000000000000" pitchFamily="2" charset="2"/>
              <a:buChar char="q"/>
              <a:defRPr/>
            </a:pPr>
            <a:r>
              <a:rPr lang="en-US" sz="2300" dirty="0">
                <a:solidFill>
                  <a:srgbClr val="4D4D4D"/>
                </a:solidFill>
                <a:latin typeface="+mn-lt"/>
              </a:rPr>
              <a:t>Effective note taking relies on note taker expertise in listening, observation and writing</a:t>
            </a:r>
          </a:p>
          <a:p>
            <a:pPr lvl="1">
              <a:lnSpc>
                <a:spcPct val="150000"/>
              </a:lnSpc>
              <a:buClr>
                <a:srgbClr val="4D4D4D"/>
              </a:buClr>
              <a:buFont typeface="Wingdings" panose="05000000000000000000" pitchFamily="2" charset="2"/>
              <a:buChar char="q"/>
            </a:pPr>
            <a:endParaRPr lang="en-US" sz="2300" dirty="0">
              <a:solidFill>
                <a:srgbClr val="4D4D4D"/>
              </a:solidFill>
              <a:latin typeface="+mn-lt"/>
            </a:endParaRPr>
          </a:p>
          <a:p>
            <a:pPr>
              <a:lnSpc>
                <a:spcPct val="150000"/>
              </a:lnSpc>
              <a:buClr>
                <a:srgbClr val="4D4D4D"/>
              </a:buClr>
              <a:buFont typeface="Wingdings" panose="05000000000000000000" pitchFamily="2" charset="2"/>
              <a:buChar char="q"/>
            </a:pPr>
            <a:endParaRPr lang="en-US" sz="2300" dirty="0">
              <a:solidFill>
                <a:srgbClr val="4D4D4D"/>
              </a:solidFill>
              <a:latin typeface="+mn-lt"/>
            </a:endParaRPr>
          </a:p>
        </p:txBody>
      </p:sp>
    </p:spTree>
    <p:extLst>
      <p:ext uri="{BB962C8B-B14F-4D97-AF65-F5344CB8AC3E}">
        <p14:creationId xmlns:p14="http://schemas.microsoft.com/office/powerpoint/2010/main" val="325733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824938" y="430954"/>
            <a:ext cx="10542124" cy="1152000"/>
          </a:xfrm>
        </p:spPr>
        <p:txBody>
          <a:bodyPr/>
          <a:lstStyle/>
          <a:p>
            <a:pPr eaLnBrk="1" hangingPunct="1"/>
            <a:r>
              <a:rPr lang="en-US" altLang="en-US" sz="3600" dirty="0"/>
              <a:t>Types of notes </a:t>
            </a:r>
          </a:p>
        </p:txBody>
      </p:sp>
      <p:sp>
        <p:nvSpPr>
          <p:cNvPr id="143363" name="Content Placeholder 2"/>
          <p:cNvSpPr>
            <a:spLocks noGrp="1"/>
          </p:cNvSpPr>
          <p:nvPr>
            <p:ph idx="1"/>
          </p:nvPr>
        </p:nvSpPr>
        <p:spPr>
          <a:xfrm>
            <a:off x="667591" y="1725519"/>
            <a:ext cx="6360530" cy="3697086"/>
          </a:xfrm>
        </p:spPr>
        <p:txBody>
          <a:bodyPr vert="horz" lIns="91440" tIns="45720" rIns="91440" bIns="45720" rtlCol="0">
            <a:noAutofit/>
          </a:bodyPr>
          <a:lstStyle/>
          <a:p>
            <a:pPr>
              <a:lnSpc>
                <a:spcPct val="150000"/>
              </a:lnSpc>
              <a:buClr>
                <a:srgbClr val="4D4D4D"/>
              </a:buClr>
              <a:buFont typeface="Wingdings" panose="05000000000000000000" pitchFamily="2" charset="2"/>
              <a:buChar char="q"/>
            </a:pPr>
            <a:r>
              <a:rPr lang="en-US" altLang="en-US" dirty="0">
                <a:solidFill>
                  <a:srgbClr val="4D4D4D"/>
                </a:solidFill>
              </a:rPr>
              <a:t>It’s a good idea to have a diagram of the set-up with </a:t>
            </a:r>
            <a:r>
              <a:rPr lang="en-US" altLang="en-US" sz="2200" dirty="0">
                <a:solidFill>
                  <a:srgbClr val="4D4D4D"/>
                </a:solidFill>
              </a:rPr>
              <a:t>participants</a:t>
            </a:r>
            <a:r>
              <a:rPr lang="en-US" altLang="en-US" dirty="0">
                <a:solidFill>
                  <a:srgbClr val="4D4D4D"/>
                </a:solidFill>
              </a:rPr>
              <a:t> numbered so that you can keep track of who is speaking, in your notes. </a:t>
            </a:r>
          </a:p>
          <a:p>
            <a:pPr>
              <a:lnSpc>
                <a:spcPct val="150000"/>
              </a:lnSpc>
              <a:buClr>
                <a:srgbClr val="4D4D4D"/>
              </a:buClr>
              <a:buFont typeface="Wingdings" panose="05000000000000000000" pitchFamily="2" charset="2"/>
              <a:buChar char="q"/>
            </a:pPr>
            <a:r>
              <a:rPr lang="en-US" altLang="en-US" dirty="0">
                <a:solidFill>
                  <a:srgbClr val="4D4D4D"/>
                </a:solidFill>
              </a:rPr>
              <a:t>Ensure that both what is said and what is observed are recorded in the notes.</a:t>
            </a:r>
          </a:p>
        </p:txBody>
      </p:sp>
      <p:pic>
        <p:nvPicPr>
          <p:cNvPr id="1026" name="Picture 2" descr="Image result for FGD sitting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690" y="1915886"/>
            <a:ext cx="4562475" cy="314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7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30" y="136525"/>
            <a:ext cx="10542124" cy="1152000"/>
          </a:xfrm>
        </p:spPr>
        <p:txBody>
          <a:bodyPr/>
          <a:lstStyle/>
          <a:p>
            <a:r>
              <a:rPr lang="en-US" sz="3600" dirty="0"/>
              <a:t>Types of notes   </a:t>
            </a:r>
          </a:p>
        </p:txBody>
      </p:sp>
      <p:sp>
        <p:nvSpPr>
          <p:cNvPr id="3" name="Content Placeholder 2"/>
          <p:cNvSpPr>
            <a:spLocks noGrp="1"/>
          </p:cNvSpPr>
          <p:nvPr>
            <p:ph idx="1"/>
          </p:nvPr>
        </p:nvSpPr>
        <p:spPr>
          <a:xfrm>
            <a:off x="374186" y="1105661"/>
            <a:ext cx="4601851" cy="4100053"/>
          </a:xfrm>
        </p:spPr>
        <p:txBody>
          <a:bodyPr>
            <a:noAutofit/>
          </a:bodyPr>
          <a:lstStyle/>
          <a:p>
            <a:pPr>
              <a:buFont typeface="Wingdings" panose="05000000000000000000" pitchFamily="2" charset="2"/>
              <a:buChar char="q"/>
            </a:pPr>
            <a:r>
              <a:rPr lang="en-US" sz="2400" b="1" dirty="0">
                <a:latin typeface="+mn-lt"/>
              </a:rPr>
              <a:t>Narrative</a:t>
            </a:r>
          </a:p>
          <a:p>
            <a:pPr>
              <a:buFont typeface="Arial" panose="020B0604020202020204" pitchFamily="34" charset="0"/>
              <a:buChar char="•"/>
            </a:pPr>
            <a:r>
              <a:rPr lang="en-US" sz="2200" dirty="0">
                <a:solidFill>
                  <a:srgbClr val="4D4D4D"/>
                </a:solidFill>
                <a:latin typeface="+mn-lt"/>
              </a:rPr>
              <a:t>As much as possible</a:t>
            </a:r>
          </a:p>
          <a:p>
            <a:pPr>
              <a:buFont typeface="Wingdings" panose="05000000000000000000" pitchFamily="2" charset="2"/>
              <a:buChar char="q"/>
            </a:pPr>
            <a:r>
              <a:rPr lang="en-US" sz="2400" dirty="0">
                <a:latin typeface="+mn-lt"/>
              </a:rPr>
              <a:t> </a:t>
            </a:r>
            <a:r>
              <a:rPr lang="en-US" sz="2400" b="1" dirty="0">
                <a:latin typeface="+mn-lt"/>
              </a:rPr>
              <a:t>Quotes </a:t>
            </a:r>
          </a:p>
          <a:p>
            <a:r>
              <a:rPr lang="en-US" sz="2200" dirty="0">
                <a:solidFill>
                  <a:srgbClr val="4D4D4D"/>
                </a:solidFill>
                <a:latin typeface="+mn-lt"/>
              </a:rPr>
              <a:t>Includes recording not only </a:t>
            </a:r>
            <a:r>
              <a:rPr lang="en-US" sz="2200" i="1" dirty="0">
                <a:solidFill>
                  <a:srgbClr val="4D4D4D"/>
                </a:solidFill>
                <a:latin typeface="+mn-lt"/>
              </a:rPr>
              <a:t>what </a:t>
            </a:r>
            <a:r>
              <a:rPr lang="en-US" sz="2200" dirty="0">
                <a:solidFill>
                  <a:srgbClr val="4D4D4D"/>
                </a:solidFill>
                <a:latin typeface="+mn-lt"/>
              </a:rPr>
              <a:t>is said, but </a:t>
            </a:r>
            <a:r>
              <a:rPr lang="en-US" sz="2200" i="1" dirty="0">
                <a:solidFill>
                  <a:srgbClr val="4D4D4D"/>
                </a:solidFill>
                <a:latin typeface="+mn-lt"/>
              </a:rPr>
              <a:t>how </a:t>
            </a:r>
            <a:r>
              <a:rPr lang="en-US" sz="2200" dirty="0">
                <a:solidFill>
                  <a:srgbClr val="4D4D4D"/>
                </a:solidFill>
                <a:latin typeface="+mn-lt"/>
              </a:rPr>
              <a:t>it is said</a:t>
            </a:r>
          </a:p>
          <a:p>
            <a:r>
              <a:rPr lang="en-US" sz="2200" dirty="0">
                <a:solidFill>
                  <a:srgbClr val="4D4D4D"/>
                </a:solidFill>
                <a:latin typeface="+mn-lt"/>
              </a:rPr>
              <a:t>Listen for those well-spoken statements that illustrate an important view.</a:t>
            </a:r>
          </a:p>
          <a:p>
            <a:r>
              <a:rPr lang="en-US" sz="2200" dirty="0">
                <a:solidFill>
                  <a:srgbClr val="4D4D4D"/>
                </a:solidFill>
                <a:latin typeface="+mn-lt"/>
              </a:rPr>
              <a:t>Try to record sentences or phrases that are especially enlightening or  express a point of view well. </a:t>
            </a:r>
          </a:p>
          <a:p>
            <a:pPr marL="0" indent="0">
              <a:buNone/>
            </a:pPr>
            <a:r>
              <a:rPr lang="en-US" sz="2400" dirty="0">
                <a:latin typeface="+mn-lt"/>
              </a:rPr>
              <a:t> </a:t>
            </a: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15</a:t>
            </a:fld>
            <a:endParaRPr lang="en-US"/>
          </a:p>
        </p:txBody>
      </p:sp>
      <p:sp>
        <p:nvSpPr>
          <p:cNvPr id="6" name="Content Placeholder 2">
            <a:extLst>
              <a:ext uri="{FF2B5EF4-FFF2-40B4-BE49-F238E27FC236}">
                <a16:creationId xmlns:a16="http://schemas.microsoft.com/office/drawing/2014/main" id="{32BFF56F-DCE8-4B70-A217-29ECE31B4041}"/>
              </a:ext>
            </a:extLst>
          </p:cNvPr>
          <p:cNvSpPr txBox="1">
            <a:spLocks/>
          </p:cNvSpPr>
          <p:nvPr/>
        </p:nvSpPr>
        <p:spPr>
          <a:xfrm>
            <a:off x="5656521" y="530369"/>
            <a:ext cx="6367388" cy="5826125"/>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b="1" dirty="0">
                <a:latin typeface="+mn-lt"/>
              </a:rPr>
              <a:t>Memos </a:t>
            </a:r>
          </a:p>
          <a:p>
            <a:pPr marL="0" indent="0">
              <a:buFont typeface="Arial" charset="0"/>
              <a:buNone/>
            </a:pPr>
            <a:r>
              <a:rPr lang="en-US" sz="2200" dirty="0">
                <a:solidFill>
                  <a:srgbClr val="4D4D4D"/>
                </a:solidFill>
                <a:latin typeface="+mn-lt"/>
              </a:rPr>
              <a:t>Are short notes (about two lines long) that capture the essence of what you learned from an activity. This can be helpful in identifying the main codes for a piece of data analysis</a:t>
            </a:r>
          </a:p>
          <a:p>
            <a:pPr marL="0" indent="0">
              <a:buFont typeface="Arial" charset="0"/>
              <a:buNone/>
            </a:pPr>
            <a:r>
              <a:rPr lang="en-US" sz="2200" b="1" dirty="0">
                <a:latin typeface="+mn-lt"/>
              </a:rPr>
              <a:t>An example of a memo: </a:t>
            </a:r>
          </a:p>
          <a:p>
            <a:pPr marL="0" indent="0">
              <a:buFont typeface="Arial" charset="0"/>
              <a:buNone/>
            </a:pPr>
            <a:r>
              <a:rPr lang="en-US" sz="2200" dirty="0">
                <a:solidFill>
                  <a:srgbClr val="4D4D4D"/>
                </a:solidFill>
                <a:latin typeface="+mn-lt"/>
              </a:rPr>
              <a:t>“This interview shows how listener's interest changed regarding the content and preferences related to listening. New codes like conflict and constituent assembly and listening pattern emerged which needs more research now. </a:t>
            </a:r>
          </a:p>
          <a:p>
            <a:pPr marL="0" indent="0">
              <a:buFont typeface="Arial" charset="0"/>
              <a:buNone/>
            </a:pPr>
            <a:r>
              <a:rPr lang="en-US" sz="2200" b="1" dirty="0">
                <a:latin typeface="+mn-lt"/>
              </a:rPr>
              <a:t>Learning from the memo: </a:t>
            </a:r>
          </a:p>
          <a:p>
            <a:pPr marL="0" indent="0">
              <a:buFont typeface="Arial" charset="0"/>
              <a:buNone/>
            </a:pPr>
            <a:r>
              <a:rPr lang="en-US" sz="2200" dirty="0">
                <a:solidFill>
                  <a:srgbClr val="4D4D4D"/>
                </a:solidFill>
                <a:latin typeface="+mn-lt"/>
              </a:rPr>
              <a:t>It was decided that more questions will be asked about the new codes. They are interesting areas for the research . </a:t>
            </a:r>
          </a:p>
        </p:txBody>
      </p:sp>
    </p:spTree>
    <p:extLst>
      <p:ext uri="{BB962C8B-B14F-4D97-AF65-F5344CB8AC3E}">
        <p14:creationId xmlns:p14="http://schemas.microsoft.com/office/powerpoint/2010/main" val="313861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85" y="426026"/>
            <a:ext cx="6058227" cy="1037373"/>
          </a:xfrm>
        </p:spPr>
        <p:txBody>
          <a:bodyPr/>
          <a:lstStyle/>
          <a:p>
            <a:r>
              <a:rPr lang="en-US" sz="3600" dirty="0"/>
              <a:t>Note taking</a:t>
            </a:r>
          </a:p>
        </p:txBody>
      </p:sp>
      <p:pic>
        <p:nvPicPr>
          <p:cNvPr id="4" name="Picture 3"/>
          <p:cNvPicPr>
            <a:picLocks noChangeAspect="1"/>
          </p:cNvPicPr>
          <p:nvPr/>
        </p:nvPicPr>
        <p:blipFill>
          <a:blip r:embed="rId2"/>
          <a:stretch>
            <a:fillRect/>
          </a:stretch>
        </p:blipFill>
        <p:spPr>
          <a:xfrm>
            <a:off x="3479411" y="1691739"/>
            <a:ext cx="4798804" cy="4333009"/>
          </a:xfrm>
          <a:prstGeom prst="rect">
            <a:avLst/>
          </a:prstGeom>
        </p:spPr>
      </p:pic>
    </p:spTree>
    <p:extLst>
      <p:ext uri="{BB962C8B-B14F-4D97-AF65-F5344CB8AC3E}">
        <p14:creationId xmlns:p14="http://schemas.microsoft.com/office/powerpoint/2010/main" val="353591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713725" y="3014129"/>
            <a:ext cx="8267715" cy="11971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Throughout the data collection</a:t>
            </a:r>
            <a:endParaRPr lang="it-IT"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nSpc>
                <a:spcPts val="3920"/>
              </a:lnSpc>
            </a:pP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5512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65127"/>
            <a:ext cx="9499349" cy="961391"/>
          </a:xfrm>
        </p:spPr>
        <p:txBody>
          <a:bodyPr rtlCol="0">
            <a:normAutofit fontScale="90000"/>
          </a:bodyPr>
          <a:lstStyle/>
          <a:p>
            <a:pPr>
              <a:defRPr/>
            </a:pPr>
            <a:r>
              <a:rPr lang="en-US" sz="3600" b="1" dirty="0"/>
              <a:t>During </a:t>
            </a:r>
            <a:r>
              <a:rPr lang="en-US" sz="3600" dirty="0"/>
              <a:t>the data collection</a:t>
            </a:r>
            <a:br>
              <a:rPr lang="en-US" sz="3600" dirty="0"/>
            </a:br>
            <a:endParaRPr lang="en-US" sz="3600" dirty="0"/>
          </a:p>
        </p:txBody>
      </p:sp>
      <p:sp>
        <p:nvSpPr>
          <p:cNvPr id="3" name="Content Placeholder 2"/>
          <p:cNvSpPr>
            <a:spLocks noGrp="1"/>
          </p:cNvSpPr>
          <p:nvPr>
            <p:ph idx="1"/>
          </p:nvPr>
        </p:nvSpPr>
        <p:spPr>
          <a:xfrm>
            <a:off x="953658" y="1593668"/>
            <a:ext cx="10530771" cy="4223005"/>
          </a:xfrm>
        </p:spPr>
        <p:txBody>
          <a:bodyPr rtlCol="0">
            <a:normAutofit/>
          </a:bodyPr>
          <a:lstStyle/>
          <a:p>
            <a:pPr marL="0" indent="0">
              <a:lnSpc>
                <a:spcPct val="160000"/>
              </a:lnSpc>
              <a:buNone/>
              <a:defRPr/>
            </a:pPr>
            <a:r>
              <a:rPr lang="en-US" b="1" dirty="0">
                <a:solidFill>
                  <a:srgbClr val="4D4D4D"/>
                </a:solidFill>
              </a:rPr>
              <a:t> </a:t>
            </a:r>
            <a:endParaRPr lang="en-US" dirty="0">
              <a:solidFill>
                <a:srgbClr val="4D4D4D"/>
              </a:solidFill>
            </a:endParaRPr>
          </a:p>
          <a:p>
            <a:pPr>
              <a:lnSpc>
                <a:spcPct val="160000"/>
              </a:lnSpc>
              <a:buFont typeface="Arial"/>
              <a:buChar char="•"/>
              <a:defRPr/>
            </a:pPr>
            <a:r>
              <a:rPr lang="en-US" sz="2400" dirty="0">
                <a:solidFill>
                  <a:srgbClr val="4D4D4D"/>
                </a:solidFill>
              </a:rPr>
              <a:t>One moderator, keeps the discussion flow </a:t>
            </a:r>
          </a:p>
          <a:p>
            <a:pPr>
              <a:lnSpc>
                <a:spcPct val="160000"/>
              </a:lnSpc>
              <a:buFont typeface="Arial"/>
              <a:buChar char="•"/>
              <a:defRPr/>
            </a:pPr>
            <a:r>
              <a:rPr lang="en-US" sz="2400" dirty="0">
                <a:solidFill>
                  <a:srgbClr val="4D4D4D"/>
                </a:solidFill>
              </a:rPr>
              <a:t>The note-taker is not to be part of the discussion and should not interrupt it! The only reason to do this would be if the feel they have missed an important point. </a:t>
            </a:r>
          </a:p>
          <a:p>
            <a:pPr marL="0" indent="0">
              <a:lnSpc>
                <a:spcPct val="160000"/>
              </a:lnSpc>
              <a:buNone/>
              <a:defRPr/>
            </a:pPr>
            <a:r>
              <a:rPr lang="en-US" dirty="0">
                <a:solidFill>
                  <a:srgbClr val="4D4D4D"/>
                </a:solidFill>
              </a:rPr>
              <a:t> </a:t>
            </a:r>
          </a:p>
          <a:p>
            <a:pPr marL="0" indent="0">
              <a:lnSpc>
                <a:spcPct val="160000"/>
              </a:lnSpc>
              <a:spcBef>
                <a:spcPts val="0"/>
              </a:spcBef>
              <a:buNone/>
              <a:defRPr/>
            </a:pPr>
            <a:endParaRPr lang="en-US" dirty="0">
              <a:solidFill>
                <a:srgbClr val="4D4D4D"/>
              </a:solidFill>
            </a:endParaRPr>
          </a:p>
          <a:p>
            <a:pPr marL="0" indent="0">
              <a:lnSpc>
                <a:spcPct val="160000"/>
              </a:lnSpc>
              <a:spcBef>
                <a:spcPts val="0"/>
              </a:spcBef>
              <a:buNone/>
              <a:defRPr/>
            </a:pPr>
            <a:endParaRPr lang="en-US" dirty="0">
              <a:solidFill>
                <a:srgbClr val="4D4D4D"/>
              </a:solidFill>
            </a:endParaRPr>
          </a:p>
        </p:txBody>
      </p:sp>
      <p:pic>
        <p:nvPicPr>
          <p:cNvPr id="4" name="Picture 3"/>
          <p:cNvPicPr>
            <a:picLocks noChangeAspect="1"/>
          </p:cNvPicPr>
          <p:nvPr/>
        </p:nvPicPr>
        <p:blipFill>
          <a:blip r:embed="rId2"/>
          <a:stretch>
            <a:fillRect/>
          </a:stretch>
        </p:blipFill>
        <p:spPr>
          <a:xfrm>
            <a:off x="7873828" y="256975"/>
            <a:ext cx="1981372" cy="1670449"/>
          </a:xfrm>
          <a:prstGeom prst="rect">
            <a:avLst/>
          </a:prstGeom>
        </p:spPr>
      </p:pic>
    </p:spTree>
    <p:extLst>
      <p:ext uri="{BB962C8B-B14F-4D97-AF65-F5344CB8AC3E}">
        <p14:creationId xmlns:p14="http://schemas.microsoft.com/office/powerpoint/2010/main" val="2263608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1" y="518160"/>
            <a:ext cx="9499349" cy="961391"/>
          </a:xfrm>
        </p:spPr>
        <p:txBody>
          <a:bodyPr rtlCol="0">
            <a:normAutofit fontScale="90000"/>
          </a:bodyPr>
          <a:lstStyle/>
          <a:p>
            <a:pPr>
              <a:defRPr/>
            </a:pPr>
            <a:r>
              <a:rPr lang="en-US" sz="3600" b="1" dirty="0"/>
              <a:t>During the data collection : Moderator</a:t>
            </a:r>
            <a:br>
              <a:rPr lang="en-US" sz="3600" dirty="0"/>
            </a:br>
            <a:endParaRPr lang="en-US" sz="3600" dirty="0"/>
          </a:p>
        </p:txBody>
      </p:sp>
      <p:sp>
        <p:nvSpPr>
          <p:cNvPr id="3" name="Content Placeholder 2"/>
          <p:cNvSpPr>
            <a:spLocks noGrp="1"/>
          </p:cNvSpPr>
          <p:nvPr>
            <p:ph idx="1"/>
          </p:nvPr>
        </p:nvSpPr>
        <p:spPr>
          <a:xfrm>
            <a:off x="391886" y="1176310"/>
            <a:ext cx="11170179" cy="5468330"/>
          </a:xfrm>
        </p:spPr>
        <p:txBody>
          <a:bodyPr rtlCol="0">
            <a:normAutofit/>
          </a:bodyPr>
          <a:lstStyle/>
          <a:p>
            <a:pPr>
              <a:buFont typeface="Wingdings" panose="05000000000000000000" pitchFamily="2" charset="2"/>
              <a:buChar char="q"/>
            </a:pPr>
            <a:r>
              <a:rPr lang="en-US" sz="2000" dirty="0">
                <a:solidFill>
                  <a:srgbClr val="4D4D4D"/>
                </a:solidFill>
              </a:rPr>
              <a:t>Remember that </a:t>
            </a:r>
            <a:r>
              <a:rPr lang="en-US" sz="2000" b="1" dirty="0">
                <a:solidFill>
                  <a:srgbClr val="4D4D4D"/>
                </a:solidFill>
              </a:rPr>
              <a:t>Good Probing is Not Leading</a:t>
            </a:r>
          </a:p>
          <a:p>
            <a:pPr marL="0" indent="0">
              <a:buNone/>
            </a:pPr>
            <a:r>
              <a:rPr lang="en-US" sz="2000" dirty="0">
                <a:solidFill>
                  <a:srgbClr val="4D4D4D"/>
                </a:solidFill>
              </a:rPr>
              <a:t>It is important to avoid asking questions that are leading, meaning that they reflect your opinions or assumptions about a topic.</a:t>
            </a:r>
          </a:p>
          <a:p>
            <a:pPr marL="342900" marR="0" lvl="0" indent="-342900" algn="l" defTabSz="914400" rtl="0" eaLnBrk="1" fontAlgn="auto" latinLnBrk="0" hangingPunct="1">
              <a:lnSpc>
                <a:spcPct val="100000"/>
              </a:lnSpc>
              <a:spcBef>
                <a:spcPts val="1000"/>
              </a:spcBef>
              <a:spcAft>
                <a:spcPts val="0"/>
              </a:spcAft>
              <a:buClr>
                <a:srgbClr val="0070BA"/>
              </a:buClr>
              <a:buSzTx/>
              <a:buFont typeface="Arial" charset="0"/>
              <a:buChar char="•"/>
              <a:tabLst/>
              <a:defRPr/>
            </a:pPr>
            <a:r>
              <a:rPr kumimoji="0" lang="en-US" altLang="en-US" sz="2600" b="1" i="0" u="none" strike="noStrike" kern="1200" cap="none" spc="0" normalizeH="0" baseline="0" noProof="0" dirty="0">
                <a:ln>
                  <a:noFill/>
                </a:ln>
                <a:solidFill>
                  <a:srgbClr val="0077AF"/>
                </a:solidFill>
                <a:effectLst/>
                <a:uLnTx/>
                <a:uFillTx/>
                <a:latin typeface="Open Sans" charset="0"/>
                <a:ea typeface="Open Sans" charset="0"/>
                <a:cs typeface="Open Sans" charset="0"/>
              </a:rPr>
              <a:t>Pauses  </a:t>
            </a:r>
          </a:p>
          <a:p>
            <a:pPr marL="342900" marR="0" lvl="0" indent="-342900" algn="l" defTabSz="914400" rtl="0" eaLnBrk="1" fontAlgn="auto" latinLnBrk="0" hangingPunct="1">
              <a:lnSpc>
                <a:spcPct val="100000"/>
              </a:lnSpc>
              <a:spcBef>
                <a:spcPts val="1000"/>
              </a:spcBef>
              <a:spcAft>
                <a:spcPts val="0"/>
              </a:spcAft>
              <a:buClr>
                <a:srgbClr val="0070BA"/>
              </a:buClr>
              <a:buSzTx/>
              <a:buFont typeface="Wingdings" pitchFamily="2" charset="2"/>
              <a:buNone/>
              <a:tabLst/>
              <a:defRPr/>
            </a:pPr>
            <a:r>
              <a:rPr kumimoji="0" lang="en-US" altLang="en-US" sz="2200" b="0" i="0" u="none" strike="noStrike" kern="1200" cap="none" spc="0" normalizeH="0" baseline="0" noProof="0" dirty="0">
                <a:ln>
                  <a:noFill/>
                </a:ln>
                <a:solidFill>
                  <a:srgbClr val="0077AF"/>
                </a:solidFill>
                <a:effectLst/>
                <a:uLnTx/>
                <a:uFillTx/>
                <a:latin typeface="Open Sans" charset="0"/>
                <a:ea typeface="Open Sans" charset="0"/>
                <a:cs typeface="Open Sans" charset="0"/>
              </a:rPr>
              <a:t>	</a:t>
            </a:r>
            <a:r>
              <a:rPr kumimoji="0" lang="en-US" altLang="en-US" sz="2200" b="0" i="0" u="none" strike="noStrike" kern="1200" cap="none" spc="0" normalizeH="0" baseline="0" noProof="0" dirty="0">
                <a:ln>
                  <a:noFill/>
                </a:ln>
                <a:solidFill>
                  <a:srgbClr val="4D4D4D"/>
                </a:solidFill>
                <a:effectLst/>
                <a:uLnTx/>
                <a:uFillTx/>
                <a:latin typeface="Open Sans" charset="0"/>
                <a:ea typeface="Open Sans" charset="0"/>
                <a:cs typeface="Open Sans" charset="0"/>
              </a:rPr>
              <a:t>- Allow participants to think </a:t>
            </a:r>
          </a:p>
          <a:p>
            <a:pPr marL="342900" marR="0" lvl="0" indent="-342900" algn="l" defTabSz="914400" rtl="0" eaLnBrk="1" fontAlgn="auto" latinLnBrk="0" hangingPunct="1">
              <a:lnSpc>
                <a:spcPct val="100000"/>
              </a:lnSpc>
              <a:spcBef>
                <a:spcPts val="1000"/>
              </a:spcBef>
              <a:spcAft>
                <a:spcPts val="0"/>
              </a:spcAft>
              <a:buClr>
                <a:srgbClr val="0070BA"/>
              </a:buClr>
              <a:buSzTx/>
              <a:buFont typeface="Wingdings" pitchFamily="2" charset="2"/>
              <a:buNone/>
              <a:tabLst/>
              <a:defRPr/>
            </a:pPr>
            <a:r>
              <a:rPr kumimoji="0" lang="en-US" altLang="en-US" sz="2200" b="0" i="0" u="none" strike="noStrike" kern="1200" cap="none" spc="0" normalizeH="0" baseline="0" noProof="0" dirty="0">
                <a:ln>
                  <a:noFill/>
                </a:ln>
                <a:solidFill>
                  <a:srgbClr val="4D4D4D"/>
                </a:solidFill>
                <a:effectLst/>
                <a:uLnTx/>
                <a:uFillTx/>
                <a:latin typeface="Open Sans" charset="0"/>
                <a:ea typeface="Open Sans" charset="0"/>
                <a:cs typeface="Open Sans" charset="0"/>
              </a:rPr>
              <a:t>	- Allow comments from additional participants</a:t>
            </a:r>
          </a:p>
          <a:p>
            <a:pPr marL="342900" marR="0" lvl="0" indent="-342900" algn="l" defTabSz="914400" rtl="0" eaLnBrk="1" fontAlgn="auto" latinLnBrk="0" hangingPunct="1">
              <a:lnSpc>
                <a:spcPct val="100000"/>
              </a:lnSpc>
              <a:spcBef>
                <a:spcPts val="1000"/>
              </a:spcBef>
              <a:spcAft>
                <a:spcPts val="0"/>
              </a:spcAft>
              <a:buClr>
                <a:srgbClr val="0070BA"/>
              </a:buClr>
              <a:buSzTx/>
              <a:buFont typeface="Wingdings" pitchFamily="2" charset="2"/>
              <a:buNone/>
              <a:tabLst/>
              <a:defRPr/>
            </a:pPr>
            <a:r>
              <a:rPr kumimoji="0" lang="en-US" altLang="en-US" sz="2200" b="0" i="0" u="none" strike="noStrike" kern="1200" cap="none" spc="0" normalizeH="0" baseline="0" noProof="0" dirty="0">
                <a:ln>
                  <a:noFill/>
                </a:ln>
                <a:solidFill>
                  <a:srgbClr val="4D4D4D"/>
                </a:solidFill>
                <a:effectLst/>
                <a:uLnTx/>
                <a:uFillTx/>
                <a:latin typeface="Open Sans" charset="0"/>
                <a:ea typeface="Open Sans" charset="0"/>
                <a:cs typeface="Open Sans" charset="0"/>
              </a:rPr>
              <a:t>	- Min 5 seconds </a:t>
            </a:r>
          </a:p>
          <a:p>
            <a:pPr marL="342900" marR="0" lvl="0" indent="-342900" algn="l" defTabSz="914400" rtl="0" eaLnBrk="1" fontAlgn="auto" latinLnBrk="0" hangingPunct="1">
              <a:lnSpc>
                <a:spcPct val="100000"/>
              </a:lnSpc>
              <a:spcBef>
                <a:spcPts val="1000"/>
              </a:spcBef>
              <a:spcAft>
                <a:spcPts val="0"/>
              </a:spcAft>
              <a:buClr>
                <a:srgbClr val="0070BA"/>
              </a:buClr>
              <a:buSzTx/>
              <a:buFont typeface="Arial" charset="0"/>
              <a:buChar char="•"/>
              <a:tabLst/>
              <a:defRPr/>
            </a:pPr>
            <a:r>
              <a:rPr kumimoji="0" lang="en-US" altLang="en-US" sz="2600" b="1" i="0" u="none" strike="noStrike" kern="1200" cap="none" spc="0" normalizeH="0" baseline="0" noProof="0" dirty="0">
                <a:ln>
                  <a:noFill/>
                </a:ln>
                <a:solidFill>
                  <a:srgbClr val="0077AF"/>
                </a:solidFill>
                <a:effectLst/>
                <a:uLnTx/>
                <a:uFillTx/>
                <a:latin typeface="Open Sans" charset="0"/>
                <a:ea typeface="Open Sans" charset="0"/>
                <a:cs typeface="Open Sans" charset="0"/>
              </a:rPr>
              <a:t>Body language</a:t>
            </a:r>
          </a:p>
          <a:p>
            <a:pPr>
              <a:buNone/>
              <a:defRPr/>
            </a:pPr>
            <a:r>
              <a:rPr kumimoji="0" lang="en-US" altLang="en-US" sz="2200" b="0" i="0" u="none" strike="noStrike" kern="1200" cap="none" spc="0" normalizeH="0" baseline="0" noProof="0" dirty="0">
                <a:ln>
                  <a:noFill/>
                </a:ln>
                <a:solidFill>
                  <a:srgbClr val="4D4D4D"/>
                </a:solidFill>
                <a:effectLst/>
                <a:uLnTx/>
                <a:uFillTx/>
                <a:latin typeface="Open Sans" charset="0"/>
                <a:ea typeface="Open Sans" charset="0"/>
                <a:cs typeface="Open Sans" charset="0"/>
              </a:rPr>
              <a:t>	</a:t>
            </a:r>
            <a:r>
              <a:rPr lang="en-US" altLang="en-US" sz="2200" dirty="0">
                <a:solidFill>
                  <a:srgbClr val="4D4D4D"/>
                </a:solidFill>
              </a:rPr>
              <a:t>- Eye contact</a:t>
            </a:r>
          </a:p>
          <a:p>
            <a:pPr>
              <a:buNone/>
              <a:defRPr/>
            </a:pPr>
            <a:r>
              <a:rPr lang="en-US" altLang="en-US" sz="2200" dirty="0">
                <a:solidFill>
                  <a:srgbClr val="4D4D4D"/>
                </a:solidFill>
              </a:rPr>
              <a:t>     - Slow down sign </a:t>
            </a:r>
          </a:p>
          <a:p>
            <a:pPr marL="342900" marR="0" lvl="0" indent="-342900" algn="l" defTabSz="914400" rtl="0" eaLnBrk="1" fontAlgn="auto" latinLnBrk="0" hangingPunct="1">
              <a:lnSpc>
                <a:spcPct val="100000"/>
              </a:lnSpc>
              <a:spcBef>
                <a:spcPts val="1000"/>
              </a:spcBef>
              <a:spcAft>
                <a:spcPts val="0"/>
              </a:spcAft>
              <a:buClr>
                <a:srgbClr val="0070BA"/>
              </a:buClr>
              <a:buSzTx/>
              <a:buFont typeface="Wingdings" pitchFamily="2" charset="2"/>
              <a:buNone/>
              <a:tabLst/>
              <a:defRPr/>
            </a:pPr>
            <a:endParaRPr kumimoji="0" lang="en-US" altLang="en-US" sz="2200" b="0" i="0" u="none" strike="noStrike" kern="1200" cap="none" spc="0" normalizeH="0" baseline="0" noProof="0" dirty="0">
              <a:ln>
                <a:noFill/>
              </a:ln>
              <a:solidFill>
                <a:srgbClr val="4D4D4D"/>
              </a:solidFill>
              <a:effectLst/>
              <a:uLnTx/>
              <a:uFillTx/>
              <a:latin typeface="Open Sans" charset="0"/>
              <a:ea typeface="Open Sans" charset="0"/>
              <a:cs typeface="Open Sans" charset="0"/>
            </a:endParaRPr>
          </a:p>
          <a:p>
            <a:pPr marL="342900" marR="0" lvl="0" indent="-342900" algn="l" defTabSz="914400" rtl="0" eaLnBrk="1" fontAlgn="auto" latinLnBrk="0" hangingPunct="1">
              <a:lnSpc>
                <a:spcPct val="100000"/>
              </a:lnSpc>
              <a:spcBef>
                <a:spcPts val="1000"/>
              </a:spcBef>
              <a:spcAft>
                <a:spcPts val="0"/>
              </a:spcAft>
              <a:buClr>
                <a:srgbClr val="0070BA"/>
              </a:buClr>
              <a:buSzTx/>
              <a:buFont typeface="Wingdings" pitchFamily="2" charset="2"/>
              <a:buNone/>
              <a:tabLst/>
              <a:defRPr/>
            </a:pPr>
            <a:r>
              <a:rPr kumimoji="0" lang="en-US" altLang="en-US" sz="2200" b="0" i="0" u="none" strike="noStrike" kern="1200" cap="none" spc="0" normalizeH="0" baseline="0" noProof="0" dirty="0">
                <a:ln>
                  <a:noFill/>
                </a:ln>
                <a:solidFill>
                  <a:srgbClr val="4D4D4D"/>
                </a:solidFill>
                <a:effectLst/>
                <a:uLnTx/>
                <a:uFillTx/>
                <a:latin typeface="Open Sans" charset="0"/>
                <a:ea typeface="Open Sans" charset="0"/>
                <a:cs typeface="Open Sans" charset="0"/>
              </a:rPr>
              <a:t>	- </a:t>
            </a:r>
            <a:r>
              <a:rPr kumimoji="0" lang="en-US" altLang="en-US" sz="2200" b="0" i="0" u="none" strike="noStrike" kern="1200" cap="none" spc="0" normalizeH="0" baseline="0" noProof="0" dirty="0">
                <a:ln>
                  <a:noFill/>
                </a:ln>
                <a:solidFill>
                  <a:srgbClr val="0077AF"/>
                </a:solidFill>
                <a:effectLst/>
                <a:uLnTx/>
                <a:uFillTx/>
                <a:latin typeface="Open Sans" charset="0"/>
                <a:ea typeface="Open Sans" charset="0"/>
                <a:cs typeface="Open Sans" charset="0"/>
              </a:rPr>
              <a:t>	-</a:t>
            </a:r>
          </a:p>
          <a:p>
            <a:pPr marL="0" indent="0">
              <a:spcBef>
                <a:spcPts val="0"/>
              </a:spcBef>
              <a:buNone/>
              <a:defRPr/>
            </a:pPr>
            <a:endParaRPr lang="en-US" dirty="0"/>
          </a:p>
          <a:p>
            <a:pPr marL="0" indent="0">
              <a:spcBef>
                <a:spcPts val="0"/>
              </a:spcBef>
              <a:buNone/>
              <a:defRPr/>
            </a:pPr>
            <a:endParaRPr lang="en-US" dirty="0"/>
          </a:p>
        </p:txBody>
      </p:sp>
      <p:pic>
        <p:nvPicPr>
          <p:cNvPr id="5" name="Picture 6" descr="D:\pics\leader.gif">
            <a:extLst>
              <a:ext uri="{FF2B5EF4-FFF2-40B4-BE49-F238E27FC236}">
                <a16:creationId xmlns:a16="http://schemas.microsoft.com/office/drawing/2014/main" id="{1918464D-1E12-41F4-99D5-550B09C8A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35864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4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4010" y="4162600"/>
            <a:ext cx="7809080" cy="772563"/>
          </a:xfrm>
        </p:spPr>
        <p:txBody>
          <a:bodyPr/>
          <a:lstStyle/>
          <a:p>
            <a:pPr marL="0" indent="0">
              <a:lnSpc>
                <a:spcPct val="150000"/>
              </a:lnSpc>
              <a:buClr>
                <a:srgbClr val="4D4D4D"/>
              </a:buClr>
              <a:buNone/>
            </a:pPr>
            <a:r>
              <a:rPr lang="en-US" sz="2800" spc="60" dirty="0">
                <a:solidFill>
                  <a:srgbClr val="4D4D4D"/>
                </a:solidFill>
                <a:latin typeface="Aharoni" panose="02010803020104030203" pitchFamily="2" charset="-79"/>
                <a:cs typeface="Aharoni" panose="02010803020104030203" pitchFamily="2" charset="-79"/>
              </a:rPr>
              <a:t>After data collection</a:t>
            </a:r>
            <a:endParaRPr lang="en-GB" sz="2800" spc="60" dirty="0">
              <a:solidFill>
                <a:srgbClr val="4D4D4D"/>
              </a:solidFill>
              <a:latin typeface="Aharoni" panose="02010803020104030203" pitchFamily="2" charset="-79"/>
              <a:cs typeface="Aharoni" panose="02010803020104030203" pitchFamily="2" charset="-79"/>
            </a:endParaRPr>
          </a:p>
          <a:p>
            <a:pPr>
              <a:lnSpc>
                <a:spcPct val="150000"/>
              </a:lnSpc>
            </a:pPr>
            <a:endParaRPr lang="en-GB" sz="2200" spc="60" dirty="0">
              <a:solidFill>
                <a:srgbClr val="4D4D4D"/>
              </a:solidFill>
              <a:latin typeface="Calibri" panose="020F0502020204030204" pitchFamily="34" charset="0"/>
              <a:cs typeface="Calibri" panose="020F0502020204030204" pitchFamily="34" charset="0"/>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Session outline </a:t>
            </a:r>
          </a:p>
        </p:txBody>
      </p:sp>
      <p:sp>
        <p:nvSpPr>
          <p:cNvPr id="4" name="Shape">
            <a:extLst>
              <a:ext uri="{FF2B5EF4-FFF2-40B4-BE49-F238E27FC236}">
                <a16:creationId xmlns:a16="http://schemas.microsoft.com/office/drawing/2014/main" id="{FD11453B-2EEF-4617-9E2D-E37389D136AD}"/>
              </a:ext>
            </a:extLst>
          </p:cNvPr>
          <p:cNvSpPr/>
          <p:nvPr/>
        </p:nvSpPr>
        <p:spPr>
          <a:xfrm>
            <a:off x="2244720" y="2945038"/>
            <a:ext cx="7809080" cy="1262382"/>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hape">
            <a:extLst>
              <a:ext uri="{FF2B5EF4-FFF2-40B4-BE49-F238E27FC236}">
                <a16:creationId xmlns:a16="http://schemas.microsoft.com/office/drawing/2014/main" id="{0385D89C-AB3B-4993-BF93-46AB94CBF8D0}"/>
              </a:ext>
            </a:extLst>
          </p:cNvPr>
          <p:cNvSpPr/>
          <p:nvPr/>
        </p:nvSpPr>
        <p:spPr>
          <a:xfrm>
            <a:off x="2244720" y="3996149"/>
            <a:ext cx="7809080" cy="1262382"/>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99"/>
                  <a:pt x="21191" y="0"/>
                  <a:pt x="20686" y="0"/>
                </a:cubicBez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Shape">
            <a:extLst>
              <a:ext uri="{FF2B5EF4-FFF2-40B4-BE49-F238E27FC236}">
                <a16:creationId xmlns:a16="http://schemas.microsoft.com/office/drawing/2014/main" id="{72CE03A3-7251-4A4C-8DA9-B3C85C47A8B6}"/>
              </a:ext>
            </a:extLst>
          </p:cNvPr>
          <p:cNvSpPr/>
          <p:nvPr/>
        </p:nvSpPr>
        <p:spPr>
          <a:xfrm>
            <a:off x="2244720" y="1893927"/>
            <a:ext cx="7809080" cy="1262382"/>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F1106CE-BA57-4D5C-AC84-2147662D6441}"/>
              </a:ext>
            </a:extLst>
          </p:cNvPr>
          <p:cNvSpPr txBox="1"/>
          <p:nvPr/>
        </p:nvSpPr>
        <p:spPr>
          <a:xfrm>
            <a:off x="2403320" y="3386276"/>
            <a:ext cx="704039" cy="707886"/>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02</a:t>
            </a:r>
          </a:p>
        </p:txBody>
      </p:sp>
      <p:sp>
        <p:nvSpPr>
          <p:cNvPr id="12" name="TextBox 12">
            <a:extLst>
              <a:ext uri="{FF2B5EF4-FFF2-40B4-BE49-F238E27FC236}">
                <a16:creationId xmlns:a16="http://schemas.microsoft.com/office/drawing/2014/main" id="{1E4858EB-ED38-476C-A261-3E9EA27C0D32}"/>
              </a:ext>
            </a:extLst>
          </p:cNvPr>
          <p:cNvSpPr txBox="1"/>
          <p:nvPr/>
        </p:nvSpPr>
        <p:spPr>
          <a:xfrm>
            <a:off x="2425628" y="4423636"/>
            <a:ext cx="704039" cy="707886"/>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03</a:t>
            </a:r>
          </a:p>
        </p:txBody>
      </p:sp>
      <p:sp>
        <p:nvSpPr>
          <p:cNvPr id="13" name="TextBox 2">
            <a:extLst>
              <a:ext uri="{FF2B5EF4-FFF2-40B4-BE49-F238E27FC236}">
                <a16:creationId xmlns:a16="http://schemas.microsoft.com/office/drawing/2014/main" id="{3EFBCE25-D083-43B5-8285-FAB8F6A851A4}"/>
              </a:ext>
            </a:extLst>
          </p:cNvPr>
          <p:cNvSpPr txBox="1"/>
          <p:nvPr/>
        </p:nvSpPr>
        <p:spPr>
          <a:xfrm>
            <a:off x="2344412" y="2415741"/>
            <a:ext cx="821854" cy="70788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01</a:t>
            </a:r>
          </a:p>
        </p:txBody>
      </p:sp>
      <p:sp>
        <p:nvSpPr>
          <p:cNvPr id="14" name="Content Placeholder 2">
            <a:extLst>
              <a:ext uri="{FF2B5EF4-FFF2-40B4-BE49-F238E27FC236}">
                <a16:creationId xmlns:a16="http://schemas.microsoft.com/office/drawing/2014/main" id="{2B965E9D-9700-4E81-8090-991A4B08EC14}"/>
              </a:ext>
            </a:extLst>
          </p:cNvPr>
          <p:cNvSpPr txBox="1">
            <a:spLocks/>
          </p:cNvSpPr>
          <p:nvPr/>
        </p:nvSpPr>
        <p:spPr>
          <a:xfrm>
            <a:off x="4240372" y="3081494"/>
            <a:ext cx="5813428" cy="857515"/>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Clr>
                <a:srgbClr val="4D4D4D"/>
              </a:buClr>
              <a:buNone/>
            </a:pPr>
            <a:r>
              <a:rPr lang="en-US" sz="2800" spc="60" dirty="0">
                <a:solidFill>
                  <a:srgbClr val="4D4D4D"/>
                </a:solidFill>
                <a:latin typeface="Aharoni" panose="02010803020104030203" pitchFamily="2" charset="-79"/>
                <a:cs typeface="Aharoni" panose="02010803020104030203" pitchFamily="2" charset="-79"/>
              </a:rPr>
              <a:t>Throughout data collection</a:t>
            </a:r>
          </a:p>
          <a:p>
            <a:pPr>
              <a:lnSpc>
                <a:spcPct val="150000"/>
              </a:lnSpc>
            </a:pPr>
            <a:endParaRPr lang="en-GB" sz="2200" spc="60" dirty="0">
              <a:solidFill>
                <a:srgbClr val="4D4D4D"/>
              </a:solidFill>
              <a:latin typeface="Calibri" panose="020F0502020204030204" pitchFamily="34" charset="0"/>
              <a:cs typeface="Calibri" panose="020F0502020204030204" pitchFamily="34" charset="0"/>
            </a:endParaRPr>
          </a:p>
        </p:txBody>
      </p:sp>
      <p:sp>
        <p:nvSpPr>
          <p:cNvPr id="15" name="Content Placeholder 2">
            <a:extLst>
              <a:ext uri="{FF2B5EF4-FFF2-40B4-BE49-F238E27FC236}">
                <a16:creationId xmlns:a16="http://schemas.microsoft.com/office/drawing/2014/main" id="{164B9647-EBB5-4072-AF7D-227506643176}"/>
              </a:ext>
            </a:extLst>
          </p:cNvPr>
          <p:cNvSpPr txBox="1">
            <a:spLocks/>
          </p:cNvSpPr>
          <p:nvPr/>
        </p:nvSpPr>
        <p:spPr>
          <a:xfrm>
            <a:off x="4344010" y="2010508"/>
            <a:ext cx="8613784" cy="57466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Clr>
                <a:srgbClr val="4D4D4D"/>
              </a:buClr>
              <a:buNone/>
            </a:pPr>
            <a:r>
              <a:rPr lang="en-US" sz="2800" spc="60" dirty="0">
                <a:solidFill>
                  <a:srgbClr val="4D4D4D"/>
                </a:solidFill>
                <a:latin typeface="Aharoni" panose="02010803020104030203" pitchFamily="2" charset="-79"/>
                <a:cs typeface="Aharoni" panose="02010803020104030203" pitchFamily="2" charset="-79"/>
              </a:rPr>
              <a:t>Before data collection</a:t>
            </a:r>
          </a:p>
          <a:p>
            <a:pPr>
              <a:lnSpc>
                <a:spcPct val="150000"/>
              </a:lnSpc>
            </a:pPr>
            <a:endParaRPr lang="en-GB" sz="2200" spc="60" dirty="0">
              <a:solidFill>
                <a:srgbClr val="4D4D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77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11" y="278181"/>
            <a:ext cx="10542124" cy="1152000"/>
          </a:xfrm>
        </p:spPr>
        <p:txBody>
          <a:bodyPr/>
          <a:lstStyle/>
          <a:p>
            <a:pPr algn="ctr"/>
            <a:r>
              <a:rPr lang="en-US" sz="4000" dirty="0"/>
              <a:t>Difficult Situations</a:t>
            </a:r>
          </a:p>
        </p:txBody>
      </p:sp>
      <p:sp>
        <p:nvSpPr>
          <p:cNvPr id="3" name="Content Placeholder 2"/>
          <p:cNvSpPr>
            <a:spLocks noGrp="1"/>
          </p:cNvSpPr>
          <p:nvPr>
            <p:ph idx="1"/>
          </p:nvPr>
        </p:nvSpPr>
        <p:spPr>
          <a:xfrm>
            <a:off x="989013" y="1307322"/>
            <a:ext cx="10652125" cy="4666538"/>
          </a:xfrm>
        </p:spPr>
        <p:txBody>
          <a:bodyPr>
            <a:normAutofit/>
          </a:bodyPr>
          <a:lstStyle/>
          <a:p>
            <a:pPr marL="0" indent="0">
              <a:lnSpc>
                <a:spcPct val="150000"/>
              </a:lnSpc>
              <a:buNone/>
            </a:pPr>
            <a:r>
              <a:rPr lang="en-US" sz="2400" dirty="0">
                <a:solidFill>
                  <a:srgbClr val="4D4D4D"/>
                </a:solidFill>
              </a:rPr>
              <a:t>1. What do I do if interviewee  is not interested to talk about the interview topic? </a:t>
            </a:r>
          </a:p>
          <a:p>
            <a:pPr marL="0" indent="0">
              <a:lnSpc>
                <a:spcPct val="150000"/>
              </a:lnSpc>
              <a:buNone/>
            </a:pPr>
            <a:r>
              <a:rPr lang="en-US" sz="2400" dirty="0">
                <a:solidFill>
                  <a:srgbClr val="4D4D4D"/>
                </a:solidFill>
              </a:rPr>
              <a:t>2. What do I do if interviewee does not respond  to a question? </a:t>
            </a:r>
          </a:p>
          <a:p>
            <a:pPr marL="0" indent="0">
              <a:lnSpc>
                <a:spcPct val="150000"/>
              </a:lnSpc>
              <a:buNone/>
            </a:pPr>
            <a:r>
              <a:rPr lang="en-US" sz="2400" dirty="0">
                <a:solidFill>
                  <a:srgbClr val="4D4D4D"/>
                </a:solidFill>
              </a:rPr>
              <a:t>3. What do I do if interviewee  begins to talk about topics that are not relevant to the research?</a:t>
            </a:r>
          </a:p>
          <a:p>
            <a:pPr marL="0" marR="0" lvl="0" indent="0" algn="l" defTabSz="914400" rtl="0" eaLnBrk="1" fontAlgn="auto" latinLnBrk="0" hangingPunct="1">
              <a:lnSpc>
                <a:spcPct val="150000"/>
              </a:lnSpc>
              <a:spcBef>
                <a:spcPts val="1000"/>
              </a:spcBef>
              <a:spcAft>
                <a:spcPts val="0"/>
              </a:spcAft>
              <a:buClr>
                <a:srgbClr val="0070BA"/>
              </a:buClr>
              <a:buSzTx/>
              <a:buFont typeface="Arial" charset="0"/>
              <a:buNone/>
              <a:tabLst/>
              <a:defRPr/>
            </a:pPr>
            <a:r>
              <a:rPr kumimoji="0" lang="en-US" sz="2200" i="0" u="none" strike="noStrike" kern="1200" cap="none" spc="0" normalizeH="0" baseline="0" noProof="0" dirty="0">
                <a:ln>
                  <a:noFill/>
                </a:ln>
                <a:solidFill>
                  <a:srgbClr val="4D4D4D"/>
                </a:solidFill>
                <a:effectLst/>
                <a:uLnTx/>
                <a:uFillTx/>
                <a:latin typeface="Open Sans" charset="0"/>
                <a:ea typeface="Open Sans" charset="0"/>
                <a:cs typeface="Open Sans" charset="0"/>
              </a:rPr>
              <a:t>4</a:t>
            </a:r>
            <a:r>
              <a:rPr kumimoji="0" lang="en-US" sz="3300" i="0" u="none" strike="noStrike" kern="1200" cap="none" spc="0" normalizeH="0" baseline="0" noProof="0" dirty="0">
                <a:ln>
                  <a:noFill/>
                </a:ln>
                <a:solidFill>
                  <a:srgbClr val="4D4D4D"/>
                </a:solidFill>
                <a:effectLst/>
                <a:uLnTx/>
                <a:uFillTx/>
                <a:latin typeface="Open Sans" charset="0"/>
                <a:ea typeface="Open Sans" charset="0"/>
                <a:cs typeface="Open Sans" charset="0"/>
              </a:rPr>
              <a:t>. </a:t>
            </a:r>
            <a:r>
              <a:rPr kumimoji="0" lang="en-US" sz="2400" i="0" u="none" strike="noStrike" kern="1200" cap="none" spc="0" normalizeH="0" baseline="0" noProof="0" dirty="0">
                <a:ln>
                  <a:noFill/>
                </a:ln>
                <a:solidFill>
                  <a:srgbClr val="4D4D4D"/>
                </a:solidFill>
                <a:effectLst/>
                <a:uLnTx/>
                <a:uFillTx/>
                <a:latin typeface="Open Sans" charset="0"/>
                <a:ea typeface="Open Sans" charset="0"/>
                <a:cs typeface="Open Sans" charset="0"/>
              </a:rPr>
              <a:t>What do I do if interviewee starts side conversation with someone else  ? </a:t>
            </a:r>
          </a:p>
          <a:p>
            <a:pPr marL="0" indent="0">
              <a:lnSpc>
                <a:spcPct val="150000"/>
              </a:lnSpc>
              <a:buNone/>
            </a:pPr>
            <a:endParaRPr lang="en-US" sz="2400" dirty="0">
              <a:solidFill>
                <a:srgbClr val="4D4D4D"/>
              </a:solidFill>
            </a:endParaRP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20</a:t>
            </a:fld>
            <a:endParaRPr lang="en-US"/>
          </a:p>
        </p:txBody>
      </p:sp>
    </p:spTree>
    <p:extLst>
      <p:ext uri="{BB962C8B-B14F-4D97-AF65-F5344CB8AC3E}">
        <p14:creationId xmlns:p14="http://schemas.microsoft.com/office/powerpoint/2010/main" val="40297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38" y="376215"/>
            <a:ext cx="10542124" cy="1152000"/>
          </a:xfrm>
        </p:spPr>
        <p:txBody>
          <a:bodyPr/>
          <a:lstStyle/>
          <a:p>
            <a:pPr algn="ctr"/>
            <a:r>
              <a:rPr lang="en-US" sz="4000" dirty="0"/>
              <a:t>Difficult Situations</a:t>
            </a:r>
          </a:p>
        </p:txBody>
      </p:sp>
      <p:sp>
        <p:nvSpPr>
          <p:cNvPr id="3" name="Content Placeholder 2"/>
          <p:cNvSpPr>
            <a:spLocks noGrp="1"/>
          </p:cNvSpPr>
          <p:nvPr>
            <p:ph idx="1"/>
          </p:nvPr>
        </p:nvSpPr>
        <p:spPr>
          <a:xfrm>
            <a:off x="976941" y="1528215"/>
            <a:ext cx="10542124" cy="4100053"/>
          </a:xfrm>
        </p:spPr>
        <p:txBody>
          <a:bodyPr>
            <a:normAutofit/>
          </a:bodyPr>
          <a:lstStyle/>
          <a:p>
            <a:pPr marL="0" indent="0">
              <a:lnSpc>
                <a:spcPct val="150000"/>
              </a:lnSpc>
              <a:buNone/>
            </a:pPr>
            <a:r>
              <a:rPr lang="en-US" sz="2300" dirty="0">
                <a:solidFill>
                  <a:srgbClr val="4D4D4D"/>
                </a:solidFill>
              </a:rPr>
              <a:t>5. What happens if interviewee skips ahead, providing information relevant to, or even completely answering, a question that I haven’t gotten to yet?</a:t>
            </a:r>
          </a:p>
          <a:p>
            <a:pPr marL="0" indent="0">
              <a:lnSpc>
                <a:spcPct val="150000"/>
              </a:lnSpc>
              <a:buNone/>
            </a:pPr>
            <a:r>
              <a:rPr lang="en-US" sz="2300" dirty="0">
                <a:solidFill>
                  <a:srgbClr val="4D4D4D"/>
                </a:solidFill>
              </a:rPr>
              <a:t>6. What do I do if I ask a question and the interview respondent says that they do not feel comfortable answering it?</a:t>
            </a:r>
          </a:p>
          <a:p>
            <a:pPr marL="0" indent="0">
              <a:lnSpc>
                <a:spcPct val="150000"/>
              </a:lnSpc>
              <a:buNone/>
            </a:pPr>
            <a:r>
              <a:rPr lang="en-US" sz="2300" dirty="0">
                <a:solidFill>
                  <a:srgbClr val="4D4D4D"/>
                </a:solidFill>
              </a:rPr>
              <a:t>7. What do I do if interviewee wants to leave in the middle of interview?  </a:t>
            </a: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21</a:t>
            </a:fld>
            <a:endParaRPr lang="en-US"/>
          </a:p>
        </p:txBody>
      </p:sp>
    </p:spTree>
    <p:extLst>
      <p:ext uri="{BB962C8B-B14F-4D97-AF65-F5344CB8AC3E}">
        <p14:creationId xmlns:p14="http://schemas.microsoft.com/office/powerpoint/2010/main" val="22049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846311" y="435462"/>
            <a:ext cx="10542124" cy="1152000"/>
          </a:xfrm>
        </p:spPr>
        <p:txBody>
          <a:bodyPr>
            <a:normAutofit/>
          </a:bodyPr>
          <a:lstStyle/>
          <a:p>
            <a:pPr algn="ctr"/>
            <a:r>
              <a:rPr lang="fr-CH" sz="4000" dirty="0"/>
              <a:t>Good Communicator  </a:t>
            </a:r>
            <a:endParaRPr lang="en-GB" sz="4000" dirty="0"/>
          </a:p>
        </p:txBody>
      </p:sp>
      <p:sp>
        <p:nvSpPr>
          <p:cNvPr id="81923" name="Content Placeholder 6"/>
          <p:cNvSpPr>
            <a:spLocks noGrp="1"/>
          </p:cNvSpPr>
          <p:nvPr>
            <p:ph idx="1"/>
          </p:nvPr>
        </p:nvSpPr>
        <p:spPr>
          <a:xfrm>
            <a:off x="914532" y="1604672"/>
            <a:ext cx="10542124" cy="4100053"/>
          </a:xfrm>
        </p:spPr>
        <p:txBody>
          <a:bodyPr>
            <a:normAutofit/>
          </a:bodyPr>
          <a:lstStyle/>
          <a:p>
            <a:r>
              <a:rPr lang="fr-CH" altLang="sv-SE" sz="2400" dirty="0" err="1">
                <a:solidFill>
                  <a:srgbClr val="4D4D4D"/>
                </a:solidFill>
                <a:latin typeface="+mn-lt"/>
              </a:rPr>
              <a:t>Speaking</a:t>
            </a:r>
            <a:r>
              <a:rPr lang="fr-CH" altLang="sv-SE" sz="2400" dirty="0">
                <a:solidFill>
                  <a:srgbClr val="4D4D4D"/>
                </a:solidFill>
                <a:latin typeface="+mn-lt"/>
              </a:rPr>
              <a:t> - 125-150 </a:t>
            </a:r>
            <a:r>
              <a:rPr lang="fr-CH" altLang="sv-SE" sz="2400" dirty="0" err="1">
                <a:solidFill>
                  <a:srgbClr val="4D4D4D"/>
                </a:solidFill>
                <a:latin typeface="+mn-lt"/>
              </a:rPr>
              <a:t>words</a:t>
            </a:r>
            <a:r>
              <a:rPr lang="fr-CH" altLang="sv-SE" sz="2400" dirty="0">
                <a:solidFill>
                  <a:srgbClr val="4D4D4D"/>
                </a:solidFill>
                <a:latin typeface="+mn-lt"/>
              </a:rPr>
              <a:t> per minute</a:t>
            </a:r>
          </a:p>
          <a:p>
            <a:r>
              <a:rPr lang="fr-CH" altLang="sv-SE" sz="2400" dirty="0" err="1">
                <a:solidFill>
                  <a:srgbClr val="4D4D4D"/>
                </a:solidFill>
                <a:latin typeface="+mn-lt"/>
              </a:rPr>
              <a:t>Listening</a:t>
            </a:r>
            <a:r>
              <a:rPr lang="fr-CH" altLang="sv-SE" sz="2400" dirty="0">
                <a:solidFill>
                  <a:srgbClr val="4D4D4D"/>
                </a:solidFill>
                <a:latin typeface="+mn-lt"/>
              </a:rPr>
              <a:t> -125 -250 </a:t>
            </a:r>
            <a:r>
              <a:rPr lang="fr-CH" altLang="sv-SE" sz="2400" dirty="0" err="1">
                <a:solidFill>
                  <a:srgbClr val="4D4D4D"/>
                </a:solidFill>
                <a:latin typeface="+mn-lt"/>
              </a:rPr>
              <a:t>words</a:t>
            </a:r>
            <a:r>
              <a:rPr lang="fr-CH" altLang="sv-SE" sz="2400" dirty="0">
                <a:solidFill>
                  <a:srgbClr val="4D4D4D"/>
                </a:solidFill>
                <a:latin typeface="+mn-lt"/>
              </a:rPr>
              <a:t> per minute </a:t>
            </a:r>
          </a:p>
          <a:p>
            <a:pPr lvl="1"/>
            <a:r>
              <a:rPr lang="fr-CH" altLang="sv-SE" sz="2400" dirty="0">
                <a:solidFill>
                  <a:srgbClr val="4D4D4D"/>
                </a:solidFill>
                <a:latin typeface="+mn-lt"/>
              </a:rPr>
              <a:t>(audio books are 150-160)</a:t>
            </a:r>
          </a:p>
          <a:p>
            <a:r>
              <a:rPr lang="fr-CH" altLang="sv-SE" sz="2400" dirty="0">
                <a:solidFill>
                  <a:srgbClr val="4D4D4D"/>
                </a:solidFill>
                <a:latin typeface="+mn-lt"/>
              </a:rPr>
              <a:t>Reading -  250 -300 </a:t>
            </a:r>
            <a:r>
              <a:rPr lang="fr-CH" altLang="sv-SE" sz="2400" dirty="0" err="1">
                <a:solidFill>
                  <a:srgbClr val="4D4D4D"/>
                </a:solidFill>
                <a:latin typeface="+mn-lt"/>
              </a:rPr>
              <a:t>words</a:t>
            </a:r>
            <a:r>
              <a:rPr lang="fr-CH" altLang="sv-SE" sz="2400" dirty="0">
                <a:solidFill>
                  <a:srgbClr val="4D4D4D"/>
                </a:solidFill>
                <a:latin typeface="+mn-lt"/>
              </a:rPr>
              <a:t> per minute</a:t>
            </a:r>
          </a:p>
          <a:p>
            <a:r>
              <a:rPr lang="fr-CH" altLang="sv-SE" sz="2400" dirty="0" err="1">
                <a:solidFill>
                  <a:srgbClr val="4D4D4D"/>
                </a:solidFill>
                <a:latin typeface="+mn-lt"/>
              </a:rPr>
              <a:t>Thinking</a:t>
            </a:r>
            <a:r>
              <a:rPr lang="fr-CH" altLang="sv-SE" sz="2400" dirty="0">
                <a:solidFill>
                  <a:srgbClr val="4D4D4D"/>
                </a:solidFill>
                <a:latin typeface="+mn-lt"/>
              </a:rPr>
              <a:t> - 1 000 to 3 000 </a:t>
            </a:r>
            <a:r>
              <a:rPr lang="fr-CH" altLang="sv-SE" sz="2400" dirty="0" err="1">
                <a:solidFill>
                  <a:srgbClr val="4D4D4D"/>
                </a:solidFill>
                <a:latin typeface="+mn-lt"/>
              </a:rPr>
              <a:t>words</a:t>
            </a:r>
            <a:r>
              <a:rPr lang="fr-CH" altLang="sv-SE" sz="2400" dirty="0">
                <a:solidFill>
                  <a:srgbClr val="4D4D4D"/>
                </a:solidFill>
                <a:latin typeface="+mn-lt"/>
              </a:rPr>
              <a:t> per minute</a:t>
            </a:r>
            <a:endParaRPr lang="en-GB" altLang="sv-SE" sz="2400" dirty="0">
              <a:solidFill>
                <a:srgbClr val="4D4D4D"/>
              </a:solidFill>
              <a:latin typeface="+mn-lt"/>
            </a:endParaRPr>
          </a:p>
        </p:txBody>
      </p:sp>
      <p:pic>
        <p:nvPicPr>
          <p:cNvPr id="81924" name="Picture 3" descr="C:\Users\gaya\AppData\Local\Microsoft\Windows\Temporary Internet Files\Content.IE5\KN3V1ZJN\MC9000304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103" y="4477141"/>
            <a:ext cx="1373433" cy="127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 descr="C:\Users\gaya\AppData\Local\Microsoft\Windows\Temporary Internet Files\Content.IE5\NHSHYP6Y\MC9003380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15013">
            <a:off x="3257963" y="4374164"/>
            <a:ext cx="878631" cy="87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4"/>
          <p:cNvSpPr>
            <a:spLocks noChangeArrowheads="1"/>
          </p:cNvSpPr>
          <p:nvPr/>
        </p:nvSpPr>
        <p:spPr bwMode="auto">
          <a:xfrm>
            <a:off x="3316555" y="5237816"/>
            <a:ext cx="814490" cy="465071"/>
          </a:xfrm>
          <a:prstGeom prst="rect">
            <a:avLst/>
          </a:prstGeom>
          <a:solidFill>
            <a:srgbClr val="FF0000"/>
          </a:solidFill>
          <a:ln w="19050" algn="ctr">
            <a:solidFill>
              <a:schemeClr val="tx1"/>
            </a:solidFill>
            <a:round/>
            <a:headEnd/>
            <a:tailEnd/>
          </a:ln>
        </p:spPr>
        <p:txBody>
          <a:bodyPr lIns="0" tIns="0" rIns="0" bIns="0"/>
          <a:lstStyle/>
          <a:p>
            <a:pPr marL="389535" indent="-389535" defTabSz="1042008" fontAlgn="base">
              <a:spcBef>
                <a:spcPct val="80000"/>
              </a:spcBef>
              <a:spcAft>
                <a:spcPct val="0"/>
              </a:spcAft>
              <a:buClr>
                <a:srgbClr val="1E7FB8"/>
              </a:buClr>
              <a:buFont typeface="Wingdings" pitchFamily="2" charset="2"/>
              <a:buChar char="l"/>
            </a:pPr>
            <a:endParaRPr lang="en-US" altLang="sv-SE" sz="2800">
              <a:solidFill>
                <a:srgbClr val="000066"/>
              </a:solidFill>
            </a:endParaRPr>
          </a:p>
        </p:txBody>
      </p:sp>
      <p:sp>
        <p:nvSpPr>
          <p:cNvPr id="81927" name="Rectangle 5"/>
          <p:cNvSpPr>
            <a:spLocks noChangeArrowheads="1"/>
          </p:cNvSpPr>
          <p:nvPr/>
        </p:nvSpPr>
        <p:spPr bwMode="auto">
          <a:xfrm>
            <a:off x="3316555" y="5808567"/>
            <a:ext cx="5738078" cy="457872"/>
          </a:xfrm>
          <a:prstGeom prst="rect">
            <a:avLst/>
          </a:prstGeom>
          <a:solidFill>
            <a:srgbClr val="FF0000"/>
          </a:solidFill>
          <a:ln w="19050" algn="ctr">
            <a:solidFill>
              <a:schemeClr val="tx1"/>
            </a:solidFill>
            <a:round/>
            <a:headEnd/>
            <a:tailEnd/>
          </a:ln>
        </p:spPr>
        <p:txBody>
          <a:bodyPr lIns="0" tIns="0" rIns="0" bIns="0"/>
          <a:lstStyle/>
          <a:p>
            <a:pPr marL="389535" indent="-389535" defTabSz="1042008" fontAlgn="base">
              <a:spcBef>
                <a:spcPct val="80000"/>
              </a:spcBef>
              <a:spcAft>
                <a:spcPct val="0"/>
              </a:spcAft>
              <a:buClr>
                <a:srgbClr val="1E7FB8"/>
              </a:buClr>
              <a:buFont typeface="Wingdings" pitchFamily="2" charset="2"/>
              <a:buChar char="l"/>
            </a:pPr>
            <a:endParaRPr lang="en-US" altLang="sv-SE" sz="2800">
              <a:solidFill>
                <a:srgbClr val="000066"/>
              </a:solidFill>
            </a:endParaRPr>
          </a:p>
        </p:txBody>
      </p:sp>
      <p:sp>
        <p:nvSpPr>
          <p:cNvPr id="2" name="Footer Placeholder 1"/>
          <p:cNvSpPr>
            <a:spLocks noGrp="1"/>
          </p:cNvSpPr>
          <p:nvPr>
            <p:ph type="ftr" sz="quarter" idx="4294967295"/>
          </p:nvPr>
        </p:nvSpPr>
        <p:spPr/>
        <p:txBody>
          <a:bodyPr/>
          <a:lstStyle/>
          <a:p>
            <a:endParaRPr lang="en-US"/>
          </a:p>
        </p:txBody>
      </p:sp>
      <p:sp>
        <p:nvSpPr>
          <p:cNvPr id="3" name="Slide Number Placeholder 2"/>
          <p:cNvSpPr>
            <a:spLocks noGrp="1"/>
          </p:cNvSpPr>
          <p:nvPr>
            <p:ph type="sldNum" sz="quarter" idx="12"/>
          </p:nvPr>
        </p:nvSpPr>
        <p:spPr/>
        <p:txBody>
          <a:bodyPr/>
          <a:lstStyle/>
          <a:p>
            <a:fld id="{5BF85002-A837-4AAE-AA6D-3CADDC141F30}" type="slidenum">
              <a:rPr lang="en-US" smtClean="0"/>
              <a:t>22</a:t>
            </a:fld>
            <a:endParaRPr lang="en-US"/>
          </a:p>
        </p:txBody>
      </p:sp>
    </p:spTree>
    <p:extLst>
      <p:ext uri="{BB962C8B-B14F-4D97-AF65-F5344CB8AC3E}">
        <p14:creationId xmlns:p14="http://schemas.microsoft.com/office/powerpoint/2010/main" val="129340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39" y="130519"/>
            <a:ext cx="10542124" cy="1152000"/>
          </a:xfrm>
        </p:spPr>
        <p:txBody>
          <a:bodyPr/>
          <a:lstStyle/>
          <a:p>
            <a:r>
              <a:rPr lang="en-US" sz="3600" dirty="0"/>
              <a:t>How to take notes? </a:t>
            </a:r>
          </a:p>
        </p:txBody>
      </p:sp>
      <p:sp>
        <p:nvSpPr>
          <p:cNvPr id="3" name="Content Placeholder 2"/>
          <p:cNvSpPr>
            <a:spLocks noGrp="1"/>
          </p:cNvSpPr>
          <p:nvPr>
            <p:ph idx="1"/>
          </p:nvPr>
        </p:nvSpPr>
        <p:spPr>
          <a:xfrm>
            <a:off x="540001" y="1272315"/>
            <a:ext cx="7580742" cy="4434624"/>
          </a:xfrm>
        </p:spPr>
        <p:txBody>
          <a:bodyPr/>
          <a:lstStyle/>
          <a:p>
            <a:pPr marL="0" indent="0">
              <a:buNone/>
            </a:pPr>
            <a:r>
              <a:rPr lang="en-US" sz="2200" b="1" dirty="0"/>
              <a:t>During the field visit:</a:t>
            </a:r>
          </a:p>
          <a:p>
            <a:r>
              <a:rPr lang="en-US" sz="2200" dirty="0">
                <a:solidFill>
                  <a:srgbClr val="4D4D4D"/>
                </a:solidFill>
              </a:rPr>
              <a:t>Don’t forget to take photos for the participants set-up to remind you with the speakers in the analysis phase. </a:t>
            </a:r>
          </a:p>
          <a:p>
            <a:r>
              <a:rPr lang="en-US" sz="2200" dirty="0">
                <a:solidFill>
                  <a:srgbClr val="4D4D4D"/>
                </a:solidFill>
              </a:rPr>
              <a:t>Gather any materials developed during participatory activities</a:t>
            </a:r>
          </a:p>
          <a:p>
            <a:r>
              <a:rPr lang="en-US" sz="2200" dirty="0">
                <a:solidFill>
                  <a:srgbClr val="4D4D4D"/>
                </a:solidFill>
              </a:rPr>
              <a:t>Try to attach the observations to the narrative</a:t>
            </a:r>
          </a:p>
          <a:p>
            <a:r>
              <a:rPr lang="en-US" sz="2200" dirty="0">
                <a:solidFill>
                  <a:srgbClr val="4D4D4D"/>
                </a:solidFill>
              </a:rPr>
              <a:t>Agree with the moderator on how you are going to ask to slowdown the discussion if you need more time to take notes</a:t>
            </a:r>
          </a:p>
          <a:p>
            <a:endParaRPr lang="en-US" sz="2200" dirty="0"/>
          </a:p>
        </p:txBody>
      </p:sp>
      <p:pic>
        <p:nvPicPr>
          <p:cNvPr id="4" name="Picture 3"/>
          <p:cNvPicPr>
            <a:picLocks noChangeAspect="1"/>
          </p:cNvPicPr>
          <p:nvPr/>
        </p:nvPicPr>
        <p:blipFill>
          <a:blip r:embed="rId3"/>
          <a:stretch>
            <a:fillRect/>
          </a:stretch>
        </p:blipFill>
        <p:spPr>
          <a:xfrm>
            <a:off x="8310623" y="1116000"/>
            <a:ext cx="3588417" cy="4914410"/>
          </a:xfrm>
          <a:prstGeom prst="rect">
            <a:avLst/>
          </a:prstGeom>
        </p:spPr>
      </p:pic>
    </p:spTree>
    <p:extLst>
      <p:ext uri="{BB962C8B-B14F-4D97-AF65-F5344CB8AC3E}">
        <p14:creationId xmlns:p14="http://schemas.microsoft.com/office/powerpoint/2010/main" val="324214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Improving listening by reflections  </a:t>
            </a:r>
          </a:p>
        </p:txBody>
      </p:sp>
      <p:sp>
        <p:nvSpPr>
          <p:cNvPr id="3" name="Content Placeholder 2"/>
          <p:cNvSpPr>
            <a:spLocks noGrp="1"/>
          </p:cNvSpPr>
          <p:nvPr>
            <p:ph idx="1"/>
          </p:nvPr>
        </p:nvSpPr>
        <p:spPr/>
        <p:txBody>
          <a:bodyPr>
            <a:noAutofit/>
          </a:bodyPr>
          <a:lstStyle/>
          <a:p>
            <a:pPr marL="0" indent="0">
              <a:buNone/>
            </a:pPr>
            <a:r>
              <a:rPr lang="en-US" sz="3600" dirty="0">
                <a:solidFill>
                  <a:srgbClr val="FF0000"/>
                </a:solidFill>
                <a:latin typeface="+mn-lt"/>
              </a:rPr>
              <a:t>Are there parts of conversation you miss because you:</a:t>
            </a:r>
          </a:p>
          <a:p>
            <a:pPr>
              <a:buFont typeface="Wingdings" panose="05000000000000000000" pitchFamily="2" charset="2"/>
              <a:buChar char="q"/>
            </a:pPr>
            <a:r>
              <a:rPr lang="en-US" sz="2400" dirty="0">
                <a:solidFill>
                  <a:srgbClr val="4D4D4D"/>
                </a:solidFill>
                <a:latin typeface="+mn-lt"/>
              </a:rPr>
              <a:t>(Unconsciously) make assumptions about the speaker as a result of their appearance, accent, educational and professional background?</a:t>
            </a:r>
          </a:p>
          <a:p>
            <a:pPr>
              <a:buFont typeface="Wingdings" panose="05000000000000000000" pitchFamily="2" charset="2"/>
              <a:buChar char="q"/>
            </a:pPr>
            <a:r>
              <a:rPr lang="en-US" sz="2400" dirty="0">
                <a:solidFill>
                  <a:srgbClr val="4D4D4D"/>
                </a:solidFill>
                <a:latin typeface="+mn-lt"/>
              </a:rPr>
              <a:t>Are making assumptions based on the speaker’s gender, age, ethnic, cultural, or religious background?</a:t>
            </a: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24</a:t>
            </a:fld>
            <a:endParaRPr lang="en-US"/>
          </a:p>
        </p:txBody>
      </p:sp>
    </p:spTree>
    <p:extLst>
      <p:ext uri="{BB962C8B-B14F-4D97-AF65-F5344CB8AC3E}">
        <p14:creationId xmlns:p14="http://schemas.microsoft.com/office/powerpoint/2010/main" val="205940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Improving listening by reflections         </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400" dirty="0">
                <a:solidFill>
                  <a:srgbClr val="4D4D4D"/>
                </a:solidFill>
                <a:latin typeface="+mn-lt"/>
              </a:rPr>
              <a:t>Are you too opinionated and therefore not open to hearing what is being said?</a:t>
            </a:r>
          </a:p>
          <a:p>
            <a:pPr>
              <a:buFont typeface="Wingdings" panose="05000000000000000000" pitchFamily="2" charset="2"/>
              <a:buChar char="q"/>
            </a:pPr>
            <a:r>
              <a:rPr lang="en-US" sz="2400" dirty="0">
                <a:solidFill>
                  <a:srgbClr val="4D4D4D"/>
                </a:solidFill>
                <a:latin typeface="+mn-lt"/>
              </a:rPr>
              <a:t>Do you disagree with the speaker because his or her beliefs and opinions differ from your own?</a:t>
            </a:r>
          </a:p>
          <a:p>
            <a:pPr>
              <a:buFont typeface="Wingdings" panose="05000000000000000000" pitchFamily="2" charset="2"/>
              <a:buChar char="q"/>
            </a:pPr>
            <a:r>
              <a:rPr lang="en-US" sz="2400" dirty="0">
                <a:solidFill>
                  <a:srgbClr val="4D4D4D"/>
                </a:solidFill>
                <a:latin typeface="+mn-lt"/>
              </a:rPr>
              <a:t>Do you think or assume that the speaker is wrong?</a:t>
            </a:r>
          </a:p>
          <a:p>
            <a:pPr>
              <a:buFont typeface="Wingdings" panose="05000000000000000000" pitchFamily="2" charset="2"/>
              <a:buChar char="q"/>
            </a:pPr>
            <a:r>
              <a:rPr lang="en-US" sz="2400" dirty="0">
                <a:solidFill>
                  <a:srgbClr val="4D4D4D"/>
                </a:solidFill>
                <a:latin typeface="+mn-lt"/>
              </a:rPr>
              <a:t>Are you making assumptions about the benefits of formal education, literacy or professional status?</a:t>
            </a:r>
          </a:p>
          <a:p>
            <a:pPr>
              <a:buFont typeface="Wingdings" panose="05000000000000000000" pitchFamily="2" charset="2"/>
              <a:buChar char="q"/>
            </a:pPr>
            <a:r>
              <a:rPr lang="en-US" sz="2400" dirty="0">
                <a:solidFill>
                  <a:srgbClr val="4D4D4D"/>
                </a:solidFill>
                <a:latin typeface="+mn-lt"/>
              </a:rPr>
              <a:t>Are too tired or too distracted to listen carefully and actively?</a:t>
            </a: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25</a:t>
            </a:fld>
            <a:endParaRPr lang="en-US"/>
          </a:p>
        </p:txBody>
      </p:sp>
    </p:spTree>
    <p:extLst>
      <p:ext uri="{BB962C8B-B14F-4D97-AF65-F5344CB8AC3E}">
        <p14:creationId xmlns:p14="http://schemas.microsoft.com/office/powerpoint/2010/main" val="1049864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1" y="1287963"/>
            <a:ext cx="11052000" cy="4761051"/>
          </a:xfrm>
        </p:spPr>
        <p:txBody>
          <a:bodyPr/>
          <a:lstStyle/>
          <a:p>
            <a:pPr>
              <a:lnSpc>
                <a:spcPct val="150000"/>
              </a:lnSpc>
            </a:pPr>
            <a:r>
              <a:rPr lang="en-US" sz="2200" dirty="0">
                <a:solidFill>
                  <a:srgbClr val="4D4D4D"/>
                </a:solidFill>
              </a:rPr>
              <a:t>Type your field notes as soon as possible (a template for field notes may be useful)-</a:t>
            </a:r>
            <a:r>
              <a:rPr lang="en-US" altLang="en-US" sz="2000" dirty="0">
                <a:solidFill>
                  <a:srgbClr val="4D4D4D"/>
                </a:solidFill>
              </a:rPr>
              <a:t>Expanding short notes to long notes</a:t>
            </a:r>
          </a:p>
          <a:p>
            <a:pPr>
              <a:lnSpc>
                <a:spcPct val="150000"/>
              </a:lnSpc>
            </a:pPr>
            <a:r>
              <a:rPr lang="en-US" sz="2200" dirty="0">
                <a:solidFill>
                  <a:srgbClr val="4D4D4D"/>
                </a:solidFill>
              </a:rPr>
              <a:t> Prepare memos based on an initial analysis by the data collector.</a:t>
            </a:r>
          </a:p>
          <a:p>
            <a:pPr>
              <a:lnSpc>
                <a:spcPct val="150000"/>
              </a:lnSpc>
            </a:pPr>
            <a:r>
              <a:rPr lang="en-US" sz="2200" dirty="0">
                <a:solidFill>
                  <a:srgbClr val="4D4D4D"/>
                </a:solidFill>
              </a:rPr>
              <a:t>Listen to the audio tape of your interview, FDGs etc. (if made fully) to take detailed notes or to carry out transcription  </a:t>
            </a:r>
          </a:p>
          <a:p>
            <a:pPr>
              <a:lnSpc>
                <a:spcPct val="150000"/>
              </a:lnSpc>
            </a:pPr>
            <a:r>
              <a:rPr lang="en-US" sz="2200" dirty="0">
                <a:solidFill>
                  <a:srgbClr val="4D4D4D"/>
                </a:solidFill>
              </a:rPr>
              <a:t>Quotations can then be later used to illustrate key findings in your M&amp;E report.</a:t>
            </a:r>
          </a:p>
          <a:p>
            <a:pPr>
              <a:lnSpc>
                <a:spcPct val="150000"/>
              </a:lnSpc>
            </a:pPr>
            <a:r>
              <a:rPr lang="en-US" sz="2200" b="1" dirty="0">
                <a:solidFill>
                  <a:srgbClr val="4D4D4D"/>
                </a:solidFill>
                <a:effectLst>
                  <a:outerShdw blurRad="38100" dist="38100" dir="2700000" algn="tl">
                    <a:srgbClr val="000000">
                      <a:alpha val="43137"/>
                    </a:srgbClr>
                  </a:outerShdw>
                </a:effectLst>
              </a:rPr>
              <a:t>Carry out a debriefing session and take notes about it </a:t>
            </a:r>
          </a:p>
          <a:p>
            <a:pPr>
              <a:lnSpc>
                <a:spcPct val="150000"/>
              </a:lnSpc>
            </a:pPr>
            <a:endParaRPr lang="en-US" sz="2200" dirty="0">
              <a:solidFill>
                <a:srgbClr val="4D4D4D"/>
              </a:solidFill>
            </a:endParaRPr>
          </a:p>
          <a:p>
            <a:pPr>
              <a:lnSpc>
                <a:spcPct val="150000"/>
              </a:lnSpc>
            </a:pPr>
            <a:endParaRPr lang="en-US" sz="2200" dirty="0">
              <a:solidFill>
                <a:srgbClr val="4D4D4D"/>
              </a:solidFill>
            </a:endParaRPr>
          </a:p>
        </p:txBody>
      </p:sp>
      <p:sp>
        <p:nvSpPr>
          <p:cNvPr id="5" name="Title 4">
            <a:extLst>
              <a:ext uri="{FF2B5EF4-FFF2-40B4-BE49-F238E27FC236}">
                <a16:creationId xmlns:a16="http://schemas.microsoft.com/office/drawing/2014/main" id="{4133F745-335F-400B-88DF-A5CFF43602AB}"/>
              </a:ext>
            </a:extLst>
          </p:cNvPr>
          <p:cNvSpPr>
            <a:spLocks noGrp="1"/>
          </p:cNvSpPr>
          <p:nvPr>
            <p:ph type="title"/>
          </p:nvPr>
        </p:nvSpPr>
        <p:spPr>
          <a:xfrm>
            <a:off x="846311" y="664870"/>
            <a:ext cx="10542124" cy="848244"/>
          </a:xfrm>
        </p:spPr>
        <p:txBody>
          <a:bodyPr/>
          <a:lstStyle/>
          <a:p>
            <a:r>
              <a:rPr lang="en-US" sz="3200" b="1" dirty="0"/>
              <a:t>Immediately after the FGD:</a:t>
            </a:r>
            <a:br>
              <a:rPr lang="en-US" sz="3200" b="1" dirty="0"/>
            </a:br>
            <a:endParaRPr lang="en-US" dirty="0"/>
          </a:p>
        </p:txBody>
      </p:sp>
    </p:spTree>
    <p:extLst>
      <p:ext uri="{BB962C8B-B14F-4D97-AF65-F5344CB8AC3E}">
        <p14:creationId xmlns:p14="http://schemas.microsoft.com/office/powerpoint/2010/main" val="15103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91" y="205703"/>
            <a:ext cx="10542124" cy="1152000"/>
          </a:xfrm>
        </p:spPr>
        <p:txBody>
          <a:bodyPr/>
          <a:lstStyle/>
          <a:p>
            <a:r>
              <a:rPr lang="en-US" sz="3600" dirty="0"/>
              <a:t>Debriefing session </a:t>
            </a:r>
          </a:p>
        </p:txBody>
      </p:sp>
      <p:sp>
        <p:nvSpPr>
          <p:cNvPr id="3" name="Content Placeholder 2"/>
          <p:cNvSpPr>
            <a:spLocks noGrp="1"/>
          </p:cNvSpPr>
          <p:nvPr>
            <p:ph idx="1"/>
          </p:nvPr>
        </p:nvSpPr>
        <p:spPr>
          <a:xfrm>
            <a:off x="379372" y="1334859"/>
            <a:ext cx="6510525" cy="4560263"/>
          </a:xfrm>
        </p:spPr>
        <p:txBody>
          <a:bodyPr/>
          <a:lstStyle/>
          <a:p>
            <a:pPr marL="0" indent="0">
              <a:buNone/>
            </a:pPr>
            <a:r>
              <a:rPr lang="en-US" sz="2400" dirty="0">
                <a:solidFill>
                  <a:schemeClr val="accent3">
                    <a:lumMod val="75000"/>
                  </a:schemeClr>
                </a:solidFill>
                <a:latin typeface="+mn-lt"/>
              </a:rPr>
              <a:t>Go through the discussion guide and highlight key points and findings from each question.</a:t>
            </a:r>
          </a:p>
          <a:p>
            <a:pPr marL="0" indent="0">
              <a:buNone/>
            </a:pPr>
            <a:r>
              <a:rPr lang="en-US" sz="2400" b="1" dirty="0">
                <a:latin typeface="+mn-lt"/>
              </a:rPr>
              <a:t>Discuss the following: </a:t>
            </a:r>
          </a:p>
          <a:p>
            <a:pPr>
              <a:buFont typeface="Wingdings" panose="05000000000000000000" pitchFamily="2" charset="2"/>
              <a:buChar char="§"/>
            </a:pPr>
            <a:r>
              <a:rPr lang="en-US" sz="2400" dirty="0">
                <a:latin typeface="+mn-lt"/>
              </a:rPr>
              <a:t> </a:t>
            </a:r>
            <a:r>
              <a:rPr lang="en-US" sz="2400" b="1" dirty="0">
                <a:solidFill>
                  <a:schemeClr val="accent3">
                    <a:lumMod val="75000"/>
                  </a:schemeClr>
                </a:solidFill>
                <a:latin typeface="+mn-lt"/>
              </a:rPr>
              <a:t>What were the most important themes or ideas discussed? </a:t>
            </a:r>
          </a:p>
          <a:p>
            <a:pPr>
              <a:buFont typeface="Wingdings" panose="05000000000000000000" pitchFamily="2" charset="2"/>
              <a:buChar char="§"/>
            </a:pPr>
            <a:r>
              <a:rPr lang="en-US" sz="2400" b="1" dirty="0">
                <a:solidFill>
                  <a:schemeClr val="accent3">
                    <a:lumMod val="75000"/>
                  </a:schemeClr>
                </a:solidFill>
                <a:latin typeface="+mn-lt"/>
              </a:rPr>
              <a:t>What are the major points that need to be included in the final report? </a:t>
            </a:r>
          </a:p>
          <a:p>
            <a:pPr>
              <a:buFont typeface="Wingdings" panose="05000000000000000000" pitchFamily="2" charset="2"/>
              <a:buChar char="§"/>
            </a:pPr>
            <a:r>
              <a:rPr lang="en-US" sz="2400" b="1" dirty="0">
                <a:solidFill>
                  <a:schemeClr val="accent3">
                    <a:lumMod val="75000"/>
                  </a:schemeClr>
                </a:solidFill>
                <a:latin typeface="+mn-lt"/>
              </a:rPr>
              <a:t>What were the “memorable” quotes that captured the essence of the findings? </a:t>
            </a:r>
          </a:p>
          <a:p>
            <a:pPr marL="0" indent="0">
              <a:buNone/>
            </a:pPr>
            <a:endParaRPr lang="en-US" sz="2400" dirty="0">
              <a:latin typeface="+mn-lt"/>
            </a:endParaRPr>
          </a:p>
        </p:txBody>
      </p:sp>
      <p:pic>
        <p:nvPicPr>
          <p:cNvPr id="4" name="Picture 3"/>
          <p:cNvPicPr>
            <a:picLocks noChangeAspect="1"/>
          </p:cNvPicPr>
          <p:nvPr/>
        </p:nvPicPr>
        <p:blipFill>
          <a:blip r:embed="rId3"/>
          <a:stretch>
            <a:fillRect/>
          </a:stretch>
        </p:blipFill>
        <p:spPr>
          <a:xfrm>
            <a:off x="7134775" y="1244009"/>
            <a:ext cx="4883054" cy="4651114"/>
          </a:xfrm>
          <a:prstGeom prst="rect">
            <a:avLst/>
          </a:prstGeom>
        </p:spPr>
      </p:pic>
    </p:spTree>
    <p:extLst>
      <p:ext uri="{BB962C8B-B14F-4D97-AF65-F5344CB8AC3E}">
        <p14:creationId xmlns:p14="http://schemas.microsoft.com/office/powerpoint/2010/main" val="321825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052002" cy="766286"/>
          </a:xfrm>
        </p:spPr>
        <p:txBody>
          <a:bodyPr/>
          <a:lstStyle/>
          <a:p>
            <a:r>
              <a:rPr lang="en-US" sz="3600" dirty="0"/>
              <a:t>Debriefing session </a:t>
            </a:r>
          </a:p>
        </p:txBody>
      </p:sp>
      <p:sp>
        <p:nvSpPr>
          <p:cNvPr id="3" name="Content Placeholder 2"/>
          <p:cNvSpPr>
            <a:spLocks noGrp="1"/>
          </p:cNvSpPr>
          <p:nvPr>
            <p:ph idx="1"/>
          </p:nvPr>
        </p:nvSpPr>
        <p:spPr>
          <a:xfrm>
            <a:off x="540000" y="1306286"/>
            <a:ext cx="7466315" cy="4588839"/>
          </a:xfrm>
        </p:spPr>
        <p:txBody>
          <a:bodyPr/>
          <a:lstStyle/>
          <a:p>
            <a:pPr marL="0" indent="0">
              <a:buNone/>
            </a:pPr>
            <a:r>
              <a:rPr lang="en-US" b="1" dirty="0"/>
              <a:t>More questions to debriefing</a:t>
            </a:r>
            <a:r>
              <a:rPr lang="en-US" dirty="0"/>
              <a:t>: </a:t>
            </a:r>
          </a:p>
          <a:p>
            <a:pPr>
              <a:buFont typeface="Wingdings" panose="05000000000000000000" pitchFamily="2" charset="2"/>
              <a:buChar char="§"/>
            </a:pPr>
            <a:r>
              <a:rPr lang="en-US" sz="2400" dirty="0">
                <a:solidFill>
                  <a:srgbClr val="4D4D4D"/>
                </a:solidFill>
                <a:latin typeface="+mn-lt"/>
              </a:rPr>
              <a:t>Were there any unexpected participant findings? </a:t>
            </a:r>
          </a:p>
          <a:p>
            <a:pPr>
              <a:buFont typeface="Wingdings" panose="05000000000000000000" pitchFamily="2" charset="2"/>
              <a:buChar char="§"/>
            </a:pPr>
            <a:r>
              <a:rPr lang="en-US" sz="2400" dirty="0">
                <a:solidFill>
                  <a:srgbClr val="4D4D4D"/>
                </a:solidFill>
                <a:latin typeface="+mn-lt"/>
              </a:rPr>
              <a:t>Are there findings from this group that need to be incorporated in following groups?</a:t>
            </a:r>
          </a:p>
          <a:p>
            <a:pPr>
              <a:buFont typeface="Wingdings" panose="05000000000000000000" pitchFamily="2" charset="2"/>
              <a:buChar char="§"/>
            </a:pPr>
            <a:r>
              <a:rPr lang="en-US" sz="2400" dirty="0">
                <a:solidFill>
                  <a:srgbClr val="4D4D4D"/>
                </a:solidFill>
                <a:latin typeface="+mn-lt"/>
              </a:rPr>
              <a:t> What were common themes or findings based on any previous groups held?</a:t>
            </a:r>
          </a:p>
          <a:p>
            <a:pPr>
              <a:buFont typeface="Wingdings" panose="05000000000000000000" pitchFamily="2" charset="2"/>
              <a:buChar char="§"/>
            </a:pPr>
            <a:r>
              <a:rPr lang="en-US" sz="2400" dirty="0">
                <a:solidFill>
                  <a:srgbClr val="4D4D4D"/>
                </a:solidFill>
                <a:latin typeface="+mn-lt"/>
              </a:rPr>
              <a:t> How did this group differ from any previous groups, in relation to key findings? </a:t>
            </a:r>
          </a:p>
          <a:p>
            <a:pPr>
              <a:buFont typeface="Wingdings" panose="05000000000000000000" pitchFamily="2" charset="2"/>
              <a:buChar char="§"/>
            </a:pPr>
            <a:r>
              <a:rPr lang="en-US" sz="2400" dirty="0">
                <a:solidFill>
                  <a:srgbClr val="4D4D4D"/>
                </a:solidFill>
                <a:latin typeface="+mn-lt"/>
              </a:rPr>
              <a:t>Should we do anything differently for the next focus group?</a:t>
            </a:r>
          </a:p>
        </p:txBody>
      </p:sp>
      <p:pic>
        <p:nvPicPr>
          <p:cNvPr id="2056" name="Picture 8" descr="Image result for Debriefing s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276" y="1489956"/>
            <a:ext cx="3448723" cy="440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1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082" y="272984"/>
            <a:ext cx="10542124" cy="1152000"/>
          </a:xfrm>
        </p:spPr>
        <p:txBody>
          <a:bodyPr/>
          <a:lstStyle/>
          <a:p>
            <a:r>
              <a:rPr lang="en-US" sz="3600" dirty="0"/>
              <a:t>Debriefing sessions are of high importance  </a:t>
            </a:r>
          </a:p>
        </p:txBody>
      </p:sp>
      <p:sp>
        <p:nvSpPr>
          <p:cNvPr id="4" name="Content Placeholder 3"/>
          <p:cNvSpPr>
            <a:spLocks noGrp="1"/>
          </p:cNvSpPr>
          <p:nvPr>
            <p:ph idx="1"/>
          </p:nvPr>
        </p:nvSpPr>
        <p:spPr>
          <a:xfrm>
            <a:off x="780076" y="1525460"/>
            <a:ext cx="10861062" cy="4400773"/>
          </a:xfrm>
        </p:spPr>
        <p:txBody>
          <a:bodyPr/>
          <a:lstStyle/>
          <a:p>
            <a:pPr>
              <a:lnSpc>
                <a:spcPct val="150000"/>
              </a:lnSpc>
            </a:pPr>
            <a:r>
              <a:rPr lang="en-US" sz="2400" dirty="0">
                <a:solidFill>
                  <a:srgbClr val="4D4D4D"/>
                </a:solidFill>
                <a:latin typeface="+mn-lt"/>
              </a:rPr>
              <a:t>Daily discussion session during data collection between field team and researchers is a </a:t>
            </a:r>
            <a:r>
              <a:rPr lang="en-US" sz="2400" b="1" dirty="0">
                <a:solidFill>
                  <a:srgbClr val="4D4D4D"/>
                </a:solidFill>
                <a:latin typeface="+mn-lt"/>
              </a:rPr>
              <a:t>MUST </a:t>
            </a:r>
            <a:r>
              <a:rPr lang="en-US" sz="2400" dirty="0">
                <a:solidFill>
                  <a:srgbClr val="4D4D4D"/>
                </a:solidFill>
                <a:latin typeface="+mn-lt"/>
              </a:rPr>
              <a:t> </a:t>
            </a:r>
          </a:p>
          <a:p>
            <a:pPr>
              <a:lnSpc>
                <a:spcPct val="150000"/>
              </a:lnSpc>
            </a:pPr>
            <a:r>
              <a:rPr lang="en-US" sz="2400" dirty="0">
                <a:solidFill>
                  <a:srgbClr val="4D4D4D"/>
                </a:solidFill>
                <a:latin typeface="+mn-lt"/>
              </a:rPr>
              <a:t>To avoid loosing information (not everything is captured) </a:t>
            </a:r>
          </a:p>
          <a:p>
            <a:pPr>
              <a:lnSpc>
                <a:spcPct val="150000"/>
              </a:lnSpc>
            </a:pPr>
            <a:r>
              <a:rPr lang="en-US" sz="2400" dirty="0">
                <a:solidFill>
                  <a:srgbClr val="4D4D4D"/>
                </a:solidFill>
                <a:latin typeface="+mn-lt"/>
              </a:rPr>
              <a:t>The first layer of analysis process </a:t>
            </a:r>
          </a:p>
          <a:p>
            <a:pPr>
              <a:lnSpc>
                <a:spcPct val="150000"/>
              </a:lnSpc>
            </a:pPr>
            <a:r>
              <a:rPr lang="en-US" sz="2400" dirty="0">
                <a:solidFill>
                  <a:srgbClr val="4D4D4D"/>
                </a:solidFill>
                <a:latin typeface="+mn-lt"/>
              </a:rPr>
              <a:t>If teams are dispersed across different locations- phone or SKYPE can be used </a:t>
            </a:r>
          </a:p>
        </p:txBody>
      </p:sp>
    </p:spTree>
    <p:extLst>
      <p:ext uri="{BB962C8B-B14F-4D97-AF65-F5344CB8AC3E}">
        <p14:creationId xmlns:p14="http://schemas.microsoft.com/office/powerpoint/2010/main" val="27724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713725" y="3014129"/>
            <a:ext cx="8267715" cy="11971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Before Data collection</a:t>
            </a:r>
            <a:endParaRPr lang="it-IT"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nSpc>
                <a:spcPts val="3920"/>
              </a:lnSpc>
            </a:pP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Notes to be delivered for analysis purposes </a:t>
            </a:r>
          </a:p>
        </p:txBody>
      </p:sp>
      <p:sp>
        <p:nvSpPr>
          <p:cNvPr id="3" name="Content Placeholder 2"/>
          <p:cNvSpPr>
            <a:spLocks noGrp="1"/>
          </p:cNvSpPr>
          <p:nvPr>
            <p:ph idx="1"/>
          </p:nvPr>
        </p:nvSpPr>
        <p:spPr/>
        <p:txBody>
          <a:bodyPr/>
          <a:lstStyle/>
          <a:p>
            <a:r>
              <a:rPr lang="en-US" sz="2400" dirty="0">
                <a:solidFill>
                  <a:srgbClr val="4D4D4D"/>
                </a:solidFill>
                <a:latin typeface="+mn-lt"/>
              </a:rPr>
              <a:t>Key points , main themes for each question (with rich narrative) </a:t>
            </a:r>
          </a:p>
          <a:p>
            <a:r>
              <a:rPr lang="en-US" sz="2400" dirty="0">
                <a:solidFill>
                  <a:srgbClr val="4D4D4D"/>
                </a:solidFill>
                <a:latin typeface="+mn-lt"/>
              </a:rPr>
              <a:t>Quotes </a:t>
            </a:r>
          </a:p>
          <a:p>
            <a:r>
              <a:rPr lang="en-US" sz="2400" dirty="0">
                <a:solidFill>
                  <a:srgbClr val="4D4D4D"/>
                </a:solidFill>
                <a:latin typeface="+mn-lt"/>
              </a:rPr>
              <a:t>Big ideas, hunches, or thoughts</a:t>
            </a:r>
          </a:p>
          <a:p>
            <a:r>
              <a:rPr lang="en-US" sz="2400" dirty="0">
                <a:solidFill>
                  <a:srgbClr val="4D4D4D"/>
                </a:solidFill>
                <a:latin typeface="+mn-lt"/>
              </a:rPr>
              <a:t>Other notes </a:t>
            </a:r>
          </a:p>
          <a:p>
            <a:endParaRPr lang="en-US" sz="2400" dirty="0">
              <a:solidFill>
                <a:srgbClr val="4D4D4D"/>
              </a:solidFill>
              <a:latin typeface="+mn-lt"/>
            </a:endParaRPr>
          </a:p>
        </p:txBody>
      </p:sp>
    </p:spTree>
    <p:extLst>
      <p:ext uri="{BB962C8B-B14F-4D97-AF65-F5344CB8AC3E}">
        <p14:creationId xmlns:p14="http://schemas.microsoft.com/office/powerpoint/2010/main" val="3439825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713725" y="3014129"/>
            <a:ext cx="8267715" cy="11971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After the data collection</a:t>
            </a:r>
            <a:endParaRPr lang="it-IT"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nSpc>
                <a:spcPts val="3920"/>
              </a:lnSpc>
            </a:pP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36563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FDBA-2780-4308-9C03-2625DAF6787B}"/>
              </a:ext>
            </a:extLst>
          </p:cNvPr>
          <p:cNvSpPr>
            <a:spLocks noGrp="1"/>
          </p:cNvSpPr>
          <p:nvPr>
            <p:ph type="title"/>
          </p:nvPr>
        </p:nvSpPr>
        <p:spPr>
          <a:xfrm>
            <a:off x="824938" y="165140"/>
            <a:ext cx="10542124" cy="1152000"/>
          </a:xfrm>
        </p:spPr>
        <p:txBody>
          <a:bodyPr/>
          <a:lstStyle/>
          <a:p>
            <a:r>
              <a:rPr lang="en-US" dirty="0"/>
              <a:t>After Data collection Lesson learned</a:t>
            </a:r>
          </a:p>
        </p:txBody>
      </p:sp>
      <p:sp>
        <p:nvSpPr>
          <p:cNvPr id="3" name="Content Placeholder 2">
            <a:extLst>
              <a:ext uri="{FF2B5EF4-FFF2-40B4-BE49-F238E27FC236}">
                <a16:creationId xmlns:a16="http://schemas.microsoft.com/office/drawing/2014/main" id="{3F1AB413-EC09-41C0-B0F3-79D00B587086}"/>
              </a:ext>
            </a:extLst>
          </p:cNvPr>
          <p:cNvSpPr>
            <a:spLocks noGrp="1"/>
          </p:cNvSpPr>
          <p:nvPr>
            <p:ph idx="1"/>
          </p:nvPr>
        </p:nvSpPr>
        <p:spPr>
          <a:xfrm>
            <a:off x="1092200" y="1378973"/>
            <a:ext cx="10542124" cy="4100053"/>
          </a:xfrm>
        </p:spPr>
        <p:txBody>
          <a:bodyPr/>
          <a:lstStyle/>
          <a:p>
            <a:r>
              <a:rPr lang="en-US" sz="2400" dirty="0">
                <a:solidFill>
                  <a:srgbClr val="4D4D4D"/>
                </a:solidFill>
                <a:latin typeface="+mn-lt"/>
              </a:rPr>
              <a:t>Data filing, organizing the files and the notes </a:t>
            </a:r>
          </a:p>
          <a:p>
            <a:r>
              <a:rPr lang="en-US" sz="2400" dirty="0">
                <a:solidFill>
                  <a:srgbClr val="4D4D4D"/>
                </a:solidFill>
                <a:latin typeface="+mn-lt"/>
              </a:rPr>
              <a:t>Structuring the files to the analysis </a:t>
            </a:r>
          </a:p>
          <a:p>
            <a:r>
              <a:rPr lang="en-US" sz="2400" dirty="0">
                <a:solidFill>
                  <a:srgbClr val="4D4D4D"/>
                </a:solidFill>
                <a:latin typeface="+mn-lt"/>
              </a:rPr>
              <a:t>Find common understanding to the coding process</a:t>
            </a:r>
          </a:p>
          <a:p>
            <a:r>
              <a:rPr lang="en-US" sz="2400" dirty="0">
                <a:solidFill>
                  <a:srgbClr val="4D4D4D"/>
                </a:solidFill>
                <a:latin typeface="+mn-lt"/>
              </a:rPr>
              <a:t>Read the all the transcripts before starting the coding</a:t>
            </a:r>
          </a:p>
          <a:p>
            <a:r>
              <a:rPr lang="en-US" sz="2400" dirty="0">
                <a:solidFill>
                  <a:srgbClr val="4D4D4D"/>
                </a:solidFill>
                <a:latin typeface="+mn-lt"/>
              </a:rPr>
              <a:t>Highly recommended to not count on one person on coding to end-up with subjective codes</a:t>
            </a:r>
          </a:p>
          <a:p>
            <a:r>
              <a:rPr lang="en-US" sz="2400" dirty="0">
                <a:solidFill>
                  <a:srgbClr val="4D4D4D"/>
                </a:solidFill>
                <a:latin typeface="+mn-lt"/>
              </a:rPr>
              <a:t>Agree on the analysis methodology</a:t>
            </a:r>
          </a:p>
          <a:p>
            <a:r>
              <a:rPr lang="en-US" sz="2400" dirty="0">
                <a:solidFill>
                  <a:srgbClr val="4D4D4D"/>
                </a:solidFill>
                <a:latin typeface="+mn-lt"/>
              </a:rPr>
              <a:t>Arrange for in-between meeting during the analysis to review &amp; discuss</a:t>
            </a:r>
          </a:p>
        </p:txBody>
      </p:sp>
    </p:spTree>
    <p:extLst>
      <p:ext uri="{BB962C8B-B14F-4D97-AF65-F5344CB8AC3E}">
        <p14:creationId xmlns:p14="http://schemas.microsoft.com/office/powerpoint/2010/main" val="186905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A11116-C8E7-467F-BD4C-CA1F0FAE16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98651" y="530225"/>
            <a:ext cx="8351724" cy="5223664"/>
          </a:xfrm>
          <a:prstGeom prst="rect">
            <a:avLst/>
          </a:prstGeom>
          <a:noFill/>
          <a:ln>
            <a:noFill/>
          </a:ln>
        </p:spPr>
      </p:pic>
      <p:sp>
        <p:nvSpPr>
          <p:cNvPr id="2" name="Title 1">
            <a:extLst>
              <a:ext uri="{FF2B5EF4-FFF2-40B4-BE49-F238E27FC236}">
                <a16:creationId xmlns:a16="http://schemas.microsoft.com/office/drawing/2014/main" id="{031CFE1A-1B57-483C-BB09-1F5664A1D2FA}"/>
              </a:ext>
            </a:extLst>
          </p:cNvPr>
          <p:cNvSpPr>
            <a:spLocks noGrp="1"/>
          </p:cNvSpPr>
          <p:nvPr>
            <p:ph type="title"/>
          </p:nvPr>
        </p:nvSpPr>
        <p:spPr>
          <a:xfrm>
            <a:off x="540000" y="528111"/>
            <a:ext cx="11052002" cy="1152000"/>
          </a:xfrm>
        </p:spPr>
        <p:txBody>
          <a:bodyPr anchor="t"/>
          <a:lstStyle/>
          <a:p>
            <a:r>
              <a:rPr lang="en-GB" dirty="0"/>
              <a:t>Data triangulation  </a:t>
            </a:r>
          </a:p>
        </p:txBody>
      </p:sp>
    </p:spTree>
    <p:extLst>
      <p:ext uri="{BB962C8B-B14F-4D97-AF65-F5344CB8AC3E}">
        <p14:creationId xmlns:p14="http://schemas.microsoft.com/office/powerpoint/2010/main" val="3945029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FE1A-1B57-483C-BB09-1F5664A1D2FA}"/>
              </a:ext>
            </a:extLst>
          </p:cNvPr>
          <p:cNvSpPr>
            <a:spLocks noGrp="1"/>
          </p:cNvSpPr>
          <p:nvPr>
            <p:ph type="title"/>
          </p:nvPr>
        </p:nvSpPr>
        <p:spPr>
          <a:xfrm>
            <a:off x="589136" y="599364"/>
            <a:ext cx="11052002" cy="1152000"/>
          </a:xfrm>
        </p:spPr>
        <p:txBody>
          <a:bodyPr anchor="t"/>
          <a:lstStyle/>
          <a:p>
            <a:r>
              <a:rPr lang="en-GB" dirty="0"/>
              <a:t>Types of data triangulation  </a:t>
            </a:r>
          </a:p>
        </p:txBody>
      </p:sp>
      <p:sp>
        <p:nvSpPr>
          <p:cNvPr id="4" name="Content Placeholder 3">
            <a:extLst>
              <a:ext uri="{FF2B5EF4-FFF2-40B4-BE49-F238E27FC236}">
                <a16:creationId xmlns:a16="http://schemas.microsoft.com/office/drawing/2014/main" id="{68C89C58-4350-4904-80E6-F64436A74BB0}"/>
              </a:ext>
            </a:extLst>
          </p:cNvPr>
          <p:cNvSpPr>
            <a:spLocks noGrp="1"/>
          </p:cNvSpPr>
          <p:nvPr>
            <p:ph idx="1"/>
          </p:nvPr>
        </p:nvSpPr>
        <p:spPr>
          <a:xfrm>
            <a:off x="1348073" y="2344876"/>
            <a:ext cx="8508307" cy="1822775"/>
          </a:xfrm>
        </p:spPr>
        <p:txBody>
          <a:bodyPr/>
          <a:lstStyle/>
          <a:p>
            <a:pPr marL="0" indent="0">
              <a:buNone/>
            </a:pPr>
            <a:endParaRPr lang="en-US" sz="2800" dirty="0">
              <a:solidFill>
                <a:srgbClr val="4D4D4D"/>
              </a:solidFill>
              <a:latin typeface="+mn-lt"/>
            </a:endParaRPr>
          </a:p>
          <a:p>
            <a:pPr marL="0" indent="0">
              <a:buNone/>
            </a:pPr>
            <a:endParaRPr lang="en-US" sz="2800" dirty="0">
              <a:solidFill>
                <a:srgbClr val="4D4D4D"/>
              </a:solidFill>
              <a:latin typeface="+mn-lt"/>
            </a:endParaRPr>
          </a:p>
          <a:p>
            <a:pPr marL="0" indent="0">
              <a:buNone/>
            </a:pPr>
            <a:r>
              <a:rPr lang="en-US" sz="2800" dirty="0">
                <a:solidFill>
                  <a:srgbClr val="4D4D4D"/>
                </a:solidFill>
                <a:latin typeface="+mn-lt"/>
              </a:rPr>
              <a:t>2) Enriching and deepening understanding </a:t>
            </a:r>
          </a:p>
          <a:p>
            <a:pPr lvl="0">
              <a:buFont typeface="Wingdings" panose="05000000000000000000" pitchFamily="2" charset="2"/>
              <a:buChar char="q"/>
            </a:pPr>
            <a:endParaRPr lang="en-US" dirty="0">
              <a:solidFill>
                <a:srgbClr val="4D4D4D"/>
              </a:solidFill>
              <a:latin typeface="+mn-lt"/>
            </a:endParaRPr>
          </a:p>
          <a:p>
            <a:endParaRPr lang="en-US" dirty="0">
              <a:solidFill>
                <a:srgbClr val="4D4D4D"/>
              </a:solidFill>
              <a:latin typeface="+mn-lt"/>
            </a:endParaRPr>
          </a:p>
        </p:txBody>
      </p:sp>
      <p:sp>
        <p:nvSpPr>
          <p:cNvPr id="5" name="Content Placeholder 3">
            <a:extLst>
              <a:ext uri="{FF2B5EF4-FFF2-40B4-BE49-F238E27FC236}">
                <a16:creationId xmlns:a16="http://schemas.microsoft.com/office/drawing/2014/main" id="{99ACC387-969E-4888-98D2-A7A2FE1414AF}"/>
              </a:ext>
            </a:extLst>
          </p:cNvPr>
          <p:cNvSpPr txBox="1">
            <a:spLocks/>
          </p:cNvSpPr>
          <p:nvPr/>
        </p:nvSpPr>
        <p:spPr>
          <a:xfrm>
            <a:off x="1348074" y="1472120"/>
            <a:ext cx="7934149" cy="1822775"/>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endParaRPr lang="en-US" sz="2800" dirty="0">
              <a:solidFill>
                <a:srgbClr val="4D4D4D"/>
              </a:solidFill>
              <a:latin typeface="+mn-lt"/>
            </a:endParaRPr>
          </a:p>
          <a:p>
            <a:pPr marL="0" indent="0">
              <a:buNone/>
            </a:pPr>
            <a:r>
              <a:rPr lang="en-US" sz="2800" dirty="0">
                <a:solidFill>
                  <a:srgbClr val="4D4D4D"/>
                </a:solidFill>
                <a:latin typeface="+mn-lt"/>
              </a:rPr>
              <a:t>1) Cross checking for accuracy and consistency </a:t>
            </a:r>
          </a:p>
          <a:p>
            <a:pPr>
              <a:buFont typeface="Wingdings" panose="05000000000000000000" pitchFamily="2" charset="2"/>
              <a:buChar char="q"/>
            </a:pPr>
            <a:endParaRPr lang="en-US" dirty="0">
              <a:solidFill>
                <a:srgbClr val="4D4D4D"/>
              </a:solidFill>
              <a:latin typeface="+mn-lt"/>
            </a:endParaRPr>
          </a:p>
          <a:p>
            <a:pPr marL="0" indent="0">
              <a:buNone/>
            </a:pPr>
            <a:endParaRPr lang="en-US" dirty="0">
              <a:solidFill>
                <a:srgbClr val="4D4D4D"/>
              </a:solidFill>
              <a:latin typeface="+mn-lt"/>
            </a:endParaRPr>
          </a:p>
        </p:txBody>
      </p:sp>
    </p:spTree>
    <p:extLst>
      <p:ext uri="{BB962C8B-B14F-4D97-AF65-F5344CB8AC3E}">
        <p14:creationId xmlns:p14="http://schemas.microsoft.com/office/powerpoint/2010/main" val="2888523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FE1A-1B57-483C-BB09-1F5664A1D2FA}"/>
              </a:ext>
            </a:extLst>
          </p:cNvPr>
          <p:cNvSpPr>
            <a:spLocks noGrp="1"/>
          </p:cNvSpPr>
          <p:nvPr>
            <p:ph type="title"/>
          </p:nvPr>
        </p:nvSpPr>
        <p:spPr>
          <a:xfrm>
            <a:off x="599999" y="592098"/>
            <a:ext cx="11052002" cy="1152000"/>
          </a:xfrm>
        </p:spPr>
        <p:txBody>
          <a:bodyPr anchor="t"/>
          <a:lstStyle/>
          <a:p>
            <a:r>
              <a:rPr lang="en-US" dirty="0"/>
              <a:t>3 ways to triangulate qualitative data</a:t>
            </a:r>
            <a:endParaRPr lang="en-US" dirty="0">
              <a:effectLst/>
            </a:endParaRPr>
          </a:p>
        </p:txBody>
      </p:sp>
      <p:sp>
        <p:nvSpPr>
          <p:cNvPr id="4" name="Content Placeholder 3">
            <a:extLst>
              <a:ext uri="{FF2B5EF4-FFF2-40B4-BE49-F238E27FC236}">
                <a16:creationId xmlns:a16="http://schemas.microsoft.com/office/drawing/2014/main" id="{68C89C58-4350-4904-80E6-F64436A74BB0}"/>
              </a:ext>
            </a:extLst>
          </p:cNvPr>
          <p:cNvSpPr>
            <a:spLocks noGrp="1"/>
          </p:cNvSpPr>
          <p:nvPr>
            <p:ph idx="1"/>
          </p:nvPr>
        </p:nvSpPr>
        <p:spPr>
          <a:xfrm>
            <a:off x="1092199" y="1435396"/>
            <a:ext cx="10499801" cy="4374668"/>
          </a:xfrm>
        </p:spPr>
        <p:txBody>
          <a:bodyPr/>
          <a:lstStyle/>
          <a:p>
            <a:pPr marL="457200" indent="-457200">
              <a:lnSpc>
                <a:spcPct val="150000"/>
              </a:lnSpc>
              <a:buClr>
                <a:srgbClr val="4D4D4D"/>
              </a:buClr>
              <a:buFont typeface="+mj-lt"/>
              <a:buAutoNum type="arabicPeriod"/>
            </a:pPr>
            <a:r>
              <a:rPr lang="en-US" sz="2400" dirty="0">
                <a:solidFill>
                  <a:srgbClr val="4D4D4D"/>
                </a:solidFill>
                <a:latin typeface="+mn-lt"/>
              </a:rPr>
              <a:t>Triangulate qualitative data with qualitative data overtime and from differ resources </a:t>
            </a:r>
          </a:p>
          <a:p>
            <a:pPr marL="457200" indent="-457200">
              <a:lnSpc>
                <a:spcPct val="150000"/>
              </a:lnSpc>
              <a:buClr>
                <a:srgbClr val="4D4D4D"/>
              </a:buClr>
              <a:buFont typeface="+mj-lt"/>
              <a:buAutoNum type="arabicPeriod"/>
            </a:pPr>
            <a:r>
              <a:rPr lang="it-IT" sz="2400" dirty="0">
                <a:solidFill>
                  <a:srgbClr val="4D4D4D"/>
                </a:solidFill>
                <a:latin typeface="+mn-lt"/>
              </a:rPr>
              <a:t>Triangulate qualitative data with quantitative data.</a:t>
            </a:r>
          </a:p>
          <a:p>
            <a:pPr marL="457200" indent="-457200">
              <a:lnSpc>
                <a:spcPct val="150000"/>
              </a:lnSpc>
              <a:buClr>
                <a:srgbClr val="4D4D4D"/>
              </a:buClr>
              <a:buFont typeface="+mj-lt"/>
              <a:buAutoNum type="arabicPeriod"/>
            </a:pPr>
            <a:r>
              <a:rPr lang="en-US" sz="2400" dirty="0">
                <a:solidFill>
                  <a:srgbClr val="4D4D4D"/>
                </a:solidFill>
                <a:latin typeface="+mn-lt"/>
              </a:rPr>
              <a:t>Transform qualitative coded data into quantitative data – a process known as quantizing – and triangulate it with quantitative data.</a:t>
            </a:r>
            <a:r>
              <a:rPr lang="it-IT" sz="2400" dirty="0">
                <a:solidFill>
                  <a:srgbClr val="4D4D4D"/>
                </a:solidFill>
                <a:latin typeface="+mn-lt"/>
              </a:rPr>
              <a:t> </a:t>
            </a:r>
            <a:endParaRPr lang="en-US" sz="2400" dirty="0">
              <a:solidFill>
                <a:srgbClr val="4D4D4D"/>
              </a:solidFill>
              <a:latin typeface="+mn-lt"/>
            </a:endParaRPr>
          </a:p>
          <a:p>
            <a:pPr marL="457200" indent="-457200">
              <a:lnSpc>
                <a:spcPct val="150000"/>
              </a:lnSpc>
              <a:buClr>
                <a:srgbClr val="4D4D4D"/>
              </a:buClr>
              <a:buFont typeface="+mj-lt"/>
              <a:buAutoNum type="arabicPeriod"/>
            </a:pPr>
            <a:endParaRPr lang="en-US" sz="2400" dirty="0">
              <a:solidFill>
                <a:srgbClr val="4D4D4D"/>
              </a:solidFill>
              <a:latin typeface="+mn-lt"/>
            </a:endParaRPr>
          </a:p>
        </p:txBody>
      </p:sp>
    </p:spTree>
    <p:extLst>
      <p:ext uri="{BB962C8B-B14F-4D97-AF65-F5344CB8AC3E}">
        <p14:creationId xmlns:p14="http://schemas.microsoft.com/office/powerpoint/2010/main" val="576919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FE1A-1B57-483C-BB09-1F5664A1D2FA}"/>
              </a:ext>
            </a:extLst>
          </p:cNvPr>
          <p:cNvSpPr>
            <a:spLocks noGrp="1"/>
          </p:cNvSpPr>
          <p:nvPr>
            <p:ph type="title"/>
          </p:nvPr>
        </p:nvSpPr>
        <p:spPr>
          <a:xfrm>
            <a:off x="444307" y="342574"/>
            <a:ext cx="11052002" cy="1152000"/>
          </a:xfrm>
        </p:spPr>
        <p:txBody>
          <a:bodyPr anchor="t"/>
          <a:lstStyle/>
          <a:p>
            <a:r>
              <a:rPr lang="en-US" dirty="0">
                <a:effectLst/>
              </a:rPr>
              <a:t>Qualitative data with qualitative data</a:t>
            </a:r>
          </a:p>
        </p:txBody>
      </p:sp>
      <p:pic>
        <p:nvPicPr>
          <p:cNvPr id="5" name="Picture 4">
            <a:extLst>
              <a:ext uri="{FF2B5EF4-FFF2-40B4-BE49-F238E27FC236}">
                <a16:creationId xmlns:a16="http://schemas.microsoft.com/office/drawing/2014/main" id="{5142CD2F-50A4-4BBA-AB0F-B93306BD2B46}"/>
              </a:ext>
            </a:extLst>
          </p:cNvPr>
          <p:cNvPicPr/>
          <p:nvPr/>
        </p:nvPicPr>
        <p:blipFill>
          <a:blip r:embed="rId3"/>
          <a:stretch>
            <a:fillRect/>
          </a:stretch>
        </p:blipFill>
        <p:spPr>
          <a:xfrm>
            <a:off x="922848" y="1261102"/>
            <a:ext cx="9172128" cy="4335795"/>
          </a:xfrm>
          <a:prstGeom prst="rect">
            <a:avLst/>
          </a:prstGeom>
        </p:spPr>
      </p:pic>
      <p:sp>
        <p:nvSpPr>
          <p:cNvPr id="6" name="Content Placeholder 5">
            <a:extLst>
              <a:ext uri="{FF2B5EF4-FFF2-40B4-BE49-F238E27FC236}">
                <a16:creationId xmlns:a16="http://schemas.microsoft.com/office/drawing/2014/main" id="{E2C8E50C-32ED-28A7-8DFA-F4AD79F94D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8438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54BF7A-7E3F-475E-9E01-D4EFF06AA50E}"/>
              </a:ext>
            </a:extLst>
          </p:cNvPr>
          <p:cNvPicPr>
            <a:picLocks noChangeAspect="1"/>
          </p:cNvPicPr>
          <p:nvPr/>
        </p:nvPicPr>
        <p:blipFill>
          <a:blip r:embed="rId3"/>
          <a:stretch>
            <a:fillRect/>
          </a:stretch>
        </p:blipFill>
        <p:spPr>
          <a:xfrm>
            <a:off x="0" y="1034013"/>
            <a:ext cx="12192000" cy="4789973"/>
          </a:xfrm>
          <a:prstGeom prst="rect">
            <a:avLst/>
          </a:prstGeom>
        </p:spPr>
      </p:pic>
      <p:sp>
        <p:nvSpPr>
          <p:cNvPr id="6" name="Title 1">
            <a:extLst>
              <a:ext uri="{FF2B5EF4-FFF2-40B4-BE49-F238E27FC236}">
                <a16:creationId xmlns:a16="http://schemas.microsoft.com/office/drawing/2014/main" id="{0C556454-6BF0-43FC-8730-E9B079AC7AC5}"/>
              </a:ext>
            </a:extLst>
          </p:cNvPr>
          <p:cNvSpPr txBox="1">
            <a:spLocks/>
          </p:cNvSpPr>
          <p:nvPr/>
        </p:nvSpPr>
        <p:spPr>
          <a:xfrm>
            <a:off x="444307" y="342574"/>
            <a:ext cx="11052002" cy="115200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Qualitative data with qualitative data</a:t>
            </a:r>
            <a:endParaRPr lang="en-US" dirty="0"/>
          </a:p>
        </p:txBody>
      </p:sp>
    </p:spTree>
    <p:extLst>
      <p:ext uri="{BB962C8B-B14F-4D97-AF65-F5344CB8AC3E}">
        <p14:creationId xmlns:p14="http://schemas.microsoft.com/office/powerpoint/2010/main" val="312469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FE1A-1B57-483C-BB09-1F5664A1D2FA}"/>
              </a:ext>
            </a:extLst>
          </p:cNvPr>
          <p:cNvSpPr>
            <a:spLocks noGrp="1"/>
          </p:cNvSpPr>
          <p:nvPr>
            <p:ph type="title"/>
          </p:nvPr>
        </p:nvSpPr>
        <p:spPr>
          <a:xfrm>
            <a:off x="540000" y="197099"/>
            <a:ext cx="11052002" cy="1152000"/>
          </a:xfrm>
        </p:spPr>
        <p:txBody>
          <a:bodyPr anchor="t"/>
          <a:lstStyle/>
          <a:p>
            <a:r>
              <a:rPr lang="en-US" dirty="0"/>
              <a:t>Qualitative data with quantitative data</a:t>
            </a:r>
            <a:endParaRPr lang="en-US" dirty="0">
              <a:effectLst/>
            </a:endParaRPr>
          </a:p>
        </p:txBody>
      </p:sp>
      <p:sp>
        <p:nvSpPr>
          <p:cNvPr id="4" name="Content Placeholder 3">
            <a:extLst>
              <a:ext uri="{FF2B5EF4-FFF2-40B4-BE49-F238E27FC236}">
                <a16:creationId xmlns:a16="http://schemas.microsoft.com/office/drawing/2014/main" id="{68C89C58-4350-4904-80E6-F64436A74BB0}"/>
              </a:ext>
            </a:extLst>
          </p:cNvPr>
          <p:cNvSpPr>
            <a:spLocks noGrp="1"/>
          </p:cNvSpPr>
          <p:nvPr>
            <p:ph idx="1"/>
          </p:nvPr>
        </p:nvSpPr>
        <p:spPr>
          <a:xfrm>
            <a:off x="540001" y="1148316"/>
            <a:ext cx="5435497" cy="4746808"/>
          </a:xfrm>
        </p:spPr>
        <p:txBody>
          <a:bodyPr/>
          <a:lstStyle/>
          <a:p>
            <a:pPr marL="0" indent="0">
              <a:buNone/>
            </a:pPr>
            <a:r>
              <a:rPr lang="en-ZA" sz="2200" b="1" u="sng" dirty="0">
                <a:solidFill>
                  <a:schemeClr val="tx1">
                    <a:lumMod val="50000"/>
                  </a:schemeClr>
                </a:solidFill>
                <a:latin typeface="+mn-lt"/>
              </a:rPr>
              <a:t>CVME Round 2 (Quantitative)</a:t>
            </a:r>
            <a:r>
              <a:rPr lang="en-ZA" sz="2200" dirty="0">
                <a:solidFill>
                  <a:schemeClr val="tx1">
                    <a:lumMod val="50000"/>
                  </a:schemeClr>
                </a:solidFill>
                <a:latin typeface="+mn-lt"/>
              </a:rPr>
              <a:t> </a:t>
            </a:r>
          </a:p>
          <a:p>
            <a:pPr marL="0" indent="0">
              <a:buNone/>
            </a:pPr>
            <a:r>
              <a:rPr lang="en-ZA" sz="2200" dirty="0">
                <a:solidFill>
                  <a:schemeClr val="tx1">
                    <a:lumMod val="50000"/>
                  </a:schemeClr>
                </a:solidFill>
                <a:latin typeface="+mn-lt"/>
              </a:rPr>
              <a:t>29% of female HH and 12% of male HH cannot read or write </a:t>
            </a:r>
          </a:p>
          <a:p>
            <a:pPr marL="0" indent="0">
              <a:buNone/>
            </a:pPr>
            <a:endParaRPr lang="en-ZA" sz="2200" b="1" dirty="0">
              <a:solidFill>
                <a:schemeClr val="tx1">
                  <a:lumMod val="50000"/>
                </a:schemeClr>
              </a:solidFill>
              <a:latin typeface="+mn-lt"/>
            </a:endParaRPr>
          </a:p>
          <a:p>
            <a:pPr marL="0" indent="0">
              <a:buNone/>
            </a:pPr>
            <a:endParaRPr lang="en-US" sz="2200" dirty="0">
              <a:solidFill>
                <a:schemeClr val="tx1">
                  <a:lumMod val="50000"/>
                </a:schemeClr>
              </a:solidFill>
              <a:latin typeface="+mn-lt"/>
            </a:endParaRPr>
          </a:p>
          <a:p>
            <a:pPr marL="0" indent="0">
              <a:buNone/>
            </a:pPr>
            <a:endParaRPr lang="en-US" sz="2200" dirty="0">
              <a:solidFill>
                <a:schemeClr val="tx1">
                  <a:lumMod val="50000"/>
                </a:schemeClr>
              </a:solidFill>
              <a:latin typeface="+mn-lt"/>
            </a:endParaRPr>
          </a:p>
        </p:txBody>
      </p:sp>
      <p:sp>
        <p:nvSpPr>
          <p:cNvPr id="5" name="Content Placeholder 3">
            <a:extLst>
              <a:ext uri="{FF2B5EF4-FFF2-40B4-BE49-F238E27FC236}">
                <a16:creationId xmlns:a16="http://schemas.microsoft.com/office/drawing/2014/main" id="{93AAE1DD-0E4D-47F4-A613-C17CF12ACBE4}"/>
              </a:ext>
            </a:extLst>
          </p:cNvPr>
          <p:cNvSpPr txBox="1">
            <a:spLocks/>
          </p:cNvSpPr>
          <p:nvPr/>
        </p:nvSpPr>
        <p:spPr>
          <a:xfrm>
            <a:off x="6247008" y="1052623"/>
            <a:ext cx="5435497" cy="408290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ZA" sz="2200" b="1" u="sng" dirty="0">
                <a:solidFill>
                  <a:schemeClr val="tx1">
                    <a:lumMod val="50000"/>
                  </a:schemeClr>
                </a:solidFill>
                <a:latin typeface="+mn-lt"/>
              </a:rPr>
              <a:t>FGDs (Qualitative) </a:t>
            </a:r>
          </a:p>
          <a:p>
            <a:pPr marL="0" indent="0">
              <a:buFont typeface="Arial" charset="0"/>
              <a:buNone/>
            </a:pPr>
            <a:r>
              <a:rPr lang="en-ZA" sz="2200" dirty="0">
                <a:solidFill>
                  <a:schemeClr val="tx1">
                    <a:lumMod val="50000"/>
                  </a:schemeClr>
                </a:solidFill>
                <a:latin typeface="+mn-lt"/>
              </a:rPr>
              <a:t>Lack of literacy skills leads to women’s limited access to information on institutional services, leaving them mainly with family and other social networks as their primary source of information on available opportunities</a:t>
            </a:r>
          </a:p>
          <a:p>
            <a:pPr marL="0" indent="0">
              <a:buFont typeface="Arial" charset="0"/>
              <a:buNone/>
            </a:pPr>
            <a:r>
              <a:rPr lang="en-ZA" sz="2200" dirty="0">
                <a:solidFill>
                  <a:schemeClr val="tx1">
                    <a:lumMod val="50000"/>
                  </a:schemeClr>
                </a:solidFill>
                <a:latin typeface="+mn-lt"/>
              </a:rPr>
              <a:t>Participants reported that their children have better language skills, which they often depend on for their daily needs and social interactions.</a:t>
            </a:r>
            <a:r>
              <a:rPr lang="en-US" sz="2200" dirty="0">
                <a:solidFill>
                  <a:schemeClr val="tx1">
                    <a:lumMod val="50000"/>
                  </a:schemeClr>
                </a:solidFill>
                <a:latin typeface="+mn-lt"/>
              </a:rPr>
              <a:t> </a:t>
            </a:r>
          </a:p>
          <a:p>
            <a:pPr marL="0" indent="0">
              <a:buFont typeface="Arial" charset="0"/>
              <a:buNone/>
            </a:pPr>
            <a:endParaRPr lang="en-US" sz="2200" dirty="0">
              <a:solidFill>
                <a:schemeClr val="tx1">
                  <a:lumMod val="50000"/>
                </a:schemeClr>
              </a:solidFill>
              <a:latin typeface="+mn-lt"/>
            </a:endParaRPr>
          </a:p>
          <a:p>
            <a:endParaRPr lang="en-US" sz="2200" dirty="0">
              <a:solidFill>
                <a:schemeClr val="tx1">
                  <a:lumMod val="50000"/>
                </a:schemeClr>
              </a:solidFill>
              <a:latin typeface="+mn-lt"/>
            </a:endParaRPr>
          </a:p>
        </p:txBody>
      </p:sp>
    </p:spTree>
    <p:extLst>
      <p:ext uri="{BB962C8B-B14F-4D97-AF65-F5344CB8AC3E}">
        <p14:creationId xmlns:p14="http://schemas.microsoft.com/office/powerpoint/2010/main" val="1404171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1224" y="1665514"/>
            <a:ext cx="9595954" cy="1034143"/>
          </a:xfrm>
        </p:spPr>
        <p:txBody>
          <a:bodyPr/>
          <a:lstStyle/>
          <a:p>
            <a:r>
              <a:rPr lang="en-US" dirty="0"/>
              <a:t>Thank you for your attention</a:t>
            </a:r>
          </a:p>
        </p:txBody>
      </p:sp>
    </p:spTree>
    <p:extLst>
      <p:ext uri="{BB962C8B-B14F-4D97-AF65-F5344CB8AC3E}">
        <p14:creationId xmlns:p14="http://schemas.microsoft.com/office/powerpoint/2010/main" val="277942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5AC89-5FCB-40F2-98BB-695B096DF520}"/>
              </a:ext>
            </a:extLst>
          </p:cNvPr>
          <p:cNvPicPr>
            <a:picLocks noChangeAspect="1"/>
          </p:cNvPicPr>
          <p:nvPr/>
        </p:nvPicPr>
        <p:blipFill>
          <a:blip r:embed="rId2"/>
          <a:stretch>
            <a:fillRect/>
          </a:stretch>
        </p:blipFill>
        <p:spPr>
          <a:xfrm>
            <a:off x="8091377" y="2676592"/>
            <a:ext cx="4107075" cy="4192042"/>
          </a:xfrm>
          <a:prstGeom prst="rect">
            <a:avLst/>
          </a:prstGeom>
        </p:spPr>
      </p:pic>
      <p:sp>
        <p:nvSpPr>
          <p:cNvPr id="2" name="Title 1">
            <a:extLst>
              <a:ext uri="{FF2B5EF4-FFF2-40B4-BE49-F238E27FC236}">
                <a16:creationId xmlns:a16="http://schemas.microsoft.com/office/drawing/2014/main" id="{6AD73EB4-138D-4642-93CD-9AB60CF1AE06}"/>
              </a:ext>
            </a:extLst>
          </p:cNvPr>
          <p:cNvSpPr>
            <a:spLocks noGrp="1"/>
          </p:cNvSpPr>
          <p:nvPr>
            <p:ph type="title"/>
          </p:nvPr>
        </p:nvSpPr>
        <p:spPr>
          <a:xfrm>
            <a:off x="737454" y="242389"/>
            <a:ext cx="10542124" cy="1152000"/>
          </a:xfrm>
        </p:spPr>
        <p:txBody>
          <a:bodyPr/>
          <a:lstStyle/>
          <a:p>
            <a:r>
              <a:rPr lang="en-US" dirty="0"/>
              <a:t>Sampling and reaching the saturation level</a:t>
            </a:r>
          </a:p>
        </p:txBody>
      </p:sp>
      <p:sp>
        <p:nvSpPr>
          <p:cNvPr id="3" name="Content Placeholder 2">
            <a:extLst>
              <a:ext uri="{FF2B5EF4-FFF2-40B4-BE49-F238E27FC236}">
                <a16:creationId xmlns:a16="http://schemas.microsoft.com/office/drawing/2014/main" id="{6866D0B4-1B7F-4383-85B9-EBC5D9723D56}"/>
              </a:ext>
            </a:extLst>
          </p:cNvPr>
          <p:cNvSpPr>
            <a:spLocks noGrp="1"/>
          </p:cNvSpPr>
          <p:nvPr>
            <p:ph idx="1"/>
          </p:nvPr>
        </p:nvSpPr>
        <p:spPr>
          <a:xfrm>
            <a:off x="1008115" y="1267332"/>
            <a:ext cx="9005761" cy="4100053"/>
          </a:xfrm>
        </p:spPr>
        <p:txBody>
          <a:bodyPr/>
          <a:lstStyle/>
          <a:p>
            <a:pPr>
              <a:lnSpc>
                <a:spcPct val="150000"/>
              </a:lnSpc>
              <a:buClr>
                <a:srgbClr val="4D4D4D"/>
              </a:buClr>
              <a:buFont typeface="Wingdings" panose="05000000000000000000" pitchFamily="2" charset="2"/>
              <a:buChar char="q"/>
            </a:pPr>
            <a:r>
              <a:rPr lang="en-US" sz="2200" dirty="0">
                <a:solidFill>
                  <a:srgbClr val="4D4D4D"/>
                </a:solidFill>
              </a:rPr>
              <a:t>The type of the study  “some studies “may reach saturation faster- </a:t>
            </a:r>
            <a:r>
              <a:rPr lang="en-US" sz="2200" b="1" dirty="0">
                <a:solidFill>
                  <a:srgbClr val="4D4D4D"/>
                </a:solidFill>
              </a:rPr>
              <a:t>when to decide on the saturation level?</a:t>
            </a:r>
          </a:p>
          <a:p>
            <a:pPr>
              <a:lnSpc>
                <a:spcPct val="150000"/>
              </a:lnSpc>
              <a:buClr>
                <a:srgbClr val="4D4D4D"/>
              </a:buClr>
              <a:buFont typeface="Wingdings" panose="05000000000000000000" pitchFamily="2" charset="2"/>
              <a:buChar char="q"/>
            </a:pPr>
            <a:r>
              <a:rPr lang="en-US" sz="2200" dirty="0">
                <a:solidFill>
                  <a:srgbClr val="4D4D4D"/>
                </a:solidFill>
              </a:rPr>
              <a:t>The heterogeneity of the population (Composition of the groups)</a:t>
            </a:r>
          </a:p>
          <a:p>
            <a:pPr>
              <a:lnSpc>
                <a:spcPct val="150000"/>
              </a:lnSpc>
              <a:buClr>
                <a:srgbClr val="4D4D4D"/>
              </a:buClr>
              <a:buFont typeface="Wingdings" panose="05000000000000000000" pitchFamily="2" charset="2"/>
              <a:buChar char="q"/>
            </a:pPr>
            <a:r>
              <a:rPr lang="en-US" sz="2200" dirty="0">
                <a:solidFill>
                  <a:srgbClr val="4D4D4D"/>
                </a:solidFill>
              </a:rPr>
              <a:t>Groups of special interest that require intensive study</a:t>
            </a:r>
          </a:p>
          <a:p>
            <a:pPr>
              <a:lnSpc>
                <a:spcPct val="150000"/>
              </a:lnSpc>
              <a:buClr>
                <a:srgbClr val="4D4D4D"/>
              </a:buClr>
              <a:buFont typeface="Wingdings" panose="05000000000000000000" pitchFamily="2" charset="2"/>
              <a:buChar char="q"/>
            </a:pPr>
            <a:r>
              <a:rPr lang="en-US" sz="2200" dirty="0">
                <a:solidFill>
                  <a:srgbClr val="4D4D4D"/>
                </a:solidFill>
              </a:rPr>
              <a:t>Multiple samples within one study</a:t>
            </a:r>
          </a:p>
          <a:p>
            <a:pPr>
              <a:lnSpc>
                <a:spcPct val="150000"/>
              </a:lnSpc>
              <a:buClr>
                <a:srgbClr val="4D4D4D"/>
              </a:buClr>
              <a:buFont typeface="Wingdings" panose="05000000000000000000" pitchFamily="2" charset="2"/>
              <a:buChar char="q"/>
            </a:pPr>
            <a:r>
              <a:rPr lang="en-US" sz="2200" dirty="0">
                <a:solidFill>
                  <a:srgbClr val="4D4D4D"/>
                </a:solidFill>
              </a:rPr>
              <a:t>Types of data collection methods used</a:t>
            </a:r>
          </a:p>
          <a:p>
            <a:pPr>
              <a:lnSpc>
                <a:spcPct val="150000"/>
              </a:lnSpc>
              <a:buClr>
                <a:srgbClr val="4D4D4D"/>
              </a:buClr>
              <a:buFont typeface="Wingdings" panose="05000000000000000000" pitchFamily="2" charset="2"/>
              <a:buChar char="q"/>
            </a:pPr>
            <a:r>
              <a:rPr lang="en-US" sz="2200" dirty="0">
                <a:solidFill>
                  <a:srgbClr val="4D4D4D"/>
                </a:solidFill>
              </a:rPr>
              <a:t> Budget and resources available</a:t>
            </a:r>
          </a:p>
        </p:txBody>
      </p:sp>
    </p:spTree>
    <p:extLst>
      <p:ext uri="{BB962C8B-B14F-4D97-AF65-F5344CB8AC3E}">
        <p14:creationId xmlns:p14="http://schemas.microsoft.com/office/powerpoint/2010/main" val="413046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AEB6-BCF5-3C22-1D47-D0AE4CC8F1A9}"/>
              </a:ext>
            </a:extLst>
          </p:cNvPr>
          <p:cNvSpPr>
            <a:spLocks noGrp="1"/>
          </p:cNvSpPr>
          <p:nvPr>
            <p:ph type="title" idx="4294967295"/>
          </p:nvPr>
        </p:nvSpPr>
        <p:spPr>
          <a:xfrm>
            <a:off x="1649413" y="665163"/>
            <a:ext cx="10542587" cy="1150937"/>
          </a:xfrm>
        </p:spPr>
        <p:txBody>
          <a:bodyPr/>
          <a:lstStyle/>
          <a:p>
            <a:r>
              <a:rPr lang="en-US" dirty="0"/>
              <a:t>Innovative Data Collection Methods</a:t>
            </a:r>
          </a:p>
        </p:txBody>
      </p:sp>
    </p:spTree>
    <p:extLst>
      <p:ext uri="{BB962C8B-B14F-4D97-AF65-F5344CB8AC3E}">
        <p14:creationId xmlns:p14="http://schemas.microsoft.com/office/powerpoint/2010/main" val="134551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186" y="397001"/>
            <a:ext cx="4601851" cy="5474248"/>
          </a:xfrm>
        </p:spPr>
        <p:txBody>
          <a:bodyPr>
            <a:noAutofit/>
          </a:bodyPr>
          <a:lstStyle/>
          <a:p>
            <a:pPr>
              <a:buFont typeface="Wingdings" panose="05000000000000000000" pitchFamily="2" charset="2"/>
              <a:buChar char="q"/>
            </a:pPr>
            <a:r>
              <a:rPr lang="en-US" sz="3200" b="1" dirty="0">
                <a:latin typeface="+mn-lt"/>
              </a:rPr>
              <a:t>Free listing</a:t>
            </a:r>
          </a:p>
          <a:p>
            <a:pPr>
              <a:buFont typeface="Arial" panose="020B0604020202020204" pitchFamily="34" charset="0"/>
              <a:buChar char="•"/>
            </a:pPr>
            <a:r>
              <a:rPr lang="en-US" sz="2200" dirty="0">
                <a:solidFill>
                  <a:srgbClr val="4D4D4D"/>
                </a:solidFill>
                <a:latin typeface="+mn-lt"/>
              </a:rPr>
              <a:t>Asking participants to list all different kinds of XXX they can think of. It reveals the most salient (top of mind) items for the domain.</a:t>
            </a:r>
          </a:p>
          <a:p>
            <a:pPr marL="0" indent="0">
              <a:buNone/>
            </a:pPr>
            <a:endParaRPr lang="en-US" sz="2200" dirty="0">
              <a:solidFill>
                <a:srgbClr val="4D4D4D"/>
              </a:solidFill>
              <a:latin typeface="+mn-lt"/>
            </a:endParaRPr>
          </a:p>
          <a:p>
            <a:pPr marL="0" indent="0">
              <a:buNone/>
            </a:pPr>
            <a:endParaRPr lang="en-US" sz="2200" dirty="0">
              <a:solidFill>
                <a:srgbClr val="4D4D4D"/>
              </a:solidFill>
              <a:latin typeface="+mn-lt"/>
            </a:endParaRPr>
          </a:p>
          <a:p>
            <a:pPr>
              <a:buFont typeface="Arial" panose="020B0604020202020204" pitchFamily="34" charset="0"/>
              <a:buChar char="•"/>
            </a:pPr>
            <a:r>
              <a:rPr lang="en-US" sz="2200" dirty="0">
                <a:solidFill>
                  <a:srgbClr val="4D4D4D"/>
                </a:solidFill>
                <a:latin typeface="+mn-lt"/>
              </a:rPr>
              <a:t>Helps quantify each item’s frequency and rank </a:t>
            </a:r>
          </a:p>
          <a:p>
            <a:pPr marL="0" indent="0">
              <a:buNone/>
            </a:pPr>
            <a:endParaRPr lang="en-US" sz="2400" dirty="0">
              <a:latin typeface="+mn-lt"/>
            </a:endParaRP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6</a:t>
            </a:fld>
            <a:endParaRPr lang="en-US"/>
          </a:p>
        </p:txBody>
      </p:sp>
      <p:sp>
        <p:nvSpPr>
          <p:cNvPr id="6" name="Content Placeholder 2">
            <a:extLst>
              <a:ext uri="{FF2B5EF4-FFF2-40B4-BE49-F238E27FC236}">
                <a16:creationId xmlns:a16="http://schemas.microsoft.com/office/drawing/2014/main" id="{32BFF56F-DCE8-4B70-A217-29ECE31B4041}"/>
              </a:ext>
            </a:extLst>
          </p:cNvPr>
          <p:cNvSpPr txBox="1">
            <a:spLocks/>
          </p:cNvSpPr>
          <p:nvPr/>
        </p:nvSpPr>
        <p:spPr>
          <a:xfrm>
            <a:off x="5656521" y="530369"/>
            <a:ext cx="6367388" cy="5826125"/>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200" dirty="0">
              <a:solidFill>
                <a:srgbClr val="4D4D4D"/>
              </a:solidFill>
              <a:latin typeface="+mn-lt"/>
            </a:endParaRPr>
          </a:p>
        </p:txBody>
      </p:sp>
      <p:sp>
        <p:nvSpPr>
          <p:cNvPr id="9" name="Content Placeholder 2">
            <a:extLst>
              <a:ext uri="{FF2B5EF4-FFF2-40B4-BE49-F238E27FC236}">
                <a16:creationId xmlns:a16="http://schemas.microsoft.com/office/drawing/2014/main" id="{EDFFCE06-BEE9-35E5-9BE4-39B74E0E5AD2}"/>
              </a:ext>
            </a:extLst>
          </p:cNvPr>
          <p:cNvSpPr txBox="1">
            <a:spLocks/>
          </p:cNvSpPr>
          <p:nvPr/>
        </p:nvSpPr>
        <p:spPr>
          <a:xfrm>
            <a:off x="5446350" y="136525"/>
            <a:ext cx="6367388" cy="640668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b="1" dirty="0">
                <a:latin typeface="+mn-lt"/>
              </a:rPr>
              <a:t>An example of free listing (Egypt):</a:t>
            </a:r>
          </a:p>
          <a:p>
            <a:pPr marL="0" indent="0">
              <a:buNone/>
            </a:pPr>
            <a:r>
              <a:rPr lang="en-US" sz="2200" dirty="0">
                <a:solidFill>
                  <a:srgbClr val="4D4D4D"/>
                </a:solidFill>
                <a:latin typeface="+mn-lt"/>
              </a:rPr>
              <a:t>Asking participants to list criteria they believe is associated with being more vulnerable, then display all collected criteria and ask them to rank the top 5 criteria from their point of view (5 for most vulnerable and 1 for least vulnerable). </a:t>
            </a:r>
          </a:p>
          <a:p>
            <a:pPr marL="0" indent="0">
              <a:buNone/>
            </a:pPr>
            <a:endParaRPr lang="en-US" sz="2200" dirty="0">
              <a:solidFill>
                <a:srgbClr val="4D4D4D"/>
              </a:solidFill>
              <a:latin typeface="+mn-lt"/>
            </a:endParaRPr>
          </a:p>
          <a:p>
            <a:pPr>
              <a:buFont typeface="Arial" panose="020B0604020202020204" pitchFamily="34" charset="0"/>
              <a:buChar char="•"/>
            </a:pPr>
            <a:endParaRPr lang="en-US" sz="2200" dirty="0">
              <a:solidFill>
                <a:srgbClr val="4D4D4D"/>
              </a:solidFill>
              <a:latin typeface="+mn-lt"/>
            </a:endParaRPr>
          </a:p>
          <a:p>
            <a:pPr marL="0" indent="0">
              <a:buFont typeface="Arial" charset="0"/>
              <a:buNone/>
            </a:pPr>
            <a:endParaRPr lang="en-US" sz="2400" dirty="0">
              <a:latin typeface="+mn-lt"/>
            </a:endParaRPr>
          </a:p>
        </p:txBody>
      </p:sp>
      <p:pic>
        <p:nvPicPr>
          <p:cNvPr id="11" name="Picture 10">
            <a:extLst>
              <a:ext uri="{FF2B5EF4-FFF2-40B4-BE49-F238E27FC236}">
                <a16:creationId xmlns:a16="http://schemas.microsoft.com/office/drawing/2014/main" id="{07EBB152-64D6-278C-25B5-AEB776EE4181}"/>
              </a:ext>
            </a:extLst>
          </p:cNvPr>
          <p:cNvPicPr>
            <a:picLocks noChangeAspect="1"/>
          </p:cNvPicPr>
          <p:nvPr/>
        </p:nvPicPr>
        <p:blipFill rotWithShape="1">
          <a:blip r:embed="rId3"/>
          <a:srcRect l="20568" t="41101" r="36211" b="12027"/>
          <a:stretch/>
        </p:blipFill>
        <p:spPr>
          <a:xfrm>
            <a:off x="5656521" y="2460395"/>
            <a:ext cx="6227689" cy="3799003"/>
          </a:xfrm>
          <a:prstGeom prst="rect">
            <a:avLst/>
          </a:prstGeom>
        </p:spPr>
      </p:pic>
      <p:sp>
        <p:nvSpPr>
          <p:cNvPr id="12" name="TextBox 11">
            <a:extLst>
              <a:ext uri="{FF2B5EF4-FFF2-40B4-BE49-F238E27FC236}">
                <a16:creationId xmlns:a16="http://schemas.microsoft.com/office/drawing/2014/main" id="{B8D40AD3-1D59-F620-8C86-1758624BE4F7}"/>
              </a:ext>
            </a:extLst>
          </p:cNvPr>
          <p:cNvSpPr txBox="1"/>
          <p:nvPr/>
        </p:nvSpPr>
        <p:spPr>
          <a:xfrm>
            <a:off x="7343480" y="2733773"/>
            <a:ext cx="707011" cy="307777"/>
          </a:xfrm>
          <a:prstGeom prst="rect">
            <a:avLst/>
          </a:prstGeom>
          <a:noFill/>
        </p:spPr>
        <p:txBody>
          <a:bodyPr wrap="square" rtlCol="0">
            <a:spAutoFit/>
          </a:bodyPr>
          <a:lstStyle/>
          <a:p>
            <a:r>
              <a:rPr lang="en-US" sz="1400" b="1" dirty="0">
                <a:solidFill>
                  <a:srgbClr val="FFFFFE"/>
                </a:solidFill>
              </a:rPr>
              <a:t>Elderly</a:t>
            </a:r>
          </a:p>
        </p:txBody>
      </p:sp>
      <p:sp>
        <p:nvSpPr>
          <p:cNvPr id="13" name="TextBox 12">
            <a:extLst>
              <a:ext uri="{FF2B5EF4-FFF2-40B4-BE49-F238E27FC236}">
                <a16:creationId xmlns:a16="http://schemas.microsoft.com/office/drawing/2014/main" id="{3F19F9C2-B328-2008-2B73-FAE560E19D12}"/>
              </a:ext>
            </a:extLst>
          </p:cNvPr>
          <p:cNvSpPr txBox="1"/>
          <p:nvPr/>
        </p:nvSpPr>
        <p:spPr>
          <a:xfrm>
            <a:off x="8063354" y="2733773"/>
            <a:ext cx="857362" cy="246221"/>
          </a:xfrm>
          <a:prstGeom prst="rect">
            <a:avLst/>
          </a:prstGeom>
          <a:noFill/>
        </p:spPr>
        <p:txBody>
          <a:bodyPr wrap="square" rtlCol="0">
            <a:spAutoFit/>
          </a:bodyPr>
          <a:lstStyle/>
          <a:p>
            <a:r>
              <a:rPr lang="en-US" sz="1000" b="1" dirty="0">
                <a:solidFill>
                  <a:srgbClr val="FFFFFE"/>
                </a:solidFill>
              </a:rPr>
              <a:t>No shelter</a:t>
            </a:r>
          </a:p>
        </p:txBody>
      </p:sp>
      <p:sp>
        <p:nvSpPr>
          <p:cNvPr id="14" name="TextBox 13">
            <a:extLst>
              <a:ext uri="{FF2B5EF4-FFF2-40B4-BE49-F238E27FC236}">
                <a16:creationId xmlns:a16="http://schemas.microsoft.com/office/drawing/2014/main" id="{5FD499C0-56F3-5E2A-4A57-125932798E16}"/>
              </a:ext>
            </a:extLst>
          </p:cNvPr>
          <p:cNvSpPr txBox="1"/>
          <p:nvPr/>
        </p:nvSpPr>
        <p:spPr>
          <a:xfrm>
            <a:off x="8789990" y="2702994"/>
            <a:ext cx="707011" cy="307777"/>
          </a:xfrm>
          <a:prstGeom prst="rect">
            <a:avLst/>
          </a:prstGeom>
          <a:noFill/>
        </p:spPr>
        <p:txBody>
          <a:bodyPr wrap="square" rtlCol="0">
            <a:spAutoFit/>
          </a:bodyPr>
          <a:lstStyle/>
          <a:p>
            <a:r>
              <a:rPr lang="en-US" sz="1400" b="1" dirty="0">
                <a:solidFill>
                  <a:srgbClr val="FFFFFE"/>
                </a:solidFill>
              </a:rPr>
              <a:t>PLW</a:t>
            </a:r>
          </a:p>
        </p:txBody>
      </p:sp>
    </p:spTree>
    <p:extLst>
      <p:ext uri="{BB962C8B-B14F-4D97-AF65-F5344CB8AC3E}">
        <p14:creationId xmlns:p14="http://schemas.microsoft.com/office/powerpoint/2010/main" val="26650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E909-6475-D20D-0275-9D77D94FA697}"/>
              </a:ext>
            </a:extLst>
          </p:cNvPr>
          <p:cNvSpPr>
            <a:spLocks noGrp="1"/>
          </p:cNvSpPr>
          <p:nvPr>
            <p:ph type="title"/>
          </p:nvPr>
        </p:nvSpPr>
        <p:spPr>
          <a:xfrm>
            <a:off x="184575" y="231734"/>
            <a:ext cx="10542124" cy="1152000"/>
          </a:xfrm>
        </p:spPr>
        <p:txBody>
          <a:bodyPr/>
          <a:lstStyle/>
          <a:p>
            <a:r>
              <a:rPr lang="en-US" dirty="0"/>
              <a:t>Free listing analysis</a:t>
            </a:r>
          </a:p>
        </p:txBody>
      </p:sp>
      <p:pic>
        <p:nvPicPr>
          <p:cNvPr id="5" name="Content Placeholder 4">
            <a:extLst>
              <a:ext uri="{FF2B5EF4-FFF2-40B4-BE49-F238E27FC236}">
                <a16:creationId xmlns:a16="http://schemas.microsoft.com/office/drawing/2014/main" id="{3F85526F-D990-0BF4-0824-1D1ED8C44E9F}"/>
              </a:ext>
            </a:extLst>
          </p:cNvPr>
          <p:cNvPicPr>
            <a:picLocks noGrp="1" noChangeAspect="1"/>
          </p:cNvPicPr>
          <p:nvPr>
            <p:ph idx="1"/>
          </p:nvPr>
        </p:nvPicPr>
        <p:blipFill rotWithShape="1">
          <a:blip r:embed="rId2"/>
          <a:srcRect t="33883" r="29341" b="3325"/>
          <a:stretch/>
        </p:blipFill>
        <p:spPr>
          <a:xfrm>
            <a:off x="340986" y="1383734"/>
            <a:ext cx="6565140" cy="3281659"/>
          </a:xfrm>
        </p:spPr>
      </p:pic>
      <p:sp>
        <p:nvSpPr>
          <p:cNvPr id="6" name="Title 1">
            <a:extLst>
              <a:ext uri="{FF2B5EF4-FFF2-40B4-BE49-F238E27FC236}">
                <a16:creationId xmlns:a16="http://schemas.microsoft.com/office/drawing/2014/main" id="{4FA518A6-FA4E-1BAD-D4F6-466D0F0218AD}"/>
              </a:ext>
            </a:extLst>
          </p:cNvPr>
          <p:cNvSpPr txBox="1">
            <a:spLocks/>
          </p:cNvSpPr>
          <p:nvPr/>
        </p:nvSpPr>
        <p:spPr>
          <a:xfrm>
            <a:off x="7146849" y="143502"/>
            <a:ext cx="5365993" cy="115200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dirty="0"/>
              <a:t>Final Output</a:t>
            </a:r>
          </a:p>
        </p:txBody>
      </p:sp>
      <p:pic>
        <p:nvPicPr>
          <p:cNvPr id="10" name="Picture 9">
            <a:extLst>
              <a:ext uri="{FF2B5EF4-FFF2-40B4-BE49-F238E27FC236}">
                <a16:creationId xmlns:a16="http://schemas.microsoft.com/office/drawing/2014/main" id="{65AD8D10-C5C8-30FC-680C-2874611A050B}"/>
              </a:ext>
            </a:extLst>
          </p:cNvPr>
          <p:cNvPicPr>
            <a:picLocks noChangeAspect="1"/>
          </p:cNvPicPr>
          <p:nvPr/>
        </p:nvPicPr>
        <p:blipFill rotWithShape="1">
          <a:blip r:embed="rId3"/>
          <a:srcRect l="48553" t="33860" r="25691" b="23684"/>
          <a:stretch/>
        </p:blipFill>
        <p:spPr>
          <a:xfrm>
            <a:off x="7146849" y="1309977"/>
            <a:ext cx="4570785" cy="4238046"/>
          </a:xfrm>
          <a:prstGeom prst="rect">
            <a:avLst/>
          </a:prstGeom>
        </p:spPr>
      </p:pic>
      <p:sp>
        <p:nvSpPr>
          <p:cNvPr id="3" name="TextBox 2">
            <a:extLst>
              <a:ext uri="{FF2B5EF4-FFF2-40B4-BE49-F238E27FC236}">
                <a16:creationId xmlns:a16="http://schemas.microsoft.com/office/drawing/2014/main" id="{B58B1A1F-3830-A837-C36D-D7F14F013F9F}"/>
              </a:ext>
            </a:extLst>
          </p:cNvPr>
          <p:cNvSpPr txBox="1"/>
          <p:nvPr/>
        </p:nvSpPr>
        <p:spPr>
          <a:xfrm>
            <a:off x="424206" y="4930219"/>
            <a:ext cx="6381947" cy="646331"/>
          </a:xfrm>
          <a:prstGeom prst="rect">
            <a:avLst/>
          </a:prstGeom>
          <a:noFill/>
        </p:spPr>
        <p:txBody>
          <a:bodyPr wrap="square" rtlCol="0">
            <a:spAutoFit/>
          </a:bodyPr>
          <a:lstStyle/>
          <a:p>
            <a:r>
              <a:rPr lang="en-US" dirty="0" err="1"/>
              <a:t>Anthropac</a:t>
            </a:r>
            <a:r>
              <a:rPr lang="en-US" dirty="0"/>
              <a:t> (free basic app): http://www.analytictech.com/anthropac/anthropac.htm</a:t>
            </a:r>
          </a:p>
        </p:txBody>
      </p:sp>
      <p:sp>
        <p:nvSpPr>
          <p:cNvPr id="4" name="TextBox 3">
            <a:extLst>
              <a:ext uri="{FF2B5EF4-FFF2-40B4-BE49-F238E27FC236}">
                <a16:creationId xmlns:a16="http://schemas.microsoft.com/office/drawing/2014/main" id="{8C56C4FF-576B-A593-32E9-3F35B19F94DC}"/>
              </a:ext>
            </a:extLst>
          </p:cNvPr>
          <p:cNvSpPr txBox="1"/>
          <p:nvPr/>
        </p:nvSpPr>
        <p:spPr>
          <a:xfrm>
            <a:off x="524179" y="967706"/>
            <a:ext cx="6381947" cy="369332"/>
          </a:xfrm>
          <a:prstGeom prst="rect">
            <a:avLst/>
          </a:prstGeom>
          <a:noFill/>
        </p:spPr>
        <p:txBody>
          <a:bodyPr wrap="square" rtlCol="0">
            <a:spAutoFit/>
          </a:bodyPr>
          <a:lstStyle/>
          <a:p>
            <a:r>
              <a:rPr lang="en-US" dirty="0"/>
              <a:t>Manual analysis</a:t>
            </a:r>
          </a:p>
        </p:txBody>
      </p:sp>
      <p:sp>
        <p:nvSpPr>
          <p:cNvPr id="7" name="Rectangle 6">
            <a:extLst>
              <a:ext uri="{FF2B5EF4-FFF2-40B4-BE49-F238E27FC236}">
                <a16:creationId xmlns:a16="http://schemas.microsoft.com/office/drawing/2014/main" id="{A9B6A03D-41D4-056E-49A5-848FF71BDE0F}"/>
              </a:ext>
            </a:extLst>
          </p:cNvPr>
          <p:cNvSpPr/>
          <p:nvPr/>
        </p:nvSpPr>
        <p:spPr>
          <a:xfrm>
            <a:off x="2111604" y="1517715"/>
            <a:ext cx="4794522" cy="1308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187" y="113511"/>
            <a:ext cx="4580586" cy="6466398"/>
          </a:xfrm>
        </p:spPr>
        <p:txBody>
          <a:bodyPr>
            <a:noAutofit/>
          </a:bodyPr>
          <a:lstStyle/>
          <a:p>
            <a:pPr>
              <a:buFont typeface="Wingdings" panose="05000000000000000000" pitchFamily="2" charset="2"/>
              <a:buChar char="q"/>
            </a:pPr>
            <a:r>
              <a:rPr lang="en-US" sz="3200" b="1" dirty="0">
                <a:latin typeface="+mn-lt"/>
              </a:rPr>
              <a:t>Pile sorting</a:t>
            </a:r>
          </a:p>
          <a:p>
            <a:pPr>
              <a:buFont typeface="Arial" panose="020B0604020202020204" pitchFamily="34" charset="0"/>
              <a:buChar char="•"/>
            </a:pPr>
            <a:r>
              <a:rPr lang="en-US" sz="2200" dirty="0">
                <a:solidFill>
                  <a:srgbClr val="4D4D4D"/>
                </a:solidFill>
                <a:latin typeface="+mn-lt"/>
              </a:rPr>
              <a:t>Asking participants to sort cards into categories based on similar characteristics or qualities </a:t>
            </a:r>
          </a:p>
          <a:p>
            <a:pPr>
              <a:buFont typeface="Arial" panose="020B0604020202020204" pitchFamily="34" charset="0"/>
              <a:buChar char="•"/>
            </a:pPr>
            <a:endParaRPr lang="en-US" sz="2200" dirty="0">
              <a:solidFill>
                <a:srgbClr val="4D4D4D"/>
              </a:solidFill>
              <a:latin typeface="+mn-lt"/>
            </a:endParaRPr>
          </a:p>
          <a:p>
            <a:pPr>
              <a:buFont typeface="Arial" panose="020B0604020202020204" pitchFamily="34" charset="0"/>
              <a:buChar char="•"/>
            </a:pPr>
            <a:endParaRPr lang="en-US" sz="2200" dirty="0">
              <a:solidFill>
                <a:srgbClr val="4D4D4D"/>
              </a:solidFill>
              <a:latin typeface="+mn-lt"/>
            </a:endParaRPr>
          </a:p>
          <a:p>
            <a:pPr>
              <a:buFont typeface="Arial" panose="020B0604020202020204" pitchFamily="34" charset="0"/>
              <a:buChar char="•"/>
            </a:pPr>
            <a:r>
              <a:rPr lang="en-US" sz="2200" dirty="0">
                <a:solidFill>
                  <a:srgbClr val="4D4D4D"/>
                </a:solidFill>
                <a:latin typeface="+mn-lt"/>
              </a:rPr>
              <a:t>Reveals how participants perceive and categorize items</a:t>
            </a:r>
          </a:p>
          <a:p>
            <a:pPr marL="0" indent="0">
              <a:buNone/>
            </a:pPr>
            <a:endParaRPr lang="en-US" sz="2400" dirty="0">
              <a:latin typeface="+mn-lt"/>
            </a:endParaRPr>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5BF85002-A837-4AAE-AA6D-3CADDC141F30}" type="slidenum">
              <a:rPr lang="en-US" smtClean="0"/>
              <a:t>8</a:t>
            </a:fld>
            <a:endParaRPr lang="en-US"/>
          </a:p>
        </p:txBody>
      </p:sp>
      <p:sp>
        <p:nvSpPr>
          <p:cNvPr id="6" name="Content Placeholder 2">
            <a:extLst>
              <a:ext uri="{FF2B5EF4-FFF2-40B4-BE49-F238E27FC236}">
                <a16:creationId xmlns:a16="http://schemas.microsoft.com/office/drawing/2014/main" id="{32BFF56F-DCE8-4B70-A217-29ECE31B4041}"/>
              </a:ext>
            </a:extLst>
          </p:cNvPr>
          <p:cNvSpPr txBox="1">
            <a:spLocks/>
          </p:cNvSpPr>
          <p:nvPr/>
        </p:nvSpPr>
        <p:spPr>
          <a:xfrm>
            <a:off x="5656521" y="530369"/>
            <a:ext cx="6367388" cy="5826125"/>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200" dirty="0">
              <a:solidFill>
                <a:srgbClr val="4D4D4D"/>
              </a:solidFill>
              <a:latin typeface="+mn-lt"/>
            </a:endParaRPr>
          </a:p>
        </p:txBody>
      </p:sp>
      <p:sp>
        <p:nvSpPr>
          <p:cNvPr id="9" name="Content Placeholder 2">
            <a:extLst>
              <a:ext uri="{FF2B5EF4-FFF2-40B4-BE49-F238E27FC236}">
                <a16:creationId xmlns:a16="http://schemas.microsoft.com/office/drawing/2014/main" id="{EDFFCE06-BEE9-35E5-9BE4-39B74E0E5AD2}"/>
              </a:ext>
            </a:extLst>
          </p:cNvPr>
          <p:cNvSpPr txBox="1">
            <a:spLocks/>
          </p:cNvSpPr>
          <p:nvPr/>
        </p:nvSpPr>
        <p:spPr>
          <a:xfrm>
            <a:off x="4880344" y="138223"/>
            <a:ext cx="6391966" cy="6381971"/>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b="1" dirty="0">
                <a:latin typeface="+mn-lt"/>
              </a:rPr>
              <a:t>An example of pile sorting (Bhutan):</a:t>
            </a:r>
          </a:p>
          <a:p>
            <a:pPr marL="0" indent="0">
              <a:buNone/>
            </a:pPr>
            <a:r>
              <a:rPr lang="en-US" sz="2200" dirty="0">
                <a:solidFill>
                  <a:srgbClr val="4D4D4D"/>
                </a:solidFill>
                <a:latin typeface="+mn-lt"/>
              </a:rPr>
              <a:t>Asking students from class 1-12 to </a:t>
            </a:r>
          </a:p>
          <a:p>
            <a:r>
              <a:rPr lang="en-US" sz="2200" dirty="0">
                <a:solidFill>
                  <a:srgbClr val="4D4D4D"/>
                </a:solidFill>
                <a:latin typeface="+mn-lt"/>
              </a:rPr>
              <a:t>Define food groups</a:t>
            </a:r>
          </a:p>
          <a:p>
            <a:r>
              <a:rPr lang="en-US" sz="2200" dirty="0">
                <a:solidFill>
                  <a:srgbClr val="4D4D4D"/>
                </a:solidFill>
                <a:latin typeface="+mn-lt"/>
              </a:rPr>
              <a:t>Frequency of consumption (Often, Sometimes, Rarely, Never)</a:t>
            </a:r>
          </a:p>
          <a:p>
            <a:r>
              <a:rPr lang="en-US" sz="2200" dirty="0">
                <a:solidFill>
                  <a:srgbClr val="4D4D4D"/>
                </a:solidFill>
                <a:latin typeface="+mn-lt"/>
              </a:rPr>
              <a:t>Healthy vs unhealthy</a:t>
            </a:r>
          </a:p>
          <a:p>
            <a:r>
              <a:rPr lang="en-US" sz="2200" dirty="0">
                <a:solidFill>
                  <a:srgbClr val="4D4D4D"/>
                </a:solidFill>
                <a:latin typeface="+mn-lt"/>
              </a:rPr>
              <a:t>Tasty vs Not tasty</a:t>
            </a:r>
          </a:p>
          <a:p>
            <a:pPr marL="0" indent="0">
              <a:buNone/>
            </a:pPr>
            <a:endParaRPr lang="en-US" sz="2200" dirty="0">
              <a:solidFill>
                <a:srgbClr val="4D4D4D"/>
              </a:solidFill>
              <a:latin typeface="+mn-lt"/>
            </a:endParaRPr>
          </a:p>
          <a:p>
            <a:pPr>
              <a:buFont typeface="Arial" panose="020B0604020202020204" pitchFamily="34" charset="0"/>
              <a:buChar char="•"/>
            </a:pPr>
            <a:endParaRPr lang="en-US" sz="2200" dirty="0">
              <a:solidFill>
                <a:srgbClr val="4D4D4D"/>
              </a:solidFill>
              <a:latin typeface="+mn-lt"/>
            </a:endParaRPr>
          </a:p>
          <a:p>
            <a:pPr marL="0" indent="0">
              <a:buFont typeface="Arial" charset="0"/>
              <a:buNone/>
            </a:pPr>
            <a:endParaRPr lang="en-US" sz="2400" dirty="0">
              <a:latin typeface="+mn-lt"/>
            </a:endParaRPr>
          </a:p>
        </p:txBody>
      </p:sp>
      <p:sp>
        <p:nvSpPr>
          <p:cNvPr id="12" name="TextBox 11">
            <a:extLst>
              <a:ext uri="{FF2B5EF4-FFF2-40B4-BE49-F238E27FC236}">
                <a16:creationId xmlns:a16="http://schemas.microsoft.com/office/drawing/2014/main" id="{B8D40AD3-1D59-F620-8C86-1758624BE4F7}"/>
              </a:ext>
            </a:extLst>
          </p:cNvPr>
          <p:cNvSpPr txBox="1"/>
          <p:nvPr/>
        </p:nvSpPr>
        <p:spPr>
          <a:xfrm>
            <a:off x="7343480" y="2733773"/>
            <a:ext cx="707011" cy="307777"/>
          </a:xfrm>
          <a:prstGeom prst="rect">
            <a:avLst/>
          </a:prstGeom>
          <a:noFill/>
        </p:spPr>
        <p:txBody>
          <a:bodyPr wrap="square" rtlCol="0">
            <a:spAutoFit/>
          </a:bodyPr>
          <a:lstStyle/>
          <a:p>
            <a:r>
              <a:rPr lang="en-US" sz="1400" b="1" dirty="0">
                <a:solidFill>
                  <a:srgbClr val="FFFFFE"/>
                </a:solidFill>
              </a:rPr>
              <a:t>Elderly</a:t>
            </a:r>
          </a:p>
        </p:txBody>
      </p:sp>
      <p:sp>
        <p:nvSpPr>
          <p:cNvPr id="13" name="TextBox 12">
            <a:extLst>
              <a:ext uri="{FF2B5EF4-FFF2-40B4-BE49-F238E27FC236}">
                <a16:creationId xmlns:a16="http://schemas.microsoft.com/office/drawing/2014/main" id="{3F19F9C2-B328-2008-2B73-FAE560E19D12}"/>
              </a:ext>
            </a:extLst>
          </p:cNvPr>
          <p:cNvSpPr txBox="1"/>
          <p:nvPr/>
        </p:nvSpPr>
        <p:spPr>
          <a:xfrm>
            <a:off x="8063354" y="2733773"/>
            <a:ext cx="857362" cy="246221"/>
          </a:xfrm>
          <a:prstGeom prst="rect">
            <a:avLst/>
          </a:prstGeom>
          <a:noFill/>
        </p:spPr>
        <p:txBody>
          <a:bodyPr wrap="square" rtlCol="0">
            <a:spAutoFit/>
          </a:bodyPr>
          <a:lstStyle/>
          <a:p>
            <a:r>
              <a:rPr lang="en-US" sz="1000" b="1" dirty="0">
                <a:solidFill>
                  <a:srgbClr val="FFFFFE"/>
                </a:solidFill>
              </a:rPr>
              <a:t>No shelter</a:t>
            </a:r>
          </a:p>
        </p:txBody>
      </p:sp>
      <p:sp>
        <p:nvSpPr>
          <p:cNvPr id="14" name="TextBox 13">
            <a:extLst>
              <a:ext uri="{FF2B5EF4-FFF2-40B4-BE49-F238E27FC236}">
                <a16:creationId xmlns:a16="http://schemas.microsoft.com/office/drawing/2014/main" id="{5FD499C0-56F3-5E2A-4A57-125932798E16}"/>
              </a:ext>
            </a:extLst>
          </p:cNvPr>
          <p:cNvSpPr txBox="1"/>
          <p:nvPr/>
        </p:nvSpPr>
        <p:spPr>
          <a:xfrm>
            <a:off x="8789990" y="2702994"/>
            <a:ext cx="707011" cy="307777"/>
          </a:xfrm>
          <a:prstGeom prst="rect">
            <a:avLst/>
          </a:prstGeom>
          <a:noFill/>
        </p:spPr>
        <p:txBody>
          <a:bodyPr wrap="square" rtlCol="0">
            <a:spAutoFit/>
          </a:bodyPr>
          <a:lstStyle/>
          <a:p>
            <a:r>
              <a:rPr lang="en-US" sz="1400" b="1" dirty="0">
                <a:solidFill>
                  <a:srgbClr val="FFFFFE"/>
                </a:solidFill>
              </a:rPr>
              <a:t>PLW</a:t>
            </a:r>
          </a:p>
        </p:txBody>
      </p:sp>
      <p:pic>
        <p:nvPicPr>
          <p:cNvPr id="7" name="Picture 6">
            <a:extLst>
              <a:ext uri="{FF2B5EF4-FFF2-40B4-BE49-F238E27FC236}">
                <a16:creationId xmlns:a16="http://schemas.microsoft.com/office/drawing/2014/main" id="{0F77101B-E853-C35E-E521-B574FEEAD527}"/>
              </a:ext>
            </a:extLst>
          </p:cNvPr>
          <p:cNvPicPr>
            <a:picLocks noChangeAspect="1"/>
          </p:cNvPicPr>
          <p:nvPr/>
        </p:nvPicPr>
        <p:blipFill rotWithShape="1">
          <a:blip r:embed="rId3"/>
          <a:srcRect l="54588" t="9759" r="13325" b="8865"/>
          <a:stretch/>
        </p:blipFill>
        <p:spPr>
          <a:xfrm>
            <a:off x="8372551" y="1927652"/>
            <a:ext cx="3373247" cy="4811960"/>
          </a:xfrm>
          <a:prstGeom prst="rect">
            <a:avLst/>
          </a:prstGeom>
        </p:spPr>
      </p:pic>
    </p:spTree>
    <p:extLst>
      <p:ext uri="{BB962C8B-B14F-4D97-AF65-F5344CB8AC3E}">
        <p14:creationId xmlns:p14="http://schemas.microsoft.com/office/powerpoint/2010/main" val="14046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02A6-3B20-4528-C2E3-82898299D02C}"/>
              </a:ext>
            </a:extLst>
          </p:cNvPr>
          <p:cNvSpPr>
            <a:spLocks noGrp="1"/>
          </p:cNvSpPr>
          <p:nvPr>
            <p:ph type="title"/>
          </p:nvPr>
        </p:nvSpPr>
        <p:spPr>
          <a:xfrm>
            <a:off x="242995" y="30714"/>
            <a:ext cx="10542124" cy="1152000"/>
          </a:xfrm>
        </p:spPr>
        <p:txBody>
          <a:bodyPr/>
          <a:lstStyle/>
          <a:p>
            <a:r>
              <a:rPr lang="en-US" dirty="0"/>
              <a:t>Pile sorting analysis</a:t>
            </a:r>
          </a:p>
        </p:txBody>
      </p:sp>
      <p:sp>
        <p:nvSpPr>
          <p:cNvPr id="3" name="Content Placeholder 2">
            <a:extLst>
              <a:ext uri="{FF2B5EF4-FFF2-40B4-BE49-F238E27FC236}">
                <a16:creationId xmlns:a16="http://schemas.microsoft.com/office/drawing/2014/main" id="{B769D37F-32F8-5123-1096-EC44E6B1F08D}"/>
              </a:ext>
            </a:extLst>
          </p:cNvPr>
          <p:cNvSpPr>
            <a:spLocks noGrp="1"/>
          </p:cNvSpPr>
          <p:nvPr>
            <p:ph idx="1"/>
          </p:nvPr>
        </p:nvSpPr>
        <p:spPr>
          <a:xfrm>
            <a:off x="346692" y="1024395"/>
            <a:ext cx="10542124" cy="4100053"/>
          </a:xfrm>
        </p:spPr>
        <p:txBody>
          <a:bodyPr/>
          <a:lstStyle/>
          <a:p>
            <a:r>
              <a:rPr lang="en-US" dirty="0"/>
              <a:t>Optimal Workshop (Paid app): https://www.optimalworkshop.com/</a:t>
            </a:r>
          </a:p>
          <a:p>
            <a:r>
              <a:rPr lang="en-US" dirty="0" err="1"/>
              <a:t>Anthropac</a:t>
            </a:r>
            <a:r>
              <a:rPr lang="en-US" dirty="0"/>
              <a:t> (Free basic app): http://www.analytictech.com/anthropac/anthropac.htm</a:t>
            </a:r>
          </a:p>
        </p:txBody>
      </p:sp>
      <p:pic>
        <p:nvPicPr>
          <p:cNvPr id="5" name="Picture 4">
            <a:extLst>
              <a:ext uri="{FF2B5EF4-FFF2-40B4-BE49-F238E27FC236}">
                <a16:creationId xmlns:a16="http://schemas.microsoft.com/office/drawing/2014/main" id="{6E245009-3CDD-9550-4004-D733E5307BCC}"/>
              </a:ext>
            </a:extLst>
          </p:cNvPr>
          <p:cNvPicPr>
            <a:picLocks noChangeAspect="1"/>
          </p:cNvPicPr>
          <p:nvPr/>
        </p:nvPicPr>
        <p:blipFill rotWithShape="1">
          <a:blip r:embed="rId2"/>
          <a:srcRect l="4484" t="12219" r="17036" b="7767"/>
          <a:stretch/>
        </p:blipFill>
        <p:spPr>
          <a:xfrm>
            <a:off x="4119514" y="2280090"/>
            <a:ext cx="7447175" cy="4270966"/>
          </a:xfrm>
          <a:prstGeom prst="rect">
            <a:avLst/>
          </a:prstGeom>
        </p:spPr>
      </p:pic>
      <p:sp>
        <p:nvSpPr>
          <p:cNvPr id="6" name="TextBox 5">
            <a:extLst>
              <a:ext uri="{FF2B5EF4-FFF2-40B4-BE49-F238E27FC236}">
                <a16:creationId xmlns:a16="http://schemas.microsoft.com/office/drawing/2014/main" id="{660B78C3-5155-EF35-AF27-43AC693B8C56}"/>
              </a:ext>
            </a:extLst>
          </p:cNvPr>
          <p:cNvSpPr txBox="1"/>
          <p:nvPr/>
        </p:nvSpPr>
        <p:spPr>
          <a:xfrm>
            <a:off x="424206" y="3071142"/>
            <a:ext cx="3308808" cy="2308324"/>
          </a:xfrm>
          <a:prstGeom prst="rect">
            <a:avLst/>
          </a:prstGeom>
          <a:noFill/>
        </p:spPr>
        <p:txBody>
          <a:bodyPr wrap="square" rtlCol="0">
            <a:spAutoFit/>
          </a:bodyPr>
          <a:lstStyle/>
          <a:p>
            <a:r>
              <a:rPr lang="en-US" sz="2400" dirty="0"/>
              <a:t>Females identified 5 food groups vs only 4 groups identified by males – which then revealed many females in Bhutan are vegetarian.</a:t>
            </a:r>
          </a:p>
        </p:txBody>
      </p:sp>
    </p:spTree>
    <p:extLst>
      <p:ext uri="{BB962C8B-B14F-4D97-AF65-F5344CB8AC3E}">
        <p14:creationId xmlns:p14="http://schemas.microsoft.com/office/powerpoint/2010/main" val="3794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B51203E64994F84C1BC6FB14FF1CE" ma:contentTypeVersion="10" ma:contentTypeDescription="Create a new document." ma:contentTypeScope="" ma:versionID="6c2e894e0a7b4df87f986b060ffdab87">
  <xsd:schema xmlns:xsd="http://www.w3.org/2001/XMLSchema" xmlns:xs="http://www.w3.org/2001/XMLSchema" xmlns:p="http://schemas.microsoft.com/office/2006/metadata/properties" xmlns:ns2="bf6d916c-3d4b-46d3-83a9-c40bb4f2a2f9" xmlns:ns3="487d7666-7a56-41f9-98a4-ee738034c90b" targetNamespace="http://schemas.microsoft.com/office/2006/metadata/properties" ma:root="true" ma:fieldsID="f980990607f52ca400a78b89c04361f9" ns2:_="" ns3:_="">
    <xsd:import namespace="bf6d916c-3d4b-46d3-83a9-c40bb4f2a2f9"/>
    <xsd:import namespace="487d7666-7a56-41f9-98a4-ee738034c90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d916c-3d4b-46d3-83a9-c40bb4f2a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7d7666-7a56-41f9-98a4-ee738034c90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5d86323-f16c-4ca8-9884-5d42eb9ff6e7}" ma:internalName="TaxCatchAll" ma:showField="CatchAllData" ma:web="487d7666-7a56-41f9-98a4-ee738034c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87d7666-7a56-41f9-98a4-ee738034c90b" xsi:nil="true"/>
    <lcf76f155ced4ddcb4097134ff3c332f xmlns="bf6d916c-3d4b-46d3-83a9-c40bb4f2a2f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1B08A4-31DD-4217-8521-1362606E0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d916c-3d4b-46d3-83a9-c40bb4f2a2f9"/>
    <ds:schemaRef ds:uri="487d7666-7a56-41f9-98a4-ee738034c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B3472F-5F11-4C3B-B06E-51741D240401}">
  <ds:schemaRefs>
    <ds:schemaRef ds:uri="http://schemas.microsoft.com/office/2006/metadata/properties"/>
    <ds:schemaRef ds:uri="http://schemas.microsoft.com/office/infopath/2007/PartnerControls"/>
    <ds:schemaRef ds:uri="487d7666-7a56-41f9-98a4-ee738034c90b"/>
    <ds:schemaRef ds:uri="bf6d916c-3d4b-46d3-83a9-c40bb4f2a2f9"/>
  </ds:schemaRefs>
</ds:datastoreItem>
</file>

<file path=customXml/itemProps3.xml><?xml version="1.0" encoding="utf-8"?>
<ds:datastoreItem xmlns:ds="http://schemas.openxmlformats.org/officeDocument/2006/customXml" ds:itemID="{6A917F5A-3156-4E3F-9098-D9E9654460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8856</TotalTime>
  <Words>4260</Words>
  <Application>Microsoft Office PowerPoint</Application>
  <PresentationFormat>Widescreen</PresentationFormat>
  <Paragraphs>345</Paragraphs>
  <Slides>39</Slides>
  <Notes>19</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Theme2</vt:lpstr>
      <vt:lpstr>PowerPoint Presentation</vt:lpstr>
      <vt:lpstr>Session outline </vt:lpstr>
      <vt:lpstr>PowerPoint Presentation</vt:lpstr>
      <vt:lpstr>Sampling and reaching the saturation level</vt:lpstr>
      <vt:lpstr>Innovative Data Collection Methods</vt:lpstr>
      <vt:lpstr>PowerPoint Presentation</vt:lpstr>
      <vt:lpstr>Free listing analysis</vt:lpstr>
      <vt:lpstr>PowerPoint Presentation</vt:lpstr>
      <vt:lpstr>Pile sorting analysis</vt:lpstr>
      <vt:lpstr>PowerPoint Presentation</vt:lpstr>
      <vt:lpstr>Focus Group Discussions (Projective Techniques)</vt:lpstr>
      <vt:lpstr>PowerPoint Presentation</vt:lpstr>
      <vt:lpstr>How to prepare for note taking?   </vt:lpstr>
      <vt:lpstr>Types of notes </vt:lpstr>
      <vt:lpstr>Types of notes   </vt:lpstr>
      <vt:lpstr>Note taking</vt:lpstr>
      <vt:lpstr>PowerPoint Presentation</vt:lpstr>
      <vt:lpstr>During the data collection </vt:lpstr>
      <vt:lpstr>During the data collection : Moderator </vt:lpstr>
      <vt:lpstr>Difficult Situations</vt:lpstr>
      <vt:lpstr>Difficult Situations</vt:lpstr>
      <vt:lpstr>Good Communicator  </vt:lpstr>
      <vt:lpstr>How to take notes? </vt:lpstr>
      <vt:lpstr>Improving listening by reflections  </vt:lpstr>
      <vt:lpstr>Improving listening by reflections         </vt:lpstr>
      <vt:lpstr>Immediately after the FGD: </vt:lpstr>
      <vt:lpstr>Debriefing session </vt:lpstr>
      <vt:lpstr>Debriefing session </vt:lpstr>
      <vt:lpstr>Debriefing sessions are of high importance  </vt:lpstr>
      <vt:lpstr>Notes to be delivered for analysis purposes </vt:lpstr>
      <vt:lpstr>PowerPoint Presentation</vt:lpstr>
      <vt:lpstr>After Data collection Lesson learned</vt:lpstr>
      <vt:lpstr>Data triangulation  </vt:lpstr>
      <vt:lpstr>Types of data triangulation  </vt:lpstr>
      <vt:lpstr>3 ways to triangulate qualitative data</vt:lpstr>
      <vt:lpstr>Qualitative data with qualitative data</vt:lpstr>
      <vt:lpstr>PowerPoint Presentation</vt:lpstr>
      <vt:lpstr>Qualitative data with quantitative data</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Lina BADAWY</cp:lastModifiedBy>
  <cp:revision>37</cp:revision>
  <dcterms:created xsi:type="dcterms:W3CDTF">2018-08-20T09:35:59Z</dcterms:created>
  <dcterms:modified xsi:type="dcterms:W3CDTF">2025-01-06T07:01:51Z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0x01010008CB51203E64994F84C1BC6FB14FF1CE</vt:lpwstr>
  </property>
  <property fmtid="{D5CDD505-2E9C-101B-9397-08002B2CF9AE}" pid="3" name="Order">
    <vt:r8>7000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y fmtid="{D5CDD505-2E9C-101B-9397-08002B2CF9AE}" pid="13" name="MSIP_Label_2a3a108f-898d-4589-9ebc-7ee3b46df9b8_Enabled">
    <vt:lpwstr>true</vt:lpwstr>
  </property>
  <property fmtid="{D5CDD505-2E9C-101B-9397-08002B2CF9AE}" pid="14" name="MSIP_Label_2a3a108f-898d-4589-9ebc-7ee3b46df9b8_SetDate">
    <vt:lpwstr>2025-01-06T07:01:50Z</vt:lpwstr>
  </property>
  <property fmtid="{D5CDD505-2E9C-101B-9397-08002B2CF9AE}" pid="15" name="MSIP_Label_2a3a108f-898d-4589-9ebc-7ee3b46df9b8_Method">
    <vt:lpwstr>Standard</vt:lpwstr>
  </property>
  <property fmtid="{D5CDD505-2E9C-101B-9397-08002B2CF9AE}" pid="16" name="MSIP_Label_2a3a108f-898d-4589-9ebc-7ee3b46df9b8_Name">
    <vt:lpwstr>Official use only</vt:lpwstr>
  </property>
  <property fmtid="{D5CDD505-2E9C-101B-9397-08002B2CF9AE}" pid="17" name="MSIP_Label_2a3a108f-898d-4589-9ebc-7ee3b46df9b8_SiteId">
    <vt:lpwstr>462ad9ae-d7d9-4206-b874-71b1e079776f</vt:lpwstr>
  </property>
  <property fmtid="{D5CDD505-2E9C-101B-9397-08002B2CF9AE}" pid="18" name="MSIP_Label_2a3a108f-898d-4589-9ebc-7ee3b46df9b8_ActionId">
    <vt:lpwstr>d42631b0-5fcb-4224-b72b-01495f29e2f6</vt:lpwstr>
  </property>
  <property fmtid="{D5CDD505-2E9C-101B-9397-08002B2CF9AE}" pid="19" name="MSIP_Label_2a3a108f-898d-4589-9ebc-7ee3b46df9b8_ContentBits">
    <vt:lpwstr>0</vt:lpwstr>
  </property>
</Properties>
</file>