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4"/>
    <p:sldMasterId id="2147483675" r:id="rId5"/>
  </p:sldMasterIdLst>
  <p:notesMasterIdLst>
    <p:notesMasterId r:id="rId47"/>
  </p:notesMasterIdLst>
  <p:handoutMasterIdLst>
    <p:handoutMasterId r:id="rId48"/>
  </p:handoutMasterIdLst>
  <p:sldIdLst>
    <p:sldId id="261" r:id="rId6"/>
    <p:sldId id="596" r:id="rId7"/>
    <p:sldId id="338" r:id="rId8"/>
    <p:sldId id="376" r:id="rId9"/>
    <p:sldId id="362" r:id="rId10"/>
    <p:sldId id="2774" r:id="rId11"/>
    <p:sldId id="2771" r:id="rId12"/>
    <p:sldId id="2762" r:id="rId13"/>
    <p:sldId id="2763" r:id="rId14"/>
    <p:sldId id="2777" r:id="rId15"/>
    <p:sldId id="488" r:id="rId16"/>
    <p:sldId id="2772" r:id="rId17"/>
    <p:sldId id="318" r:id="rId18"/>
    <p:sldId id="321" r:id="rId19"/>
    <p:sldId id="319" r:id="rId20"/>
    <p:sldId id="323" r:id="rId21"/>
    <p:sldId id="2778" r:id="rId22"/>
    <p:sldId id="2825" r:id="rId23"/>
    <p:sldId id="342" r:id="rId24"/>
    <p:sldId id="322" r:id="rId25"/>
    <p:sldId id="2780" r:id="rId26"/>
    <p:sldId id="2824" r:id="rId27"/>
    <p:sldId id="352" r:id="rId28"/>
    <p:sldId id="389" r:id="rId29"/>
    <p:sldId id="2766" r:id="rId30"/>
    <p:sldId id="325" r:id="rId31"/>
    <p:sldId id="326" r:id="rId32"/>
    <p:sldId id="328" r:id="rId33"/>
    <p:sldId id="337" r:id="rId34"/>
    <p:sldId id="2775" r:id="rId35"/>
    <p:sldId id="426" r:id="rId36"/>
    <p:sldId id="2820" r:id="rId37"/>
    <p:sldId id="2776" r:id="rId38"/>
    <p:sldId id="2821" r:id="rId39"/>
    <p:sldId id="2769" r:id="rId40"/>
    <p:sldId id="432" r:id="rId41"/>
    <p:sldId id="2770" r:id="rId42"/>
    <p:sldId id="403" r:id="rId43"/>
    <p:sldId id="2823" r:id="rId44"/>
    <p:sldId id="405" r:id="rId45"/>
    <p:sldId id="264" r:id="rId4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B66541-DEB6-1E0E-D12C-A033EAB9A1D0}" name="Camilla SPALLINO" initials="CS" userId="S::camilla.spallino@wfp.org::9772e660-5756-499e-9c16-0cff784bfb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BA"/>
    <a:srgbClr val="000000"/>
    <a:srgbClr val="FFFFFE"/>
    <a:srgbClr val="DDDDDD"/>
    <a:srgbClr val="1A4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34" autoAdjust="0"/>
  </p:normalViewPr>
  <p:slideViewPr>
    <p:cSldViewPr snapToGrid="0">
      <p:cViewPr varScale="1">
        <p:scale>
          <a:sx n="51" d="100"/>
          <a:sy n="51" d="100"/>
        </p:scale>
        <p:origin x="1164" y="52"/>
      </p:cViewPr>
      <p:guideLst>
        <p:guide orient="horz" pos="2160"/>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48258-1929-4081-9CA9-0D43C915DC97}"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884C1734-FA0D-4F83-9543-46F577F3177C}">
      <dgm:prSet phldrT="[Text]"/>
      <dgm:spPr/>
      <dgm:t>
        <a:bodyPr/>
        <a:lstStyle/>
        <a:p>
          <a:r>
            <a:rPr lang="en-US" b="1">
              <a:effectLst>
                <a:outerShdw blurRad="38100" dist="38100" dir="2700000" algn="tl">
                  <a:srgbClr val="000000">
                    <a:alpha val="43137"/>
                  </a:srgbClr>
                </a:outerShdw>
              </a:effectLst>
            </a:rPr>
            <a:t>TRANSCRIBING AND TRANSLATING DATA</a:t>
          </a:r>
        </a:p>
      </dgm:t>
    </dgm:pt>
    <dgm:pt modelId="{D704CA80-A35E-4604-9BA8-539475BC3F2B}" type="parTrans" cxnId="{6E0A414F-064D-4AEB-8CF5-FBDD8FEBC31C}">
      <dgm:prSet/>
      <dgm:spPr/>
      <dgm:t>
        <a:bodyPr/>
        <a:lstStyle/>
        <a:p>
          <a:endParaRPr lang="en-US"/>
        </a:p>
      </dgm:t>
    </dgm:pt>
    <dgm:pt modelId="{45A018E8-8D99-48DF-BE7F-77B672FE52FF}" type="sibTrans" cxnId="{6E0A414F-064D-4AEB-8CF5-FBDD8FEBC31C}">
      <dgm:prSet/>
      <dgm:spPr/>
      <dgm:t>
        <a:bodyPr/>
        <a:lstStyle/>
        <a:p>
          <a:endParaRPr lang="en-US"/>
        </a:p>
      </dgm:t>
    </dgm:pt>
    <dgm:pt modelId="{3CD5B5E5-CDFF-4F43-9D62-DB76AB7D5B3B}">
      <dgm:prSet phldrT="[Text]"/>
      <dgm:spPr/>
      <dgm:t>
        <a:bodyPr/>
        <a:lstStyle/>
        <a:p>
          <a:r>
            <a:rPr lang="en-US" b="1" dirty="0">
              <a:effectLst>
                <a:outerShdw blurRad="38100" dist="38100" dir="2700000" algn="tl">
                  <a:srgbClr val="000000">
                    <a:alpha val="43137"/>
                  </a:srgbClr>
                </a:outerShdw>
              </a:effectLst>
            </a:rPr>
            <a:t>TYPING UP FIELD NOTES INTO MS WORD</a:t>
          </a:r>
        </a:p>
      </dgm:t>
    </dgm:pt>
    <dgm:pt modelId="{A98308C9-34EE-4040-B503-A2DBF74939E1}" type="parTrans" cxnId="{484E4543-4C29-4A7B-8D66-F2A9CE87134C}">
      <dgm:prSet/>
      <dgm:spPr/>
      <dgm:t>
        <a:bodyPr/>
        <a:lstStyle/>
        <a:p>
          <a:endParaRPr lang="en-US"/>
        </a:p>
      </dgm:t>
    </dgm:pt>
    <dgm:pt modelId="{D94D84F3-239E-4617-81BC-32B2AFB69172}" type="sibTrans" cxnId="{484E4543-4C29-4A7B-8D66-F2A9CE87134C}">
      <dgm:prSet/>
      <dgm:spPr/>
      <dgm:t>
        <a:bodyPr/>
        <a:lstStyle/>
        <a:p>
          <a:endParaRPr lang="en-US"/>
        </a:p>
      </dgm:t>
    </dgm:pt>
    <dgm:pt modelId="{1D420464-57AD-4B67-AC70-1CD3DEAD4005}">
      <dgm:prSet phldrT="[Text]"/>
      <dgm:spPr/>
      <dgm:t>
        <a:bodyPr/>
        <a:lstStyle/>
        <a:p>
          <a:r>
            <a:rPr lang="en-US" b="1" dirty="0">
              <a:effectLst>
                <a:outerShdw blurRad="38100" dist="38100" dir="2700000" algn="tl">
                  <a:srgbClr val="000000">
                    <a:alpha val="43137"/>
                  </a:srgbClr>
                </a:outerShdw>
              </a:effectLst>
            </a:rPr>
            <a:t>SORTING AND LABELING DATA</a:t>
          </a:r>
        </a:p>
      </dgm:t>
    </dgm:pt>
    <dgm:pt modelId="{AD4A8511-5D67-44FC-A4A1-6F941131EF04}" type="parTrans" cxnId="{0982E8B9-8AA3-458E-AA19-E33858ED0589}">
      <dgm:prSet/>
      <dgm:spPr/>
      <dgm:t>
        <a:bodyPr/>
        <a:lstStyle/>
        <a:p>
          <a:endParaRPr lang="en-US"/>
        </a:p>
      </dgm:t>
    </dgm:pt>
    <dgm:pt modelId="{10B937CB-9D1B-4995-9208-05E2475D2C69}" type="sibTrans" cxnId="{0982E8B9-8AA3-458E-AA19-E33858ED0589}">
      <dgm:prSet/>
      <dgm:spPr/>
      <dgm:t>
        <a:bodyPr/>
        <a:lstStyle/>
        <a:p>
          <a:endParaRPr lang="en-US"/>
        </a:p>
      </dgm:t>
    </dgm:pt>
    <dgm:pt modelId="{74B3448D-D31A-48C4-8E1D-B1933B8D68A1}" type="pres">
      <dgm:prSet presAssocID="{36448258-1929-4081-9CA9-0D43C915DC97}" presName="Name0" presStyleCnt="0">
        <dgm:presLayoutVars>
          <dgm:chMax val="7"/>
          <dgm:chPref val="7"/>
          <dgm:dir/>
          <dgm:animOne val="branch"/>
          <dgm:animLvl val="lvl"/>
        </dgm:presLayoutVars>
      </dgm:prSet>
      <dgm:spPr/>
    </dgm:pt>
    <dgm:pt modelId="{4D2381D1-8602-49E1-806F-3850DBAA8CF2}" type="pres">
      <dgm:prSet presAssocID="{884C1734-FA0D-4F83-9543-46F577F3177C}" presName="composite" presStyleCnt="0"/>
      <dgm:spPr/>
    </dgm:pt>
    <dgm:pt modelId="{14830F10-DAAB-40DE-A229-2ADEC2277F39}" type="pres">
      <dgm:prSet presAssocID="{884C1734-FA0D-4F83-9543-46F577F3177C}" presName="BackAccent" presStyleLbl="bgShp" presStyleIdx="0" presStyleCnt="3" custScaleX="193778" custScaleY="193778"/>
      <dgm:spPr/>
    </dgm:pt>
    <dgm:pt modelId="{B8AB911C-4E7F-4364-BAE4-BA5B841BB7E7}" type="pres">
      <dgm:prSet presAssocID="{884C1734-FA0D-4F83-9543-46F577F3177C}" presName="Accent" presStyleLbl="alignNode1" presStyleIdx="0" presStyleCnt="3" custScaleX="193778" custScaleY="193778"/>
      <dgm:spPr/>
    </dgm:pt>
    <dgm:pt modelId="{765564F8-7D8A-469E-ABD9-D4C157335788}" type="pres">
      <dgm:prSet presAssocID="{884C1734-FA0D-4F83-9543-46F577F3177C}" presName="Child" presStyleLbl="revTx" presStyleIdx="0" presStyleCnt="3">
        <dgm:presLayoutVars>
          <dgm:chMax val="0"/>
          <dgm:chPref val="0"/>
          <dgm:bulletEnabled val="1"/>
        </dgm:presLayoutVars>
      </dgm:prSet>
      <dgm:spPr/>
    </dgm:pt>
    <dgm:pt modelId="{E2FDACC6-0844-4CE2-A678-77DABCCE4854}" type="pres">
      <dgm:prSet presAssocID="{884C1734-FA0D-4F83-9543-46F577F3177C}" presName="Parent" presStyleLbl="revTx" presStyleIdx="0" presStyleCnt="3" custScaleX="92884" custLinFactNeighborX="6875">
        <dgm:presLayoutVars>
          <dgm:chMax val="1"/>
          <dgm:chPref val="1"/>
          <dgm:bulletEnabled val="1"/>
        </dgm:presLayoutVars>
      </dgm:prSet>
      <dgm:spPr/>
    </dgm:pt>
    <dgm:pt modelId="{964277B8-3250-425B-A8A9-072067B42B14}" type="pres">
      <dgm:prSet presAssocID="{45A018E8-8D99-48DF-BE7F-77B672FE52FF}" presName="sibTrans" presStyleCnt="0"/>
      <dgm:spPr/>
    </dgm:pt>
    <dgm:pt modelId="{D356AB63-D4B7-4FCB-8D5F-C68EF8DD28D4}" type="pres">
      <dgm:prSet presAssocID="{3CD5B5E5-CDFF-4F43-9D62-DB76AB7D5B3B}" presName="composite" presStyleCnt="0"/>
      <dgm:spPr/>
    </dgm:pt>
    <dgm:pt modelId="{F1AAA8FF-5C18-458C-82FB-40008C0BFA03}" type="pres">
      <dgm:prSet presAssocID="{3CD5B5E5-CDFF-4F43-9D62-DB76AB7D5B3B}" presName="BackAccent" presStyleLbl="bgShp" presStyleIdx="1" presStyleCnt="3" custScaleX="193778" custScaleY="193778"/>
      <dgm:spPr/>
    </dgm:pt>
    <dgm:pt modelId="{B25526BF-84AE-4347-A39B-7CA3A6A0884E}" type="pres">
      <dgm:prSet presAssocID="{3CD5B5E5-CDFF-4F43-9D62-DB76AB7D5B3B}" presName="Accent" presStyleLbl="alignNode1" presStyleIdx="1" presStyleCnt="3" custScaleX="193778" custScaleY="193778"/>
      <dgm:spPr/>
    </dgm:pt>
    <dgm:pt modelId="{94A38FF4-AD1B-470E-894B-0482C51DD98B}" type="pres">
      <dgm:prSet presAssocID="{3CD5B5E5-CDFF-4F43-9D62-DB76AB7D5B3B}" presName="Child" presStyleLbl="revTx" presStyleIdx="0" presStyleCnt="3">
        <dgm:presLayoutVars>
          <dgm:chMax val="0"/>
          <dgm:chPref val="0"/>
          <dgm:bulletEnabled val="1"/>
        </dgm:presLayoutVars>
      </dgm:prSet>
      <dgm:spPr/>
    </dgm:pt>
    <dgm:pt modelId="{557C818A-D674-4785-8B67-6DA7005BC3C6}" type="pres">
      <dgm:prSet presAssocID="{3CD5B5E5-CDFF-4F43-9D62-DB76AB7D5B3B}" presName="Parent" presStyleLbl="revTx" presStyleIdx="1" presStyleCnt="3" custScaleX="97889" custScaleY="99678" custLinFactNeighborX="8911" custLinFactNeighborY="1453">
        <dgm:presLayoutVars>
          <dgm:chMax val="1"/>
          <dgm:chPref val="1"/>
          <dgm:bulletEnabled val="1"/>
        </dgm:presLayoutVars>
      </dgm:prSet>
      <dgm:spPr/>
    </dgm:pt>
    <dgm:pt modelId="{81A16240-20B3-4336-AE2F-22BF25E9A3EB}" type="pres">
      <dgm:prSet presAssocID="{D94D84F3-239E-4617-81BC-32B2AFB69172}" presName="sibTrans" presStyleCnt="0"/>
      <dgm:spPr/>
    </dgm:pt>
    <dgm:pt modelId="{4BA030B8-B77E-4DE4-8196-5F0EE7201EB9}" type="pres">
      <dgm:prSet presAssocID="{1D420464-57AD-4B67-AC70-1CD3DEAD4005}" presName="composite" presStyleCnt="0"/>
      <dgm:spPr/>
    </dgm:pt>
    <dgm:pt modelId="{C57A835A-437B-4427-B8C5-F6074E3DDDB7}" type="pres">
      <dgm:prSet presAssocID="{1D420464-57AD-4B67-AC70-1CD3DEAD4005}" presName="BackAccent" presStyleLbl="bgShp" presStyleIdx="2" presStyleCnt="3" custScaleX="193778" custScaleY="193778" custLinFactNeighborX="19830"/>
      <dgm:spPr/>
    </dgm:pt>
    <dgm:pt modelId="{3AE364C6-07D0-4709-BD93-11AAC8ABF46C}" type="pres">
      <dgm:prSet presAssocID="{1D420464-57AD-4B67-AC70-1CD3DEAD4005}" presName="Accent" presStyleLbl="alignNode1" presStyleIdx="2" presStyleCnt="3" custScaleX="193778" custScaleY="193778" custLinFactNeighborX="24790"/>
      <dgm:spPr/>
    </dgm:pt>
    <dgm:pt modelId="{CBE2B35C-A640-432E-BF1C-CBF33C5E9FE7}" type="pres">
      <dgm:prSet presAssocID="{1D420464-57AD-4B67-AC70-1CD3DEAD4005}" presName="Child" presStyleLbl="revTx" presStyleIdx="1" presStyleCnt="3">
        <dgm:presLayoutVars>
          <dgm:chMax val="0"/>
          <dgm:chPref val="0"/>
          <dgm:bulletEnabled val="1"/>
        </dgm:presLayoutVars>
      </dgm:prSet>
      <dgm:spPr/>
    </dgm:pt>
    <dgm:pt modelId="{D9A6907B-C5D5-4780-BE3D-BC43C517C4A3}" type="pres">
      <dgm:prSet presAssocID="{1D420464-57AD-4B67-AC70-1CD3DEAD4005}" presName="Parent" presStyleLbl="revTx" presStyleIdx="2" presStyleCnt="3" custScaleX="85107" custLinFactNeighborX="8182" custLinFactNeighborY="-1455">
        <dgm:presLayoutVars>
          <dgm:chMax val="1"/>
          <dgm:chPref val="1"/>
          <dgm:bulletEnabled val="1"/>
        </dgm:presLayoutVars>
      </dgm:prSet>
      <dgm:spPr/>
    </dgm:pt>
  </dgm:ptLst>
  <dgm:cxnLst>
    <dgm:cxn modelId="{61750E06-2C5A-46C9-BC9A-421B7F213D88}" type="presOf" srcId="{1D420464-57AD-4B67-AC70-1CD3DEAD4005}" destId="{D9A6907B-C5D5-4780-BE3D-BC43C517C4A3}" srcOrd="0" destOrd="0" presId="urn:microsoft.com/office/officeart/2008/layout/IncreasingCircleProcess"/>
    <dgm:cxn modelId="{484E4543-4C29-4A7B-8D66-F2A9CE87134C}" srcId="{36448258-1929-4081-9CA9-0D43C915DC97}" destId="{3CD5B5E5-CDFF-4F43-9D62-DB76AB7D5B3B}" srcOrd="1" destOrd="0" parTransId="{A98308C9-34EE-4040-B503-A2DBF74939E1}" sibTransId="{D94D84F3-239E-4617-81BC-32B2AFB69172}"/>
    <dgm:cxn modelId="{6E0A414F-064D-4AEB-8CF5-FBDD8FEBC31C}" srcId="{36448258-1929-4081-9CA9-0D43C915DC97}" destId="{884C1734-FA0D-4F83-9543-46F577F3177C}" srcOrd="0" destOrd="0" parTransId="{D704CA80-A35E-4604-9BA8-539475BC3F2B}" sibTransId="{45A018E8-8D99-48DF-BE7F-77B672FE52FF}"/>
    <dgm:cxn modelId="{98CEE987-1FAD-4289-9D36-A059D9D1BEA3}" type="presOf" srcId="{884C1734-FA0D-4F83-9543-46F577F3177C}" destId="{E2FDACC6-0844-4CE2-A678-77DABCCE4854}" srcOrd="0" destOrd="0" presId="urn:microsoft.com/office/officeart/2008/layout/IncreasingCircleProcess"/>
    <dgm:cxn modelId="{1DB54FA5-E482-497F-A97A-FE8FEB7A9722}" type="presOf" srcId="{36448258-1929-4081-9CA9-0D43C915DC97}" destId="{74B3448D-D31A-48C4-8E1D-B1933B8D68A1}" srcOrd="0" destOrd="0" presId="urn:microsoft.com/office/officeart/2008/layout/IncreasingCircleProcess"/>
    <dgm:cxn modelId="{39FE4CB7-1669-4D0C-82DD-8D8860B54DE9}" type="presOf" srcId="{3CD5B5E5-CDFF-4F43-9D62-DB76AB7D5B3B}" destId="{557C818A-D674-4785-8B67-6DA7005BC3C6}" srcOrd="0" destOrd="0" presId="urn:microsoft.com/office/officeart/2008/layout/IncreasingCircleProcess"/>
    <dgm:cxn modelId="{0982E8B9-8AA3-458E-AA19-E33858ED0589}" srcId="{36448258-1929-4081-9CA9-0D43C915DC97}" destId="{1D420464-57AD-4B67-AC70-1CD3DEAD4005}" srcOrd="2" destOrd="0" parTransId="{AD4A8511-5D67-44FC-A4A1-6F941131EF04}" sibTransId="{10B937CB-9D1B-4995-9208-05E2475D2C69}"/>
    <dgm:cxn modelId="{84810547-36EF-45B9-8338-0CDFC1861195}" type="presParOf" srcId="{74B3448D-D31A-48C4-8E1D-B1933B8D68A1}" destId="{4D2381D1-8602-49E1-806F-3850DBAA8CF2}" srcOrd="0" destOrd="0" presId="urn:microsoft.com/office/officeart/2008/layout/IncreasingCircleProcess"/>
    <dgm:cxn modelId="{D2F48282-50AD-4D0B-BE16-F5CEA406043C}" type="presParOf" srcId="{4D2381D1-8602-49E1-806F-3850DBAA8CF2}" destId="{14830F10-DAAB-40DE-A229-2ADEC2277F39}" srcOrd="0" destOrd="0" presId="urn:microsoft.com/office/officeart/2008/layout/IncreasingCircleProcess"/>
    <dgm:cxn modelId="{C8EED4F8-026E-4CAD-A390-88EB694FB47B}" type="presParOf" srcId="{4D2381D1-8602-49E1-806F-3850DBAA8CF2}" destId="{B8AB911C-4E7F-4364-BAE4-BA5B841BB7E7}" srcOrd="1" destOrd="0" presId="urn:microsoft.com/office/officeart/2008/layout/IncreasingCircleProcess"/>
    <dgm:cxn modelId="{5CD6432F-349A-4615-9A1F-0E15140F4BC6}" type="presParOf" srcId="{4D2381D1-8602-49E1-806F-3850DBAA8CF2}" destId="{765564F8-7D8A-469E-ABD9-D4C157335788}" srcOrd="2" destOrd="0" presId="urn:microsoft.com/office/officeart/2008/layout/IncreasingCircleProcess"/>
    <dgm:cxn modelId="{A61D1B58-85A3-4AF2-AB96-5DF8A5A9415F}" type="presParOf" srcId="{4D2381D1-8602-49E1-806F-3850DBAA8CF2}" destId="{E2FDACC6-0844-4CE2-A678-77DABCCE4854}" srcOrd="3" destOrd="0" presId="urn:microsoft.com/office/officeart/2008/layout/IncreasingCircleProcess"/>
    <dgm:cxn modelId="{0DC47B13-93FE-4977-A2CE-1F3C0F37ED50}" type="presParOf" srcId="{74B3448D-D31A-48C4-8E1D-B1933B8D68A1}" destId="{964277B8-3250-425B-A8A9-072067B42B14}" srcOrd="1" destOrd="0" presId="urn:microsoft.com/office/officeart/2008/layout/IncreasingCircleProcess"/>
    <dgm:cxn modelId="{47830B20-7722-497E-94B0-3C2EA134BCF4}" type="presParOf" srcId="{74B3448D-D31A-48C4-8E1D-B1933B8D68A1}" destId="{D356AB63-D4B7-4FCB-8D5F-C68EF8DD28D4}" srcOrd="2" destOrd="0" presId="urn:microsoft.com/office/officeart/2008/layout/IncreasingCircleProcess"/>
    <dgm:cxn modelId="{1B325A9A-D728-4B9F-A569-71DD95A89751}" type="presParOf" srcId="{D356AB63-D4B7-4FCB-8D5F-C68EF8DD28D4}" destId="{F1AAA8FF-5C18-458C-82FB-40008C0BFA03}" srcOrd="0" destOrd="0" presId="urn:microsoft.com/office/officeart/2008/layout/IncreasingCircleProcess"/>
    <dgm:cxn modelId="{86126F47-D7EC-44FB-9B60-C2B1BB078478}" type="presParOf" srcId="{D356AB63-D4B7-4FCB-8D5F-C68EF8DD28D4}" destId="{B25526BF-84AE-4347-A39B-7CA3A6A0884E}" srcOrd="1" destOrd="0" presId="urn:microsoft.com/office/officeart/2008/layout/IncreasingCircleProcess"/>
    <dgm:cxn modelId="{E8B49F30-CFE5-4FEC-99AF-CADC48FAA596}" type="presParOf" srcId="{D356AB63-D4B7-4FCB-8D5F-C68EF8DD28D4}" destId="{94A38FF4-AD1B-470E-894B-0482C51DD98B}" srcOrd="2" destOrd="0" presId="urn:microsoft.com/office/officeart/2008/layout/IncreasingCircleProcess"/>
    <dgm:cxn modelId="{59D4EF2A-FFA7-4729-8665-0E70BE3FFDA6}" type="presParOf" srcId="{D356AB63-D4B7-4FCB-8D5F-C68EF8DD28D4}" destId="{557C818A-D674-4785-8B67-6DA7005BC3C6}" srcOrd="3" destOrd="0" presId="urn:microsoft.com/office/officeart/2008/layout/IncreasingCircleProcess"/>
    <dgm:cxn modelId="{41DC9BD3-021E-4B5D-8578-E51C64431853}" type="presParOf" srcId="{74B3448D-D31A-48C4-8E1D-B1933B8D68A1}" destId="{81A16240-20B3-4336-AE2F-22BF25E9A3EB}" srcOrd="3" destOrd="0" presId="urn:microsoft.com/office/officeart/2008/layout/IncreasingCircleProcess"/>
    <dgm:cxn modelId="{431C8DE8-9E34-42F5-8AC9-CDBEF3037BB3}" type="presParOf" srcId="{74B3448D-D31A-48C4-8E1D-B1933B8D68A1}" destId="{4BA030B8-B77E-4DE4-8196-5F0EE7201EB9}" srcOrd="4" destOrd="0" presId="urn:microsoft.com/office/officeart/2008/layout/IncreasingCircleProcess"/>
    <dgm:cxn modelId="{43B4440A-3EBC-426F-A395-30AAA9FFC3B0}" type="presParOf" srcId="{4BA030B8-B77E-4DE4-8196-5F0EE7201EB9}" destId="{C57A835A-437B-4427-B8C5-F6074E3DDDB7}" srcOrd="0" destOrd="0" presId="urn:microsoft.com/office/officeart/2008/layout/IncreasingCircleProcess"/>
    <dgm:cxn modelId="{BC6D3FA0-269F-4600-BD53-0BBE7D0D0CC0}" type="presParOf" srcId="{4BA030B8-B77E-4DE4-8196-5F0EE7201EB9}" destId="{3AE364C6-07D0-4709-BD93-11AAC8ABF46C}" srcOrd="1" destOrd="0" presId="urn:microsoft.com/office/officeart/2008/layout/IncreasingCircleProcess"/>
    <dgm:cxn modelId="{C8B0FEC3-FBD3-413B-A305-41C74E46ADA3}" type="presParOf" srcId="{4BA030B8-B77E-4DE4-8196-5F0EE7201EB9}" destId="{CBE2B35C-A640-432E-BF1C-CBF33C5E9FE7}" srcOrd="2" destOrd="0" presId="urn:microsoft.com/office/officeart/2008/layout/IncreasingCircleProcess"/>
    <dgm:cxn modelId="{CA32B46F-48A1-46CD-B9F6-4AE26FFD4F1F}" type="presParOf" srcId="{4BA030B8-B77E-4DE4-8196-5F0EE7201EB9}" destId="{D9A6907B-C5D5-4780-BE3D-BC43C517C4A3}"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D3DF6-DA23-4D2A-B9B7-55C7A40FD709}" type="doc">
      <dgm:prSet loTypeId="urn:microsoft.com/office/officeart/2005/8/layout/vProcess5" loCatId="process" qsTypeId="urn:microsoft.com/office/officeart/2005/8/quickstyle/simple5" qsCatId="simple" csTypeId="urn:microsoft.com/office/officeart/2005/8/colors/accent2_3" csCatId="accent2" phldr="1"/>
      <dgm:spPr/>
      <dgm:t>
        <a:bodyPr/>
        <a:lstStyle/>
        <a:p>
          <a:endParaRPr lang="en-US"/>
        </a:p>
      </dgm:t>
    </dgm:pt>
    <dgm:pt modelId="{91C31F15-42FE-4A9C-926E-81534B8EC6C3}">
      <dgm:prSet phldrT="[Text]"/>
      <dgm:spPr/>
      <dgm:t>
        <a:bodyPr/>
        <a:lstStyle/>
        <a:p>
          <a:r>
            <a:rPr lang="en-US"/>
            <a:t>Read through all data</a:t>
          </a:r>
        </a:p>
      </dgm:t>
    </dgm:pt>
    <dgm:pt modelId="{270EDFC5-B399-44C6-8427-B00FC5DA89D7}" type="parTrans" cxnId="{5AAF3EA8-A0DE-4501-9B25-B7B68E027829}">
      <dgm:prSet/>
      <dgm:spPr/>
      <dgm:t>
        <a:bodyPr/>
        <a:lstStyle/>
        <a:p>
          <a:endParaRPr lang="en-US"/>
        </a:p>
      </dgm:t>
    </dgm:pt>
    <dgm:pt modelId="{3AF00C0F-0BC3-4797-9A40-BE78679DC000}" type="sibTrans" cxnId="{5AAF3EA8-A0DE-4501-9B25-B7B68E027829}">
      <dgm:prSet/>
      <dgm:spPr/>
      <dgm:t>
        <a:bodyPr/>
        <a:lstStyle/>
        <a:p>
          <a:endParaRPr lang="en-US"/>
        </a:p>
      </dgm:t>
    </dgm:pt>
    <dgm:pt modelId="{1B94E720-6A36-49A5-A909-A6F769807AA8}">
      <dgm:prSet phldrT="[Text]"/>
      <dgm:spPr/>
      <dgm:t>
        <a:bodyPr/>
        <a:lstStyle/>
        <a:p>
          <a:r>
            <a:rPr lang="en-US"/>
            <a:t>Build understanding of people, events, ideas in data</a:t>
          </a:r>
        </a:p>
      </dgm:t>
    </dgm:pt>
    <dgm:pt modelId="{D92060BB-0263-48D9-9C62-2081DDF5DFBA}" type="parTrans" cxnId="{B51FA1B5-D323-481D-B944-BBBC4EDE2E3A}">
      <dgm:prSet/>
      <dgm:spPr/>
      <dgm:t>
        <a:bodyPr/>
        <a:lstStyle/>
        <a:p>
          <a:endParaRPr lang="en-US"/>
        </a:p>
      </dgm:t>
    </dgm:pt>
    <dgm:pt modelId="{31AA9742-28CD-4506-B4E4-ED078228ECA4}" type="sibTrans" cxnId="{B51FA1B5-D323-481D-B944-BBBC4EDE2E3A}">
      <dgm:prSet/>
      <dgm:spPr/>
      <dgm:t>
        <a:bodyPr/>
        <a:lstStyle/>
        <a:p>
          <a:endParaRPr lang="en-US"/>
        </a:p>
      </dgm:t>
    </dgm:pt>
    <dgm:pt modelId="{922930ED-EEC1-4A26-A29E-95A5891A5671}">
      <dgm:prSet phldrT="[Text]"/>
      <dgm:spPr/>
      <dgm:t>
        <a:bodyPr/>
        <a:lstStyle/>
        <a:p>
          <a:r>
            <a:rPr lang="en-US"/>
            <a:t>Develop framework for further analysis</a:t>
          </a:r>
        </a:p>
      </dgm:t>
    </dgm:pt>
    <dgm:pt modelId="{0E572104-1CA4-4A43-B8BB-FD0F37824847}" type="parTrans" cxnId="{CC3DAC3E-95DF-4488-899E-0917E8FAC6B8}">
      <dgm:prSet/>
      <dgm:spPr/>
      <dgm:t>
        <a:bodyPr/>
        <a:lstStyle/>
        <a:p>
          <a:endParaRPr lang="en-US"/>
        </a:p>
      </dgm:t>
    </dgm:pt>
    <dgm:pt modelId="{302FB63D-B1BC-4B19-A4AB-31A09618A167}" type="sibTrans" cxnId="{CC3DAC3E-95DF-4488-899E-0917E8FAC6B8}">
      <dgm:prSet/>
      <dgm:spPr/>
      <dgm:t>
        <a:bodyPr/>
        <a:lstStyle/>
        <a:p>
          <a:endParaRPr lang="en-US"/>
        </a:p>
      </dgm:t>
    </dgm:pt>
    <dgm:pt modelId="{6BE9F814-194C-48A8-975F-96D24581FB28}">
      <dgm:prSet phldrT="[Text]"/>
      <dgm:spPr/>
      <dgm:t>
        <a:bodyPr/>
        <a:lstStyle/>
        <a:p>
          <a:r>
            <a:rPr lang="en-US"/>
            <a:t>Record any ideas and understandings generated</a:t>
          </a:r>
        </a:p>
      </dgm:t>
    </dgm:pt>
    <dgm:pt modelId="{64C3F039-7145-4311-9C93-E8CB3697CDD0}" type="parTrans" cxnId="{896104C2-6CBC-4002-96C0-A6E3FD8A8369}">
      <dgm:prSet/>
      <dgm:spPr/>
      <dgm:t>
        <a:bodyPr/>
        <a:lstStyle/>
        <a:p>
          <a:endParaRPr lang="en-US"/>
        </a:p>
      </dgm:t>
    </dgm:pt>
    <dgm:pt modelId="{56AAB4CF-99BB-4524-B6B3-0308938CB91C}" type="sibTrans" cxnId="{896104C2-6CBC-4002-96C0-A6E3FD8A8369}">
      <dgm:prSet/>
      <dgm:spPr/>
      <dgm:t>
        <a:bodyPr/>
        <a:lstStyle/>
        <a:p>
          <a:endParaRPr lang="en-US"/>
        </a:p>
      </dgm:t>
    </dgm:pt>
    <dgm:pt modelId="{2FC0BF7B-FF56-4F15-B281-FC3AC05CD5C5}" type="pres">
      <dgm:prSet presAssocID="{D48D3DF6-DA23-4D2A-B9B7-55C7A40FD709}" presName="outerComposite" presStyleCnt="0">
        <dgm:presLayoutVars>
          <dgm:chMax val="5"/>
          <dgm:dir/>
          <dgm:resizeHandles val="exact"/>
        </dgm:presLayoutVars>
      </dgm:prSet>
      <dgm:spPr/>
    </dgm:pt>
    <dgm:pt modelId="{B0301E5A-1A07-4D4C-887C-27ED8DBDE78E}" type="pres">
      <dgm:prSet presAssocID="{D48D3DF6-DA23-4D2A-B9B7-55C7A40FD709}" presName="dummyMaxCanvas" presStyleCnt="0">
        <dgm:presLayoutVars/>
      </dgm:prSet>
      <dgm:spPr/>
    </dgm:pt>
    <dgm:pt modelId="{0EFE39A1-3F8C-4396-B7E4-18ACECCE8F8A}" type="pres">
      <dgm:prSet presAssocID="{D48D3DF6-DA23-4D2A-B9B7-55C7A40FD709}" presName="FourNodes_1" presStyleLbl="node1" presStyleIdx="0" presStyleCnt="4" custLinFactNeighborX="-11572" custLinFactNeighborY="-1126">
        <dgm:presLayoutVars>
          <dgm:bulletEnabled val="1"/>
        </dgm:presLayoutVars>
      </dgm:prSet>
      <dgm:spPr/>
    </dgm:pt>
    <dgm:pt modelId="{B23E2E32-AF06-4B40-BD10-EAA3E1A7A7D5}" type="pres">
      <dgm:prSet presAssocID="{D48D3DF6-DA23-4D2A-B9B7-55C7A40FD709}" presName="FourNodes_2" presStyleLbl="node1" presStyleIdx="1" presStyleCnt="4">
        <dgm:presLayoutVars>
          <dgm:bulletEnabled val="1"/>
        </dgm:presLayoutVars>
      </dgm:prSet>
      <dgm:spPr/>
    </dgm:pt>
    <dgm:pt modelId="{461053E0-731B-46C6-AC3E-D6B036D0D017}" type="pres">
      <dgm:prSet presAssocID="{D48D3DF6-DA23-4D2A-B9B7-55C7A40FD709}" presName="FourNodes_3" presStyleLbl="node1" presStyleIdx="2" presStyleCnt="4">
        <dgm:presLayoutVars>
          <dgm:bulletEnabled val="1"/>
        </dgm:presLayoutVars>
      </dgm:prSet>
      <dgm:spPr/>
    </dgm:pt>
    <dgm:pt modelId="{08122310-8B45-4311-BD05-F346699D2AC4}" type="pres">
      <dgm:prSet presAssocID="{D48D3DF6-DA23-4D2A-B9B7-55C7A40FD709}" presName="FourNodes_4" presStyleLbl="node1" presStyleIdx="3" presStyleCnt="4">
        <dgm:presLayoutVars>
          <dgm:bulletEnabled val="1"/>
        </dgm:presLayoutVars>
      </dgm:prSet>
      <dgm:spPr/>
    </dgm:pt>
    <dgm:pt modelId="{3C168CAC-AA76-4DB8-99BC-B76DCB816B20}" type="pres">
      <dgm:prSet presAssocID="{D48D3DF6-DA23-4D2A-B9B7-55C7A40FD709}" presName="FourConn_1-2" presStyleLbl="fgAccFollowNode1" presStyleIdx="0" presStyleCnt="3">
        <dgm:presLayoutVars>
          <dgm:bulletEnabled val="1"/>
        </dgm:presLayoutVars>
      </dgm:prSet>
      <dgm:spPr/>
    </dgm:pt>
    <dgm:pt modelId="{DDF67921-48D2-4C28-9024-7A037EA60366}" type="pres">
      <dgm:prSet presAssocID="{D48D3DF6-DA23-4D2A-B9B7-55C7A40FD709}" presName="FourConn_2-3" presStyleLbl="fgAccFollowNode1" presStyleIdx="1" presStyleCnt="3">
        <dgm:presLayoutVars>
          <dgm:bulletEnabled val="1"/>
        </dgm:presLayoutVars>
      </dgm:prSet>
      <dgm:spPr/>
    </dgm:pt>
    <dgm:pt modelId="{7F66295D-7415-481A-B94E-D7EB7CF9067A}" type="pres">
      <dgm:prSet presAssocID="{D48D3DF6-DA23-4D2A-B9B7-55C7A40FD709}" presName="FourConn_3-4" presStyleLbl="fgAccFollowNode1" presStyleIdx="2" presStyleCnt="3">
        <dgm:presLayoutVars>
          <dgm:bulletEnabled val="1"/>
        </dgm:presLayoutVars>
      </dgm:prSet>
      <dgm:spPr/>
    </dgm:pt>
    <dgm:pt modelId="{08BB0F3F-F4A8-4925-874D-C19C6578C4C5}" type="pres">
      <dgm:prSet presAssocID="{D48D3DF6-DA23-4D2A-B9B7-55C7A40FD709}" presName="FourNodes_1_text" presStyleLbl="node1" presStyleIdx="3" presStyleCnt="4">
        <dgm:presLayoutVars>
          <dgm:bulletEnabled val="1"/>
        </dgm:presLayoutVars>
      </dgm:prSet>
      <dgm:spPr/>
    </dgm:pt>
    <dgm:pt modelId="{85556C33-83AF-40B0-B804-FBA8E64648F8}" type="pres">
      <dgm:prSet presAssocID="{D48D3DF6-DA23-4D2A-B9B7-55C7A40FD709}" presName="FourNodes_2_text" presStyleLbl="node1" presStyleIdx="3" presStyleCnt="4">
        <dgm:presLayoutVars>
          <dgm:bulletEnabled val="1"/>
        </dgm:presLayoutVars>
      </dgm:prSet>
      <dgm:spPr/>
    </dgm:pt>
    <dgm:pt modelId="{40489495-CCAD-4EF2-9825-C55869EF8999}" type="pres">
      <dgm:prSet presAssocID="{D48D3DF6-DA23-4D2A-B9B7-55C7A40FD709}" presName="FourNodes_3_text" presStyleLbl="node1" presStyleIdx="3" presStyleCnt="4">
        <dgm:presLayoutVars>
          <dgm:bulletEnabled val="1"/>
        </dgm:presLayoutVars>
      </dgm:prSet>
      <dgm:spPr/>
    </dgm:pt>
    <dgm:pt modelId="{A1595D22-D3AE-4037-A22A-37DB7BABFC07}" type="pres">
      <dgm:prSet presAssocID="{D48D3DF6-DA23-4D2A-B9B7-55C7A40FD709}" presName="FourNodes_4_text" presStyleLbl="node1" presStyleIdx="3" presStyleCnt="4">
        <dgm:presLayoutVars>
          <dgm:bulletEnabled val="1"/>
        </dgm:presLayoutVars>
      </dgm:prSet>
      <dgm:spPr/>
    </dgm:pt>
  </dgm:ptLst>
  <dgm:cxnLst>
    <dgm:cxn modelId="{78D80D11-4DA6-4740-A04F-23EA3566F779}" type="presOf" srcId="{302FB63D-B1BC-4B19-A4AB-31A09618A167}" destId="{7F66295D-7415-481A-B94E-D7EB7CF9067A}" srcOrd="0" destOrd="0" presId="urn:microsoft.com/office/officeart/2005/8/layout/vProcess5"/>
    <dgm:cxn modelId="{ECA0C525-12F0-4584-9BA9-3AAA6C285566}" type="presOf" srcId="{91C31F15-42FE-4A9C-926E-81534B8EC6C3}" destId="{08BB0F3F-F4A8-4925-874D-C19C6578C4C5}" srcOrd="1" destOrd="0" presId="urn:microsoft.com/office/officeart/2005/8/layout/vProcess5"/>
    <dgm:cxn modelId="{4F9EFA26-DD7A-4A18-A33E-0C31734F2B2F}" type="presOf" srcId="{31AA9742-28CD-4506-B4E4-ED078228ECA4}" destId="{DDF67921-48D2-4C28-9024-7A037EA60366}" srcOrd="0" destOrd="0" presId="urn:microsoft.com/office/officeart/2005/8/layout/vProcess5"/>
    <dgm:cxn modelId="{25728127-A9C2-4B85-A579-1F967ED77077}" type="presOf" srcId="{922930ED-EEC1-4A26-A29E-95A5891A5671}" destId="{40489495-CCAD-4EF2-9825-C55869EF8999}" srcOrd="1" destOrd="0" presId="urn:microsoft.com/office/officeart/2005/8/layout/vProcess5"/>
    <dgm:cxn modelId="{B7097E34-E0BC-4E8E-A0E2-F2BFE96AB0AC}" type="presOf" srcId="{922930ED-EEC1-4A26-A29E-95A5891A5671}" destId="{461053E0-731B-46C6-AC3E-D6B036D0D017}" srcOrd="0" destOrd="0" presId="urn:microsoft.com/office/officeart/2005/8/layout/vProcess5"/>
    <dgm:cxn modelId="{CC3DAC3E-95DF-4488-899E-0917E8FAC6B8}" srcId="{D48D3DF6-DA23-4D2A-B9B7-55C7A40FD709}" destId="{922930ED-EEC1-4A26-A29E-95A5891A5671}" srcOrd="2" destOrd="0" parTransId="{0E572104-1CA4-4A43-B8BB-FD0F37824847}" sibTransId="{302FB63D-B1BC-4B19-A4AB-31A09618A167}"/>
    <dgm:cxn modelId="{48818844-3874-498E-BC64-EB33A86E6DD8}" type="presOf" srcId="{D48D3DF6-DA23-4D2A-B9B7-55C7A40FD709}" destId="{2FC0BF7B-FF56-4F15-B281-FC3AC05CD5C5}" srcOrd="0" destOrd="0" presId="urn:microsoft.com/office/officeart/2005/8/layout/vProcess5"/>
    <dgm:cxn modelId="{9591C899-C10B-45EA-98E0-F2ED76C3A66C}" type="presOf" srcId="{3AF00C0F-0BC3-4797-9A40-BE78679DC000}" destId="{3C168CAC-AA76-4DB8-99BC-B76DCB816B20}" srcOrd="0" destOrd="0" presId="urn:microsoft.com/office/officeart/2005/8/layout/vProcess5"/>
    <dgm:cxn modelId="{7B43349D-A62B-4914-BEFF-F47B3292606B}" type="presOf" srcId="{1B94E720-6A36-49A5-A909-A6F769807AA8}" destId="{B23E2E32-AF06-4B40-BD10-EAA3E1A7A7D5}" srcOrd="0" destOrd="0" presId="urn:microsoft.com/office/officeart/2005/8/layout/vProcess5"/>
    <dgm:cxn modelId="{5AAF3EA8-A0DE-4501-9B25-B7B68E027829}" srcId="{D48D3DF6-DA23-4D2A-B9B7-55C7A40FD709}" destId="{91C31F15-42FE-4A9C-926E-81534B8EC6C3}" srcOrd="0" destOrd="0" parTransId="{270EDFC5-B399-44C6-8427-B00FC5DA89D7}" sibTransId="{3AF00C0F-0BC3-4797-9A40-BE78679DC000}"/>
    <dgm:cxn modelId="{B51FA1B5-D323-481D-B944-BBBC4EDE2E3A}" srcId="{D48D3DF6-DA23-4D2A-B9B7-55C7A40FD709}" destId="{1B94E720-6A36-49A5-A909-A6F769807AA8}" srcOrd="1" destOrd="0" parTransId="{D92060BB-0263-48D9-9C62-2081DDF5DFBA}" sibTransId="{31AA9742-28CD-4506-B4E4-ED078228ECA4}"/>
    <dgm:cxn modelId="{896104C2-6CBC-4002-96C0-A6E3FD8A8369}" srcId="{D48D3DF6-DA23-4D2A-B9B7-55C7A40FD709}" destId="{6BE9F814-194C-48A8-975F-96D24581FB28}" srcOrd="3" destOrd="0" parTransId="{64C3F039-7145-4311-9C93-E8CB3697CDD0}" sibTransId="{56AAB4CF-99BB-4524-B6B3-0308938CB91C}"/>
    <dgm:cxn modelId="{F43DDDC9-A43D-402D-A865-255304ED9B9B}" type="presOf" srcId="{91C31F15-42FE-4A9C-926E-81534B8EC6C3}" destId="{0EFE39A1-3F8C-4396-B7E4-18ACECCE8F8A}" srcOrd="0" destOrd="0" presId="urn:microsoft.com/office/officeart/2005/8/layout/vProcess5"/>
    <dgm:cxn modelId="{891030D4-43AB-4EA3-A799-9DBFF920D999}" type="presOf" srcId="{6BE9F814-194C-48A8-975F-96D24581FB28}" destId="{A1595D22-D3AE-4037-A22A-37DB7BABFC07}" srcOrd="1" destOrd="0" presId="urn:microsoft.com/office/officeart/2005/8/layout/vProcess5"/>
    <dgm:cxn modelId="{58ED74DC-84F7-4710-8BCF-67F3363BE323}" type="presOf" srcId="{1B94E720-6A36-49A5-A909-A6F769807AA8}" destId="{85556C33-83AF-40B0-B804-FBA8E64648F8}" srcOrd="1" destOrd="0" presId="urn:microsoft.com/office/officeart/2005/8/layout/vProcess5"/>
    <dgm:cxn modelId="{FF1DB3E5-0E48-42AD-84F1-D50A08ACEB39}" type="presOf" srcId="{6BE9F814-194C-48A8-975F-96D24581FB28}" destId="{08122310-8B45-4311-BD05-F346699D2AC4}" srcOrd="0" destOrd="0" presId="urn:microsoft.com/office/officeart/2005/8/layout/vProcess5"/>
    <dgm:cxn modelId="{9161FAD9-7928-45E0-9D8E-45E48F31084E}" type="presParOf" srcId="{2FC0BF7B-FF56-4F15-B281-FC3AC05CD5C5}" destId="{B0301E5A-1A07-4D4C-887C-27ED8DBDE78E}" srcOrd="0" destOrd="0" presId="urn:microsoft.com/office/officeart/2005/8/layout/vProcess5"/>
    <dgm:cxn modelId="{E50595E7-47DF-46F7-9E52-8E0FC1125E16}" type="presParOf" srcId="{2FC0BF7B-FF56-4F15-B281-FC3AC05CD5C5}" destId="{0EFE39A1-3F8C-4396-B7E4-18ACECCE8F8A}" srcOrd="1" destOrd="0" presId="urn:microsoft.com/office/officeart/2005/8/layout/vProcess5"/>
    <dgm:cxn modelId="{45133DEF-451A-4270-870A-C967F044DE7D}" type="presParOf" srcId="{2FC0BF7B-FF56-4F15-B281-FC3AC05CD5C5}" destId="{B23E2E32-AF06-4B40-BD10-EAA3E1A7A7D5}" srcOrd="2" destOrd="0" presId="urn:microsoft.com/office/officeart/2005/8/layout/vProcess5"/>
    <dgm:cxn modelId="{8D141E48-FB4D-4907-8A23-C7F1DBB2230E}" type="presParOf" srcId="{2FC0BF7B-FF56-4F15-B281-FC3AC05CD5C5}" destId="{461053E0-731B-46C6-AC3E-D6B036D0D017}" srcOrd="3" destOrd="0" presId="urn:microsoft.com/office/officeart/2005/8/layout/vProcess5"/>
    <dgm:cxn modelId="{9C9A4535-05ED-47F7-ACED-E715BF0434AE}" type="presParOf" srcId="{2FC0BF7B-FF56-4F15-B281-FC3AC05CD5C5}" destId="{08122310-8B45-4311-BD05-F346699D2AC4}" srcOrd="4" destOrd="0" presId="urn:microsoft.com/office/officeart/2005/8/layout/vProcess5"/>
    <dgm:cxn modelId="{AC6BCB6D-BEF7-4B40-8618-249F296B00FB}" type="presParOf" srcId="{2FC0BF7B-FF56-4F15-B281-FC3AC05CD5C5}" destId="{3C168CAC-AA76-4DB8-99BC-B76DCB816B20}" srcOrd="5" destOrd="0" presId="urn:microsoft.com/office/officeart/2005/8/layout/vProcess5"/>
    <dgm:cxn modelId="{AC80FC10-03A2-4E88-B104-50B461F50B1E}" type="presParOf" srcId="{2FC0BF7B-FF56-4F15-B281-FC3AC05CD5C5}" destId="{DDF67921-48D2-4C28-9024-7A037EA60366}" srcOrd="6" destOrd="0" presId="urn:microsoft.com/office/officeart/2005/8/layout/vProcess5"/>
    <dgm:cxn modelId="{E44A3CD8-B69F-4426-BE47-394EC5BF0D84}" type="presParOf" srcId="{2FC0BF7B-FF56-4F15-B281-FC3AC05CD5C5}" destId="{7F66295D-7415-481A-B94E-D7EB7CF9067A}" srcOrd="7" destOrd="0" presId="urn:microsoft.com/office/officeart/2005/8/layout/vProcess5"/>
    <dgm:cxn modelId="{AB73F87C-8E07-4FE6-A952-40276B61298B}" type="presParOf" srcId="{2FC0BF7B-FF56-4F15-B281-FC3AC05CD5C5}" destId="{08BB0F3F-F4A8-4925-874D-C19C6578C4C5}" srcOrd="8" destOrd="0" presId="urn:microsoft.com/office/officeart/2005/8/layout/vProcess5"/>
    <dgm:cxn modelId="{B23B96C8-35E1-4EB8-8D3C-38493118EAFD}" type="presParOf" srcId="{2FC0BF7B-FF56-4F15-B281-FC3AC05CD5C5}" destId="{85556C33-83AF-40B0-B804-FBA8E64648F8}" srcOrd="9" destOrd="0" presId="urn:microsoft.com/office/officeart/2005/8/layout/vProcess5"/>
    <dgm:cxn modelId="{5D1A06E5-3561-41B5-A593-ABBDDC4B218B}" type="presParOf" srcId="{2FC0BF7B-FF56-4F15-B281-FC3AC05CD5C5}" destId="{40489495-CCAD-4EF2-9825-C55869EF8999}" srcOrd="10" destOrd="0" presId="urn:microsoft.com/office/officeart/2005/8/layout/vProcess5"/>
    <dgm:cxn modelId="{F8F5D527-B7E5-4625-9BCC-9F0665F73EAC}" type="presParOf" srcId="{2FC0BF7B-FF56-4F15-B281-FC3AC05CD5C5}" destId="{A1595D22-D3AE-4037-A22A-37DB7BABFC0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30F10-DAAB-40DE-A229-2ADEC2277F39}">
      <dsp:nvSpPr>
        <dsp:cNvPr id="0" name=""/>
        <dsp:cNvSpPr/>
      </dsp:nvSpPr>
      <dsp:spPr>
        <a:xfrm>
          <a:off x="2193" y="0"/>
          <a:ext cx="1494613" cy="149461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B911C-4E7F-4364-BAE4-BA5B841BB7E7}">
      <dsp:nvSpPr>
        <dsp:cNvPr id="0" name=""/>
        <dsp:cNvSpPr/>
      </dsp:nvSpPr>
      <dsp:spPr>
        <a:xfrm>
          <a:off x="151654" y="149461"/>
          <a:ext cx="1195690" cy="1195690"/>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DACC6-0844-4CE2-A678-77DABCCE4854}">
      <dsp:nvSpPr>
        <dsp:cNvPr id="0" name=""/>
        <dsp:cNvSpPr/>
      </dsp:nvSpPr>
      <dsp:spPr>
        <a:xfrm>
          <a:off x="1533895" y="361655"/>
          <a:ext cx="2119396" cy="771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n-US" sz="1500" b="1" kern="1200">
              <a:effectLst>
                <a:outerShdw blurRad="38100" dist="38100" dir="2700000" algn="tl">
                  <a:srgbClr val="000000">
                    <a:alpha val="43137"/>
                  </a:srgbClr>
                </a:outerShdw>
              </a:effectLst>
            </a:rPr>
            <a:t>TRANSCRIBING AND TRANSLATING DATA</a:t>
          </a:r>
        </a:p>
      </dsp:txBody>
      <dsp:txXfrm>
        <a:off x="1533895" y="361655"/>
        <a:ext cx="2119396" cy="771301"/>
      </dsp:txXfrm>
    </dsp:sp>
    <dsp:sp modelId="{F1AAA8FF-5C18-458C-82FB-40008C0BFA03}">
      <dsp:nvSpPr>
        <dsp:cNvPr id="0" name=""/>
        <dsp:cNvSpPr/>
      </dsp:nvSpPr>
      <dsp:spPr>
        <a:xfrm>
          <a:off x="3738294" y="0"/>
          <a:ext cx="1494613" cy="149461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526BF-84AE-4347-A39B-7CA3A6A0884E}">
      <dsp:nvSpPr>
        <dsp:cNvPr id="0" name=""/>
        <dsp:cNvSpPr/>
      </dsp:nvSpPr>
      <dsp:spPr>
        <a:xfrm>
          <a:off x="3887755" y="149461"/>
          <a:ext cx="1195690" cy="1195690"/>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C818A-D674-4785-8B67-6DA7005BC3C6}">
      <dsp:nvSpPr>
        <dsp:cNvPr id="0" name=""/>
        <dsp:cNvSpPr/>
      </dsp:nvSpPr>
      <dsp:spPr>
        <a:xfrm>
          <a:off x="5259351" y="374104"/>
          <a:ext cx="2233599" cy="76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TYPING UP FIELD NOTES INTO MS WORD</a:t>
          </a:r>
        </a:p>
      </dsp:txBody>
      <dsp:txXfrm>
        <a:off x="5259351" y="374104"/>
        <a:ext cx="2233599" cy="768818"/>
      </dsp:txXfrm>
    </dsp:sp>
    <dsp:sp modelId="{C57A835A-437B-4427-B8C5-F6074E3DDDB7}">
      <dsp:nvSpPr>
        <dsp:cNvPr id="0" name=""/>
        <dsp:cNvSpPr/>
      </dsp:nvSpPr>
      <dsp:spPr>
        <a:xfrm>
          <a:off x="7627343" y="0"/>
          <a:ext cx="1494613" cy="149461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364C6-07D0-4709-BD93-11AAC8ABF46C}">
      <dsp:nvSpPr>
        <dsp:cNvPr id="0" name=""/>
        <dsp:cNvSpPr/>
      </dsp:nvSpPr>
      <dsp:spPr>
        <a:xfrm>
          <a:off x="7776820" y="149461"/>
          <a:ext cx="1195690" cy="1195690"/>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6907B-C5D5-4780-BE3D-BC43C517C4A3}">
      <dsp:nvSpPr>
        <dsp:cNvPr id="0" name=""/>
        <dsp:cNvSpPr/>
      </dsp:nvSpPr>
      <dsp:spPr>
        <a:xfrm>
          <a:off x="9110057" y="350433"/>
          <a:ext cx="1941943" cy="771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SORTING AND LABELING DATA</a:t>
          </a:r>
        </a:p>
      </dsp:txBody>
      <dsp:txXfrm>
        <a:off x="9110057" y="350433"/>
        <a:ext cx="1941943" cy="771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E39A1-3F8C-4396-B7E4-18ACECCE8F8A}">
      <dsp:nvSpPr>
        <dsp:cNvPr id="0" name=""/>
        <dsp:cNvSpPr/>
      </dsp:nvSpPr>
      <dsp:spPr>
        <a:xfrm>
          <a:off x="0" y="0"/>
          <a:ext cx="4228470" cy="902011"/>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Read through all data</a:t>
          </a:r>
        </a:p>
      </dsp:txBody>
      <dsp:txXfrm>
        <a:off x="26419" y="26419"/>
        <a:ext cx="3178909" cy="849173"/>
      </dsp:txXfrm>
    </dsp:sp>
    <dsp:sp modelId="{B23E2E32-AF06-4B40-BD10-EAA3E1A7A7D5}">
      <dsp:nvSpPr>
        <dsp:cNvPr id="0" name=""/>
        <dsp:cNvSpPr/>
      </dsp:nvSpPr>
      <dsp:spPr>
        <a:xfrm>
          <a:off x="354134" y="1066013"/>
          <a:ext cx="4228470" cy="902011"/>
        </a:xfrm>
        <a:prstGeom prst="roundRect">
          <a:avLst>
            <a:gd name="adj" fmla="val 10000"/>
          </a:avLst>
        </a:prstGeom>
        <a:gradFill rotWithShape="0">
          <a:gsLst>
            <a:gs pos="0">
              <a:schemeClr val="accent2">
                <a:shade val="80000"/>
                <a:hueOff val="-143868"/>
                <a:satOff val="3980"/>
                <a:lumOff val="9343"/>
                <a:alphaOff val="0"/>
                <a:satMod val="103000"/>
                <a:lumMod val="102000"/>
                <a:tint val="94000"/>
              </a:schemeClr>
            </a:gs>
            <a:gs pos="50000">
              <a:schemeClr val="accent2">
                <a:shade val="80000"/>
                <a:hueOff val="-143868"/>
                <a:satOff val="3980"/>
                <a:lumOff val="9343"/>
                <a:alphaOff val="0"/>
                <a:satMod val="110000"/>
                <a:lumMod val="100000"/>
                <a:shade val="100000"/>
              </a:schemeClr>
            </a:gs>
            <a:gs pos="100000">
              <a:schemeClr val="accent2">
                <a:shade val="80000"/>
                <a:hueOff val="-143868"/>
                <a:satOff val="3980"/>
                <a:lumOff val="93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Build understanding of people, events, ideas in data</a:t>
          </a:r>
        </a:p>
      </dsp:txBody>
      <dsp:txXfrm>
        <a:off x="380553" y="1092432"/>
        <a:ext cx="3235190" cy="849173"/>
      </dsp:txXfrm>
    </dsp:sp>
    <dsp:sp modelId="{461053E0-731B-46C6-AC3E-D6B036D0D017}">
      <dsp:nvSpPr>
        <dsp:cNvPr id="0" name=""/>
        <dsp:cNvSpPr/>
      </dsp:nvSpPr>
      <dsp:spPr>
        <a:xfrm>
          <a:off x="702983" y="2132027"/>
          <a:ext cx="4228470" cy="902011"/>
        </a:xfrm>
        <a:prstGeom prst="roundRect">
          <a:avLst>
            <a:gd name="adj" fmla="val 10000"/>
          </a:avLst>
        </a:prstGeom>
        <a:gradFill rotWithShape="0">
          <a:gsLst>
            <a:gs pos="0">
              <a:schemeClr val="accent2">
                <a:shade val="80000"/>
                <a:hueOff val="-287735"/>
                <a:satOff val="7959"/>
                <a:lumOff val="18686"/>
                <a:alphaOff val="0"/>
                <a:satMod val="103000"/>
                <a:lumMod val="102000"/>
                <a:tint val="94000"/>
              </a:schemeClr>
            </a:gs>
            <a:gs pos="50000">
              <a:schemeClr val="accent2">
                <a:shade val="80000"/>
                <a:hueOff val="-287735"/>
                <a:satOff val="7959"/>
                <a:lumOff val="18686"/>
                <a:alphaOff val="0"/>
                <a:satMod val="110000"/>
                <a:lumMod val="100000"/>
                <a:shade val="100000"/>
              </a:schemeClr>
            </a:gs>
            <a:gs pos="100000">
              <a:schemeClr val="accent2">
                <a:shade val="80000"/>
                <a:hueOff val="-287735"/>
                <a:satOff val="7959"/>
                <a:lumOff val="186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Develop framework for further analysis</a:t>
          </a:r>
        </a:p>
      </dsp:txBody>
      <dsp:txXfrm>
        <a:off x="729402" y="2158446"/>
        <a:ext cx="3240476" cy="849173"/>
      </dsp:txXfrm>
    </dsp:sp>
    <dsp:sp modelId="{08122310-8B45-4311-BD05-F346699D2AC4}">
      <dsp:nvSpPr>
        <dsp:cNvPr id="0" name=""/>
        <dsp:cNvSpPr/>
      </dsp:nvSpPr>
      <dsp:spPr>
        <a:xfrm>
          <a:off x="1057117" y="3198041"/>
          <a:ext cx="4228470" cy="902011"/>
        </a:xfrm>
        <a:prstGeom prst="roundRect">
          <a:avLst>
            <a:gd name="adj" fmla="val 10000"/>
          </a:avLst>
        </a:prstGeom>
        <a:gradFill rotWithShape="0">
          <a:gsLst>
            <a:gs pos="0">
              <a:schemeClr val="accent2">
                <a:shade val="80000"/>
                <a:hueOff val="-431603"/>
                <a:satOff val="11939"/>
                <a:lumOff val="28029"/>
                <a:alphaOff val="0"/>
                <a:satMod val="103000"/>
                <a:lumMod val="102000"/>
                <a:tint val="94000"/>
              </a:schemeClr>
            </a:gs>
            <a:gs pos="50000">
              <a:schemeClr val="accent2">
                <a:shade val="80000"/>
                <a:hueOff val="-431603"/>
                <a:satOff val="11939"/>
                <a:lumOff val="28029"/>
                <a:alphaOff val="0"/>
                <a:satMod val="110000"/>
                <a:lumMod val="100000"/>
                <a:shade val="100000"/>
              </a:schemeClr>
            </a:gs>
            <a:gs pos="100000">
              <a:schemeClr val="accent2">
                <a:shade val="80000"/>
                <a:hueOff val="-431603"/>
                <a:satOff val="11939"/>
                <a:lumOff val="28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Record any ideas and understandings generated</a:t>
          </a:r>
        </a:p>
      </dsp:txBody>
      <dsp:txXfrm>
        <a:off x="1083536" y="3224460"/>
        <a:ext cx="3235190" cy="849173"/>
      </dsp:txXfrm>
    </dsp:sp>
    <dsp:sp modelId="{3C168CAC-AA76-4DB8-99BC-B76DCB816B20}">
      <dsp:nvSpPr>
        <dsp:cNvPr id="0" name=""/>
        <dsp:cNvSpPr/>
      </dsp:nvSpPr>
      <dsp:spPr>
        <a:xfrm>
          <a:off x="3642162" y="690858"/>
          <a:ext cx="586307" cy="586307"/>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774081" y="690858"/>
        <a:ext cx="322469" cy="441196"/>
      </dsp:txXfrm>
    </dsp:sp>
    <dsp:sp modelId="{DDF67921-48D2-4C28-9024-7A037EA60366}">
      <dsp:nvSpPr>
        <dsp:cNvPr id="0" name=""/>
        <dsp:cNvSpPr/>
      </dsp:nvSpPr>
      <dsp:spPr>
        <a:xfrm>
          <a:off x="3996297" y="1756872"/>
          <a:ext cx="586307" cy="586307"/>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128216" y="1756872"/>
        <a:ext cx="322469" cy="441196"/>
      </dsp:txXfrm>
    </dsp:sp>
    <dsp:sp modelId="{7F66295D-7415-481A-B94E-D7EB7CF9067A}">
      <dsp:nvSpPr>
        <dsp:cNvPr id="0" name=""/>
        <dsp:cNvSpPr/>
      </dsp:nvSpPr>
      <dsp:spPr>
        <a:xfrm>
          <a:off x="4345146" y="2822886"/>
          <a:ext cx="586307" cy="586307"/>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477065" y="2822886"/>
        <a:ext cx="322469" cy="441196"/>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18/03/2026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18/03/2026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147467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60250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18191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267899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160187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905058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141471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1718062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C8CA3-32B7-40A6-90FA-74E14A1E843C}" type="slidenum">
              <a:rPr lang="en-US" smtClean="0"/>
              <a:t>17</a:t>
            </a:fld>
            <a:endParaRPr lang="en-US"/>
          </a:p>
        </p:txBody>
      </p:sp>
    </p:spTree>
    <p:extLst>
      <p:ext uri="{BB962C8B-B14F-4D97-AF65-F5344CB8AC3E}">
        <p14:creationId xmlns:p14="http://schemas.microsoft.com/office/powerpoint/2010/main" val="4166147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1428519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183960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1790566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3077273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351636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Coding chart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shows you how the chain works from codes to themes</a:t>
            </a:r>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2107676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2798393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a:xfrm>
            <a:off x="685800" y="4343400"/>
            <a:ext cx="5486400" cy="4114800"/>
          </a:xfrm>
          <a:prstGeom prst="rect">
            <a:avLst/>
          </a:prstGeom>
        </p:spPr>
        <p:txBody>
          <a:bodyPr>
            <a:normAutofit/>
          </a:bodyPr>
          <a:lstStyle/>
          <a:p>
            <a:endParaRPr lang="en-US" b="1" baseline="0" noProof="0" dirty="0">
              <a:latin typeface="Century Gothic" panose="020B0502020202020204" pitchFamily="34" charset="0"/>
            </a:endParaRPr>
          </a:p>
        </p:txBody>
      </p:sp>
      <p:sp>
        <p:nvSpPr>
          <p:cNvPr id="4" name="3 Marcador de número de diapositiva"/>
          <p:cNvSpPr>
            <a:spLocks noGrp="1"/>
          </p:cNvSpPr>
          <p:nvPr>
            <p:ph type="sldNum" sz="quarter" idx="10"/>
          </p:nvPr>
        </p:nvSpPr>
        <p:spPr>
          <a:xfrm>
            <a:off x="3884613" y="8685213"/>
            <a:ext cx="2971800" cy="457200"/>
          </a:xfrm>
          <a:prstGeom prst="rect">
            <a:avLst/>
          </a:prstGeom>
        </p:spPr>
        <p:txBody>
          <a:bodyPr/>
          <a:lstStyle/>
          <a:p>
            <a:fld id="{E1CB2558-9DC2-4FAB-BE5F-9AB88D96E2D7}" type="slidenum">
              <a:rPr lang="en-US" smtClean="0">
                <a:solidFill>
                  <a:prstClr val="black"/>
                </a:solidFill>
                <a:latin typeface="Century Gothic" panose="020B0502020202020204" pitchFamily="34" charset="0"/>
              </a:rPr>
              <a:pPr/>
              <a:t>24</a:t>
            </a:fld>
            <a:endParaRPr lang="en-US">
              <a:solidFill>
                <a:prstClr val="black"/>
              </a:solidFill>
              <a:latin typeface="Century Gothic" panose="020B0502020202020204" pitchFamily="34" charset="0"/>
            </a:endParaRPr>
          </a:p>
        </p:txBody>
      </p:sp>
    </p:spTree>
    <p:extLst>
      <p:ext uri="{BB962C8B-B14F-4D97-AF65-F5344CB8AC3E}">
        <p14:creationId xmlns:p14="http://schemas.microsoft.com/office/powerpoint/2010/main" val="7477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1317704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4251096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794078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718004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33359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903105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3955575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31</a:t>
            </a:fld>
            <a:endParaRPr lang="it-IT"/>
          </a:p>
        </p:txBody>
      </p:sp>
    </p:spTree>
    <p:extLst>
      <p:ext uri="{BB962C8B-B14F-4D97-AF65-F5344CB8AC3E}">
        <p14:creationId xmlns:p14="http://schemas.microsoft.com/office/powerpoint/2010/main" val="2571926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C243B8E-6DE4-446B-8CAE-15ADD36657D8}" type="slidenum">
              <a:rPr lang="en-US" smtClean="0"/>
              <a:t>32</a:t>
            </a:fld>
            <a:endParaRPr lang="en-US"/>
          </a:p>
        </p:txBody>
      </p:sp>
    </p:spTree>
    <p:extLst>
      <p:ext uri="{BB962C8B-B14F-4D97-AF65-F5344CB8AC3E}">
        <p14:creationId xmlns:p14="http://schemas.microsoft.com/office/powerpoint/2010/main" val="422078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2951123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2074176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35</a:t>
            </a:fld>
            <a:endParaRPr lang="it-IT"/>
          </a:p>
        </p:txBody>
      </p:sp>
    </p:spTree>
    <p:extLst>
      <p:ext uri="{BB962C8B-B14F-4D97-AF65-F5344CB8AC3E}">
        <p14:creationId xmlns:p14="http://schemas.microsoft.com/office/powerpoint/2010/main" val="1795642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0F6D6D-B839-404B-9449-32C1A6D0E24D}" type="slidenum">
              <a:rPr lang="en-US" smtClean="0"/>
              <a:t>36</a:t>
            </a:fld>
            <a:endParaRPr lang="en-US"/>
          </a:p>
        </p:txBody>
      </p:sp>
    </p:spTree>
    <p:extLst>
      <p:ext uri="{BB962C8B-B14F-4D97-AF65-F5344CB8AC3E}">
        <p14:creationId xmlns:p14="http://schemas.microsoft.com/office/powerpoint/2010/main" val="4063930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0F6D6D-B839-404B-9449-32C1A6D0E24D}" type="slidenum">
              <a:rPr lang="en-US" smtClean="0"/>
              <a:t>37</a:t>
            </a:fld>
            <a:endParaRPr lang="en-US"/>
          </a:p>
        </p:txBody>
      </p:sp>
    </p:spTree>
    <p:extLst>
      <p:ext uri="{BB962C8B-B14F-4D97-AF65-F5344CB8AC3E}">
        <p14:creationId xmlns:p14="http://schemas.microsoft.com/office/powerpoint/2010/main" val="4202718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F6D6D-B839-404B-9449-32C1A6D0E24D}" type="slidenum">
              <a:rPr lang="en-US" smtClean="0"/>
              <a:t>38</a:t>
            </a:fld>
            <a:endParaRPr lang="en-US"/>
          </a:p>
        </p:txBody>
      </p:sp>
    </p:spTree>
    <p:extLst>
      <p:ext uri="{BB962C8B-B14F-4D97-AF65-F5344CB8AC3E}">
        <p14:creationId xmlns:p14="http://schemas.microsoft.com/office/powerpoint/2010/main" val="1795044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20772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227884D-8063-894A-9B96-2E8B250142EB}" type="slidenum">
              <a:rPr lang="it-IT" smtClean="0"/>
              <a:t>4</a:t>
            </a:fld>
            <a:endParaRPr lang="it-IT"/>
          </a:p>
        </p:txBody>
      </p:sp>
    </p:spTree>
    <p:extLst>
      <p:ext uri="{BB962C8B-B14F-4D97-AF65-F5344CB8AC3E}">
        <p14:creationId xmlns:p14="http://schemas.microsoft.com/office/powerpoint/2010/main" val="3035594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0F6D6D-B839-404B-9449-32C1A6D0E24D}" type="slidenum">
              <a:rPr lang="en-US" smtClean="0"/>
              <a:t>40</a:t>
            </a:fld>
            <a:endParaRPr lang="en-US"/>
          </a:p>
        </p:txBody>
      </p:sp>
    </p:spTree>
    <p:extLst>
      <p:ext uri="{BB962C8B-B14F-4D97-AF65-F5344CB8AC3E}">
        <p14:creationId xmlns:p14="http://schemas.microsoft.com/office/powerpoint/2010/main" val="1850974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61423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defRPr sz="32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defRPr sz="32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defRPr sz="32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defRPr sz="32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marL="0" marR="0" lvl="0" indent="0" algn="r" defTabSz="965200" rtl="0" eaLnBrk="1" fontAlgn="auto" latinLnBrk="0" hangingPunct="1">
              <a:lnSpc>
                <a:spcPct val="100000"/>
              </a:lnSpc>
              <a:spcBef>
                <a:spcPts val="0"/>
              </a:spcBef>
              <a:spcAft>
                <a:spcPts val="0"/>
              </a:spcAft>
              <a:buClrTx/>
              <a:buSzTx/>
              <a:buFontTx/>
              <a:buNone/>
              <a:tabLst/>
              <a:defRPr/>
            </a:pPr>
            <a:fld id="{FD551962-5DB7-47D2-A239-EF244DD57332}" type="slidenum">
              <a:rPr kumimoji="0" lang="en-U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65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0584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422623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35026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moves from organization and reduction of data through coding towards interpretation which is really where the work of analysis emerges </a:t>
            </a:r>
          </a:p>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48417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3444807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HOTO 3">
    <p:spTree>
      <p:nvGrpSpPr>
        <p:cNvPr id="1" name=""/>
        <p:cNvGrpSpPr/>
        <p:nvPr/>
      </p:nvGrpSpPr>
      <p:grpSpPr>
        <a:xfrm>
          <a:off x="0" y="0"/>
          <a:ext cx="0" cy="0"/>
          <a:chOff x="0" y="0"/>
          <a:chExt cx="0" cy="0"/>
        </a:xfrm>
      </p:grpSpPr>
      <p:sp>
        <p:nvSpPr>
          <p:cNvPr id="9" name="Segnaposto immagine 8"/>
          <p:cNvSpPr>
            <a:spLocks noGrp="1"/>
          </p:cNvSpPr>
          <p:nvPr>
            <p:ph type="pic" sz="quarter" idx="11" hasCustomPrompt="1"/>
          </p:nvPr>
        </p:nvSpPr>
        <p:spPr>
          <a:xfrm>
            <a:off x="1620203" y="539497"/>
            <a:ext cx="10008000" cy="3490636"/>
          </a:xfrm>
          <a:prstGeom prst="rect">
            <a:avLst/>
          </a:prstGeom>
        </p:spPr>
        <p:txBody>
          <a:bodyPr anchor="t">
            <a:normAutofit/>
          </a:bodyPr>
          <a:lstStyle>
            <a:lvl1pPr marL="0" indent="0" algn="r">
              <a:buNone/>
              <a:defRPr sz="1800" b="1" i="0" baseline="0">
                <a:solidFill>
                  <a:srgbClr val="FF0000"/>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noProof="0"/>
              <a:t>Click to insert image</a:t>
            </a:r>
          </a:p>
        </p:txBody>
      </p:sp>
      <p:sp>
        <p:nvSpPr>
          <p:cNvPr id="2" name="Titolo 1"/>
          <p:cNvSpPr>
            <a:spLocks noGrp="1"/>
          </p:cNvSpPr>
          <p:nvPr>
            <p:ph type="ctrTitle" hasCustomPrompt="1"/>
          </p:nvPr>
        </p:nvSpPr>
        <p:spPr>
          <a:xfrm>
            <a:off x="2031223" y="4689900"/>
            <a:ext cx="9728577" cy="580068"/>
          </a:xfrm>
          <a:prstGeom prst="rect">
            <a:avLst/>
          </a:prstGeom>
        </p:spPr>
        <p:txBody>
          <a:bodyPr tIns="46800" anchor="t">
            <a:noAutofit/>
          </a:bodyPr>
          <a:lstStyle>
            <a:lvl1pPr algn="l">
              <a:lnSpc>
                <a:spcPct val="100000"/>
              </a:lnSpc>
              <a:defRPr sz="3600" b="1" i="0">
                <a:solidFill>
                  <a:srgbClr val="0070BA"/>
                </a:solidFill>
                <a:latin typeface="Open Sans" charset="0"/>
                <a:ea typeface="Open Sans" charset="0"/>
                <a:cs typeface="Open Sans" charset="0"/>
              </a:defRPr>
            </a:lvl1pPr>
          </a:lstStyle>
          <a:p>
            <a:r>
              <a:rPr lang="en-US" noProof="0"/>
              <a:t>Click to insert title</a:t>
            </a:r>
          </a:p>
        </p:txBody>
      </p:sp>
      <p:sp>
        <p:nvSpPr>
          <p:cNvPr id="3" name="Sottotitolo 2"/>
          <p:cNvSpPr>
            <a:spLocks noGrp="1"/>
          </p:cNvSpPr>
          <p:nvPr>
            <p:ph type="subTitle" idx="1" hasCustomPrompt="1"/>
          </p:nvPr>
        </p:nvSpPr>
        <p:spPr>
          <a:xfrm>
            <a:off x="2045183" y="5389002"/>
            <a:ext cx="6971417" cy="708552"/>
          </a:xfrm>
        </p:spPr>
        <p:txBody>
          <a:bodyPr anchor="b">
            <a:noAutofit/>
          </a:bodyPr>
          <a:lstStyle>
            <a:lvl1pPr marL="0" indent="0" algn="l">
              <a:buNone/>
              <a:defRPr sz="2400" b="0" i="0">
                <a:solidFill>
                  <a:srgbClr val="0070BA"/>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insert subtitle</a:t>
            </a:r>
          </a:p>
        </p:txBody>
      </p:sp>
      <p:sp>
        <p:nvSpPr>
          <p:cNvPr id="4" name="Segnaposto data 3"/>
          <p:cNvSpPr>
            <a:spLocks noGrp="1"/>
          </p:cNvSpPr>
          <p:nvPr>
            <p:ph type="dt" sz="half" idx="10"/>
          </p:nvPr>
        </p:nvSpPr>
        <p:spPr>
          <a:xfrm>
            <a:off x="9016601" y="6097554"/>
            <a:ext cx="2743200" cy="365125"/>
          </a:xfrm>
        </p:spPr>
        <p:txBody>
          <a:bodyPr/>
          <a:lstStyle>
            <a:lvl1pPr algn="r">
              <a:defRPr sz="1400" b="1" i="0">
                <a:solidFill>
                  <a:srgbClr val="0070BA"/>
                </a:solidFill>
                <a:latin typeface="Open Sans" charset="0"/>
                <a:ea typeface="Open Sans" charset="0"/>
                <a:cs typeface="Open Sans" charset="0"/>
              </a:defRPr>
            </a:lvl1pPr>
          </a:lstStyle>
          <a:p>
            <a:endParaRPr lang="en-US" noProof="0"/>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928159257"/>
      </p:ext>
    </p:extLst>
  </p:cSld>
  <p:clrMapOvr>
    <a:masterClrMapping/>
  </p:clrMapOvr>
  <p:extLst>
    <p:ext uri="{DCECCB84-F9BA-43D5-87BE-67443E8EF086}">
      <p15:sldGuideLst xmlns:p15="http://schemas.microsoft.com/office/powerpoint/2012/main">
        <p15:guide id="1" pos="340">
          <p15:clr>
            <a:srgbClr val="FBAE40"/>
          </p15:clr>
        </p15:guide>
        <p15:guide id="2" orient="horz" pos="33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guide id="8" orient="horz" pos="3067">
          <p15:clr>
            <a:srgbClr val="FBAE40"/>
          </p15:clr>
        </p15:guide>
        <p15:guide id="9" orient="horz" pos="337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966018" y="2109788"/>
            <a:ext cx="10381431" cy="1235563"/>
          </a:xfrm>
          <a:prstGeom prst="rect">
            <a:avLst/>
          </a:prstGeom>
        </p:spPr>
        <p:txBody>
          <a:bodyPr anchor="t">
            <a:noAutofit/>
          </a:bodyPr>
          <a:lstStyle>
            <a:lvl1pPr>
              <a:defRPr sz="3600"/>
            </a:lvl1pPr>
          </a:lstStyle>
          <a:p>
            <a:r>
              <a:rPr lang="en-US" noProof="0"/>
              <a:t>Click to insert title</a:t>
            </a:r>
          </a:p>
        </p:txBody>
      </p:sp>
      <p:sp>
        <p:nvSpPr>
          <p:cNvPr id="3" name="Segnaposto testo 2"/>
          <p:cNvSpPr>
            <a:spLocks noGrp="1"/>
          </p:cNvSpPr>
          <p:nvPr>
            <p:ph type="body" idx="1" hasCustomPrompt="1"/>
          </p:nvPr>
        </p:nvSpPr>
        <p:spPr>
          <a:xfrm>
            <a:off x="966018" y="3345352"/>
            <a:ext cx="10381432" cy="1500187"/>
          </a:xfrm>
        </p:spPr>
        <p:txBody>
          <a:bodyPr>
            <a:noAutofit/>
          </a:bodyPr>
          <a:lstStyle>
            <a:lvl1pPr marL="0" indent="0">
              <a:buNone/>
              <a:defRPr sz="2400">
                <a:solidFill>
                  <a:srgbClr val="0070B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noProof="0"/>
              <a:t>Click to insert subtitle</a:t>
            </a:r>
          </a:p>
        </p:txBody>
      </p:sp>
    </p:spTree>
    <p:extLst>
      <p:ext uri="{BB962C8B-B14F-4D97-AF65-F5344CB8AC3E}">
        <p14:creationId xmlns:p14="http://schemas.microsoft.com/office/powerpoint/2010/main" val="439419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40000" y="540000"/>
            <a:ext cx="11052002"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US" noProof="0"/>
              <a:t>Click to insert title</a:t>
            </a:r>
          </a:p>
        </p:txBody>
      </p:sp>
      <p:sp>
        <p:nvSpPr>
          <p:cNvPr id="3" name="Segnaposto contenuto 2"/>
          <p:cNvSpPr>
            <a:spLocks noGrp="1"/>
          </p:cNvSpPr>
          <p:nvPr>
            <p:ph idx="1" hasCustomPrompt="1"/>
          </p:nvPr>
        </p:nvSpPr>
        <p:spPr>
          <a:xfrm>
            <a:off x="540001" y="1795071"/>
            <a:ext cx="11052000"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en-US" noProof="0"/>
              <a:t>Click to insert tex</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egnaposto numero diapositiva 5"/>
          <p:cNvSpPr>
            <a:spLocks noGrp="1"/>
          </p:cNvSpPr>
          <p:nvPr>
            <p:ph type="sldNum" sz="quarter" idx="12"/>
          </p:nvPr>
        </p:nvSpPr>
        <p:spPr/>
        <p:txBody>
          <a:bodyPr/>
          <a:lstStyle/>
          <a:p>
            <a:fld id="{2026EB2A-1F26-4143-92A6-3B752CD465DB}" type="slidenum">
              <a:rPr lang="en-US" noProof="0" smtClean="0"/>
              <a:t>‹#›</a:t>
            </a:fld>
            <a:endParaRPr lang="en-US" noProof="0"/>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999" y="5895124"/>
            <a:ext cx="2215993" cy="566882"/>
          </a:xfrm>
          <a:prstGeom prst="rect">
            <a:avLst/>
          </a:prstGeom>
        </p:spPr>
      </p:pic>
    </p:spTree>
    <p:extLst>
      <p:ext uri="{BB962C8B-B14F-4D97-AF65-F5344CB8AC3E}">
        <p14:creationId xmlns:p14="http://schemas.microsoft.com/office/powerpoint/2010/main" val="1889773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en-US" noProof="0"/>
              <a:t>Click to insert tex</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en-US" noProof="0"/>
              <a:t>Click to insert tex</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olo 1"/>
          <p:cNvSpPr>
            <a:spLocks noGrp="1"/>
          </p:cNvSpPr>
          <p:nvPr>
            <p:ph type="title" hasCustomPrompt="1"/>
          </p:nvPr>
        </p:nvSpPr>
        <p:spPr>
          <a:xfrm>
            <a:off x="540000" y="540000"/>
            <a:ext cx="11052002" cy="1152000"/>
          </a:xfrm>
          <a:prstGeom prst="rect">
            <a:avLst/>
          </a:prstGeom>
        </p:spPr>
        <p:txBody>
          <a:bodyPr>
            <a:noAutofit/>
          </a:bodyPr>
          <a:lstStyle>
            <a:lvl1pPr>
              <a:defRPr spc="60" baseline="0"/>
            </a:lvl1pPr>
          </a:lstStyle>
          <a:p>
            <a:r>
              <a:rPr lang="en-US" noProof="0"/>
              <a:t>Click to insert title</a:t>
            </a:r>
          </a:p>
        </p:txBody>
      </p:sp>
      <p:sp>
        <p:nvSpPr>
          <p:cNvPr id="9" name="Segnaposto numero diapositiva 5"/>
          <p:cNvSpPr>
            <a:spLocks noGrp="1"/>
          </p:cNvSpPr>
          <p:nvPr>
            <p:ph type="sldNum" sz="quarter" idx="12"/>
          </p:nvPr>
        </p:nvSpPr>
        <p:spPr>
          <a:xfrm>
            <a:off x="10711542" y="6227991"/>
            <a:ext cx="1027267" cy="365125"/>
          </a:xfrm>
        </p:spPr>
        <p:txBody>
          <a:bodyPr/>
          <a:lstStyle/>
          <a:p>
            <a:fld id="{2026EB2A-1F26-4143-92A6-3B752CD465DB}" type="slidenum">
              <a:rPr lang="it-IT" smtClean="0"/>
              <a:t>‹#›</a:t>
            </a:fld>
            <a:endParaRPr lang="it-IT"/>
          </a:p>
        </p:txBody>
      </p:sp>
      <p:pic>
        <p:nvPicPr>
          <p:cNvPr id="13"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999" y="5895124"/>
            <a:ext cx="2215993" cy="566882"/>
          </a:xfrm>
          <a:prstGeom prst="rect">
            <a:avLst/>
          </a:prstGeom>
        </p:spPr>
      </p:pic>
    </p:spTree>
    <p:extLst>
      <p:ext uri="{BB962C8B-B14F-4D97-AF65-F5344CB8AC3E}">
        <p14:creationId xmlns:p14="http://schemas.microsoft.com/office/powerpoint/2010/main" val="3546882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en-US" noProof="0"/>
              <a:t>Click to insert tex</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olo 1"/>
          <p:cNvSpPr>
            <a:spLocks noGrp="1"/>
          </p:cNvSpPr>
          <p:nvPr>
            <p:ph type="title" hasCustomPrompt="1"/>
          </p:nvPr>
        </p:nvSpPr>
        <p:spPr>
          <a:xfrm>
            <a:off x="540000" y="540000"/>
            <a:ext cx="11052002" cy="1152000"/>
          </a:xfrm>
          <a:prstGeom prst="rect">
            <a:avLst/>
          </a:prstGeom>
        </p:spPr>
        <p:txBody>
          <a:bodyPr>
            <a:noAutofit/>
          </a:bodyPr>
          <a:lstStyle>
            <a:lvl1pPr>
              <a:defRPr spc="60" baseline="0"/>
            </a:lvl1pPr>
          </a:lstStyle>
          <a:p>
            <a:r>
              <a:rPr lang="en-US" noProof="0"/>
              <a:t>Click to insert title</a:t>
            </a:r>
          </a:p>
        </p:txBody>
      </p:sp>
      <p:sp>
        <p:nvSpPr>
          <p:cNvPr id="9" name="Segnaposto numero diapositiva 5"/>
          <p:cNvSpPr>
            <a:spLocks noGrp="1"/>
          </p:cNvSpPr>
          <p:nvPr>
            <p:ph type="sldNum" sz="quarter" idx="12"/>
          </p:nvPr>
        </p:nvSpPr>
        <p:spPr>
          <a:xfrm>
            <a:off x="10711542" y="6227991"/>
            <a:ext cx="1027267" cy="365125"/>
          </a:xfrm>
        </p:spPr>
        <p:txBody>
          <a:bodyPr/>
          <a:lstStyle/>
          <a:p>
            <a:fld id="{2026EB2A-1F26-4143-92A6-3B752CD465DB}" type="slidenum">
              <a:rPr lang="it-IT" smtClean="0"/>
              <a:t>‹#›</a:t>
            </a:fld>
            <a:endParaRPr lang="it-IT"/>
          </a:p>
        </p:txBody>
      </p:sp>
      <p:pic>
        <p:nvPicPr>
          <p:cNvPr id="13"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999" y="5895124"/>
            <a:ext cx="2215993" cy="566882"/>
          </a:xfrm>
          <a:prstGeom prst="rect">
            <a:avLst/>
          </a:prstGeom>
        </p:spPr>
      </p:pic>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US" noProof="0"/>
              <a:t>Click icon to add picture</a:t>
            </a:r>
          </a:p>
        </p:txBody>
      </p:sp>
    </p:spTree>
    <p:extLst>
      <p:ext uri="{BB962C8B-B14F-4D97-AF65-F5344CB8AC3E}">
        <p14:creationId xmlns:p14="http://schemas.microsoft.com/office/powerpoint/2010/main" val="183765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85002-A837-4AAE-AA6D-3CADDC141F30}" type="slidenum">
              <a:rPr lang="en-US" smtClean="0"/>
              <a:t>‹#›</a:t>
            </a:fld>
            <a:endParaRPr lang="en-US"/>
          </a:p>
        </p:txBody>
      </p:sp>
    </p:spTree>
    <p:extLst>
      <p:ext uri="{BB962C8B-B14F-4D97-AF65-F5344CB8AC3E}">
        <p14:creationId xmlns:p14="http://schemas.microsoft.com/office/powerpoint/2010/main" val="216602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en-US" noProof="0"/>
              <a:t>Click to insert tex</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en-US" noProof="0"/>
              <a:t>Click to insert tex</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olo 1"/>
          <p:cNvSpPr>
            <a:spLocks noGrp="1"/>
          </p:cNvSpPr>
          <p:nvPr>
            <p:ph type="title" hasCustomPrompt="1"/>
          </p:nvPr>
        </p:nvSpPr>
        <p:spPr>
          <a:xfrm>
            <a:off x="540000" y="540000"/>
            <a:ext cx="11052002" cy="1152000"/>
          </a:xfrm>
          <a:prstGeom prst="rect">
            <a:avLst/>
          </a:prstGeom>
        </p:spPr>
        <p:txBody>
          <a:bodyPr>
            <a:noAutofit/>
          </a:bodyPr>
          <a:lstStyle>
            <a:lvl1pPr>
              <a:defRPr spc="60" baseline="0"/>
            </a:lvl1pPr>
          </a:lstStyle>
          <a:p>
            <a:r>
              <a:rPr lang="en-US" noProof="0"/>
              <a:t>Click to insert title</a:t>
            </a:r>
          </a:p>
        </p:txBody>
      </p:sp>
      <p:sp>
        <p:nvSpPr>
          <p:cNvPr id="9" name="Segnaposto numero diapositiva 5"/>
          <p:cNvSpPr>
            <a:spLocks noGrp="1"/>
          </p:cNvSpPr>
          <p:nvPr>
            <p:ph type="sldNum" sz="quarter" idx="12"/>
          </p:nvPr>
        </p:nvSpPr>
        <p:spPr>
          <a:xfrm>
            <a:off x="10711542" y="6227991"/>
            <a:ext cx="1027267" cy="365125"/>
          </a:xfrm>
        </p:spPr>
        <p:txBody>
          <a:bodyPr/>
          <a:lstStyle/>
          <a:p>
            <a:fld id="{2026EB2A-1F26-4143-92A6-3B752CD465DB}" type="slidenum">
              <a:rPr lang="it-IT" smtClean="0"/>
              <a:t>‹#›</a:t>
            </a:fld>
            <a:endParaRPr lang="it-IT"/>
          </a:p>
        </p:txBody>
      </p:sp>
      <p:pic>
        <p:nvPicPr>
          <p:cNvPr id="13"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999" y="5895124"/>
            <a:ext cx="2215993" cy="566882"/>
          </a:xfrm>
          <a:prstGeom prst="rect">
            <a:avLst/>
          </a:prstGeom>
        </p:spPr>
      </p:pic>
    </p:spTree>
    <p:extLst>
      <p:ext uri="{BB962C8B-B14F-4D97-AF65-F5344CB8AC3E}">
        <p14:creationId xmlns:p14="http://schemas.microsoft.com/office/powerpoint/2010/main" val="58824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2031224" y="675542"/>
            <a:ext cx="9595954" cy="1324205"/>
          </a:xfrm>
          <a:prstGeom prst="rect">
            <a:avLst/>
          </a:prstGeom>
        </p:spPr>
        <p:txBody>
          <a:bodyPr anchor="t">
            <a:noAutofit/>
          </a:bodyPr>
          <a:lstStyle>
            <a:lvl1pPr algn="l">
              <a:lnSpc>
                <a:spcPct val="100000"/>
              </a:lnSpc>
              <a:defRPr sz="3600" b="1" i="0" baseline="0">
                <a:solidFill>
                  <a:srgbClr val="0070BA"/>
                </a:solidFill>
                <a:latin typeface="Open Sans" charset="0"/>
                <a:ea typeface="Open Sans" charset="0"/>
                <a:cs typeface="Open Sans" charset="0"/>
              </a:defRPr>
            </a:lvl1pPr>
          </a:lstStyle>
          <a:p>
            <a:r>
              <a:rPr lang="en-US" noProof="0"/>
              <a:t>Click to insert title</a:t>
            </a:r>
          </a:p>
        </p:txBody>
      </p:sp>
      <p:sp>
        <p:nvSpPr>
          <p:cNvPr id="3" name="Sottotitolo 2"/>
          <p:cNvSpPr>
            <a:spLocks noGrp="1"/>
          </p:cNvSpPr>
          <p:nvPr>
            <p:ph type="subTitle" idx="1" hasCustomPrompt="1"/>
          </p:nvPr>
        </p:nvSpPr>
        <p:spPr>
          <a:xfrm>
            <a:off x="2045184" y="1999748"/>
            <a:ext cx="9595954" cy="1655762"/>
          </a:xfrm>
        </p:spPr>
        <p:txBody>
          <a:bodyPr anchor="t">
            <a:noAutofit/>
          </a:bodyPr>
          <a:lstStyle>
            <a:lvl1pPr marL="0" indent="0" algn="l">
              <a:buNone/>
              <a:defRPr sz="2400" b="0" i="0">
                <a:solidFill>
                  <a:srgbClr val="0070BA"/>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insert subtitle</a:t>
            </a:r>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rgbClr val="0070BA"/>
                </a:solidFill>
                <a:latin typeface="Open Sans" charset="0"/>
                <a:ea typeface="Open Sans" charset="0"/>
                <a:cs typeface="Open Sans" charset="0"/>
              </a:defRPr>
            </a:lvl1pPr>
          </a:lstStyle>
          <a:p>
            <a:endParaRPr lang="en-US" noProof="0"/>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2572205711"/>
      </p:ext>
    </p:extLst>
  </p:cSld>
  <p:clrMapOvr>
    <a:masterClrMapping/>
  </p:clrMapOvr>
  <p:extLst>
    <p:ext uri="{DCECCB84-F9BA-43D5-87BE-67443E8EF086}">
      <p15:sldGuideLst xmlns:p15="http://schemas.microsoft.com/office/powerpoint/2012/main">
        <p15:guide id="1" pos="339">
          <p15:clr>
            <a:srgbClr val="FBAE40"/>
          </p15:clr>
        </p15:guide>
        <p15:guide id="2" orient="horz" pos="334">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HOTO 1 - Blue title">
    <p:spTree>
      <p:nvGrpSpPr>
        <p:cNvPr id="1" name=""/>
        <p:cNvGrpSpPr/>
        <p:nvPr/>
      </p:nvGrpSpPr>
      <p:grpSpPr>
        <a:xfrm>
          <a:off x="0" y="0"/>
          <a:ext cx="0" cy="0"/>
          <a:chOff x="0" y="0"/>
          <a:chExt cx="0" cy="0"/>
        </a:xfrm>
      </p:grpSpPr>
      <p:sp>
        <p:nvSpPr>
          <p:cNvPr id="6" name="Segnaposto immagine 8"/>
          <p:cNvSpPr>
            <a:spLocks noGrp="1"/>
          </p:cNvSpPr>
          <p:nvPr>
            <p:ph type="pic" sz="quarter" idx="11" hasCustomPrompt="1"/>
          </p:nvPr>
        </p:nvSpPr>
        <p:spPr>
          <a:xfrm>
            <a:off x="1616400" y="539496"/>
            <a:ext cx="10008000" cy="5779008"/>
          </a:xfrm>
          <a:prstGeom prst="rect">
            <a:avLst/>
          </a:prstGeom>
          <a:solidFill>
            <a:schemeClr val="tx1">
              <a:lumMod val="20000"/>
              <a:lumOff val="80000"/>
            </a:schemeClr>
          </a:solidFill>
        </p:spPr>
        <p:txBody>
          <a:bodyPr anchor="t">
            <a:normAutofit/>
          </a:bodyPr>
          <a:lstStyle>
            <a:lvl1pPr marL="0" indent="0" algn="ctr">
              <a:buNone/>
              <a:defRPr sz="1600" b="1" i="0" baseline="0">
                <a:solidFill>
                  <a:srgbClr val="FF0000"/>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it-IT"/>
              <a:t>Click to </a:t>
            </a:r>
            <a:r>
              <a:rPr lang="it-IT" err="1"/>
              <a:t>insert</a:t>
            </a:r>
            <a:r>
              <a:rPr lang="it-IT"/>
              <a:t> image</a:t>
            </a:r>
          </a:p>
        </p:txBody>
      </p:sp>
      <p:sp>
        <p:nvSpPr>
          <p:cNvPr id="2" name="Titolo 1"/>
          <p:cNvSpPr>
            <a:spLocks noGrp="1"/>
          </p:cNvSpPr>
          <p:nvPr>
            <p:ph type="ctrTitle" hasCustomPrompt="1"/>
          </p:nvPr>
        </p:nvSpPr>
        <p:spPr>
          <a:xfrm>
            <a:off x="2031224" y="675542"/>
            <a:ext cx="9595954" cy="1324205"/>
          </a:xfrm>
          <a:prstGeom prst="rect">
            <a:avLst/>
          </a:prstGeom>
        </p:spPr>
        <p:txBody>
          <a:bodyPr anchor="t">
            <a:noAutofit/>
          </a:bodyPr>
          <a:lstStyle>
            <a:lvl1pPr algn="l">
              <a:lnSpc>
                <a:spcPct val="100000"/>
              </a:lnSpc>
              <a:defRPr sz="3600" b="1" i="0" baseline="0">
                <a:solidFill>
                  <a:srgbClr val="FFFFFE"/>
                </a:solidFill>
                <a:latin typeface="Open Sans" charset="0"/>
                <a:ea typeface="Open Sans" charset="0"/>
                <a:cs typeface="Open Sans" charset="0"/>
              </a:defRPr>
            </a:lvl1pPr>
          </a:lstStyle>
          <a:p>
            <a:r>
              <a:rPr lang="en-US" noProof="0"/>
              <a:t>Click to insert title</a:t>
            </a:r>
          </a:p>
        </p:txBody>
      </p:sp>
      <p:sp>
        <p:nvSpPr>
          <p:cNvPr id="3" name="Sottotitolo 2"/>
          <p:cNvSpPr>
            <a:spLocks noGrp="1"/>
          </p:cNvSpPr>
          <p:nvPr>
            <p:ph type="subTitle" idx="1" hasCustomPrompt="1"/>
          </p:nvPr>
        </p:nvSpPr>
        <p:spPr>
          <a:xfrm>
            <a:off x="2045184" y="1999748"/>
            <a:ext cx="9595954" cy="1031046"/>
          </a:xfrm>
        </p:spPr>
        <p:txBody>
          <a:bodyPr anchor="t">
            <a:noAutofit/>
          </a:bodyPr>
          <a:lstStyle>
            <a:lvl1pPr marL="0" indent="0" algn="l">
              <a:buNone/>
              <a:defRPr sz="2400" b="0" i="0">
                <a:solidFill>
                  <a:srgbClr val="FFFFFE"/>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insert subtitle</a:t>
            </a:r>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rgbClr val="FFFFFE"/>
                </a:solidFill>
                <a:latin typeface="Open Sans" charset="0"/>
                <a:ea typeface="Open Sans" charset="0"/>
                <a:cs typeface="Open Sans" charset="0"/>
              </a:defRPr>
            </a:lvl1pPr>
          </a:lstStyle>
          <a:p>
            <a:endParaRPr lang="en-US" noProof="0"/>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
        <p:nvSpPr>
          <p:cNvPr id="8" name="Rectangle 7"/>
          <p:cNvSpPr/>
          <p:nvPr userDrawn="1"/>
        </p:nvSpPr>
        <p:spPr>
          <a:xfrm>
            <a:off x="1620203" y="539496"/>
            <a:ext cx="4190047" cy="5646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901730406"/>
      </p:ext>
    </p:extLst>
  </p:cSld>
  <p:clrMapOvr>
    <a:masterClrMapping/>
  </p:clrMapOvr>
  <p:extLst>
    <p:ext uri="{DCECCB84-F9BA-43D5-87BE-67443E8EF086}">
      <p15:sldGuideLst xmlns:p15="http://schemas.microsoft.com/office/powerpoint/2012/main">
        <p15:guide id="1" pos="339">
          <p15:clr>
            <a:srgbClr val="FBAE40"/>
          </p15:clr>
        </p15:guide>
        <p15:guide id="2" orient="horz" pos="337">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HOTO 2 - White title">
    <p:spTree>
      <p:nvGrpSpPr>
        <p:cNvPr id="1" name=""/>
        <p:cNvGrpSpPr/>
        <p:nvPr/>
      </p:nvGrpSpPr>
      <p:grpSpPr>
        <a:xfrm>
          <a:off x="0" y="0"/>
          <a:ext cx="0" cy="0"/>
          <a:chOff x="0" y="0"/>
          <a:chExt cx="0" cy="0"/>
        </a:xfrm>
      </p:grpSpPr>
      <p:sp>
        <p:nvSpPr>
          <p:cNvPr id="8" name="Segnaposto immagine 8"/>
          <p:cNvSpPr>
            <a:spLocks noGrp="1"/>
          </p:cNvSpPr>
          <p:nvPr>
            <p:ph type="pic" sz="quarter" idx="11" hasCustomPrompt="1"/>
          </p:nvPr>
        </p:nvSpPr>
        <p:spPr>
          <a:xfrm>
            <a:off x="1616400" y="539496"/>
            <a:ext cx="10008000" cy="5779008"/>
          </a:xfrm>
          <a:prstGeom prst="rect">
            <a:avLst/>
          </a:prstGeom>
          <a:solidFill>
            <a:schemeClr val="tx1">
              <a:lumMod val="20000"/>
              <a:lumOff val="80000"/>
            </a:schemeClr>
          </a:solidFill>
        </p:spPr>
        <p:txBody>
          <a:bodyPr anchor="t">
            <a:normAutofit/>
          </a:bodyPr>
          <a:lstStyle>
            <a:lvl1pPr marL="0" indent="0" algn="ctr">
              <a:buNone/>
              <a:defRPr sz="1600" b="1" i="0" baseline="0">
                <a:solidFill>
                  <a:srgbClr val="FF0000"/>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noProof="0"/>
              <a:t>Click to insert image</a:t>
            </a:r>
          </a:p>
        </p:txBody>
      </p:sp>
      <p:sp>
        <p:nvSpPr>
          <p:cNvPr id="2" name="Titolo 1"/>
          <p:cNvSpPr>
            <a:spLocks noGrp="1"/>
          </p:cNvSpPr>
          <p:nvPr>
            <p:ph type="ctrTitle" hasCustomPrompt="1"/>
          </p:nvPr>
        </p:nvSpPr>
        <p:spPr>
          <a:xfrm>
            <a:off x="2031224" y="675543"/>
            <a:ext cx="9595954" cy="1188158"/>
          </a:xfrm>
          <a:prstGeom prst="rect">
            <a:avLst/>
          </a:prstGeom>
        </p:spPr>
        <p:txBody>
          <a:bodyPr anchor="t">
            <a:noAutofit/>
          </a:bodyPr>
          <a:lstStyle>
            <a:lvl1pPr algn="l">
              <a:lnSpc>
                <a:spcPct val="100000"/>
              </a:lnSpc>
              <a:defRPr sz="3600" b="1" i="0" baseline="0">
                <a:solidFill>
                  <a:srgbClr val="0070BA"/>
                </a:solidFill>
                <a:latin typeface="Open Sans" charset="0"/>
                <a:ea typeface="Open Sans" charset="0"/>
                <a:cs typeface="Open Sans" charset="0"/>
              </a:defRPr>
            </a:lvl1pPr>
          </a:lstStyle>
          <a:p>
            <a:r>
              <a:rPr lang="en-US" noProof="0"/>
              <a:t>Click to insert title</a:t>
            </a:r>
          </a:p>
        </p:txBody>
      </p:sp>
      <p:sp>
        <p:nvSpPr>
          <p:cNvPr id="3" name="Sottotitolo 2"/>
          <p:cNvSpPr>
            <a:spLocks noGrp="1"/>
          </p:cNvSpPr>
          <p:nvPr>
            <p:ph type="subTitle" idx="1" hasCustomPrompt="1"/>
          </p:nvPr>
        </p:nvSpPr>
        <p:spPr>
          <a:xfrm>
            <a:off x="2045184" y="1999748"/>
            <a:ext cx="9595954" cy="911618"/>
          </a:xfrm>
        </p:spPr>
        <p:txBody>
          <a:bodyPr anchor="t">
            <a:noAutofit/>
          </a:bodyPr>
          <a:lstStyle>
            <a:lvl1pPr marL="0" indent="0" algn="l">
              <a:buNone/>
              <a:defRPr sz="2400" b="0" i="0">
                <a:solidFill>
                  <a:srgbClr val="0070BA"/>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insert subtitle</a:t>
            </a:r>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chemeClr val="bg1"/>
                </a:solidFill>
                <a:latin typeface="Open Sans" charset="0"/>
                <a:ea typeface="Open Sans" charset="0"/>
                <a:cs typeface="Open Sans" charset="0"/>
              </a:defRPr>
            </a:lvl1pPr>
          </a:lstStyle>
          <a:p>
            <a:endParaRPr lang="en-US" noProof="0"/>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1490212653"/>
      </p:ext>
    </p:extLst>
  </p:cSld>
  <p:clrMapOvr>
    <a:masterClrMapping/>
  </p:clrMapOvr>
  <p:extLst>
    <p:ext uri="{DCECCB84-F9BA-43D5-87BE-67443E8EF086}">
      <p15:sldGuideLst xmlns:p15="http://schemas.microsoft.com/office/powerpoint/2012/main">
        <p15:guide id="1" pos="339">
          <p15:clr>
            <a:srgbClr val="FBAE40"/>
          </p15:clr>
        </p15:guide>
        <p15:guide id="2" orient="horz" pos="337">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endParaRPr lang="it-IT"/>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 id="2147483685" r:id="rId6"/>
  </p:sldLayoutIdLst>
  <p:hf hdr="0" ftr="0" dt="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en-US" noProof="1"/>
              <a:t>Fare clic per modificare gli stili del testo dello schema</a:t>
            </a:r>
          </a:p>
          <a:p>
            <a:pPr lvl="1"/>
            <a:r>
              <a:rPr lang="en-US" noProof="1"/>
              <a:t>Secondo livello</a:t>
            </a:r>
          </a:p>
          <a:p>
            <a:pPr lvl="2"/>
            <a:r>
              <a:rPr lang="en-US" noProof="1"/>
              <a:t>Terzo livello</a:t>
            </a:r>
          </a:p>
          <a:p>
            <a:pPr lvl="3"/>
            <a:r>
              <a:rPr lang="en-US" noProof="1"/>
              <a:t>Quarto livello</a:t>
            </a:r>
          </a:p>
          <a:p>
            <a:pPr lvl="4"/>
            <a:r>
              <a:rPr lang="en-US" noProof="1"/>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endParaRPr lang="it-IT"/>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1"/>
              <a:t>Click to edit Master title style</a:t>
            </a:r>
          </a:p>
        </p:txBody>
      </p:sp>
    </p:spTree>
    <p:extLst>
      <p:ext uri="{BB962C8B-B14F-4D97-AF65-F5344CB8AC3E}">
        <p14:creationId xmlns:p14="http://schemas.microsoft.com/office/powerpoint/2010/main" val="42895660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ftr="0" dt="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datalib.vam.wfp.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EDBE6F-CDD8-6141-A1A2-AF2A4E6C9FE9}"/>
              </a:ext>
            </a:extLst>
          </p:cNvPr>
          <p:cNvPicPr>
            <a:picLocks noChangeAspect="1"/>
          </p:cNvPicPr>
          <p:nvPr/>
        </p:nvPicPr>
        <p:blipFill>
          <a:blip r:embed="rId3"/>
          <a:srcRect t="20732" b="20732"/>
          <a:stretch/>
        </p:blipFill>
        <p:spPr>
          <a:xfrm>
            <a:off x="0" y="-83127"/>
            <a:ext cx="12184700" cy="4754880"/>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397304" y="5062423"/>
            <a:ext cx="9388153" cy="163537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4400" b="0" dirty="0">
                <a:solidFill>
                  <a:schemeClr val="tx1"/>
                </a:solidFill>
                <a:latin typeface="HALDEN SOLID" pitchFamily="2" charset="0"/>
                <a:ea typeface="Open Sans Extrabold" panose="020B0606030504020204" pitchFamily="34" charset="0"/>
                <a:cs typeface="Open Sans Extrabold" panose="020B0606030504020204" pitchFamily="34" charset="0"/>
              </a:rPr>
              <a:t>Qualitative Data Analysis- </a:t>
            </a:r>
          </a:p>
          <a:p>
            <a:r>
              <a:rPr lang="en-GB" sz="4400" b="0" dirty="0">
                <a:solidFill>
                  <a:schemeClr val="tx1"/>
                </a:solidFill>
                <a:latin typeface="HALDEN SOLID" pitchFamily="2" charset="0"/>
                <a:ea typeface="Open Sans Extrabold" panose="020B0606030504020204" pitchFamily="34" charset="0"/>
                <a:cs typeface="Open Sans Extrabold" panose="020B0606030504020204" pitchFamily="34" charset="0"/>
              </a:rPr>
              <a:t>Fundamentals</a:t>
            </a:r>
            <a:endParaRPr lang="en-GB" sz="4000" b="0" dirty="0">
              <a:solidFill>
                <a:schemeClr val="tx1"/>
              </a:solidFill>
              <a:latin typeface="HALDEN SOLID" pitchFamily="2" charset="0"/>
              <a:ea typeface="Open Sans" panose="020B0606030504020204" pitchFamily="34" charset="0"/>
              <a:cs typeface="Open Sans" panose="020B0606030504020204" pitchFamily="34" charset="0"/>
            </a:endParaRP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4" name="Date Placeholder 4">
            <a:extLst>
              <a:ext uri="{FF2B5EF4-FFF2-40B4-BE49-F238E27FC236}">
                <a16:creationId xmlns:a16="http://schemas.microsoft.com/office/drawing/2014/main" id="{ACAB4CF4-CF56-7443-E3AE-C40585169F16}"/>
              </a:ext>
            </a:extLst>
          </p:cNvPr>
          <p:cNvSpPr txBox="1">
            <a:spLocks/>
          </p:cNvSpPr>
          <p:nvPr/>
        </p:nvSpPr>
        <p:spPr>
          <a:xfrm>
            <a:off x="5091381" y="6332674"/>
            <a:ext cx="649734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November 2023</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9F24F-8435-10DE-9790-E2F8CE942B49}"/>
              </a:ext>
            </a:extLst>
          </p:cNvPr>
          <p:cNvSpPr>
            <a:spLocks noGrp="1"/>
          </p:cNvSpPr>
          <p:nvPr>
            <p:ph sz="half" idx="1"/>
          </p:nvPr>
        </p:nvSpPr>
        <p:spPr>
          <a:xfrm>
            <a:off x="540000" y="1735095"/>
            <a:ext cx="6376640" cy="3993322"/>
          </a:xfrm>
        </p:spPr>
        <p:txBody>
          <a:bodyPr/>
          <a:lstStyle/>
          <a:p>
            <a:r>
              <a:rPr lang="en-US" sz="1700" b="1" dirty="0"/>
              <a:t>Upload anonymized transcripts and audio files  into secure location:</a:t>
            </a:r>
          </a:p>
          <a:p>
            <a:pPr lvl="1"/>
            <a:r>
              <a:rPr lang="en-US" sz="1700" dirty="0"/>
              <a:t>Create SharePoint folder accessible only by research team</a:t>
            </a:r>
          </a:p>
          <a:p>
            <a:pPr lvl="1"/>
            <a:r>
              <a:rPr lang="en-US" sz="1700" dirty="0"/>
              <a:t>Use </a:t>
            </a:r>
            <a:r>
              <a:rPr lang="en-US" sz="1700" dirty="0">
                <a:hlinkClick r:id="rId3"/>
              </a:rPr>
              <a:t>data library</a:t>
            </a:r>
            <a:r>
              <a:rPr lang="en-US" sz="1700" dirty="0"/>
              <a:t> and restrict access to the team</a:t>
            </a:r>
          </a:p>
          <a:p>
            <a:r>
              <a:rPr lang="en-US" sz="1700" b="1" dirty="0"/>
              <a:t>Organize data files in systemized way: </a:t>
            </a:r>
          </a:p>
          <a:p>
            <a:pPr lvl="1"/>
            <a:r>
              <a:rPr lang="en-US" sz="1700" dirty="0"/>
              <a:t>By date</a:t>
            </a:r>
          </a:p>
          <a:p>
            <a:pPr lvl="1"/>
            <a:r>
              <a:rPr lang="en-US" sz="1700" dirty="0"/>
              <a:t>By location </a:t>
            </a:r>
          </a:p>
          <a:p>
            <a:pPr lvl="1"/>
            <a:r>
              <a:rPr lang="en-US" sz="1700" dirty="0"/>
              <a:t>By category of respondent</a:t>
            </a:r>
          </a:p>
          <a:p>
            <a:r>
              <a:rPr lang="en-US" sz="1700" b="1" dirty="0"/>
              <a:t>Name files in a consistent way:</a:t>
            </a:r>
          </a:p>
          <a:p>
            <a:pPr lvl="1"/>
            <a:r>
              <a:rPr lang="en-US" sz="1700" dirty="0" err="1"/>
              <a:t>Gambella</a:t>
            </a:r>
            <a:r>
              <a:rPr lang="en-US" sz="1700" dirty="0"/>
              <a:t> FGD_Aug_1_2023_Women</a:t>
            </a:r>
          </a:p>
          <a:p>
            <a:pPr lvl="1"/>
            <a:r>
              <a:rPr lang="en-US" sz="1700" dirty="0" err="1"/>
              <a:t>Gambella</a:t>
            </a:r>
            <a:r>
              <a:rPr lang="en-US" sz="1700" dirty="0"/>
              <a:t> FGD_Aug_3_2023_Men</a:t>
            </a:r>
          </a:p>
          <a:p>
            <a:endParaRPr lang="en-US" dirty="0"/>
          </a:p>
        </p:txBody>
      </p:sp>
      <p:sp>
        <p:nvSpPr>
          <p:cNvPr id="4" name="Title 3">
            <a:extLst>
              <a:ext uri="{FF2B5EF4-FFF2-40B4-BE49-F238E27FC236}">
                <a16:creationId xmlns:a16="http://schemas.microsoft.com/office/drawing/2014/main" id="{229A6EC0-C9D4-9383-FFEE-9016F1FA9C60}"/>
              </a:ext>
            </a:extLst>
          </p:cNvPr>
          <p:cNvSpPr>
            <a:spLocks noGrp="1"/>
          </p:cNvSpPr>
          <p:nvPr>
            <p:ph type="title"/>
          </p:nvPr>
        </p:nvSpPr>
        <p:spPr>
          <a:xfrm>
            <a:off x="540000" y="170971"/>
            <a:ext cx="11052002" cy="1152000"/>
          </a:xfrm>
        </p:spPr>
        <p:txBody>
          <a:bodyPr/>
          <a:lstStyle/>
          <a:p>
            <a:r>
              <a:rPr lang="en-US" sz="3600" b="0" dirty="0">
                <a:latin typeface="HALDEN SOLID" pitchFamily="2" charset="0"/>
              </a:rPr>
              <a:t>Organize and store your data in a secure central location</a:t>
            </a:r>
          </a:p>
        </p:txBody>
      </p:sp>
      <p:sp>
        <p:nvSpPr>
          <p:cNvPr id="5" name="Slide Number Placeholder 4">
            <a:extLst>
              <a:ext uri="{FF2B5EF4-FFF2-40B4-BE49-F238E27FC236}">
                <a16:creationId xmlns:a16="http://schemas.microsoft.com/office/drawing/2014/main" id="{C0E14579-3D64-6CFD-F4BD-18E18BCF8981}"/>
              </a:ext>
            </a:extLst>
          </p:cNvPr>
          <p:cNvSpPr>
            <a:spLocks noGrp="1"/>
          </p:cNvSpPr>
          <p:nvPr>
            <p:ph type="sldNum" sz="quarter" idx="12"/>
          </p:nvPr>
        </p:nvSpPr>
        <p:spPr/>
        <p:txBody>
          <a:bodyPr/>
          <a:lstStyle/>
          <a:p>
            <a:fld id="{2026EB2A-1F26-4143-92A6-3B752CD465DB}" type="slidenum">
              <a:rPr lang="it-IT" smtClean="0"/>
              <a:t>10</a:t>
            </a:fld>
            <a:endParaRPr lang="it-IT"/>
          </a:p>
        </p:txBody>
      </p:sp>
      <p:sp>
        <p:nvSpPr>
          <p:cNvPr id="15" name="Content Placeholder 7">
            <a:extLst>
              <a:ext uri="{FF2B5EF4-FFF2-40B4-BE49-F238E27FC236}">
                <a16:creationId xmlns:a16="http://schemas.microsoft.com/office/drawing/2014/main" id="{BB17648E-FC50-13EB-C91A-C0598458014D}"/>
              </a:ext>
            </a:extLst>
          </p:cNvPr>
          <p:cNvSpPr txBox="1">
            <a:spLocks/>
          </p:cNvSpPr>
          <p:nvPr/>
        </p:nvSpPr>
        <p:spPr>
          <a:xfrm>
            <a:off x="2699613" y="1129583"/>
            <a:ext cx="2150394" cy="5157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70BA"/>
              </a:buClr>
              <a:buFont typeface="Arial" charset="0"/>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100000"/>
              </a:lnSpc>
              <a:spcBef>
                <a:spcPts val="500"/>
              </a:spcBef>
              <a:buClr>
                <a:srgbClr val="0070BA"/>
              </a:buClr>
              <a:buFont typeface="Arial" charset="0"/>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100000"/>
              </a:lnSpc>
              <a:spcBef>
                <a:spcPts val="500"/>
              </a:spcBef>
              <a:buClr>
                <a:srgbClr val="0070BA"/>
              </a:buClr>
              <a:buFont typeface="Arial" charset="0"/>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z="36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Do’s </a:t>
            </a:r>
          </a:p>
        </p:txBody>
      </p:sp>
      <p:sp>
        <p:nvSpPr>
          <p:cNvPr id="16" name="Content Placeholder 7">
            <a:extLst>
              <a:ext uri="{FF2B5EF4-FFF2-40B4-BE49-F238E27FC236}">
                <a16:creationId xmlns:a16="http://schemas.microsoft.com/office/drawing/2014/main" id="{10DC9582-6A4B-CB47-72FD-43BCA3461B99}"/>
              </a:ext>
            </a:extLst>
          </p:cNvPr>
          <p:cNvSpPr txBox="1">
            <a:spLocks/>
          </p:cNvSpPr>
          <p:nvPr/>
        </p:nvSpPr>
        <p:spPr>
          <a:xfrm>
            <a:off x="8776237" y="1129583"/>
            <a:ext cx="2150394" cy="5157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70BA"/>
              </a:buClr>
              <a:buFont typeface="Arial" charset="0"/>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100000"/>
              </a:lnSpc>
              <a:spcBef>
                <a:spcPts val="500"/>
              </a:spcBef>
              <a:buClr>
                <a:srgbClr val="0070BA"/>
              </a:buClr>
              <a:buFont typeface="Arial" charset="0"/>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100000"/>
              </a:lnSpc>
              <a:spcBef>
                <a:spcPts val="500"/>
              </a:spcBef>
              <a:buClr>
                <a:srgbClr val="0070BA"/>
              </a:buClr>
              <a:buFont typeface="Arial" charset="0"/>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z="36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Don’ts </a:t>
            </a:r>
          </a:p>
        </p:txBody>
      </p:sp>
      <p:sp>
        <p:nvSpPr>
          <p:cNvPr id="17" name="Content Placeholder 1">
            <a:extLst>
              <a:ext uri="{FF2B5EF4-FFF2-40B4-BE49-F238E27FC236}">
                <a16:creationId xmlns:a16="http://schemas.microsoft.com/office/drawing/2014/main" id="{B59F0E54-56E5-C47C-6F33-372315371C08}"/>
              </a:ext>
            </a:extLst>
          </p:cNvPr>
          <p:cNvSpPr txBox="1">
            <a:spLocks/>
          </p:cNvSpPr>
          <p:nvPr/>
        </p:nvSpPr>
        <p:spPr>
          <a:xfrm>
            <a:off x="7170057" y="1838759"/>
            <a:ext cx="4954240" cy="399332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70BA"/>
              </a:buClr>
              <a:buFont typeface="Arial" charset="0"/>
              <a:buChar char="•"/>
              <a:defRPr sz="1800" b="0" i="0" kern="1200" spc="60" baseline="0">
                <a:solidFill>
                  <a:schemeClr val="tx1"/>
                </a:solidFill>
                <a:latin typeface="Open Sans" charset="0"/>
                <a:ea typeface="Open Sans" charset="0"/>
                <a:cs typeface="Open Sans" charset="0"/>
              </a:defRPr>
            </a:lvl1pPr>
            <a:lvl2pPr marL="685800" indent="-228600" algn="l" defTabSz="914400" rtl="0" eaLnBrk="1" latinLnBrk="0" hangingPunct="1">
              <a:lnSpc>
                <a:spcPct val="100000"/>
              </a:lnSpc>
              <a:spcBef>
                <a:spcPts val="500"/>
              </a:spcBef>
              <a:buClr>
                <a:srgbClr val="0070BA"/>
              </a:buClr>
              <a:buFont typeface="Arial" charset="0"/>
              <a:buChar char="•"/>
              <a:defRPr sz="1600" b="0" i="0" kern="1200" spc="60" baseline="0">
                <a:solidFill>
                  <a:schemeClr val="tx1"/>
                </a:solidFill>
                <a:latin typeface="Open Sans" charset="0"/>
                <a:ea typeface="Open Sans" charset="0"/>
                <a:cs typeface="Open Sans" charset="0"/>
              </a:defRPr>
            </a:lvl2pPr>
            <a:lvl3pPr marL="1143000" indent="-228600" algn="l" defTabSz="914400" rtl="0" eaLnBrk="1" latinLnBrk="0" hangingPunct="1">
              <a:lnSpc>
                <a:spcPct val="100000"/>
              </a:lnSpc>
              <a:spcBef>
                <a:spcPts val="500"/>
              </a:spcBef>
              <a:buClr>
                <a:srgbClr val="0070BA"/>
              </a:buClr>
              <a:buFont typeface="Arial" charset="0"/>
              <a:buChar char="•"/>
              <a:defRPr sz="1400" b="0" i="0" kern="1200" spc="60" baseline="0">
                <a:solidFill>
                  <a:schemeClr val="tx1"/>
                </a:solidFill>
                <a:latin typeface="Open Sans" charset="0"/>
                <a:ea typeface="Open Sans" charset="0"/>
                <a:cs typeface="Open Sans" charset="0"/>
              </a:defRPr>
            </a:lvl3pPr>
            <a:lvl4pPr marL="1600200" indent="-228600" algn="l" defTabSz="914400" rtl="0" eaLnBrk="1" latinLnBrk="0" hangingPunct="1">
              <a:lnSpc>
                <a:spcPct val="100000"/>
              </a:lnSpc>
              <a:spcBef>
                <a:spcPts val="500"/>
              </a:spcBef>
              <a:buClr>
                <a:srgbClr val="0070BA"/>
              </a:buClr>
              <a:buFont typeface="Arial" charset="0"/>
              <a:buChar char="•"/>
              <a:defRPr sz="1200" b="0" i="0" kern="1200" spc="60" baseline="0">
                <a:solidFill>
                  <a:schemeClr val="tx1"/>
                </a:solidFill>
                <a:latin typeface="Open Sans" charset="0"/>
                <a:ea typeface="Open Sans" charset="0"/>
                <a:cs typeface="Open Sans" charset="0"/>
              </a:defRPr>
            </a:lvl4pPr>
            <a:lvl5pPr marL="2057400" indent="-228600" algn="l" defTabSz="914400" rtl="0" eaLnBrk="1" latinLnBrk="0" hangingPunct="1">
              <a:lnSpc>
                <a:spcPct val="100000"/>
              </a:lnSpc>
              <a:spcBef>
                <a:spcPts val="500"/>
              </a:spcBef>
              <a:buClr>
                <a:srgbClr val="0070BA"/>
              </a:buClr>
              <a:buFont typeface="Arial" charset="0"/>
              <a:buChar char="•"/>
              <a:defRPr sz="1200" b="0" i="0" kern="1200" spc="60" baseline="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700" b="1" dirty="0"/>
              <a:t>Store files on a personal laptop</a:t>
            </a:r>
          </a:p>
          <a:p>
            <a:r>
              <a:rPr lang="en-US" sz="1700" b="1" dirty="0"/>
              <a:t>Keep files on an audio recorder</a:t>
            </a:r>
          </a:p>
          <a:p>
            <a:r>
              <a:rPr lang="en-US" sz="1700" b="1" dirty="0"/>
              <a:t>Keep photographs in your personal phone or camera</a:t>
            </a:r>
          </a:p>
          <a:p>
            <a:r>
              <a:rPr lang="en-US" sz="1700" b="1" dirty="0"/>
              <a:t>Put files in a folder without naming them</a:t>
            </a:r>
          </a:p>
        </p:txBody>
      </p:sp>
      <p:sp>
        <p:nvSpPr>
          <p:cNvPr id="18" name="Rectangle 17">
            <a:extLst>
              <a:ext uri="{FF2B5EF4-FFF2-40B4-BE49-F238E27FC236}">
                <a16:creationId xmlns:a16="http://schemas.microsoft.com/office/drawing/2014/main" id="{870A4DBA-566F-BCEB-CCD0-799BB7919148}"/>
              </a:ext>
            </a:extLst>
          </p:cNvPr>
          <p:cNvSpPr/>
          <p:nvPr/>
        </p:nvSpPr>
        <p:spPr>
          <a:xfrm>
            <a:off x="435429" y="1129583"/>
            <a:ext cx="6589485" cy="459883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5213BE0-A95F-7262-117B-128C08AA8C52}"/>
              </a:ext>
            </a:extLst>
          </p:cNvPr>
          <p:cNvSpPr/>
          <p:nvPr/>
        </p:nvSpPr>
        <p:spPr>
          <a:xfrm>
            <a:off x="7129485" y="1129583"/>
            <a:ext cx="4859316" cy="459883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07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0F8BFE-7538-4E5E-8D29-8E689920548F}"/>
              </a:ext>
            </a:extLst>
          </p:cNvPr>
          <p:cNvSpPr>
            <a:spLocks noGrp="1"/>
          </p:cNvSpPr>
          <p:nvPr>
            <p:ph idx="1"/>
          </p:nvPr>
        </p:nvSpPr>
        <p:spPr>
          <a:xfrm>
            <a:off x="6548147" y="1271794"/>
            <a:ext cx="5285588" cy="4827479"/>
          </a:xfrm>
        </p:spPr>
        <p:txBody>
          <a:bodyPr/>
          <a:lstStyle/>
          <a:p>
            <a:pPr marL="0" indent="0">
              <a:buNone/>
            </a:pPr>
            <a:r>
              <a:rPr lang="en-GB" sz="2800" b="1" dirty="0">
                <a:solidFill>
                  <a:srgbClr val="0070BA"/>
                </a:solidFill>
                <a:latin typeface="Open Sans" panose="020B0606030504020204" pitchFamily="34" charset="0"/>
                <a:ea typeface="Open Sans" panose="020B0606030504020204" pitchFamily="34" charset="0"/>
                <a:cs typeface="Open Sans" panose="020B0606030504020204" pitchFamily="34" charset="0"/>
              </a:rPr>
              <a:t>Tips on active reading of data:</a:t>
            </a:r>
          </a:p>
          <a:p>
            <a:pPr>
              <a:lnSpc>
                <a:spcPct val="150000"/>
              </a:lnSpc>
              <a:spcBef>
                <a:spcPts val="0"/>
              </a:spcBef>
              <a:spcAft>
                <a:spcPts val="600"/>
              </a:spcAft>
            </a:pPr>
            <a:r>
              <a:rPr lang="en-GB" dirty="0"/>
              <a:t>Be immersed in the data to the extent that you are familiar with the depth and breadth of the content</a:t>
            </a:r>
          </a:p>
          <a:p>
            <a:pPr>
              <a:lnSpc>
                <a:spcPct val="150000"/>
              </a:lnSpc>
              <a:spcBef>
                <a:spcPts val="0"/>
              </a:spcBef>
              <a:spcAft>
                <a:spcPts val="600"/>
              </a:spcAft>
            </a:pPr>
            <a:r>
              <a:rPr lang="en-GB" dirty="0"/>
              <a:t>“Repeated reading” of the data </a:t>
            </a:r>
          </a:p>
          <a:p>
            <a:pPr>
              <a:lnSpc>
                <a:spcPct val="150000"/>
              </a:lnSpc>
              <a:spcBef>
                <a:spcPts val="0"/>
              </a:spcBef>
              <a:spcAft>
                <a:spcPts val="600"/>
              </a:spcAft>
            </a:pPr>
            <a:r>
              <a:rPr lang="en-GB" dirty="0"/>
              <a:t>Reading in an active way – searching for meaning, patterns and relationships within the text</a:t>
            </a:r>
          </a:p>
        </p:txBody>
      </p:sp>
      <p:graphicFrame>
        <p:nvGraphicFramePr>
          <p:cNvPr id="7" name="Diagram 6">
            <a:extLst>
              <a:ext uri="{FF2B5EF4-FFF2-40B4-BE49-F238E27FC236}">
                <a16:creationId xmlns:a16="http://schemas.microsoft.com/office/drawing/2014/main" id="{C753429B-77B5-0A04-C213-B54D9E72751E}"/>
              </a:ext>
            </a:extLst>
          </p:cNvPr>
          <p:cNvGraphicFramePr/>
          <p:nvPr>
            <p:extLst>
              <p:ext uri="{D42A27DB-BD31-4B8C-83A1-F6EECF244321}">
                <p14:modId xmlns:p14="http://schemas.microsoft.com/office/powerpoint/2010/main" val="630943949"/>
              </p:ext>
            </p:extLst>
          </p:nvPr>
        </p:nvGraphicFramePr>
        <p:xfrm>
          <a:off x="744281" y="1486153"/>
          <a:ext cx="5285588" cy="4100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55D0732-68B9-51C7-4FDD-B94406F53A93}"/>
              </a:ext>
            </a:extLst>
          </p:cNvPr>
          <p:cNvSpPr>
            <a:spLocks noGrp="1"/>
          </p:cNvSpPr>
          <p:nvPr>
            <p:ph type="sldNum" sz="quarter" idx="12"/>
          </p:nvPr>
        </p:nvSpPr>
        <p:spPr/>
        <p:txBody>
          <a:bodyPr/>
          <a:lstStyle/>
          <a:p>
            <a:fld id="{2026EB2A-1F26-4143-92A6-3B752CD465DB}" type="slidenum">
              <a:rPr lang="en-US" noProof="0" smtClean="0"/>
              <a:t>11</a:t>
            </a:fld>
            <a:endParaRPr lang="en-US" noProof="0"/>
          </a:p>
        </p:txBody>
      </p:sp>
      <p:sp>
        <p:nvSpPr>
          <p:cNvPr id="5" name="Title 3">
            <a:extLst>
              <a:ext uri="{FF2B5EF4-FFF2-40B4-BE49-F238E27FC236}">
                <a16:creationId xmlns:a16="http://schemas.microsoft.com/office/drawing/2014/main" id="{B1314A92-1D9C-F6A9-8200-1A92106AE4E8}"/>
              </a:ext>
            </a:extLst>
          </p:cNvPr>
          <p:cNvSpPr txBox="1">
            <a:spLocks/>
          </p:cNvSpPr>
          <p:nvPr/>
        </p:nvSpPr>
        <p:spPr>
          <a:xfrm>
            <a:off x="686807" y="232468"/>
            <a:ext cx="11052002" cy="1152000"/>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charset="0"/>
                <a:ea typeface="Open Sans" charset="0"/>
                <a:cs typeface="Open Sans" charset="0"/>
              </a:defRPr>
            </a:lvl1pPr>
          </a:lstStyle>
          <a:p>
            <a:r>
              <a:rPr lang="en-US" sz="39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Pre-coding step 2: Read through the Data</a:t>
            </a:r>
          </a:p>
        </p:txBody>
      </p:sp>
    </p:spTree>
    <p:extLst>
      <p:ext uri="{BB962C8B-B14F-4D97-AF65-F5344CB8AC3E}">
        <p14:creationId xmlns:p14="http://schemas.microsoft.com/office/powerpoint/2010/main" val="63640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711542" y="6227991"/>
            <a:ext cx="1027267" cy="365125"/>
          </a:xfrm>
        </p:spPr>
        <p:txBody>
          <a:bodyPr/>
          <a:lstStyle/>
          <a:p>
            <a:fld id="{2026EB2A-1F26-4143-92A6-3B752CD465DB}" type="slidenum">
              <a:rPr lang="en-US" smtClean="0"/>
              <a:t>12</a:t>
            </a:fld>
            <a:endParaRPr lang="en-US"/>
          </a:p>
        </p:txBody>
      </p:sp>
      <p:sp>
        <p:nvSpPr>
          <p:cNvPr id="2" name="Rectangle 1">
            <a:extLst>
              <a:ext uri="{FF2B5EF4-FFF2-40B4-BE49-F238E27FC236}">
                <a16:creationId xmlns:a16="http://schemas.microsoft.com/office/drawing/2014/main" id="{EA72B827-CB6A-9D3D-D327-D7E67578F99A}"/>
              </a:ext>
            </a:extLst>
          </p:cNvPr>
          <p:cNvSpPr/>
          <p:nvPr/>
        </p:nvSpPr>
        <p:spPr>
          <a:xfrm>
            <a:off x="0" y="0"/>
            <a:ext cx="12192000" cy="6858000"/>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55D0A0BB-2CC7-CC04-0234-5AB22B479AC5}"/>
              </a:ext>
            </a:extLst>
          </p:cNvPr>
          <p:cNvSpPr>
            <a:spLocks noGrp="1"/>
          </p:cNvSpPr>
          <p:nvPr>
            <p:ph type="title"/>
          </p:nvPr>
        </p:nvSpPr>
        <p:spPr>
          <a:xfrm>
            <a:off x="0" y="2853000"/>
            <a:ext cx="12192000" cy="1152000"/>
          </a:xfrm>
        </p:spPr>
        <p:txBody>
          <a:bodyPr vert="horz" lIns="91440" tIns="45720" rIns="91440" bIns="45720" rtlCol="0" anchor="ctr">
            <a:normAutofit/>
          </a:bodyPr>
          <a:lstStyle/>
          <a:p>
            <a:pPr algn="ctr"/>
            <a:r>
              <a:rPr lang="en-GB" sz="5400" spc="500">
                <a:solidFill>
                  <a:srgbClr val="FFFFFF"/>
                </a:solidFill>
                <a:latin typeface="HALDEN SOLID" pitchFamily="2" charset="0"/>
                <a:ea typeface="Open Sans Extrabold" panose="020B0606030504020204" pitchFamily="34" charset="0"/>
                <a:cs typeface="Open Sans Extrabold" panose="020B0606030504020204" pitchFamily="34" charset="0"/>
              </a:rPr>
              <a:t>Coding </a:t>
            </a:r>
            <a:endParaRPr lang="en-US" sz="5400" spc="500">
              <a:solidFill>
                <a:srgbClr val="FFFFFF"/>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49919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ACC0-B4EE-4BAB-9618-14BCCF249256}"/>
              </a:ext>
            </a:extLst>
          </p:cNvPr>
          <p:cNvSpPr>
            <a:spLocks noGrp="1"/>
          </p:cNvSpPr>
          <p:nvPr>
            <p:ph type="title"/>
          </p:nvPr>
        </p:nvSpPr>
        <p:spPr>
          <a:xfrm>
            <a:off x="452387" y="664870"/>
            <a:ext cx="7040942" cy="1152000"/>
          </a:xfrm>
        </p:spPr>
        <p:txBody>
          <a:bodyPr/>
          <a:lstStyle/>
          <a:p>
            <a:r>
              <a:rPr lang="en-GB" sz="32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What is coding in qualitative data analysis? </a:t>
            </a:r>
            <a:endParaRPr lang="en-DK" sz="32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190F8BFE-7538-4E5E-8D29-8E689920548F}"/>
              </a:ext>
            </a:extLst>
          </p:cNvPr>
          <p:cNvSpPr>
            <a:spLocks noGrp="1"/>
          </p:cNvSpPr>
          <p:nvPr>
            <p:ph idx="1"/>
          </p:nvPr>
        </p:nvSpPr>
        <p:spPr>
          <a:xfrm>
            <a:off x="452387" y="1919941"/>
            <a:ext cx="6801029" cy="4100053"/>
          </a:xfrm>
        </p:spPr>
        <p:txBody>
          <a:bodyPr vert="horz" lIns="91440" tIns="45720" rIns="91440" bIns="45720" rtlCol="0" anchor="t">
            <a:noAutofit/>
          </a:bodyPr>
          <a:lstStyle/>
          <a:p>
            <a:pPr>
              <a:spcBef>
                <a:spcPts val="0"/>
              </a:spcBef>
              <a:spcAft>
                <a:spcPts val="1800"/>
              </a:spcAft>
            </a:pPr>
            <a:r>
              <a:rPr lang="en-GB" dirty="0"/>
              <a:t>The coding process is </a:t>
            </a:r>
            <a:r>
              <a:rPr lang="en-GB" b="1" dirty="0">
                <a:solidFill>
                  <a:schemeClr val="accent1"/>
                </a:solidFill>
              </a:rPr>
              <a:t>a way to purposefully manage, locate, identify, and sort qualitative data</a:t>
            </a:r>
            <a:r>
              <a:rPr lang="en-GB" dirty="0"/>
              <a:t>. It is about accessing evidence and facilitating analysis</a:t>
            </a:r>
          </a:p>
          <a:p>
            <a:pPr lvl="1">
              <a:spcBef>
                <a:spcPts val="0"/>
              </a:spcBef>
              <a:spcAft>
                <a:spcPts val="1800"/>
              </a:spcAft>
            </a:pPr>
            <a:r>
              <a:rPr lang="en-GB" dirty="0"/>
              <a:t>It </a:t>
            </a:r>
            <a:r>
              <a:rPr lang="en-GB" b="1" dirty="0">
                <a:solidFill>
                  <a:schemeClr val="accent1">
                    <a:lumMod val="75000"/>
                  </a:schemeClr>
                </a:solidFill>
              </a:rPr>
              <a:t>reduces</a:t>
            </a:r>
            <a:r>
              <a:rPr lang="en-GB" b="1" dirty="0"/>
              <a:t> </a:t>
            </a:r>
            <a:r>
              <a:rPr lang="en-GB" dirty="0"/>
              <a:t>long and complex narratives in </a:t>
            </a:r>
            <a:r>
              <a:rPr lang="en-GB" b="1" dirty="0">
                <a:solidFill>
                  <a:schemeClr val="accent1">
                    <a:lumMod val="75000"/>
                  </a:schemeClr>
                </a:solidFill>
              </a:rPr>
              <a:t>key points</a:t>
            </a:r>
            <a:r>
              <a:rPr lang="en-GB" b="1" dirty="0"/>
              <a:t>.</a:t>
            </a:r>
            <a:endParaRPr lang="en-GB" dirty="0"/>
          </a:p>
          <a:p>
            <a:pPr>
              <a:spcBef>
                <a:spcPts val="0"/>
              </a:spcBef>
              <a:spcAft>
                <a:spcPts val="1800"/>
              </a:spcAft>
            </a:pPr>
            <a:r>
              <a:rPr lang="en-GB" dirty="0">
                <a:latin typeface="Open Sans"/>
                <a:ea typeface="Open Sans"/>
                <a:cs typeface="Open Sans"/>
              </a:rPr>
              <a:t>There are many different approaches to coding</a:t>
            </a:r>
          </a:p>
          <a:p>
            <a:pPr>
              <a:spcBef>
                <a:spcPts val="0"/>
              </a:spcBef>
              <a:spcAft>
                <a:spcPts val="1800"/>
              </a:spcAft>
            </a:pPr>
            <a:r>
              <a:rPr lang="en-GB" dirty="0"/>
              <a:t>A code </a:t>
            </a:r>
            <a:r>
              <a:rPr lang="en-GB" b="1" dirty="0">
                <a:solidFill>
                  <a:schemeClr val="accent1"/>
                </a:solidFill>
              </a:rPr>
              <a:t>helps</a:t>
            </a:r>
            <a:r>
              <a:rPr lang="en-GB" b="1" dirty="0"/>
              <a:t> </a:t>
            </a:r>
            <a:r>
              <a:rPr lang="en-GB" b="1" dirty="0">
                <a:solidFill>
                  <a:schemeClr val="accent1"/>
                </a:solidFill>
              </a:rPr>
              <a:t>sort</a:t>
            </a:r>
            <a:r>
              <a:rPr lang="en-GB" b="1" dirty="0"/>
              <a:t> </a:t>
            </a:r>
            <a:r>
              <a:rPr lang="en-GB" b="1" dirty="0">
                <a:solidFill>
                  <a:schemeClr val="accent1"/>
                </a:solidFill>
              </a:rPr>
              <a:t>and</a:t>
            </a:r>
            <a:r>
              <a:rPr lang="en-GB" b="1" dirty="0"/>
              <a:t> </a:t>
            </a:r>
            <a:r>
              <a:rPr lang="en-GB" b="1" dirty="0">
                <a:solidFill>
                  <a:schemeClr val="accent1"/>
                </a:solidFill>
              </a:rPr>
              <a:t>order</a:t>
            </a:r>
            <a:r>
              <a:rPr lang="en-GB" b="1" dirty="0"/>
              <a:t> </a:t>
            </a:r>
            <a:r>
              <a:rPr lang="en-GB" b="1" dirty="0">
                <a:solidFill>
                  <a:schemeClr val="accent1"/>
                </a:solidFill>
              </a:rPr>
              <a:t>the</a:t>
            </a:r>
            <a:r>
              <a:rPr lang="en-GB" b="1" dirty="0"/>
              <a:t> </a:t>
            </a:r>
            <a:r>
              <a:rPr lang="en-GB" b="1" dirty="0">
                <a:solidFill>
                  <a:schemeClr val="accent1"/>
                </a:solidFill>
              </a:rPr>
              <a:t>data</a:t>
            </a:r>
            <a:r>
              <a:rPr lang="en-GB" b="1" dirty="0"/>
              <a:t> </a:t>
            </a:r>
            <a:r>
              <a:rPr lang="en-GB" dirty="0"/>
              <a:t>so that you can keep track of your topics and easily find information</a:t>
            </a:r>
          </a:p>
          <a:p>
            <a:endParaRPr lang="en-GB" dirty="0"/>
          </a:p>
        </p:txBody>
      </p:sp>
      <p:pic>
        <p:nvPicPr>
          <p:cNvPr id="5" name="Picture 4" descr="Text, calendar, whiteboard&#10;&#10;Description automatically generated">
            <a:extLst>
              <a:ext uri="{FF2B5EF4-FFF2-40B4-BE49-F238E27FC236}">
                <a16:creationId xmlns:a16="http://schemas.microsoft.com/office/drawing/2014/main" id="{FF256ED9-AD88-4FE2-B7F6-2701B2514E09}"/>
              </a:ext>
            </a:extLst>
          </p:cNvPr>
          <p:cNvPicPr>
            <a:picLocks noChangeAspect="1"/>
          </p:cNvPicPr>
          <p:nvPr/>
        </p:nvPicPr>
        <p:blipFill rotWithShape="1">
          <a:blip r:embed="rId3"/>
          <a:srcRect l="46614" r="7711"/>
          <a:stretch/>
        </p:blipFill>
        <p:spPr>
          <a:xfrm>
            <a:off x="7493329" y="0"/>
            <a:ext cx="4698672" cy="6858000"/>
          </a:xfrm>
          <a:prstGeom prst="rect">
            <a:avLst/>
          </a:prstGeom>
        </p:spPr>
      </p:pic>
      <p:sp>
        <p:nvSpPr>
          <p:cNvPr id="4" name="Slide Number Placeholder 3">
            <a:extLst>
              <a:ext uri="{FF2B5EF4-FFF2-40B4-BE49-F238E27FC236}">
                <a16:creationId xmlns:a16="http://schemas.microsoft.com/office/drawing/2014/main" id="{3D856CAD-9BC0-A5E3-0BE6-E7553B05F085}"/>
              </a:ext>
            </a:extLst>
          </p:cNvPr>
          <p:cNvSpPr>
            <a:spLocks noGrp="1"/>
          </p:cNvSpPr>
          <p:nvPr>
            <p:ph type="sldNum" sz="quarter" idx="12"/>
          </p:nvPr>
        </p:nvSpPr>
        <p:spPr/>
        <p:txBody>
          <a:bodyPr/>
          <a:lstStyle/>
          <a:p>
            <a:fld id="{2026EB2A-1F26-4143-92A6-3B752CD465DB}" type="slidenum">
              <a:rPr lang="it-IT" smtClean="0"/>
              <a:t>13</a:t>
            </a:fld>
            <a:endParaRPr lang="it-IT"/>
          </a:p>
        </p:txBody>
      </p:sp>
    </p:spTree>
    <p:extLst>
      <p:ext uri="{BB962C8B-B14F-4D97-AF65-F5344CB8AC3E}">
        <p14:creationId xmlns:p14="http://schemas.microsoft.com/office/powerpoint/2010/main" val="352577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 indoor&#10;&#10;Description automatically generated">
            <a:extLst>
              <a:ext uri="{FF2B5EF4-FFF2-40B4-BE49-F238E27FC236}">
                <a16:creationId xmlns:a16="http://schemas.microsoft.com/office/drawing/2014/main" id="{E4772C0E-264C-4BAA-B19B-CD33FA9783EC}"/>
              </a:ext>
            </a:extLst>
          </p:cNvPr>
          <p:cNvPicPr>
            <a:picLocks noChangeAspect="1"/>
          </p:cNvPicPr>
          <p:nvPr/>
        </p:nvPicPr>
        <p:blipFill rotWithShape="1">
          <a:blip r:embed="rId3">
            <a:alphaModFix amt="20000"/>
          </a:blip>
          <a:srcRect l="10896" r="33926"/>
          <a:stretch/>
        </p:blipFill>
        <p:spPr>
          <a:xfrm>
            <a:off x="0" y="0"/>
            <a:ext cx="5652655" cy="6858000"/>
          </a:xfrm>
          <a:prstGeom prst="rect">
            <a:avLst/>
          </a:prstGeom>
        </p:spPr>
      </p:pic>
      <p:sp>
        <p:nvSpPr>
          <p:cNvPr id="2" name="Title 1">
            <a:extLst>
              <a:ext uri="{FF2B5EF4-FFF2-40B4-BE49-F238E27FC236}">
                <a16:creationId xmlns:a16="http://schemas.microsoft.com/office/drawing/2014/main" id="{B16F8430-30E1-4226-B648-4B898D7B1856}"/>
              </a:ext>
            </a:extLst>
          </p:cNvPr>
          <p:cNvSpPr>
            <a:spLocks noGrp="1"/>
          </p:cNvSpPr>
          <p:nvPr>
            <p:ph type="title"/>
          </p:nvPr>
        </p:nvSpPr>
        <p:spPr>
          <a:xfrm>
            <a:off x="6018611" y="3574272"/>
            <a:ext cx="5345875" cy="495029"/>
          </a:xfrm>
        </p:spPr>
        <p:txBody>
          <a:bodyPr/>
          <a:lstStyle/>
          <a:p>
            <a:r>
              <a:rPr lang="en-GB" dirty="0"/>
              <a:t>Coding example</a:t>
            </a:r>
            <a:endParaRPr lang="en-DK" dirty="0"/>
          </a:p>
        </p:txBody>
      </p:sp>
      <p:sp>
        <p:nvSpPr>
          <p:cNvPr id="3" name="Content Placeholder 2">
            <a:extLst>
              <a:ext uri="{FF2B5EF4-FFF2-40B4-BE49-F238E27FC236}">
                <a16:creationId xmlns:a16="http://schemas.microsoft.com/office/drawing/2014/main" id="{3970AA9E-A29A-4451-84F5-AEEACFEF5FE5}"/>
              </a:ext>
            </a:extLst>
          </p:cNvPr>
          <p:cNvSpPr>
            <a:spLocks noGrp="1"/>
          </p:cNvSpPr>
          <p:nvPr>
            <p:ph idx="1"/>
          </p:nvPr>
        </p:nvSpPr>
        <p:spPr>
          <a:xfrm>
            <a:off x="6060178" y="4300999"/>
            <a:ext cx="5522026" cy="1331728"/>
          </a:xfrm>
        </p:spPr>
        <p:txBody>
          <a:bodyPr/>
          <a:lstStyle/>
          <a:p>
            <a:pPr marL="0" indent="0">
              <a:buNone/>
            </a:pPr>
            <a:r>
              <a:rPr lang="en-GB" dirty="0">
                <a:solidFill>
                  <a:schemeClr val="accent1">
                    <a:lumMod val="75000"/>
                  </a:schemeClr>
                </a:solidFill>
              </a:rPr>
              <a:t>“</a:t>
            </a:r>
            <a:r>
              <a:rPr lang="en-GB" dirty="0">
                <a:solidFill>
                  <a:schemeClr val="accent1">
                    <a:lumMod val="75000"/>
                  </a:schemeClr>
                </a:solidFill>
                <a:highlight>
                  <a:srgbClr val="FFFFFE"/>
                </a:highlight>
              </a:rPr>
              <a:t>I sometimes get worried about drawing cash from the ATM, I fear that maybe I will lose the card – maybe it will get stuck in the machine or stolen. “</a:t>
            </a:r>
          </a:p>
        </p:txBody>
      </p:sp>
      <p:sp>
        <p:nvSpPr>
          <p:cNvPr id="4" name="Rectangle: Rounded Corners 3">
            <a:extLst>
              <a:ext uri="{FF2B5EF4-FFF2-40B4-BE49-F238E27FC236}">
                <a16:creationId xmlns:a16="http://schemas.microsoft.com/office/drawing/2014/main" id="{E75DFEC8-3DE1-4AC2-83D6-F6C1E09DB04E}"/>
              </a:ext>
            </a:extLst>
          </p:cNvPr>
          <p:cNvSpPr/>
          <p:nvPr/>
        </p:nvSpPr>
        <p:spPr>
          <a:xfrm>
            <a:off x="397363" y="723014"/>
            <a:ext cx="4663503" cy="4682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a:solidFill>
                  <a:srgbClr val="FFFFFE"/>
                </a:solidFill>
              </a:rPr>
              <a:t>For example, in a section of an interview transcript in which the informant explains his experiences with receiving cash transfers, he mentions that he often feels insecure when withdrawing money from the ATM, fearing he may lose his card. The analyst may choose to code the section ‘ </a:t>
            </a:r>
            <a:r>
              <a:rPr lang="en-GB" sz="2300" b="1" u="sng" dirty="0">
                <a:solidFill>
                  <a:srgbClr val="FFFFFE"/>
                </a:solidFill>
              </a:rPr>
              <a:t>fear of cash withdrawal</a:t>
            </a:r>
            <a:r>
              <a:rPr lang="en-GB" sz="2300" b="1" dirty="0">
                <a:solidFill>
                  <a:srgbClr val="FFFFFE"/>
                </a:solidFill>
              </a:rPr>
              <a:t>’, </a:t>
            </a:r>
            <a:r>
              <a:rPr lang="en-GB" sz="2300" dirty="0">
                <a:solidFill>
                  <a:srgbClr val="FFFFFE"/>
                </a:solidFill>
              </a:rPr>
              <a:t>or ‘</a:t>
            </a:r>
            <a:r>
              <a:rPr lang="en-GB" sz="2300" b="1" u="sng" dirty="0">
                <a:solidFill>
                  <a:srgbClr val="FFFFFE"/>
                </a:solidFill>
              </a:rPr>
              <a:t>fear of card loss</a:t>
            </a:r>
            <a:r>
              <a:rPr lang="en-GB" sz="2300" b="1" dirty="0">
                <a:solidFill>
                  <a:srgbClr val="FFFFFE"/>
                </a:solidFill>
              </a:rPr>
              <a:t>’. </a:t>
            </a:r>
          </a:p>
        </p:txBody>
      </p:sp>
      <p:sp>
        <p:nvSpPr>
          <p:cNvPr id="5" name="Title 1">
            <a:extLst>
              <a:ext uri="{FF2B5EF4-FFF2-40B4-BE49-F238E27FC236}">
                <a16:creationId xmlns:a16="http://schemas.microsoft.com/office/drawing/2014/main" id="{F6676186-4CB1-128F-D374-F5FFC93256AB}"/>
              </a:ext>
            </a:extLst>
          </p:cNvPr>
          <p:cNvSpPr txBox="1">
            <a:spLocks/>
          </p:cNvSpPr>
          <p:nvPr/>
        </p:nvSpPr>
        <p:spPr>
          <a:xfrm>
            <a:off x="6018611" y="29786"/>
            <a:ext cx="5324502" cy="1152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What is a code?  </a:t>
            </a:r>
          </a:p>
        </p:txBody>
      </p:sp>
      <p:sp>
        <p:nvSpPr>
          <p:cNvPr id="7" name="Content Placeholder 2">
            <a:extLst>
              <a:ext uri="{FF2B5EF4-FFF2-40B4-BE49-F238E27FC236}">
                <a16:creationId xmlns:a16="http://schemas.microsoft.com/office/drawing/2014/main" id="{DF3329CA-720C-338D-B4EB-4253611822A2}"/>
              </a:ext>
            </a:extLst>
          </p:cNvPr>
          <p:cNvSpPr txBox="1">
            <a:spLocks/>
          </p:cNvSpPr>
          <p:nvPr/>
        </p:nvSpPr>
        <p:spPr>
          <a:xfrm>
            <a:off x="6018611" y="1092191"/>
            <a:ext cx="5950858" cy="2125502"/>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dirty="0">
                <a:solidFill>
                  <a:schemeClr val="accent1">
                    <a:lumMod val="75000"/>
                  </a:schemeClr>
                </a:solidFill>
              </a:rPr>
              <a:t>A code is a label or tag that you give to a piece of text. </a:t>
            </a:r>
          </a:p>
          <a:p>
            <a:pPr marL="0" indent="0">
              <a:buFont typeface="Arial" charset="0"/>
              <a:buNone/>
            </a:pPr>
            <a:r>
              <a:rPr lang="en-US" u="sng" dirty="0">
                <a:solidFill>
                  <a:schemeClr val="accent1">
                    <a:lumMod val="75000"/>
                  </a:schemeClr>
                </a:solidFill>
              </a:rPr>
              <a:t>For thematic analysis: </a:t>
            </a:r>
            <a:r>
              <a:rPr lang="en-US" dirty="0">
                <a:solidFill>
                  <a:schemeClr val="accent1">
                    <a:lumMod val="75000"/>
                  </a:schemeClr>
                </a:solidFill>
              </a:rPr>
              <a:t>codes  represent "what passages of data are about </a:t>
            </a:r>
          </a:p>
          <a:p>
            <a:r>
              <a:rPr lang="en-US" dirty="0">
                <a:solidFill>
                  <a:schemeClr val="accent1">
                    <a:lumMod val="75000"/>
                  </a:schemeClr>
                </a:solidFill>
              </a:rPr>
              <a:t>Inductive: codes are a snapshot of the text</a:t>
            </a:r>
          </a:p>
          <a:p>
            <a:r>
              <a:rPr lang="en-US" dirty="0">
                <a:solidFill>
                  <a:schemeClr val="accent1">
                    <a:lumMod val="75000"/>
                  </a:schemeClr>
                </a:solidFill>
              </a:rPr>
              <a:t>Deductive: codes reflect on existing questions </a:t>
            </a:r>
            <a:endParaRPr lang="en-US" sz="1600" dirty="0">
              <a:solidFill>
                <a:schemeClr val="accent1">
                  <a:lumMod val="75000"/>
                </a:schemeClr>
              </a:solidFill>
            </a:endParaRPr>
          </a:p>
        </p:txBody>
      </p:sp>
      <p:sp>
        <p:nvSpPr>
          <p:cNvPr id="8" name="Slide Number Placeholder 7">
            <a:extLst>
              <a:ext uri="{FF2B5EF4-FFF2-40B4-BE49-F238E27FC236}">
                <a16:creationId xmlns:a16="http://schemas.microsoft.com/office/drawing/2014/main" id="{EAC2B985-6452-31AE-E889-CE7DFAA5C7CC}"/>
              </a:ext>
            </a:extLst>
          </p:cNvPr>
          <p:cNvSpPr>
            <a:spLocks noGrp="1"/>
          </p:cNvSpPr>
          <p:nvPr>
            <p:ph type="sldNum" sz="quarter" idx="12"/>
          </p:nvPr>
        </p:nvSpPr>
        <p:spPr/>
        <p:txBody>
          <a:bodyPr/>
          <a:lstStyle/>
          <a:p>
            <a:fld id="{2026EB2A-1F26-4143-92A6-3B752CD465DB}" type="slidenum">
              <a:rPr lang="it-IT" smtClean="0"/>
              <a:t>14</a:t>
            </a:fld>
            <a:endParaRPr lang="it-IT"/>
          </a:p>
        </p:txBody>
      </p:sp>
    </p:spTree>
    <p:extLst>
      <p:ext uri="{BB962C8B-B14F-4D97-AF65-F5344CB8AC3E}">
        <p14:creationId xmlns:p14="http://schemas.microsoft.com/office/powerpoint/2010/main" val="39591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1F1FF68-0553-1C23-7B9D-E9F3F8C519DF}"/>
              </a:ext>
            </a:extLst>
          </p:cNvPr>
          <p:cNvSpPr/>
          <p:nvPr/>
        </p:nvSpPr>
        <p:spPr>
          <a:xfrm>
            <a:off x="7178722" y="0"/>
            <a:ext cx="5013278" cy="6858000"/>
          </a:xfrm>
          <a:prstGeom prst="rect">
            <a:avLst/>
          </a:prstGeom>
          <a:solidFill>
            <a:srgbClr val="007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AC46B-AC21-4706-846D-D2BD67149BCA}"/>
              </a:ext>
            </a:extLst>
          </p:cNvPr>
          <p:cNvSpPr>
            <a:spLocks noGrp="1"/>
          </p:cNvSpPr>
          <p:nvPr>
            <p:ph type="title"/>
          </p:nvPr>
        </p:nvSpPr>
        <p:spPr>
          <a:xfrm>
            <a:off x="369991" y="0"/>
            <a:ext cx="10542124" cy="1152000"/>
          </a:xfrm>
        </p:spPr>
        <p:txBody>
          <a:bodyPr/>
          <a:lstStyle/>
          <a:p>
            <a:r>
              <a:rPr lang="en-GB"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Types</a:t>
            </a:r>
            <a:r>
              <a:rPr lang="en-GB" sz="4000" dirty="0"/>
              <a:t> </a:t>
            </a:r>
            <a:r>
              <a:rPr lang="en-GB"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of</a:t>
            </a:r>
            <a:r>
              <a:rPr lang="en-GB" sz="4000" dirty="0"/>
              <a:t> </a:t>
            </a:r>
            <a:r>
              <a:rPr lang="en-GB"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codes</a:t>
            </a:r>
            <a:endParaRPr lang="en-DK"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E97CC634-346C-4E26-AB44-AB6D3B9972CE}"/>
              </a:ext>
            </a:extLst>
          </p:cNvPr>
          <p:cNvSpPr>
            <a:spLocks noGrp="1"/>
          </p:cNvSpPr>
          <p:nvPr>
            <p:ph idx="1"/>
          </p:nvPr>
        </p:nvSpPr>
        <p:spPr>
          <a:xfrm>
            <a:off x="369991" y="948135"/>
            <a:ext cx="6589607" cy="4100053"/>
          </a:xfrm>
        </p:spPr>
        <p:txBody>
          <a:bodyPr/>
          <a:lstStyle/>
          <a:p>
            <a:pPr>
              <a:lnSpc>
                <a:spcPct val="150000"/>
              </a:lnSpc>
              <a:spcBef>
                <a:spcPts val="0"/>
              </a:spcBef>
              <a:spcAft>
                <a:spcPts val="600"/>
              </a:spcAft>
            </a:pPr>
            <a:r>
              <a:rPr lang="en-GB" sz="1900" b="1" dirty="0">
                <a:solidFill>
                  <a:schemeClr val="accent1"/>
                </a:solidFill>
              </a:rPr>
              <a:t>Respondent</a:t>
            </a:r>
            <a:r>
              <a:rPr lang="en-GB" sz="1900" b="1" dirty="0"/>
              <a:t> </a:t>
            </a:r>
            <a:r>
              <a:rPr lang="en-GB" sz="1900" b="1" dirty="0">
                <a:solidFill>
                  <a:schemeClr val="accent1"/>
                </a:solidFill>
              </a:rPr>
              <a:t>type</a:t>
            </a:r>
            <a:r>
              <a:rPr lang="en-GB" sz="1900" b="1" dirty="0"/>
              <a:t> </a:t>
            </a:r>
            <a:r>
              <a:rPr lang="en-GB" sz="1900" b="1" dirty="0">
                <a:solidFill>
                  <a:schemeClr val="accent1"/>
                </a:solidFill>
              </a:rPr>
              <a:t>codes/ attribute codes:</a:t>
            </a:r>
            <a:r>
              <a:rPr lang="en-GB" sz="1900" b="1" dirty="0"/>
              <a:t> </a:t>
            </a:r>
            <a:r>
              <a:rPr lang="en-GB" sz="1900" dirty="0"/>
              <a:t>highlight diversity of data amongst the sampled population, such as between men and women</a:t>
            </a:r>
          </a:p>
          <a:p>
            <a:pPr>
              <a:lnSpc>
                <a:spcPct val="150000"/>
              </a:lnSpc>
              <a:spcBef>
                <a:spcPts val="0"/>
              </a:spcBef>
              <a:spcAft>
                <a:spcPts val="600"/>
              </a:spcAft>
            </a:pPr>
            <a:r>
              <a:rPr lang="en-GB" sz="1900" b="1" dirty="0">
                <a:solidFill>
                  <a:schemeClr val="accent1"/>
                </a:solidFill>
              </a:rPr>
              <a:t>Analytical</a:t>
            </a:r>
            <a:r>
              <a:rPr lang="en-GB" sz="1900" b="1" dirty="0"/>
              <a:t> </a:t>
            </a:r>
            <a:r>
              <a:rPr lang="en-GB" sz="1900" b="1" dirty="0">
                <a:solidFill>
                  <a:schemeClr val="accent1"/>
                </a:solidFill>
              </a:rPr>
              <a:t>codes</a:t>
            </a:r>
            <a:r>
              <a:rPr lang="en-GB" sz="1900" b="1" dirty="0"/>
              <a:t> </a:t>
            </a:r>
            <a:r>
              <a:rPr lang="en-GB" sz="1900" dirty="0"/>
              <a:t>identify more interpretative and analytical concepts</a:t>
            </a:r>
          </a:p>
          <a:p>
            <a:pPr>
              <a:lnSpc>
                <a:spcPct val="150000"/>
              </a:lnSpc>
              <a:spcBef>
                <a:spcPts val="0"/>
              </a:spcBef>
              <a:spcAft>
                <a:spcPts val="600"/>
              </a:spcAft>
            </a:pPr>
            <a:r>
              <a:rPr lang="en-GB" sz="1900" b="1" dirty="0">
                <a:solidFill>
                  <a:schemeClr val="accent1"/>
                </a:solidFill>
              </a:rPr>
              <a:t>Topical</a:t>
            </a:r>
            <a:r>
              <a:rPr lang="en-GB" sz="1900" b="1" dirty="0"/>
              <a:t> </a:t>
            </a:r>
            <a:r>
              <a:rPr lang="en-GB" sz="1900" b="1" dirty="0">
                <a:solidFill>
                  <a:schemeClr val="accent1"/>
                </a:solidFill>
              </a:rPr>
              <a:t>codes</a:t>
            </a:r>
            <a:r>
              <a:rPr lang="en-GB" sz="1900" b="1" dirty="0"/>
              <a:t> </a:t>
            </a:r>
            <a:r>
              <a:rPr lang="en-GB" sz="1900" dirty="0"/>
              <a:t>categorise topics or issues</a:t>
            </a:r>
          </a:p>
          <a:p>
            <a:pPr>
              <a:lnSpc>
                <a:spcPct val="150000"/>
              </a:lnSpc>
              <a:spcBef>
                <a:spcPts val="0"/>
              </a:spcBef>
              <a:spcAft>
                <a:spcPts val="600"/>
              </a:spcAft>
            </a:pPr>
            <a:r>
              <a:rPr lang="fr-FR" sz="1900" b="1" dirty="0">
                <a:solidFill>
                  <a:schemeClr val="accent1"/>
                </a:solidFill>
              </a:rPr>
              <a:t>Descriptive</a:t>
            </a:r>
            <a:r>
              <a:rPr lang="fr-FR" sz="1900" b="1" dirty="0"/>
              <a:t> </a:t>
            </a:r>
            <a:r>
              <a:rPr lang="fr-FR" sz="1900" b="1" dirty="0">
                <a:solidFill>
                  <a:schemeClr val="accent1"/>
                </a:solidFill>
              </a:rPr>
              <a:t>codes</a:t>
            </a:r>
            <a:r>
              <a:rPr lang="fr-FR" sz="1900" b="1" dirty="0"/>
              <a:t> </a:t>
            </a:r>
            <a:r>
              <a:rPr lang="fr-FR" sz="1900" dirty="0" err="1"/>
              <a:t>describe</a:t>
            </a:r>
            <a:r>
              <a:rPr lang="fr-FR" sz="1900" dirty="0"/>
              <a:t> actions, </a:t>
            </a:r>
            <a:r>
              <a:rPr lang="fr-FR" sz="1900" dirty="0" err="1"/>
              <a:t>events</a:t>
            </a:r>
            <a:r>
              <a:rPr lang="fr-FR" sz="1900" dirty="0"/>
              <a:t>, or </a:t>
            </a:r>
            <a:r>
              <a:rPr lang="fr-FR" sz="1900" dirty="0" err="1"/>
              <a:t>experiences</a:t>
            </a:r>
            <a:endParaRPr lang="fr-FR" sz="1900" dirty="0"/>
          </a:p>
          <a:p>
            <a:pPr>
              <a:lnSpc>
                <a:spcPct val="150000"/>
              </a:lnSpc>
              <a:spcBef>
                <a:spcPts val="0"/>
              </a:spcBef>
              <a:spcAft>
                <a:spcPts val="600"/>
              </a:spcAft>
            </a:pPr>
            <a:r>
              <a:rPr lang="fr-FR" sz="1900" b="1" dirty="0">
                <a:solidFill>
                  <a:schemeClr val="accent1"/>
                </a:solidFill>
              </a:rPr>
              <a:t>In Vivo </a:t>
            </a:r>
            <a:r>
              <a:rPr lang="fr-FR" sz="1900" b="1" dirty="0" err="1">
                <a:solidFill>
                  <a:schemeClr val="accent1"/>
                </a:solidFill>
              </a:rPr>
              <a:t>coding</a:t>
            </a:r>
            <a:r>
              <a:rPr lang="fr-FR" sz="1900" b="1" dirty="0">
                <a:solidFill>
                  <a:schemeClr val="accent1"/>
                </a:solidFill>
              </a:rPr>
              <a:t> </a:t>
            </a:r>
            <a:r>
              <a:rPr lang="fr-FR" sz="1900" dirty="0" err="1"/>
              <a:t>using</a:t>
            </a:r>
            <a:r>
              <a:rPr lang="fr-FR" sz="1900" dirty="0"/>
              <a:t> participants </a:t>
            </a:r>
            <a:r>
              <a:rPr lang="fr-FR" sz="1900" dirty="0" err="1"/>
              <a:t>words</a:t>
            </a:r>
            <a:r>
              <a:rPr lang="fr-FR" sz="1900" dirty="0"/>
              <a:t> to capture </a:t>
            </a:r>
            <a:r>
              <a:rPr lang="fr-FR" sz="1900" dirty="0" err="1"/>
              <a:t>intent</a:t>
            </a:r>
            <a:r>
              <a:rPr lang="fr-FR" sz="1900" dirty="0"/>
              <a:t> and </a:t>
            </a:r>
            <a:r>
              <a:rPr lang="fr-FR" sz="1900" dirty="0" err="1"/>
              <a:t>meaning</a:t>
            </a:r>
            <a:endParaRPr lang="fr-FR" sz="1900" dirty="0"/>
          </a:p>
          <a:p>
            <a:pPr>
              <a:lnSpc>
                <a:spcPct val="150000"/>
              </a:lnSpc>
              <a:spcBef>
                <a:spcPts val="0"/>
              </a:spcBef>
              <a:spcAft>
                <a:spcPts val="600"/>
              </a:spcAft>
            </a:pPr>
            <a:endParaRPr lang="fr-FR" dirty="0"/>
          </a:p>
          <a:p>
            <a:pPr>
              <a:lnSpc>
                <a:spcPct val="150000"/>
              </a:lnSpc>
              <a:spcBef>
                <a:spcPts val="0"/>
              </a:spcBef>
              <a:spcAft>
                <a:spcPts val="600"/>
              </a:spcAft>
            </a:pPr>
            <a:endParaRPr lang="fr-FR" dirty="0"/>
          </a:p>
          <a:p>
            <a:pPr>
              <a:lnSpc>
                <a:spcPct val="150000"/>
              </a:lnSpc>
              <a:spcBef>
                <a:spcPts val="0"/>
              </a:spcBef>
              <a:spcAft>
                <a:spcPts val="600"/>
              </a:spcAft>
            </a:pPr>
            <a:endParaRPr lang="en-DK" dirty="0"/>
          </a:p>
        </p:txBody>
      </p:sp>
      <p:sp>
        <p:nvSpPr>
          <p:cNvPr id="4" name="Slide Number Placeholder 3">
            <a:extLst>
              <a:ext uri="{FF2B5EF4-FFF2-40B4-BE49-F238E27FC236}">
                <a16:creationId xmlns:a16="http://schemas.microsoft.com/office/drawing/2014/main" id="{7036115B-18F3-1FF1-99BB-27DB9946E15C}"/>
              </a:ext>
            </a:extLst>
          </p:cNvPr>
          <p:cNvSpPr>
            <a:spLocks noGrp="1"/>
          </p:cNvSpPr>
          <p:nvPr>
            <p:ph type="sldNum" sz="quarter" idx="12"/>
          </p:nvPr>
        </p:nvSpPr>
        <p:spPr/>
        <p:txBody>
          <a:bodyPr/>
          <a:lstStyle/>
          <a:p>
            <a:fld id="{2026EB2A-1F26-4143-92A6-3B752CD465DB}" type="slidenum">
              <a:rPr lang="it-IT" smtClean="0"/>
              <a:t>15</a:t>
            </a:fld>
            <a:endParaRPr lang="it-IT"/>
          </a:p>
        </p:txBody>
      </p:sp>
      <p:sp>
        <p:nvSpPr>
          <p:cNvPr id="8" name="Rectangle: Rounded Corners 7">
            <a:extLst>
              <a:ext uri="{FF2B5EF4-FFF2-40B4-BE49-F238E27FC236}">
                <a16:creationId xmlns:a16="http://schemas.microsoft.com/office/drawing/2014/main" id="{0C3A4C1D-1405-322C-61AD-008E0F3B8CAB}"/>
              </a:ext>
            </a:extLst>
          </p:cNvPr>
          <p:cNvSpPr/>
          <p:nvPr/>
        </p:nvSpPr>
        <p:spPr>
          <a:xfrm>
            <a:off x="7775957" y="1122228"/>
            <a:ext cx="4281715" cy="515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E"/>
                </a:solidFill>
              </a:rPr>
              <a:t>Female under 36; interviews; Rome…</a:t>
            </a:r>
          </a:p>
        </p:txBody>
      </p:sp>
      <p:sp>
        <p:nvSpPr>
          <p:cNvPr id="9" name="Content Placeholder 7">
            <a:extLst>
              <a:ext uri="{FF2B5EF4-FFF2-40B4-BE49-F238E27FC236}">
                <a16:creationId xmlns:a16="http://schemas.microsoft.com/office/drawing/2014/main" id="{5B8C042F-51E7-5E23-CF23-4BA954356CC3}"/>
              </a:ext>
            </a:extLst>
          </p:cNvPr>
          <p:cNvSpPr txBox="1">
            <a:spLocks/>
          </p:cNvSpPr>
          <p:nvPr/>
        </p:nvSpPr>
        <p:spPr>
          <a:xfrm>
            <a:off x="8591317" y="179969"/>
            <a:ext cx="2650999" cy="5157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70BA"/>
              </a:buClr>
              <a:buFont typeface="Arial" charset="0"/>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100000"/>
              </a:lnSpc>
              <a:spcBef>
                <a:spcPts val="500"/>
              </a:spcBef>
              <a:buClr>
                <a:srgbClr val="0070BA"/>
              </a:buClr>
              <a:buFont typeface="Arial" charset="0"/>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100000"/>
              </a:lnSpc>
              <a:spcBef>
                <a:spcPts val="500"/>
              </a:spcBef>
              <a:buClr>
                <a:srgbClr val="0070BA"/>
              </a:buClr>
              <a:buFont typeface="Arial" charset="0"/>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z="3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Examples</a:t>
            </a:r>
          </a:p>
        </p:txBody>
      </p:sp>
      <p:sp>
        <p:nvSpPr>
          <p:cNvPr id="10" name="Rectangle: Rounded Corners 9">
            <a:extLst>
              <a:ext uri="{FF2B5EF4-FFF2-40B4-BE49-F238E27FC236}">
                <a16:creationId xmlns:a16="http://schemas.microsoft.com/office/drawing/2014/main" id="{F3A57D26-101D-6219-6C54-A500AE101687}"/>
              </a:ext>
            </a:extLst>
          </p:cNvPr>
          <p:cNvSpPr/>
          <p:nvPr/>
        </p:nvSpPr>
        <p:spPr>
          <a:xfrm>
            <a:off x="7758812" y="2373245"/>
            <a:ext cx="4281715" cy="515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E"/>
                </a:solidFill>
              </a:rPr>
              <a:t>more men than women have access</a:t>
            </a:r>
          </a:p>
        </p:txBody>
      </p:sp>
      <p:sp>
        <p:nvSpPr>
          <p:cNvPr id="11" name="Rectangle: Rounded Corners 10">
            <a:extLst>
              <a:ext uri="{FF2B5EF4-FFF2-40B4-BE49-F238E27FC236}">
                <a16:creationId xmlns:a16="http://schemas.microsoft.com/office/drawing/2014/main" id="{2738A2A2-4C3F-24BD-968B-19B276AAB35B}"/>
              </a:ext>
            </a:extLst>
          </p:cNvPr>
          <p:cNvSpPr/>
          <p:nvPr/>
        </p:nvSpPr>
        <p:spPr>
          <a:xfrm>
            <a:off x="7758813" y="3291795"/>
            <a:ext cx="4281715" cy="515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E"/>
                </a:solidFill>
              </a:rPr>
              <a:t>coping strategies; social cohesion, etc.</a:t>
            </a:r>
          </a:p>
        </p:txBody>
      </p:sp>
      <p:sp>
        <p:nvSpPr>
          <p:cNvPr id="12" name="Rectangle: Rounded Corners 11">
            <a:extLst>
              <a:ext uri="{FF2B5EF4-FFF2-40B4-BE49-F238E27FC236}">
                <a16:creationId xmlns:a16="http://schemas.microsoft.com/office/drawing/2014/main" id="{2D953873-A66D-7199-777C-87D223FBC110}"/>
              </a:ext>
            </a:extLst>
          </p:cNvPr>
          <p:cNvSpPr/>
          <p:nvPr/>
        </p:nvSpPr>
        <p:spPr>
          <a:xfrm>
            <a:off x="7758814" y="4035705"/>
            <a:ext cx="4281715" cy="594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E"/>
                </a:solidFill>
              </a:rPr>
              <a:t>Insufficient food quantity; men make financial decisions</a:t>
            </a:r>
          </a:p>
        </p:txBody>
      </p:sp>
      <p:sp>
        <p:nvSpPr>
          <p:cNvPr id="13" name="Rectangle: Rounded Corners 12">
            <a:extLst>
              <a:ext uri="{FF2B5EF4-FFF2-40B4-BE49-F238E27FC236}">
                <a16:creationId xmlns:a16="http://schemas.microsoft.com/office/drawing/2014/main" id="{D6915FEB-AF17-727D-67F3-DCA3663B34A1}"/>
              </a:ext>
            </a:extLst>
          </p:cNvPr>
          <p:cNvSpPr/>
          <p:nvPr/>
        </p:nvSpPr>
        <p:spPr>
          <a:xfrm>
            <a:off x="7758811" y="4957777"/>
            <a:ext cx="4281715" cy="515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E"/>
                </a:solidFill>
              </a:rPr>
              <a:t>“feeling over the moon”</a:t>
            </a:r>
          </a:p>
        </p:txBody>
      </p:sp>
      <p:sp>
        <p:nvSpPr>
          <p:cNvPr id="6" name="Arrow: Right 5">
            <a:extLst>
              <a:ext uri="{FF2B5EF4-FFF2-40B4-BE49-F238E27FC236}">
                <a16:creationId xmlns:a16="http://schemas.microsoft.com/office/drawing/2014/main" id="{899097A6-2703-361E-1BE1-D52529695055}"/>
              </a:ext>
            </a:extLst>
          </p:cNvPr>
          <p:cNvSpPr/>
          <p:nvPr/>
        </p:nvSpPr>
        <p:spPr>
          <a:xfrm>
            <a:off x="6777318" y="1318277"/>
            <a:ext cx="864311" cy="15346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903B37D-A052-D9F0-F269-8507006EEB2B}"/>
              </a:ext>
            </a:extLst>
          </p:cNvPr>
          <p:cNvSpPr/>
          <p:nvPr/>
        </p:nvSpPr>
        <p:spPr>
          <a:xfrm>
            <a:off x="6777318" y="2624367"/>
            <a:ext cx="864311" cy="15346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0DCC0CF-E245-F430-5903-80558B84D563}"/>
              </a:ext>
            </a:extLst>
          </p:cNvPr>
          <p:cNvSpPr/>
          <p:nvPr/>
        </p:nvSpPr>
        <p:spPr>
          <a:xfrm>
            <a:off x="6777318" y="3472958"/>
            <a:ext cx="864311" cy="15346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19B4B04-B9C4-A42A-7642-26B45E6CDB31}"/>
              </a:ext>
            </a:extLst>
          </p:cNvPr>
          <p:cNvSpPr/>
          <p:nvPr/>
        </p:nvSpPr>
        <p:spPr>
          <a:xfrm>
            <a:off x="6777318" y="4279200"/>
            <a:ext cx="864311" cy="15346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C5BDF90-D497-7FEF-3C65-087BFA44EE7D}"/>
              </a:ext>
            </a:extLst>
          </p:cNvPr>
          <p:cNvSpPr/>
          <p:nvPr/>
        </p:nvSpPr>
        <p:spPr>
          <a:xfrm>
            <a:off x="6743026" y="5214465"/>
            <a:ext cx="864311" cy="15346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23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0924E8EE-EDE8-538A-5331-0CFFCE8901F4}"/>
              </a:ext>
            </a:extLst>
          </p:cNvPr>
          <p:cNvSpPr/>
          <p:nvPr/>
        </p:nvSpPr>
        <p:spPr>
          <a:xfrm>
            <a:off x="7018081" y="4676738"/>
            <a:ext cx="4326277" cy="1184235"/>
          </a:xfrm>
          <a:prstGeom prst="rect">
            <a:avLst/>
          </a:prstGeom>
          <a:solidFill>
            <a:srgbClr val="FFFF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F3B5AA7-C230-3987-24AE-C83DB478DB69}"/>
              </a:ext>
            </a:extLst>
          </p:cNvPr>
          <p:cNvSpPr/>
          <p:nvPr/>
        </p:nvSpPr>
        <p:spPr>
          <a:xfrm>
            <a:off x="7019412" y="3070746"/>
            <a:ext cx="4326277" cy="1382801"/>
          </a:xfrm>
          <a:prstGeom prst="rect">
            <a:avLst/>
          </a:prstGeom>
          <a:solidFill>
            <a:srgbClr val="FFFF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AA48A-1300-4E11-9569-8D891D6D0CD0}"/>
              </a:ext>
            </a:extLst>
          </p:cNvPr>
          <p:cNvSpPr>
            <a:spLocks noGrp="1"/>
          </p:cNvSpPr>
          <p:nvPr>
            <p:ph type="title"/>
          </p:nvPr>
        </p:nvSpPr>
        <p:spPr>
          <a:xfrm>
            <a:off x="685829" y="244377"/>
            <a:ext cx="10542124" cy="1152000"/>
          </a:xfrm>
        </p:spPr>
        <p:txBody>
          <a:bodyPr/>
          <a:lstStyle/>
          <a:p>
            <a:r>
              <a:rPr lang="en-GB"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Tips on creating codes</a:t>
            </a:r>
            <a:endParaRPr lang="en-DK"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FE6CFE59-C095-4205-B0B3-04B00253700A}"/>
              </a:ext>
            </a:extLst>
          </p:cNvPr>
          <p:cNvSpPr>
            <a:spLocks noGrp="1"/>
          </p:cNvSpPr>
          <p:nvPr>
            <p:ph idx="1"/>
          </p:nvPr>
        </p:nvSpPr>
        <p:spPr>
          <a:xfrm>
            <a:off x="716359" y="1350078"/>
            <a:ext cx="5379642" cy="3645084"/>
          </a:xfrm>
        </p:spPr>
        <p:txBody>
          <a:bodyPr/>
          <a:lstStyle/>
          <a:p>
            <a:pPr marL="0" indent="0">
              <a:spcAft>
                <a:spcPts val="600"/>
              </a:spcAft>
              <a:buNone/>
            </a:pPr>
            <a:r>
              <a:rPr lang="en-US" sz="1800" u="sng" dirty="0">
                <a:solidFill>
                  <a:schemeClr val="accent1">
                    <a:lumMod val="75000"/>
                  </a:schemeClr>
                </a:solidFill>
              </a:rPr>
              <a:t>For thematic analysis: </a:t>
            </a:r>
            <a:r>
              <a:rPr lang="en-US" sz="1800" dirty="0">
                <a:solidFill>
                  <a:schemeClr val="accent1">
                    <a:lumMod val="75000"/>
                  </a:schemeClr>
                </a:solidFill>
              </a:rPr>
              <a:t>descriptive codes represent "what passages of data are about, they are a snapshot of the text</a:t>
            </a:r>
            <a:endParaRPr lang="en-GB" sz="1800" b="1" dirty="0">
              <a:solidFill>
                <a:schemeClr val="accent1"/>
              </a:solidFill>
            </a:endParaRPr>
          </a:p>
          <a:p>
            <a:pPr>
              <a:spcAft>
                <a:spcPts val="600"/>
              </a:spcAft>
            </a:pPr>
            <a:r>
              <a:rPr lang="en-GB" sz="1800" b="1" dirty="0">
                <a:solidFill>
                  <a:schemeClr val="accent1"/>
                </a:solidFill>
              </a:rPr>
              <a:t>Codes should be as specific and precise as possible</a:t>
            </a:r>
            <a:endParaRPr lang="en-GB" sz="1800" dirty="0"/>
          </a:p>
          <a:p>
            <a:pPr>
              <a:spcAft>
                <a:spcPts val="600"/>
              </a:spcAft>
            </a:pPr>
            <a:r>
              <a:rPr lang="en-GB" sz="1800" dirty="0"/>
              <a:t>Code names should be </a:t>
            </a:r>
            <a:r>
              <a:rPr lang="en-GB" sz="1800" b="1" dirty="0">
                <a:solidFill>
                  <a:schemeClr val="accent1"/>
                </a:solidFill>
              </a:rPr>
              <a:t>neither too broad nor too narrow</a:t>
            </a:r>
            <a:r>
              <a:rPr lang="en-GB" sz="1800" dirty="0"/>
              <a:t> </a:t>
            </a:r>
          </a:p>
          <a:p>
            <a:pPr>
              <a:spcAft>
                <a:spcPts val="600"/>
              </a:spcAft>
            </a:pPr>
            <a:r>
              <a:rPr lang="en-GB" sz="1800" b="1" dirty="0">
                <a:solidFill>
                  <a:schemeClr val="accent1">
                    <a:lumMod val="75000"/>
                  </a:schemeClr>
                </a:solidFill>
              </a:rPr>
              <a:t>Be careful about previous associations:</a:t>
            </a:r>
            <a:r>
              <a:rPr lang="en-GB" sz="1800" dirty="0"/>
              <a:t> </a:t>
            </a:r>
            <a:r>
              <a:rPr lang="en-GB" sz="1800" dirty="0">
                <a:solidFill>
                  <a:schemeClr val="tx1">
                    <a:lumMod val="75000"/>
                  </a:schemeClr>
                </a:solidFill>
              </a:rPr>
              <a:t>The code name will start influencing the researcher’s thinking, process, and perceptions of what the data is about. This will affect future code names.</a:t>
            </a:r>
          </a:p>
          <a:p>
            <a:pPr>
              <a:spcAft>
                <a:spcPts val="600"/>
              </a:spcAft>
            </a:pPr>
            <a:endParaRPr lang="en-GB" sz="1800" dirty="0"/>
          </a:p>
        </p:txBody>
      </p:sp>
      <p:sp>
        <p:nvSpPr>
          <p:cNvPr id="4" name="Slide Number Placeholder 3">
            <a:extLst>
              <a:ext uri="{FF2B5EF4-FFF2-40B4-BE49-F238E27FC236}">
                <a16:creationId xmlns:a16="http://schemas.microsoft.com/office/drawing/2014/main" id="{D91B4440-4EC9-8176-8532-D8079310EFE1}"/>
              </a:ext>
            </a:extLst>
          </p:cNvPr>
          <p:cNvSpPr>
            <a:spLocks noGrp="1"/>
          </p:cNvSpPr>
          <p:nvPr>
            <p:ph type="sldNum" sz="quarter" idx="12"/>
          </p:nvPr>
        </p:nvSpPr>
        <p:spPr/>
        <p:txBody>
          <a:bodyPr/>
          <a:lstStyle/>
          <a:p>
            <a:fld id="{2026EB2A-1F26-4143-92A6-3B752CD465DB}" type="slidenum">
              <a:rPr lang="it-IT" smtClean="0"/>
              <a:t>16</a:t>
            </a:fld>
            <a:endParaRPr lang="it-IT"/>
          </a:p>
        </p:txBody>
      </p:sp>
      <p:sp>
        <p:nvSpPr>
          <p:cNvPr id="65" name="Right Brace 64">
            <a:extLst>
              <a:ext uri="{FF2B5EF4-FFF2-40B4-BE49-F238E27FC236}">
                <a16:creationId xmlns:a16="http://schemas.microsoft.com/office/drawing/2014/main" id="{3A72500A-5C7A-0CBE-9938-7B99D57442BB}"/>
              </a:ext>
            </a:extLst>
          </p:cNvPr>
          <p:cNvSpPr/>
          <p:nvPr/>
        </p:nvSpPr>
        <p:spPr>
          <a:xfrm>
            <a:off x="6067848" y="2277000"/>
            <a:ext cx="598714" cy="115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peech Bubble: Oval 68">
            <a:extLst>
              <a:ext uri="{FF2B5EF4-FFF2-40B4-BE49-F238E27FC236}">
                <a16:creationId xmlns:a16="http://schemas.microsoft.com/office/drawing/2014/main" id="{7FE2E95A-E005-B8C7-ECFB-02333D3B47B7}"/>
              </a:ext>
            </a:extLst>
          </p:cNvPr>
          <p:cNvSpPr/>
          <p:nvPr/>
        </p:nvSpPr>
        <p:spPr>
          <a:xfrm>
            <a:off x="6657064" y="986253"/>
            <a:ext cx="4542629" cy="1385188"/>
          </a:xfrm>
          <a:prstGeom prst="wedgeEllipseCallout">
            <a:avLst>
              <a:gd name="adj1" fmla="val -46971"/>
              <a:gd name="adj2" fmla="val 782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7C98BEA3-0FA4-62A6-32A3-3C4393854CD6}"/>
              </a:ext>
            </a:extLst>
          </p:cNvPr>
          <p:cNvSpPr txBox="1"/>
          <p:nvPr/>
        </p:nvSpPr>
        <p:spPr>
          <a:xfrm>
            <a:off x="7260915" y="1254613"/>
            <a:ext cx="3840607" cy="738664"/>
          </a:xfrm>
          <a:prstGeom prst="rect">
            <a:avLst/>
          </a:prstGeom>
          <a:noFill/>
        </p:spPr>
        <p:txBody>
          <a:bodyPr wrap="square" rtlCol="0">
            <a:spAutoFit/>
          </a:bodyPr>
          <a:lstStyle/>
          <a:p>
            <a:r>
              <a:rPr lang="en-US" sz="1400" i="1" dirty="0">
                <a:solidFill>
                  <a:srgbClr val="FFFFFE"/>
                </a:solidFill>
                <a:latin typeface="Open Sans" panose="020B0606030504020204" pitchFamily="34" charset="0"/>
                <a:ea typeface="Open Sans" panose="020B0606030504020204" pitchFamily="34" charset="0"/>
                <a:cs typeface="Open Sans" panose="020B0606030504020204" pitchFamily="34" charset="0"/>
              </a:rPr>
              <a:t>Why? When codes are specific and precise, grouping and analysis of data can be done without needing to go back to the text itself</a:t>
            </a:r>
          </a:p>
        </p:txBody>
      </p:sp>
      <p:grpSp>
        <p:nvGrpSpPr>
          <p:cNvPr id="70" name="Group 69">
            <a:extLst>
              <a:ext uri="{FF2B5EF4-FFF2-40B4-BE49-F238E27FC236}">
                <a16:creationId xmlns:a16="http://schemas.microsoft.com/office/drawing/2014/main" id="{99A91BEC-0822-2153-56F8-80C516D580D0}"/>
              </a:ext>
            </a:extLst>
          </p:cNvPr>
          <p:cNvGrpSpPr/>
          <p:nvPr/>
        </p:nvGrpSpPr>
        <p:grpSpPr>
          <a:xfrm>
            <a:off x="6658669" y="4771081"/>
            <a:ext cx="5224103" cy="1159092"/>
            <a:chOff x="8438951" y="3109267"/>
            <a:chExt cx="5224103" cy="1159092"/>
          </a:xfrm>
          <a:solidFill>
            <a:srgbClr val="FFFFFE"/>
          </a:solidFill>
        </p:grpSpPr>
        <p:grpSp>
          <p:nvGrpSpPr>
            <p:cNvPr id="72" name="Group 71">
              <a:extLst>
                <a:ext uri="{FF2B5EF4-FFF2-40B4-BE49-F238E27FC236}">
                  <a16:creationId xmlns:a16="http://schemas.microsoft.com/office/drawing/2014/main" id="{95C04086-C974-37D9-B32A-5510616DA4E7}"/>
                </a:ext>
              </a:extLst>
            </p:cNvPr>
            <p:cNvGrpSpPr/>
            <p:nvPr/>
          </p:nvGrpSpPr>
          <p:grpSpPr>
            <a:xfrm>
              <a:off x="8438951" y="3109267"/>
              <a:ext cx="4673936" cy="584775"/>
              <a:chOff x="1052775" y="3539130"/>
              <a:chExt cx="7001557" cy="875992"/>
            </a:xfrm>
            <a:grpFill/>
          </p:grpSpPr>
          <p:sp>
            <p:nvSpPr>
              <p:cNvPr id="76" name="TextBox 75">
                <a:extLst>
                  <a:ext uri="{FF2B5EF4-FFF2-40B4-BE49-F238E27FC236}">
                    <a16:creationId xmlns:a16="http://schemas.microsoft.com/office/drawing/2014/main" id="{E60AA30D-6C2A-18ED-35DF-39F3F4909E29}"/>
                  </a:ext>
                </a:extLst>
              </p:cNvPr>
              <p:cNvSpPr txBox="1"/>
              <p:nvPr/>
            </p:nvSpPr>
            <p:spPr>
              <a:xfrm>
                <a:off x="2491971" y="3539130"/>
                <a:ext cx="5562361" cy="875992"/>
              </a:xfrm>
              <a:prstGeom prst="rect">
                <a:avLst/>
              </a:prstGeom>
              <a:grpFill/>
              <a:ln>
                <a:noFill/>
              </a:ln>
            </p:spPr>
            <p:txBody>
              <a:bodyPr wrap="square" rtlCol="0">
                <a:spAutoFit/>
              </a:bodyPr>
              <a:lstStyle/>
              <a:p>
                <a:r>
                  <a:rPr lang="en-US" sz="1600" dirty="0">
                    <a:solidFill>
                      <a:srgbClr val="C00000"/>
                    </a:solidFill>
                  </a:rPr>
                  <a:t>“loans,” “villagers can give loan of 0.50 USD to each other each month ”</a:t>
                </a:r>
              </a:p>
            </p:txBody>
          </p:sp>
          <p:pic>
            <p:nvPicPr>
              <p:cNvPr id="77" name="Graphic 76" descr="No sign with solid fill">
                <a:extLst>
                  <a:ext uri="{FF2B5EF4-FFF2-40B4-BE49-F238E27FC236}">
                    <a16:creationId xmlns:a16="http://schemas.microsoft.com/office/drawing/2014/main" id="{9950A967-35E8-14F9-EAE9-14DBCE8110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775" y="3539131"/>
                <a:ext cx="419538" cy="419538"/>
              </a:xfrm>
              <a:prstGeom prst="rect">
                <a:avLst/>
              </a:prstGeom>
            </p:spPr>
          </p:pic>
        </p:grpSp>
        <p:grpSp>
          <p:nvGrpSpPr>
            <p:cNvPr id="73" name="Group 72">
              <a:extLst>
                <a:ext uri="{FF2B5EF4-FFF2-40B4-BE49-F238E27FC236}">
                  <a16:creationId xmlns:a16="http://schemas.microsoft.com/office/drawing/2014/main" id="{31443BB7-7017-3A22-97E7-D62C26B0B323}"/>
                </a:ext>
              </a:extLst>
            </p:cNvPr>
            <p:cNvGrpSpPr/>
            <p:nvPr/>
          </p:nvGrpSpPr>
          <p:grpSpPr>
            <a:xfrm>
              <a:off x="8438951" y="3738338"/>
              <a:ext cx="5224103" cy="530021"/>
              <a:chOff x="5782448" y="4046097"/>
              <a:chExt cx="7825708" cy="793969"/>
            </a:xfrm>
            <a:grpFill/>
          </p:grpSpPr>
          <p:sp>
            <p:nvSpPr>
              <p:cNvPr id="74" name="TextBox 73">
                <a:extLst>
                  <a:ext uri="{FF2B5EF4-FFF2-40B4-BE49-F238E27FC236}">
                    <a16:creationId xmlns:a16="http://schemas.microsoft.com/office/drawing/2014/main" id="{3F64AA65-6A20-318F-EA7E-9396EC58DCF7}"/>
                  </a:ext>
                </a:extLst>
              </p:cNvPr>
              <p:cNvSpPr txBox="1"/>
              <p:nvPr/>
            </p:nvSpPr>
            <p:spPr>
              <a:xfrm>
                <a:off x="7221644" y="4046097"/>
                <a:ext cx="6386512" cy="507152"/>
              </a:xfrm>
              <a:prstGeom prst="rect">
                <a:avLst/>
              </a:prstGeom>
              <a:noFill/>
              <a:ln>
                <a:noFill/>
              </a:ln>
            </p:spPr>
            <p:txBody>
              <a:bodyPr wrap="square" rtlCol="0">
                <a:spAutoFit/>
              </a:bodyPr>
              <a:lstStyle/>
              <a:p>
                <a:r>
                  <a:rPr lang="en-US" sz="1600" dirty="0">
                    <a:solidFill>
                      <a:schemeClr val="tx2">
                        <a:lumMod val="75000"/>
                      </a:schemeClr>
                    </a:solidFill>
                  </a:rPr>
                  <a:t>“ monthly loans in smaller amounts”</a:t>
                </a:r>
              </a:p>
            </p:txBody>
          </p:sp>
          <p:pic>
            <p:nvPicPr>
              <p:cNvPr id="75" name="Graphic 74" descr="Checkmark with solid fill">
                <a:extLst>
                  <a:ext uri="{FF2B5EF4-FFF2-40B4-BE49-F238E27FC236}">
                    <a16:creationId xmlns:a16="http://schemas.microsoft.com/office/drawing/2014/main" id="{28E92204-1B54-64A3-98DD-F5F2B8970E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2448" y="4299673"/>
                <a:ext cx="540393" cy="540393"/>
              </a:xfrm>
              <a:prstGeom prst="rect">
                <a:avLst/>
              </a:prstGeom>
            </p:spPr>
          </p:pic>
        </p:grpSp>
      </p:grpSp>
      <p:grpSp>
        <p:nvGrpSpPr>
          <p:cNvPr id="78" name="Group 77">
            <a:extLst>
              <a:ext uri="{FF2B5EF4-FFF2-40B4-BE49-F238E27FC236}">
                <a16:creationId xmlns:a16="http://schemas.microsoft.com/office/drawing/2014/main" id="{346632D0-921A-AB51-7B10-25AD94B10C6E}"/>
              </a:ext>
            </a:extLst>
          </p:cNvPr>
          <p:cNvGrpSpPr/>
          <p:nvPr/>
        </p:nvGrpSpPr>
        <p:grpSpPr>
          <a:xfrm>
            <a:off x="7204413" y="3262441"/>
            <a:ext cx="4578696" cy="1153253"/>
            <a:chOff x="7577230" y="2860774"/>
            <a:chExt cx="4578696" cy="1153253"/>
          </a:xfrm>
        </p:grpSpPr>
        <p:grpSp>
          <p:nvGrpSpPr>
            <p:cNvPr id="79" name="Group 78">
              <a:extLst>
                <a:ext uri="{FF2B5EF4-FFF2-40B4-BE49-F238E27FC236}">
                  <a16:creationId xmlns:a16="http://schemas.microsoft.com/office/drawing/2014/main" id="{AD38097F-7DAA-98E5-9908-8F0D29CD4863}"/>
                </a:ext>
              </a:extLst>
            </p:cNvPr>
            <p:cNvGrpSpPr/>
            <p:nvPr/>
          </p:nvGrpSpPr>
          <p:grpSpPr>
            <a:xfrm>
              <a:off x="7579359" y="2860774"/>
              <a:ext cx="4576567" cy="338554"/>
              <a:chOff x="1111171" y="2002717"/>
              <a:chExt cx="6855699" cy="507153"/>
            </a:xfrm>
          </p:grpSpPr>
          <p:sp>
            <p:nvSpPr>
              <p:cNvPr id="84" name="TextBox 83">
                <a:extLst>
                  <a:ext uri="{FF2B5EF4-FFF2-40B4-BE49-F238E27FC236}">
                    <a16:creationId xmlns:a16="http://schemas.microsoft.com/office/drawing/2014/main" id="{5B109D4F-B5CF-7F42-FF67-D8566BF04C42}"/>
                  </a:ext>
                </a:extLst>
              </p:cNvPr>
              <p:cNvSpPr txBox="1"/>
              <p:nvPr/>
            </p:nvSpPr>
            <p:spPr>
              <a:xfrm>
                <a:off x="1580358" y="2002717"/>
                <a:ext cx="6386512" cy="507153"/>
              </a:xfrm>
              <a:prstGeom prst="rect">
                <a:avLst/>
              </a:prstGeom>
              <a:noFill/>
            </p:spPr>
            <p:txBody>
              <a:bodyPr wrap="square" rtlCol="0">
                <a:spAutoFit/>
              </a:bodyPr>
              <a:lstStyle/>
              <a:p>
                <a:r>
                  <a:rPr lang="en-US" sz="1600">
                    <a:solidFill>
                      <a:srgbClr val="C00000"/>
                    </a:solidFill>
                  </a:rPr>
                  <a:t>“coping mechanism,” “traditional foods”</a:t>
                </a:r>
              </a:p>
            </p:txBody>
          </p:sp>
          <p:pic>
            <p:nvPicPr>
              <p:cNvPr id="85" name="Graphic 84" descr="No sign with solid fill">
                <a:extLst>
                  <a:ext uri="{FF2B5EF4-FFF2-40B4-BE49-F238E27FC236}">
                    <a16:creationId xmlns:a16="http://schemas.microsoft.com/office/drawing/2014/main" id="{79162967-FCB9-1191-56BE-F3E5E23437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1171" y="2026768"/>
                <a:ext cx="419537" cy="419538"/>
              </a:xfrm>
              <a:prstGeom prst="rect">
                <a:avLst/>
              </a:prstGeom>
            </p:spPr>
          </p:pic>
        </p:grpSp>
        <p:grpSp>
          <p:nvGrpSpPr>
            <p:cNvPr id="80" name="Group 79">
              <a:extLst>
                <a:ext uri="{FF2B5EF4-FFF2-40B4-BE49-F238E27FC236}">
                  <a16:creationId xmlns:a16="http://schemas.microsoft.com/office/drawing/2014/main" id="{C5B7D6E0-7992-DFF4-4661-2C2A809E6DBF}"/>
                </a:ext>
              </a:extLst>
            </p:cNvPr>
            <p:cNvGrpSpPr/>
            <p:nvPr/>
          </p:nvGrpSpPr>
          <p:grpSpPr>
            <a:xfrm>
              <a:off x="7577230" y="3183030"/>
              <a:ext cx="3897109" cy="830997"/>
              <a:chOff x="5883138" y="2035298"/>
              <a:chExt cx="5837870" cy="1244836"/>
            </a:xfrm>
          </p:grpSpPr>
          <p:sp>
            <p:nvSpPr>
              <p:cNvPr id="82" name="TextBox 81">
                <a:extLst>
                  <a:ext uri="{FF2B5EF4-FFF2-40B4-BE49-F238E27FC236}">
                    <a16:creationId xmlns:a16="http://schemas.microsoft.com/office/drawing/2014/main" id="{D45E1846-9513-079B-E3A0-D4B607CFA6F5}"/>
                  </a:ext>
                </a:extLst>
              </p:cNvPr>
              <p:cNvSpPr txBox="1"/>
              <p:nvPr/>
            </p:nvSpPr>
            <p:spPr>
              <a:xfrm>
                <a:off x="6419849" y="2035298"/>
                <a:ext cx="5301159" cy="1244836"/>
              </a:xfrm>
              <a:prstGeom prst="rect">
                <a:avLst/>
              </a:prstGeom>
              <a:noFill/>
            </p:spPr>
            <p:txBody>
              <a:bodyPr wrap="square" rtlCol="0">
                <a:spAutoFit/>
              </a:bodyPr>
              <a:lstStyle/>
              <a:p>
                <a:r>
                  <a:rPr lang="en-US" sz="1600" dirty="0">
                    <a:solidFill>
                      <a:schemeClr val="tx2">
                        <a:lumMod val="75000"/>
                      </a:schemeClr>
                    </a:solidFill>
                  </a:rPr>
                  <a:t>“women selling bodies for food”, “traditional foods are no longer affordable”</a:t>
                </a:r>
              </a:p>
            </p:txBody>
          </p:sp>
          <p:pic>
            <p:nvPicPr>
              <p:cNvPr id="83" name="Graphic 82" descr="Checkmark with solid fill">
                <a:extLst>
                  <a:ext uri="{FF2B5EF4-FFF2-40B4-BE49-F238E27FC236}">
                    <a16:creationId xmlns:a16="http://schemas.microsoft.com/office/drawing/2014/main" id="{68979505-3BD2-BE04-205B-5D6BA9DF1E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83138" y="2355324"/>
                <a:ext cx="504544" cy="504545"/>
              </a:xfrm>
              <a:prstGeom prst="rect">
                <a:avLst/>
              </a:prstGeom>
            </p:spPr>
          </p:pic>
        </p:grpSp>
      </p:grpSp>
      <p:sp>
        <p:nvSpPr>
          <p:cNvPr id="86" name="TextBox 85">
            <a:extLst>
              <a:ext uri="{FF2B5EF4-FFF2-40B4-BE49-F238E27FC236}">
                <a16:creationId xmlns:a16="http://schemas.microsoft.com/office/drawing/2014/main" id="{49F35DED-AAD6-1D4F-C905-F42F5FCE392F}"/>
              </a:ext>
            </a:extLst>
          </p:cNvPr>
          <p:cNvSpPr txBox="1"/>
          <p:nvPr/>
        </p:nvSpPr>
        <p:spPr>
          <a:xfrm>
            <a:off x="7237105" y="2638151"/>
            <a:ext cx="3990848" cy="369332"/>
          </a:xfrm>
          <a:prstGeom prst="rect">
            <a:avLst/>
          </a:prstGeom>
          <a:noFill/>
        </p:spPr>
        <p:txBody>
          <a:bodyPr wrap="square" rtlCol="0">
            <a:spAutoFit/>
          </a:bodyPr>
          <a:lstStyle/>
          <a:p>
            <a:pPr algn="ctr"/>
            <a:r>
              <a:rPr lang="en-US" b="1" i="1" dirty="0">
                <a:latin typeface="Open Sans" panose="020B0606030504020204" pitchFamily="34" charset="0"/>
                <a:ea typeface="Open Sans" panose="020B0606030504020204" pitchFamily="34" charset="0"/>
                <a:cs typeface="Open Sans" panose="020B0606030504020204" pitchFamily="34" charset="0"/>
              </a:rPr>
              <a:t>Examples : </a:t>
            </a:r>
          </a:p>
        </p:txBody>
      </p:sp>
      <p:pic>
        <p:nvPicPr>
          <p:cNvPr id="88" name="Graphic 87" descr="No sign with solid fill">
            <a:extLst>
              <a:ext uri="{FF2B5EF4-FFF2-40B4-BE49-F238E27FC236}">
                <a16:creationId xmlns:a16="http://schemas.microsoft.com/office/drawing/2014/main" id="{ABCDB8D3-0FB5-9001-95B4-BCDB21061F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78715" y="4886383"/>
            <a:ext cx="280065" cy="280066"/>
          </a:xfrm>
          <a:prstGeom prst="rect">
            <a:avLst/>
          </a:prstGeom>
        </p:spPr>
      </p:pic>
      <p:pic>
        <p:nvPicPr>
          <p:cNvPr id="97" name="Graphic 96" descr="Checkmark with solid fill">
            <a:extLst>
              <a:ext uri="{FF2B5EF4-FFF2-40B4-BE49-F238E27FC236}">
                <a16:creationId xmlns:a16="http://schemas.microsoft.com/office/drawing/2014/main" id="{0CA09AA9-B3F4-8937-2EDD-4B0067F6C9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04413" y="5401894"/>
            <a:ext cx="336812" cy="336812"/>
          </a:xfrm>
          <a:prstGeom prst="rect">
            <a:avLst/>
          </a:prstGeom>
        </p:spPr>
      </p:pic>
    </p:spTree>
    <p:extLst>
      <p:ext uri="{BB962C8B-B14F-4D97-AF65-F5344CB8AC3E}">
        <p14:creationId xmlns:p14="http://schemas.microsoft.com/office/powerpoint/2010/main" val="14078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A7DC73-D98A-C83E-DC2E-D2B7E6F7BE73}"/>
              </a:ext>
            </a:extLst>
          </p:cNvPr>
          <p:cNvSpPr/>
          <p:nvPr/>
        </p:nvSpPr>
        <p:spPr>
          <a:xfrm>
            <a:off x="6988984" y="1555546"/>
            <a:ext cx="4749825" cy="4236507"/>
          </a:xfrm>
          <a:prstGeom prst="rect">
            <a:avLst/>
          </a:prstGeom>
          <a:noFill/>
          <a:ln>
            <a:solidFill>
              <a:schemeClr val="accent6">
                <a:lumMod val="40000"/>
                <a:lumOff val="6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635055" y="1692000"/>
            <a:ext cx="5984109" cy="4100053"/>
          </a:xfrm>
        </p:spPr>
        <p:txBody>
          <a:bodyPr>
            <a:normAutofit fontScale="92500" lnSpcReduction="10000"/>
          </a:bodyPr>
          <a:lstStyle/>
          <a:p>
            <a:pPr marL="0" indent="0">
              <a:buNone/>
            </a:pPr>
            <a:r>
              <a:rPr lang="en-US" sz="2400" b="1" i="1" dirty="0">
                <a:solidFill>
                  <a:srgbClr val="0070BA"/>
                </a:solidFill>
              </a:rPr>
              <a:t>Field notes about food assistance distribution:</a:t>
            </a:r>
          </a:p>
          <a:p>
            <a:pPr marL="0" indent="0">
              <a:buNone/>
            </a:pPr>
            <a:endParaRPr lang="en-US" sz="2400" b="1" dirty="0">
              <a:solidFill>
                <a:schemeClr val="bg1"/>
              </a:solidFill>
            </a:endParaRPr>
          </a:p>
          <a:p>
            <a:r>
              <a:rPr lang="en-US" sz="2400" dirty="0"/>
              <a:t>“Yes, we have the disabled and the elderly. We no longer see this type of group being assisted adequately by the UNHCR. But they get food assistance. If they are unable to get to the distribution centers to collect the food themselves, they send their kins or people they trust to collect for them food.” </a:t>
            </a:r>
          </a:p>
        </p:txBody>
      </p:sp>
      <p:sp>
        <p:nvSpPr>
          <p:cNvPr id="8" name="Content Placeholder 7"/>
          <p:cNvSpPr>
            <a:spLocks noGrp="1"/>
          </p:cNvSpPr>
          <p:nvPr>
            <p:ph sz="half" idx="2"/>
          </p:nvPr>
        </p:nvSpPr>
        <p:spPr>
          <a:xfrm>
            <a:off x="7520673" y="1668518"/>
            <a:ext cx="2150394" cy="291107"/>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Codes</a:t>
            </a:r>
            <a:r>
              <a:rPr lang="en-US" sz="2400" b="1" dirty="0">
                <a:latin typeface="Mystical Woods Smooth Script" panose="020B0604020202020204" pitchFamily="2" charset="0"/>
              </a:rPr>
              <a:t>:</a:t>
            </a:r>
          </a:p>
        </p:txBody>
      </p:sp>
      <p:sp>
        <p:nvSpPr>
          <p:cNvPr id="2" name="Title 1"/>
          <p:cNvSpPr>
            <a:spLocks noGrp="1"/>
          </p:cNvSpPr>
          <p:nvPr>
            <p:ph type="title"/>
          </p:nvPr>
        </p:nvSpPr>
        <p:spPr>
          <a:xfrm>
            <a:off x="569999" y="464898"/>
            <a:ext cx="11052002" cy="1152000"/>
          </a:xfrm>
        </p:spPr>
        <p:txBody>
          <a:bodyPr>
            <a:normAutofit/>
          </a:bodyPr>
          <a:lstStyle/>
          <a:p>
            <a:r>
              <a:rPr lang="en-US" sz="4000" b="0" dirty="0">
                <a:latin typeface="HALDEN SOLID" pitchFamily="2" charset="0"/>
              </a:rPr>
              <a:t>Example of descriptive (inductive) code </a:t>
            </a:r>
          </a:p>
        </p:txBody>
      </p:sp>
      <p:sp>
        <p:nvSpPr>
          <p:cNvPr id="5" name="Slide Number Placeholder 4"/>
          <p:cNvSpPr>
            <a:spLocks noGrp="1"/>
          </p:cNvSpPr>
          <p:nvPr>
            <p:ph type="sldNum" sz="quarter" idx="12"/>
          </p:nvPr>
        </p:nvSpPr>
        <p:spPr>
          <a:prstGeom prst="rect">
            <a:avLst/>
          </a:prstGeom>
        </p:spPr>
        <p:txBody>
          <a:bodyPr/>
          <a:lstStyle/>
          <a:p>
            <a:fld id="{5BF85002-A837-4AAE-AA6D-3CADDC141F30}" type="slidenum">
              <a:rPr lang="en-US" smtClean="0"/>
              <a:t>17</a:t>
            </a:fld>
            <a:endParaRPr lang="en-US"/>
          </a:p>
        </p:txBody>
      </p:sp>
      <p:sp>
        <p:nvSpPr>
          <p:cNvPr id="4" name="Content Placeholder 7">
            <a:extLst>
              <a:ext uri="{FF2B5EF4-FFF2-40B4-BE49-F238E27FC236}">
                <a16:creationId xmlns:a16="http://schemas.microsoft.com/office/drawing/2014/main" id="{E21459FF-BDF3-FB13-224A-5FF5D557E32F}"/>
              </a:ext>
            </a:extLst>
          </p:cNvPr>
          <p:cNvSpPr txBox="1">
            <a:spLocks/>
          </p:cNvSpPr>
          <p:nvPr/>
        </p:nvSpPr>
        <p:spPr>
          <a:xfrm>
            <a:off x="7532370" y="2300029"/>
            <a:ext cx="3904454" cy="58451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70BA"/>
              </a:buClr>
              <a:buFont typeface="Arial" charset="0"/>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100000"/>
              </a:lnSpc>
              <a:spcBef>
                <a:spcPts val="500"/>
              </a:spcBef>
              <a:buClr>
                <a:srgbClr val="0070BA"/>
              </a:buClr>
              <a:buFont typeface="Arial" charset="0"/>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100000"/>
              </a:lnSpc>
              <a:spcBef>
                <a:spcPts val="500"/>
              </a:spcBef>
              <a:buClr>
                <a:srgbClr val="0070BA"/>
              </a:buClr>
              <a:buFont typeface="Arial" charset="0"/>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INADEQUATE FOOD ASSISTANCE VULNERABLE PEOPLE</a:t>
            </a:r>
          </a:p>
          <a:p>
            <a:r>
              <a:rPr lang="en-US" dirty="0"/>
              <a:t>FOOD  COLLECTION VUNLERABLE PEOPLE VIA SURROGATE</a:t>
            </a:r>
          </a:p>
          <a:p>
            <a:r>
              <a:rPr lang="en-US" dirty="0"/>
              <a:t>DIFFICULTIES ACCCESS TO FOOD ASSISTANCE VULNERABLE PEOPLE</a:t>
            </a:r>
          </a:p>
        </p:txBody>
      </p:sp>
    </p:spTree>
    <p:extLst>
      <p:ext uri="{BB962C8B-B14F-4D97-AF65-F5344CB8AC3E}">
        <p14:creationId xmlns:p14="http://schemas.microsoft.com/office/powerpoint/2010/main" val="74501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711542" y="6227991"/>
            <a:ext cx="1027267" cy="365125"/>
          </a:xfrm>
        </p:spPr>
        <p:txBody>
          <a:bodyPr/>
          <a:lstStyle/>
          <a:p>
            <a:fld id="{2026EB2A-1F26-4143-92A6-3B752CD465DB}" type="slidenum">
              <a:rPr lang="en-US" smtClean="0"/>
              <a:t>18</a:t>
            </a:fld>
            <a:endParaRPr lang="en-US"/>
          </a:p>
        </p:txBody>
      </p:sp>
      <p:sp>
        <p:nvSpPr>
          <p:cNvPr id="2" name="Rectangle 1">
            <a:extLst>
              <a:ext uri="{FF2B5EF4-FFF2-40B4-BE49-F238E27FC236}">
                <a16:creationId xmlns:a16="http://schemas.microsoft.com/office/drawing/2014/main" id="{EA72B827-CB6A-9D3D-D327-D7E67578F99A}"/>
              </a:ext>
            </a:extLst>
          </p:cNvPr>
          <p:cNvSpPr/>
          <p:nvPr/>
        </p:nvSpPr>
        <p:spPr>
          <a:xfrm>
            <a:off x="0" y="0"/>
            <a:ext cx="12192000" cy="6858000"/>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55D0A0BB-2CC7-CC04-0234-5AB22B479AC5}"/>
              </a:ext>
            </a:extLst>
          </p:cNvPr>
          <p:cNvSpPr>
            <a:spLocks noGrp="1"/>
          </p:cNvSpPr>
          <p:nvPr>
            <p:ph type="title"/>
          </p:nvPr>
        </p:nvSpPr>
        <p:spPr>
          <a:xfrm>
            <a:off x="0" y="2853000"/>
            <a:ext cx="12192000" cy="1152000"/>
          </a:xfrm>
        </p:spPr>
        <p:txBody>
          <a:bodyPr vert="horz" lIns="91440" tIns="45720" rIns="91440" bIns="45720" rtlCol="0" anchor="ctr">
            <a:normAutofit/>
          </a:bodyPr>
          <a:lstStyle/>
          <a:p>
            <a:pPr algn="ctr"/>
            <a:r>
              <a:rPr lang="en-GB" sz="5400" spc="500" dirty="0">
                <a:solidFill>
                  <a:srgbClr val="FFFFFF"/>
                </a:solidFill>
                <a:latin typeface="HALDEN SOLID" pitchFamily="2" charset="0"/>
                <a:ea typeface="Open Sans Extrabold" panose="020B0606030504020204" pitchFamily="34" charset="0"/>
                <a:cs typeface="Open Sans Extrabold" panose="020B0606030504020204" pitchFamily="34" charset="0"/>
              </a:rPr>
              <a:t>Categories</a:t>
            </a:r>
            <a:endParaRPr lang="en-US" sz="5400" spc="500" dirty="0">
              <a:solidFill>
                <a:srgbClr val="FFFFFF"/>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048571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311" y="325801"/>
            <a:ext cx="10542124" cy="1152000"/>
          </a:xfrm>
        </p:spPr>
        <p:txBody>
          <a:bodyPr/>
          <a:lstStyle/>
          <a:p>
            <a:r>
              <a:rPr lang="en-US" sz="4800" b="0" dirty="0">
                <a:latin typeface="HALDEN SOLID" pitchFamily="2" charset="0"/>
              </a:rPr>
              <a:t>categories</a:t>
            </a:r>
          </a:p>
        </p:txBody>
      </p:sp>
      <p:sp>
        <p:nvSpPr>
          <p:cNvPr id="3" name="Content Placeholder 2"/>
          <p:cNvSpPr>
            <a:spLocks noGrp="1"/>
          </p:cNvSpPr>
          <p:nvPr>
            <p:ph idx="1"/>
          </p:nvPr>
        </p:nvSpPr>
        <p:spPr>
          <a:xfrm>
            <a:off x="846311" y="1723461"/>
            <a:ext cx="10099193" cy="4100053"/>
          </a:xfrm>
        </p:spPr>
        <p:txBody>
          <a:bodyPr/>
          <a:lstStyle/>
          <a:p>
            <a:pPr marL="0" indent="0">
              <a:buNone/>
            </a:pPr>
            <a:r>
              <a:rPr lang="en-US" sz="2800" b="1" dirty="0">
                <a:solidFill>
                  <a:srgbClr val="0070BA"/>
                </a:solidFill>
                <a:latin typeface="Open Sans" panose="020B0606030504020204" pitchFamily="34" charset="0"/>
                <a:ea typeface="Open Sans" panose="020B0606030504020204" pitchFamily="34" charset="0"/>
                <a:cs typeface="Open Sans" panose="020B0606030504020204" pitchFamily="34" charset="0"/>
              </a:rPr>
              <a:t>What is a category?</a:t>
            </a:r>
          </a:p>
          <a:p>
            <a:pPr>
              <a:buFont typeface="Wingdings" panose="05000000000000000000" pitchFamily="2" charset="2"/>
              <a:buChar char="§"/>
            </a:pPr>
            <a:r>
              <a:rPr lang="en-US" dirty="0">
                <a:solidFill>
                  <a:srgbClr val="0070BA"/>
                </a:solidFill>
                <a:latin typeface="Open Sans" panose="020B0606030504020204" pitchFamily="34" charset="0"/>
                <a:ea typeface="Open Sans" panose="020B0606030504020204" pitchFamily="34" charset="0"/>
                <a:cs typeface="Open Sans" panose="020B0606030504020204" pitchFamily="34" charset="0"/>
              </a:rPr>
              <a:t>Codes clustered together according to similarity, regularity or patterns </a:t>
            </a:r>
          </a:p>
          <a:p>
            <a:pPr>
              <a:buFont typeface="Wingdings" panose="05000000000000000000" pitchFamily="2" charset="2"/>
              <a:buChar char="§"/>
            </a:pPr>
            <a:r>
              <a:rPr lang="en-US" dirty="0">
                <a:solidFill>
                  <a:srgbClr val="0070BA"/>
                </a:solidFill>
                <a:latin typeface="Open Sans" panose="020B0606030504020204" pitchFamily="34" charset="0"/>
                <a:ea typeface="Open Sans" panose="020B0606030504020204" pitchFamily="34" charset="0"/>
                <a:cs typeface="Open Sans" panose="020B0606030504020204" pitchFamily="34" charset="0"/>
              </a:rPr>
              <a:t>There can be two or more levels of categories if needed (sub- categories) </a:t>
            </a:r>
          </a:p>
          <a:p>
            <a:pPr marL="0" indent="0">
              <a:buNone/>
            </a:pPr>
            <a:r>
              <a:rPr lang="en-US" sz="2800" b="1" dirty="0">
                <a:solidFill>
                  <a:srgbClr val="0070BA"/>
                </a:solidFill>
                <a:latin typeface="Open Sans" panose="020B0606030504020204" pitchFamily="34" charset="0"/>
                <a:ea typeface="Open Sans" panose="020B0606030504020204" pitchFamily="34" charset="0"/>
                <a:cs typeface="Open Sans" panose="020B0606030504020204" pitchFamily="34" charset="0"/>
              </a:rPr>
              <a:t>Why create categories?</a:t>
            </a:r>
          </a:p>
          <a:p>
            <a:pPr>
              <a:buFont typeface="Wingdings" panose="05000000000000000000" pitchFamily="2" charset="2"/>
              <a:buChar char="§"/>
            </a:pPr>
            <a:r>
              <a:rPr lang="en-US" b="1" dirty="0">
                <a:solidFill>
                  <a:srgbClr val="0070BA"/>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0070BA"/>
                </a:solidFill>
                <a:latin typeface="Open Sans" panose="020B0606030504020204" pitchFamily="34" charset="0"/>
                <a:ea typeface="Open Sans" panose="020B0606030504020204" pitchFamily="34" charset="0"/>
                <a:cs typeface="Open Sans" panose="020B0606030504020204" pitchFamily="34" charset="0"/>
              </a:rPr>
              <a:t>To arrange things in a systematic order, to make something part of a system or classification</a:t>
            </a:r>
          </a:p>
          <a:p>
            <a:pPr>
              <a:buFont typeface="Wingdings" panose="05000000000000000000" pitchFamily="2" charset="2"/>
              <a:buChar char="§"/>
            </a:pPr>
            <a:r>
              <a:rPr lang="en-US" dirty="0">
                <a:solidFill>
                  <a:srgbClr val="0070BA"/>
                </a:solidFill>
                <a:latin typeface="Open Sans" panose="020B0606030504020204" pitchFamily="34" charset="0"/>
                <a:ea typeface="Open Sans" panose="020B0606030504020204" pitchFamily="34" charset="0"/>
                <a:cs typeface="Open Sans" panose="020B0606030504020204" pitchFamily="34" charset="0"/>
              </a:rPr>
              <a:t>To organize and group similarly coded data into categories or “families”</a:t>
            </a:r>
          </a:p>
        </p:txBody>
      </p:sp>
    </p:spTree>
    <p:extLst>
      <p:ext uri="{BB962C8B-B14F-4D97-AF65-F5344CB8AC3E}">
        <p14:creationId xmlns:p14="http://schemas.microsoft.com/office/powerpoint/2010/main" val="5940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711542" y="6227991"/>
            <a:ext cx="1027267" cy="365125"/>
          </a:xfrm>
        </p:spPr>
        <p:txBody>
          <a:bodyPr/>
          <a:lstStyle/>
          <a:p>
            <a:fld id="{2026EB2A-1F26-4143-92A6-3B752CD465DB}" type="slidenum">
              <a:rPr lang="en-US" smtClean="0"/>
              <a:t>2</a:t>
            </a:fld>
            <a:endParaRPr lang="en-US" dirty="0"/>
          </a:p>
        </p:txBody>
      </p:sp>
      <p:sp>
        <p:nvSpPr>
          <p:cNvPr id="2" name="Rectangle 1">
            <a:extLst>
              <a:ext uri="{FF2B5EF4-FFF2-40B4-BE49-F238E27FC236}">
                <a16:creationId xmlns:a16="http://schemas.microsoft.com/office/drawing/2014/main" id="{EA72B827-CB6A-9D3D-D327-D7E67578F99A}"/>
              </a:ext>
            </a:extLst>
          </p:cNvPr>
          <p:cNvSpPr/>
          <p:nvPr/>
        </p:nvSpPr>
        <p:spPr>
          <a:xfrm>
            <a:off x="0" y="1016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55D0A0BB-2CC7-CC04-0234-5AB22B479AC5}"/>
              </a:ext>
            </a:extLst>
          </p:cNvPr>
          <p:cNvSpPr>
            <a:spLocks noGrp="1"/>
          </p:cNvSpPr>
          <p:nvPr>
            <p:ph type="title"/>
          </p:nvPr>
        </p:nvSpPr>
        <p:spPr>
          <a:xfrm>
            <a:off x="0" y="2853000"/>
            <a:ext cx="12192000" cy="1152000"/>
          </a:xfrm>
        </p:spPr>
        <p:txBody>
          <a:bodyPr vert="horz" lIns="91440" tIns="45720" rIns="91440" bIns="45720" rtlCol="0" anchor="ctr">
            <a:normAutofit/>
          </a:bodyPr>
          <a:lstStyle/>
          <a:p>
            <a:pPr algn="ctr"/>
            <a:r>
              <a:rPr lang="en-GB" sz="5400" spc="500" dirty="0">
                <a:solidFill>
                  <a:srgbClr val="FFFFFF"/>
                </a:solidFill>
                <a:latin typeface="HALDEN SOLID" pitchFamily="2" charset="0"/>
              </a:rPr>
              <a:t>Qualitative analysis approaches</a:t>
            </a:r>
            <a:endParaRPr lang="en-US" sz="5400" spc="500" dirty="0">
              <a:solidFill>
                <a:srgbClr val="FFFFFF"/>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10429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B746-E845-4A89-A505-158B2C7EC03C}"/>
              </a:ext>
            </a:extLst>
          </p:cNvPr>
          <p:cNvSpPr>
            <a:spLocks noGrp="1"/>
          </p:cNvSpPr>
          <p:nvPr>
            <p:ph type="title"/>
          </p:nvPr>
        </p:nvSpPr>
        <p:spPr>
          <a:xfrm>
            <a:off x="421009" y="158409"/>
            <a:ext cx="10542124" cy="1152000"/>
          </a:xfrm>
        </p:spPr>
        <p:txBody>
          <a:bodyPr/>
          <a:lstStyle/>
          <a:p>
            <a:r>
              <a:rPr lang="en-GB"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Codes – categories - themes</a:t>
            </a:r>
            <a:endParaRPr lang="en-DK"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D1B3FD25-6BE6-46DA-B882-F13EBF90B7E7}"/>
              </a:ext>
            </a:extLst>
          </p:cNvPr>
          <p:cNvSpPr>
            <a:spLocks noGrp="1"/>
          </p:cNvSpPr>
          <p:nvPr>
            <p:ph idx="1"/>
          </p:nvPr>
        </p:nvSpPr>
        <p:spPr>
          <a:xfrm>
            <a:off x="6025152" y="1643369"/>
            <a:ext cx="5875657" cy="4238142"/>
          </a:xfrm>
        </p:spPr>
        <p:txBody>
          <a:bodyPr vert="horz" lIns="91440" tIns="45720" rIns="91440" bIns="45720" rtlCol="0" anchor="t">
            <a:noAutofit/>
          </a:bodyPr>
          <a:lstStyle/>
          <a:p>
            <a:r>
              <a:rPr lang="en-GB" b="1" dirty="0">
                <a:solidFill>
                  <a:srgbClr val="0070BA"/>
                </a:solidFill>
              </a:rPr>
              <a:t>Codes that are similar, are often grouped together under a category</a:t>
            </a:r>
            <a:r>
              <a:rPr lang="en-GB" dirty="0">
                <a:solidFill>
                  <a:srgbClr val="0070BA"/>
                </a:solidFill>
              </a:rPr>
              <a:t>. The category summarizes the type of codes.</a:t>
            </a:r>
          </a:p>
          <a:p>
            <a:pPr lvl="1"/>
            <a:r>
              <a:rPr lang="en-GB" dirty="0">
                <a:solidFill>
                  <a:srgbClr val="0070BA"/>
                </a:solidFill>
                <a:latin typeface="Open Sans"/>
                <a:ea typeface="Open Sans"/>
                <a:cs typeface="Open Sans"/>
              </a:rPr>
              <a:t>For example, codes of ‘theft of cash’ and ‘loss of card’ could be grouped under a category called ‘Perceptions of threats’</a:t>
            </a:r>
            <a:endParaRPr lang="en-GB" dirty="0">
              <a:solidFill>
                <a:srgbClr val="0070BA"/>
              </a:solidFill>
            </a:endParaRPr>
          </a:p>
          <a:p>
            <a:r>
              <a:rPr lang="en-GB" dirty="0">
                <a:solidFill>
                  <a:srgbClr val="0070BA"/>
                </a:solidFill>
              </a:rPr>
              <a:t>In a similar way, </a:t>
            </a:r>
            <a:r>
              <a:rPr lang="en-GB" b="1" dirty="0">
                <a:solidFill>
                  <a:srgbClr val="0070BA"/>
                </a:solidFill>
              </a:rPr>
              <a:t>several categories can be grouped under a common theme</a:t>
            </a:r>
            <a:r>
              <a:rPr lang="en-GB" dirty="0">
                <a:solidFill>
                  <a:srgbClr val="0070BA"/>
                </a:solidFill>
              </a:rPr>
              <a:t>. </a:t>
            </a:r>
          </a:p>
          <a:p>
            <a:pPr lvl="1"/>
            <a:r>
              <a:rPr lang="en-GB" dirty="0">
                <a:solidFill>
                  <a:srgbClr val="0070BA"/>
                </a:solidFill>
                <a:latin typeface="Open Sans"/>
                <a:ea typeface="Open Sans"/>
                <a:cs typeface="Open Sans"/>
              </a:rPr>
              <a:t>For example, the category of ‘Perceptions of threats’ and ‘Complaints about access’ can be part of a broader theme such as ‘Perceptions about the challenges of receiving cash assistance’</a:t>
            </a:r>
          </a:p>
        </p:txBody>
      </p:sp>
      <p:sp>
        <p:nvSpPr>
          <p:cNvPr id="5" name="TextBox 4">
            <a:extLst>
              <a:ext uri="{FF2B5EF4-FFF2-40B4-BE49-F238E27FC236}">
                <a16:creationId xmlns:a16="http://schemas.microsoft.com/office/drawing/2014/main" id="{72D1DEF4-272F-584C-DF56-F24596F0CF57}"/>
              </a:ext>
            </a:extLst>
          </p:cNvPr>
          <p:cNvSpPr txBox="1"/>
          <p:nvPr/>
        </p:nvSpPr>
        <p:spPr>
          <a:xfrm>
            <a:off x="535172" y="1923196"/>
            <a:ext cx="1244009" cy="369332"/>
          </a:xfrm>
          <a:prstGeom prst="rect">
            <a:avLst/>
          </a:prstGeom>
          <a:noFill/>
        </p:spPr>
        <p:txBody>
          <a:bodyPr wrap="square" rtlCol="0">
            <a:spAutoFit/>
          </a:bodyPr>
          <a:lstStyle/>
          <a:p>
            <a:r>
              <a:rPr lang="en-US"/>
              <a:t>CODE</a:t>
            </a:r>
          </a:p>
        </p:txBody>
      </p:sp>
      <p:sp>
        <p:nvSpPr>
          <p:cNvPr id="6" name="TextBox 5">
            <a:extLst>
              <a:ext uri="{FF2B5EF4-FFF2-40B4-BE49-F238E27FC236}">
                <a16:creationId xmlns:a16="http://schemas.microsoft.com/office/drawing/2014/main" id="{04296BA0-DFBD-ADE0-5B41-2B0A5F2029FA}"/>
              </a:ext>
            </a:extLst>
          </p:cNvPr>
          <p:cNvSpPr txBox="1"/>
          <p:nvPr/>
        </p:nvSpPr>
        <p:spPr>
          <a:xfrm>
            <a:off x="535171" y="3429000"/>
            <a:ext cx="1244009" cy="369332"/>
          </a:xfrm>
          <a:prstGeom prst="rect">
            <a:avLst/>
          </a:prstGeom>
          <a:noFill/>
        </p:spPr>
        <p:txBody>
          <a:bodyPr wrap="square" rtlCol="0">
            <a:spAutoFit/>
          </a:bodyPr>
          <a:lstStyle/>
          <a:p>
            <a:r>
              <a:rPr lang="en-US" dirty="0"/>
              <a:t>CATEGORY</a:t>
            </a:r>
          </a:p>
        </p:txBody>
      </p:sp>
      <p:sp>
        <p:nvSpPr>
          <p:cNvPr id="7" name="TextBox 6">
            <a:extLst>
              <a:ext uri="{FF2B5EF4-FFF2-40B4-BE49-F238E27FC236}">
                <a16:creationId xmlns:a16="http://schemas.microsoft.com/office/drawing/2014/main" id="{F8A6F957-14AD-501D-C457-1A6B71D2DB1E}"/>
              </a:ext>
            </a:extLst>
          </p:cNvPr>
          <p:cNvSpPr txBox="1"/>
          <p:nvPr/>
        </p:nvSpPr>
        <p:spPr>
          <a:xfrm>
            <a:off x="535170" y="4765666"/>
            <a:ext cx="1244009" cy="369332"/>
          </a:xfrm>
          <a:prstGeom prst="rect">
            <a:avLst/>
          </a:prstGeom>
          <a:noFill/>
        </p:spPr>
        <p:txBody>
          <a:bodyPr wrap="square" rtlCol="0">
            <a:spAutoFit/>
          </a:bodyPr>
          <a:lstStyle/>
          <a:p>
            <a:r>
              <a:rPr lang="en-US"/>
              <a:t>THEME</a:t>
            </a:r>
          </a:p>
        </p:txBody>
      </p:sp>
      <p:cxnSp>
        <p:nvCxnSpPr>
          <p:cNvPr id="9" name="Straight Arrow Connector 8">
            <a:extLst>
              <a:ext uri="{FF2B5EF4-FFF2-40B4-BE49-F238E27FC236}">
                <a16:creationId xmlns:a16="http://schemas.microsoft.com/office/drawing/2014/main" id="{85A026AE-B76C-E62B-57C4-6034DDCD7B98}"/>
              </a:ext>
            </a:extLst>
          </p:cNvPr>
          <p:cNvCxnSpPr/>
          <p:nvPr/>
        </p:nvCxnSpPr>
        <p:spPr>
          <a:xfrm>
            <a:off x="882502" y="2488019"/>
            <a:ext cx="0" cy="648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F493C8F-EEBE-C4E5-1CE8-EA67E41DD162}"/>
              </a:ext>
            </a:extLst>
          </p:cNvPr>
          <p:cNvCxnSpPr/>
          <p:nvPr/>
        </p:nvCxnSpPr>
        <p:spPr>
          <a:xfrm>
            <a:off x="882502" y="3990754"/>
            <a:ext cx="0" cy="648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C37170C-40EC-78AC-75D6-D596EBD1ABC1}"/>
              </a:ext>
            </a:extLst>
          </p:cNvPr>
          <p:cNvSpPr>
            <a:spLocks noGrp="1"/>
          </p:cNvSpPr>
          <p:nvPr>
            <p:ph type="sldNum" sz="quarter" idx="12"/>
          </p:nvPr>
        </p:nvSpPr>
        <p:spPr/>
        <p:txBody>
          <a:bodyPr/>
          <a:lstStyle/>
          <a:p>
            <a:fld id="{2026EB2A-1F26-4143-92A6-3B752CD465DB}" type="slidenum">
              <a:rPr lang="it-IT" smtClean="0"/>
              <a:t>20</a:t>
            </a:fld>
            <a:endParaRPr lang="it-IT"/>
          </a:p>
        </p:txBody>
      </p:sp>
      <p:sp>
        <p:nvSpPr>
          <p:cNvPr id="11" name="Rectangle: Rounded Corners 10">
            <a:extLst>
              <a:ext uri="{FF2B5EF4-FFF2-40B4-BE49-F238E27FC236}">
                <a16:creationId xmlns:a16="http://schemas.microsoft.com/office/drawing/2014/main" id="{6BE6CB20-DACC-3C72-64C1-8107684265D6}"/>
              </a:ext>
            </a:extLst>
          </p:cNvPr>
          <p:cNvSpPr/>
          <p:nvPr/>
        </p:nvSpPr>
        <p:spPr>
          <a:xfrm>
            <a:off x="4057776" y="1244009"/>
            <a:ext cx="1634295" cy="1303622"/>
          </a:xfrm>
          <a:prstGeom prst="roundRect">
            <a:avLst/>
          </a:prstGeom>
          <a:solidFill>
            <a:srgbClr val="0070BA"/>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rgbClr val="FFFFFE"/>
                </a:solidFill>
                <a:latin typeface="Open Sans" panose="020B0606030504020204" pitchFamily="34" charset="0"/>
                <a:ea typeface="Open Sans" panose="020B0606030504020204" pitchFamily="34" charset="0"/>
                <a:cs typeface="Open Sans" panose="020B0606030504020204" pitchFamily="34" charset="0"/>
              </a:rPr>
              <a:t>Distance from ATM, time of collection, lack of ATMs</a:t>
            </a:r>
          </a:p>
        </p:txBody>
      </p:sp>
      <p:sp>
        <p:nvSpPr>
          <p:cNvPr id="12" name="Rectangle: Rounded Corners 11">
            <a:extLst>
              <a:ext uri="{FF2B5EF4-FFF2-40B4-BE49-F238E27FC236}">
                <a16:creationId xmlns:a16="http://schemas.microsoft.com/office/drawing/2014/main" id="{17F488CA-5AC8-2D7C-1619-F54699B2B395}"/>
              </a:ext>
            </a:extLst>
          </p:cNvPr>
          <p:cNvSpPr/>
          <p:nvPr/>
        </p:nvSpPr>
        <p:spPr>
          <a:xfrm>
            <a:off x="4057776" y="3119001"/>
            <a:ext cx="1634295" cy="989329"/>
          </a:xfrm>
          <a:prstGeom prst="roundRect">
            <a:avLst/>
          </a:prstGeom>
          <a:solidFill>
            <a:srgbClr val="0070BA"/>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Complaints about access </a:t>
            </a:r>
          </a:p>
        </p:txBody>
      </p:sp>
      <p:sp>
        <p:nvSpPr>
          <p:cNvPr id="13" name="Arrow: Down 12">
            <a:extLst>
              <a:ext uri="{FF2B5EF4-FFF2-40B4-BE49-F238E27FC236}">
                <a16:creationId xmlns:a16="http://schemas.microsoft.com/office/drawing/2014/main" id="{5A900903-E6F7-EC1E-5DA1-D7CE06A4E2C6}"/>
              </a:ext>
            </a:extLst>
          </p:cNvPr>
          <p:cNvSpPr/>
          <p:nvPr/>
        </p:nvSpPr>
        <p:spPr>
          <a:xfrm>
            <a:off x="4521515" y="2616298"/>
            <a:ext cx="576613" cy="488672"/>
          </a:xfrm>
          <a:prstGeom prst="downArrow">
            <a:avLst/>
          </a:prstGeom>
          <a:solidFill>
            <a:srgbClr val="0070BA"/>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615F9A7A-C796-DB71-9536-6C286708F5F6}"/>
              </a:ext>
            </a:extLst>
          </p:cNvPr>
          <p:cNvSpPr/>
          <p:nvPr/>
        </p:nvSpPr>
        <p:spPr>
          <a:xfrm rot="1455732">
            <a:off x="4228347" y="4227313"/>
            <a:ext cx="576613" cy="488672"/>
          </a:xfrm>
          <a:prstGeom prst="downArrow">
            <a:avLst/>
          </a:prstGeom>
          <a:solidFill>
            <a:srgbClr val="0070BA"/>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2605738-C173-DF95-65FE-C7735EB574CE}"/>
              </a:ext>
            </a:extLst>
          </p:cNvPr>
          <p:cNvSpPr/>
          <p:nvPr/>
        </p:nvSpPr>
        <p:spPr>
          <a:xfrm>
            <a:off x="2149148" y="1244009"/>
            <a:ext cx="1634295" cy="1298625"/>
          </a:xfrm>
          <a:prstGeom prst="roundRect">
            <a:avLst/>
          </a:prstGeom>
          <a:solidFill>
            <a:srgbClr val="0070BA"/>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rgbClr val="FFFFFE"/>
                </a:solidFill>
                <a:latin typeface="Open Sans" panose="020B0606030504020204" pitchFamily="34" charset="0"/>
                <a:ea typeface="Open Sans" panose="020B0606030504020204" pitchFamily="34" charset="0"/>
                <a:cs typeface="Open Sans" panose="020B0606030504020204" pitchFamily="34" charset="0"/>
              </a:rPr>
              <a:t>Loss of card, fear of cash withdrawal, fear of theft</a:t>
            </a:r>
          </a:p>
        </p:txBody>
      </p:sp>
      <p:sp>
        <p:nvSpPr>
          <p:cNvPr id="16" name="Rectangle: Rounded Corners 15">
            <a:extLst>
              <a:ext uri="{FF2B5EF4-FFF2-40B4-BE49-F238E27FC236}">
                <a16:creationId xmlns:a16="http://schemas.microsoft.com/office/drawing/2014/main" id="{50E44E25-B348-A945-FDD0-762CA99A17F3}"/>
              </a:ext>
            </a:extLst>
          </p:cNvPr>
          <p:cNvSpPr/>
          <p:nvPr/>
        </p:nvSpPr>
        <p:spPr>
          <a:xfrm>
            <a:off x="2149148" y="3114004"/>
            <a:ext cx="1634295" cy="989329"/>
          </a:xfrm>
          <a:prstGeom prst="roundRect">
            <a:avLst/>
          </a:prstGeom>
          <a:solidFill>
            <a:srgbClr val="0070BA"/>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rgbClr val="FFFFFE"/>
                </a:solidFill>
                <a:latin typeface="Open Sans" panose="020B0606030504020204" pitchFamily="34" charset="0"/>
                <a:ea typeface="Open Sans" panose="020B0606030504020204" pitchFamily="34" charset="0"/>
                <a:cs typeface="Open Sans" panose="020B0606030504020204" pitchFamily="34" charset="0"/>
              </a:rPr>
              <a:t>Perceptions of threats</a:t>
            </a:r>
          </a:p>
        </p:txBody>
      </p:sp>
      <p:sp>
        <p:nvSpPr>
          <p:cNvPr id="17" name="Arrow: Down 16">
            <a:extLst>
              <a:ext uri="{FF2B5EF4-FFF2-40B4-BE49-F238E27FC236}">
                <a16:creationId xmlns:a16="http://schemas.microsoft.com/office/drawing/2014/main" id="{CC0756DA-FC5B-F3AD-9FE5-C4A35A56699A}"/>
              </a:ext>
            </a:extLst>
          </p:cNvPr>
          <p:cNvSpPr/>
          <p:nvPr/>
        </p:nvSpPr>
        <p:spPr>
          <a:xfrm>
            <a:off x="2735943" y="2625332"/>
            <a:ext cx="576613" cy="488672"/>
          </a:xfrm>
          <a:prstGeom prst="downArrow">
            <a:avLst/>
          </a:prstGeom>
          <a:solidFill>
            <a:srgbClr val="0070BA"/>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D8F233F0-4949-4331-868A-7E864348E1DE}"/>
              </a:ext>
            </a:extLst>
          </p:cNvPr>
          <p:cNvSpPr/>
          <p:nvPr/>
        </p:nvSpPr>
        <p:spPr>
          <a:xfrm rot="19393438">
            <a:off x="3067135" y="4227313"/>
            <a:ext cx="576613" cy="488672"/>
          </a:xfrm>
          <a:prstGeom prst="downArrow">
            <a:avLst/>
          </a:prstGeom>
          <a:solidFill>
            <a:srgbClr val="0070BA"/>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212FF15-F7A6-0624-E1A6-6B2B0B2627F5}"/>
              </a:ext>
            </a:extLst>
          </p:cNvPr>
          <p:cNvSpPr/>
          <p:nvPr/>
        </p:nvSpPr>
        <p:spPr>
          <a:xfrm>
            <a:off x="2461869" y="4785780"/>
            <a:ext cx="2751112" cy="1303617"/>
          </a:xfrm>
          <a:prstGeom prst="roundRect">
            <a:avLst/>
          </a:prstGeom>
          <a:solidFill>
            <a:srgbClr val="0070BA"/>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600" dirty="0">
                <a:solidFill>
                  <a:srgbClr val="FFFFFE"/>
                </a:solidFill>
                <a:latin typeface="Open Sans" panose="020B0606030504020204" pitchFamily="34" charset="0"/>
                <a:ea typeface="Open Sans" panose="020B0606030504020204" pitchFamily="34" charset="0"/>
                <a:cs typeface="Open Sans" panose="020B0606030504020204" pitchFamily="34" charset="0"/>
              </a:rPr>
              <a:t>Perceptions about challenges of  access and threat in  receiving cash assistance</a:t>
            </a:r>
          </a:p>
        </p:txBody>
      </p:sp>
    </p:spTree>
    <p:extLst>
      <p:ext uri="{BB962C8B-B14F-4D97-AF65-F5344CB8AC3E}">
        <p14:creationId xmlns:p14="http://schemas.microsoft.com/office/powerpoint/2010/main" val="309907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38" y="340994"/>
            <a:ext cx="10542124" cy="1152000"/>
          </a:xfrm>
        </p:spPr>
        <p:txBody>
          <a:bodyPr/>
          <a:lstStyle/>
          <a:p>
            <a:r>
              <a:rPr lang="en-US" sz="4800" b="0" dirty="0">
                <a:latin typeface="HALDEN SOLID" pitchFamily="2" charset="0"/>
              </a:rPr>
              <a:t>Example of categorizing </a:t>
            </a:r>
          </a:p>
        </p:txBody>
      </p:sp>
      <p:sp>
        <p:nvSpPr>
          <p:cNvPr id="3" name="Content Placeholder 2"/>
          <p:cNvSpPr>
            <a:spLocks noGrp="1"/>
          </p:cNvSpPr>
          <p:nvPr>
            <p:ph idx="1"/>
          </p:nvPr>
        </p:nvSpPr>
        <p:spPr>
          <a:xfrm>
            <a:off x="824938" y="1762311"/>
            <a:ext cx="6019184" cy="3881252"/>
          </a:xfrm>
        </p:spPr>
        <p:txBody>
          <a:bodyPr/>
          <a:lstStyle/>
          <a:p>
            <a:r>
              <a:rPr lang="en-US" sz="2800" b="1" dirty="0"/>
              <a:t>Code: </a:t>
            </a:r>
            <a:r>
              <a:rPr lang="en-US" sz="2800" dirty="0"/>
              <a:t>USE OF COMPLAINT MECHANISM</a:t>
            </a:r>
          </a:p>
          <a:p>
            <a:r>
              <a:rPr lang="en-US" sz="2800" b="1" dirty="0"/>
              <a:t>Code: </a:t>
            </a:r>
            <a:r>
              <a:rPr lang="en-US" sz="2800" dirty="0"/>
              <a:t>KNOWLEDGE THROUGH INFORMATION MEETINGS</a:t>
            </a:r>
          </a:p>
          <a:p>
            <a:r>
              <a:rPr lang="en-US" sz="2800" b="1" dirty="0"/>
              <a:t>Code: </a:t>
            </a:r>
            <a:r>
              <a:rPr lang="en-US" sz="2800" dirty="0"/>
              <a:t>USE OF INTERPERSONAL NEWS CHANNELS</a:t>
            </a:r>
          </a:p>
          <a:p>
            <a:r>
              <a:rPr lang="en-US" sz="2800" b="1" dirty="0"/>
              <a:t>Code: </a:t>
            </a:r>
            <a:r>
              <a:rPr lang="en-US" sz="2800" dirty="0"/>
              <a:t>KNOWLEDGE THROUGH ANNOUNCEMENTS</a:t>
            </a:r>
          </a:p>
        </p:txBody>
      </p:sp>
      <p:sp>
        <p:nvSpPr>
          <p:cNvPr id="6" name="TextBox 5">
            <a:extLst>
              <a:ext uri="{FF2B5EF4-FFF2-40B4-BE49-F238E27FC236}">
                <a16:creationId xmlns:a16="http://schemas.microsoft.com/office/drawing/2014/main" id="{5487B557-3ED4-FD06-9C71-F06C7BA382BA}"/>
              </a:ext>
            </a:extLst>
          </p:cNvPr>
          <p:cNvSpPr txBox="1"/>
          <p:nvPr/>
        </p:nvSpPr>
        <p:spPr>
          <a:xfrm>
            <a:off x="8352023" y="3312806"/>
            <a:ext cx="2595546" cy="1384995"/>
          </a:xfrm>
          <a:prstGeom prst="rect">
            <a:avLst/>
          </a:prstGeom>
          <a:noFill/>
        </p:spPr>
        <p:txBody>
          <a:bodyPr wrap="square" rtlCol="0">
            <a:spAutoFit/>
          </a:bodyPr>
          <a:lstStyle/>
          <a:p>
            <a:r>
              <a:rPr lang="en-US" sz="2800" dirty="0">
                <a:solidFill>
                  <a:srgbClr val="0070BA"/>
                </a:solidFill>
              </a:rPr>
              <a:t>information and feedback channels</a:t>
            </a:r>
          </a:p>
        </p:txBody>
      </p:sp>
      <p:sp>
        <p:nvSpPr>
          <p:cNvPr id="8" name="Rectangle 7">
            <a:extLst>
              <a:ext uri="{FF2B5EF4-FFF2-40B4-BE49-F238E27FC236}">
                <a16:creationId xmlns:a16="http://schemas.microsoft.com/office/drawing/2014/main" id="{604A7D15-A9A7-2D7A-D339-1141CBFAD6FC}"/>
              </a:ext>
            </a:extLst>
          </p:cNvPr>
          <p:cNvSpPr/>
          <p:nvPr/>
        </p:nvSpPr>
        <p:spPr>
          <a:xfrm>
            <a:off x="7319239" y="1909112"/>
            <a:ext cx="4567961" cy="3734451"/>
          </a:xfrm>
          <a:prstGeom prst="rect">
            <a:avLst/>
          </a:prstGeom>
          <a:noFill/>
          <a:ln>
            <a:solidFill>
              <a:schemeClr val="accent6">
                <a:lumMod val="40000"/>
                <a:lumOff val="6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7">
            <a:extLst>
              <a:ext uri="{FF2B5EF4-FFF2-40B4-BE49-F238E27FC236}">
                <a16:creationId xmlns:a16="http://schemas.microsoft.com/office/drawing/2014/main" id="{429CCDC5-1F52-05D6-2C12-9C52F365149E}"/>
              </a:ext>
            </a:extLst>
          </p:cNvPr>
          <p:cNvSpPr txBox="1">
            <a:spLocks/>
          </p:cNvSpPr>
          <p:nvPr/>
        </p:nvSpPr>
        <p:spPr>
          <a:xfrm>
            <a:off x="7576414" y="2206367"/>
            <a:ext cx="3449140" cy="64633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70BA"/>
              </a:buClr>
              <a:buFont typeface="Arial" charset="0"/>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100000"/>
              </a:lnSpc>
              <a:spcBef>
                <a:spcPts val="500"/>
              </a:spcBef>
              <a:buClr>
                <a:srgbClr val="0070BA"/>
              </a:buClr>
              <a:buFont typeface="Arial" charset="0"/>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100000"/>
              </a:lnSpc>
              <a:spcBef>
                <a:spcPts val="500"/>
              </a:spcBef>
              <a:buClr>
                <a:srgbClr val="0070BA"/>
              </a:buClr>
              <a:buFont typeface="Arial" charset="0"/>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z="2800" b="1" dirty="0">
                <a:solidFill>
                  <a:srgbClr val="0070BA"/>
                </a:solidFill>
                <a:latin typeface="Open Sans" panose="020B0606030504020204" pitchFamily="34" charset="0"/>
                <a:ea typeface="Open Sans" panose="020B0606030504020204" pitchFamily="34" charset="0"/>
                <a:cs typeface="Open Sans" panose="020B0606030504020204" pitchFamily="34" charset="0"/>
              </a:rPr>
              <a:t>Category:</a:t>
            </a:r>
          </a:p>
        </p:txBody>
      </p:sp>
      <p:sp>
        <p:nvSpPr>
          <p:cNvPr id="4" name="Arrow: Right 3">
            <a:extLst>
              <a:ext uri="{FF2B5EF4-FFF2-40B4-BE49-F238E27FC236}">
                <a16:creationId xmlns:a16="http://schemas.microsoft.com/office/drawing/2014/main" id="{4651C8C0-3969-2606-BE9A-7BCA4F173188}"/>
              </a:ext>
            </a:extLst>
          </p:cNvPr>
          <p:cNvSpPr/>
          <p:nvPr/>
        </p:nvSpPr>
        <p:spPr>
          <a:xfrm>
            <a:off x="6757432" y="3127443"/>
            <a:ext cx="1049312" cy="689548"/>
          </a:xfrm>
          <a:prstGeom prst="rightArrow">
            <a:avLst/>
          </a:prstGeom>
          <a:solidFill>
            <a:srgbClr val="007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39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8748608D-0BD3-4E95-90E9-C18849E5EC17}"/>
              </a:ext>
            </a:extLst>
          </p:cNvPr>
          <p:cNvPicPr>
            <a:picLocks noChangeAspect="1"/>
          </p:cNvPicPr>
          <p:nvPr/>
        </p:nvPicPr>
        <p:blipFill>
          <a:blip r:embed="rId3"/>
          <a:stretch>
            <a:fillRect/>
          </a:stretch>
        </p:blipFill>
        <p:spPr>
          <a:xfrm>
            <a:off x="1593754" y="825525"/>
            <a:ext cx="9742800" cy="5504492"/>
          </a:xfrm>
          <a:prstGeom prst="rect">
            <a:avLst/>
          </a:prstGeom>
        </p:spPr>
      </p:pic>
      <p:sp>
        <p:nvSpPr>
          <p:cNvPr id="2" name="Slide Number Placeholder 1">
            <a:extLst>
              <a:ext uri="{FF2B5EF4-FFF2-40B4-BE49-F238E27FC236}">
                <a16:creationId xmlns:a16="http://schemas.microsoft.com/office/drawing/2014/main" id="{B3944178-254A-6727-2966-4B403E4AF771}"/>
              </a:ext>
            </a:extLst>
          </p:cNvPr>
          <p:cNvSpPr>
            <a:spLocks noGrp="1"/>
          </p:cNvSpPr>
          <p:nvPr>
            <p:ph type="sldNum" sz="quarter" idx="12"/>
          </p:nvPr>
        </p:nvSpPr>
        <p:spPr/>
        <p:txBody>
          <a:bodyPr/>
          <a:lstStyle/>
          <a:p>
            <a:fld id="{2026EB2A-1F26-4143-92A6-3B752CD465DB}" type="slidenum">
              <a:rPr lang="it-IT" smtClean="0"/>
              <a:t>22</a:t>
            </a:fld>
            <a:endParaRPr lang="it-IT"/>
          </a:p>
        </p:txBody>
      </p:sp>
      <p:sp>
        <p:nvSpPr>
          <p:cNvPr id="4" name="TextBox 3">
            <a:extLst>
              <a:ext uri="{FF2B5EF4-FFF2-40B4-BE49-F238E27FC236}">
                <a16:creationId xmlns:a16="http://schemas.microsoft.com/office/drawing/2014/main" id="{325B0901-92F5-1A17-5261-EFD5E1024183}"/>
              </a:ext>
            </a:extLst>
          </p:cNvPr>
          <p:cNvSpPr txBox="1"/>
          <p:nvPr/>
        </p:nvSpPr>
        <p:spPr>
          <a:xfrm>
            <a:off x="261257" y="2464007"/>
            <a:ext cx="1814286" cy="830997"/>
          </a:xfrm>
          <a:prstGeom prst="rect">
            <a:avLst/>
          </a:prstGeom>
          <a:noFill/>
        </p:spPr>
        <p:txBody>
          <a:bodyPr wrap="square" rtlCol="0">
            <a:spAutoFit/>
          </a:bodyPr>
          <a:lstStyle/>
          <a:p>
            <a:r>
              <a:rPr lang="en-US"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Reducing data</a:t>
            </a:r>
          </a:p>
        </p:txBody>
      </p:sp>
      <p:sp>
        <p:nvSpPr>
          <p:cNvPr id="6" name="Oval 5">
            <a:extLst>
              <a:ext uri="{FF2B5EF4-FFF2-40B4-BE49-F238E27FC236}">
                <a16:creationId xmlns:a16="http://schemas.microsoft.com/office/drawing/2014/main" id="{8C33AD76-26A0-ECB9-398E-437F960D68F9}"/>
              </a:ext>
            </a:extLst>
          </p:cNvPr>
          <p:cNvSpPr/>
          <p:nvPr/>
        </p:nvSpPr>
        <p:spPr>
          <a:xfrm>
            <a:off x="1830723" y="1291771"/>
            <a:ext cx="1451428" cy="43905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F774F4-087D-EF06-A3FE-19ABAD3DEE2A}"/>
              </a:ext>
            </a:extLst>
          </p:cNvPr>
          <p:cNvSpPr/>
          <p:nvPr/>
        </p:nvSpPr>
        <p:spPr>
          <a:xfrm>
            <a:off x="4281714" y="1727200"/>
            <a:ext cx="1669143" cy="37011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7436B7-A836-289C-DCA5-0A02B06DCA26}"/>
              </a:ext>
            </a:extLst>
          </p:cNvPr>
          <p:cNvSpPr txBox="1"/>
          <p:nvPr/>
        </p:nvSpPr>
        <p:spPr>
          <a:xfrm>
            <a:off x="4182280" y="5476805"/>
            <a:ext cx="2421720" cy="830997"/>
          </a:xfrm>
          <a:prstGeom prst="rect">
            <a:avLst/>
          </a:prstGeom>
          <a:noFill/>
        </p:spPr>
        <p:txBody>
          <a:bodyPr wrap="square" rtlCol="0">
            <a:spAutoFit/>
          </a:bodyPr>
          <a:lstStyle/>
          <a:p>
            <a:r>
              <a:rPr lang="en-US"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Identifying patterns</a:t>
            </a:r>
          </a:p>
        </p:txBody>
      </p:sp>
    </p:spTree>
    <p:extLst>
      <p:ext uri="{BB962C8B-B14F-4D97-AF65-F5344CB8AC3E}">
        <p14:creationId xmlns:p14="http://schemas.microsoft.com/office/powerpoint/2010/main" val="21808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hand holding a light bulb&#10;&#10;Description automatically generated">
            <a:extLst>
              <a:ext uri="{FF2B5EF4-FFF2-40B4-BE49-F238E27FC236}">
                <a16:creationId xmlns:a16="http://schemas.microsoft.com/office/drawing/2014/main" id="{00A5107E-AA86-1807-E6F3-24B280B2FD93}"/>
              </a:ext>
            </a:extLst>
          </p:cNvPr>
          <p:cNvPicPr>
            <a:picLocks noChangeAspect="1"/>
          </p:cNvPicPr>
          <p:nvPr/>
        </p:nvPicPr>
        <p:blipFill>
          <a:blip r:embed="rId3">
            <a:alphaModFix amt="20000"/>
          </a:blip>
          <a:stretch>
            <a:fillRect/>
          </a:stretch>
        </p:blipFill>
        <p:spPr>
          <a:xfrm>
            <a:off x="7620000" y="0"/>
            <a:ext cx="4572000" cy="6858000"/>
          </a:xfrm>
          <a:prstGeom prst="rect">
            <a:avLst/>
          </a:prstGeom>
        </p:spPr>
      </p:pic>
      <p:sp>
        <p:nvSpPr>
          <p:cNvPr id="2" name="Title 1"/>
          <p:cNvSpPr>
            <a:spLocks noGrp="1"/>
          </p:cNvSpPr>
          <p:nvPr>
            <p:ph type="title"/>
          </p:nvPr>
        </p:nvSpPr>
        <p:spPr>
          <a:xfrm>
            <a:off x="540001" y="437352"/>
            <a:ext cx="10337550" cy="1060629"/>
          </a:xfrm>
        </p:spPr>
        <p:txBody>
          <a:bodyPr/>
          <a:lstStyle/>
          <a:p>
            <a:r>
              <a:rPr lang="en-US" sz="4800" b="0" dirty="0">
                <a:latin typeface="HALDEN SOLID" pitchFamily="2" charset="0"/>
              </a:rPr>
              <a:t>CODING PROCESS: RECODING AND RECLASSIFYING</a:t>
            </a:r>
          </a:p>
        </p:txBody>
      </p:sp>
      <p:sp>
        <p:nvSpPr>
          <p:cNvPr id="3" name="Content Placeholder 2"/>
          <p:cNvSpPr>
            <a:spLocks noGrp="1"/>
          </p:cNvSpPr>
          <p:nvPr>
            <p:ph idx="1"/>
          </p:nvPr>
        </p:nvSpPr>
        <p:spPr>
          <a:xfrm>
            <a:off x="540001" y="1866191"/>
            <a:ext cx="6817730" cy="4100053"/>
          </a:xfrm>
        </p:spPr>
        <p:txBody>
          <a:bodyPr/>
          <a:lstStyle/>
          <a:p>
            <a:pPr>
              <a:lnSpc>
                <a:spcPct val="150000"/>
              </a:lnSpc>
              <a:buFont typeface="Wingdings" panose="05000000000000000000" pitchFamily="2" charset="2"/>
              <a:buChar char="§"/>
            </a:pPr>
            <a:r>
              <a:rPr lang="en-GB" sz="2200" b="1" dirty="0">
                <a:solidFill>
                  <a:srgbClr val="0070BA"/>
                </a:solidFill>
                <a:latin typeface="Open Sans"/>
                <a:ea typeface="Open Sans"/>
                <a:cs typeface="Open Sans"/>
              </a:rPr>
              <a:t>Coding is a cyclical process</a:t>
            </a:r>
            <a:r>
              <a:rPr lang="en-GB" sz="2200" dirty="0">
                <a:solidFill>
                  <a:srgbClr val="0070BA"/>
                </a:solidFill>
                <a:latin typeface="Open Sans"/>
                <a:ea typeface="Open Sans"/>
                <a:cs typeface="Open Sans"/>
              </a:rPr>
              <a:t>: codes are created, grouped, challenged, and recreated, repeatedly</a:t>
            </a:r>
          </a:p>
          <a:p>
            <a:pPr>
              <a:lnSpc>
                <a:spcPct val="150000"/>
              </a:lnSpc>
              <a:buFont typeface="Wingdings" panose="05000000000000000000" pitchFamily="2" charset="2"/>
              <a:buChar char="§"/>
            </a:pPr>
            <a:r>
              <a:rPr lang="en-US" sz="2200" dirty="0">
                <a:solidFill>
                  <a:srgbClr val="0070BA"/>
                </a:solidFill>
              </a:rPr>
              <a:t>Codes can and categories can be relabeled, dropped altogether in the second or third round </a:t>
            </a:r>
          </a:p>
          <a:p>
            <a:pPr>
              <a:lnSpc>
                <a:spcPct val="150000"/>
              </a:lnSpc>
              <a:spcBef>
                <a:spcPts val="0"/>
              </a:spcBef>
              <a:spcAft>
                <a:spcPts val="600"/>
              </a:spcAft>
              <a:buFont typeface="Wingdings" panose="05000000000000000000" pitchFamily="2" charset="2"/>
              <a:buChar char="§"/>
            </a:pPr>
            <a:r>
              <a:rPr lang="en-GB" sz="2200" dirty="0">
                <a:solidFill>
                  <a:srgbClr val="0070BA"/>
                </a:solidFill>
                <a:latin typeface="Open Sans"/>
                <a:ea typeface="Open Sans"/>
                <a:cs typeface="Open Sans"/>
              </a:rPr>
              <a:t>All data sources can be coded, and the coding process is very similar</a:t>
            </a:r>
          </a:p>
          <a:p>
            <a:pPr>
              <a:buFont typeface="Wingdings" panose="05000000000000000000" pitchFamily="2" charset="2"/>
              <a:buChar char="q"/>
            </a:pPr>
            <a:endParaRPr lang="en-US" dirty="0"/>
          </a:p>
        </p:txBody>
      </p:sp>
      <p:sp>
        <p:nvSpPr>
          <p:cNvPr id="5" name="TextBox 4">
            <a:extLst>
              <a:ext uri="{FF2B5EF4-FFF2-40B4-BE49-F238E27FC236}">
                <a16:creationId xmlns:a16="http://schemas.microsoft.com/office/drawing/2014/main" id="{E8726162-D20A-F510-72B2-6D17186D0549}"/>
              </a:ext>
            </a:extLst>
          </p:cNvPr>
          <p:cNvSpPr txBox="1"/>
          <p:nvPr/>
        </p:nvSpPr>
        <p:spPr>
          <a:xfrm>
            <a:off x="8127999" y="3120837"/>
            <a:ext cx="3677920" cy="2308324"/>
          </a:xfrm>
          <a:prstGeom prst="rect">
            <a:avLst/>
          </a:prstGeom>
          <a:noFill/>
        </p:spPr>
        <p:txBody>
          <a:bodyPr wrap="square">
            <a:spAutoFit/>
          </a:bodyPr>
          <a:lstStyle/>
          <a:p>
            <a:pPr algn="ctr"/>
            <a:r>
              <a:rPr lang="en-US" sz="2400" b="1" dirty="0">
                <a:solidFill>
                  <a:srgbClr val="0070BA"/>
                </a:solidFill>
                <a:highlight>
                  <a:srgbClr val="FFFFFE"/>
                </a:highlight>
              </a:rPr>
              <a:t>Rarely will anyone get coding right the first time because qualitative enquiry demands attention to language, deep reflections, meanings etc. </a:t>
            </a:r>
          </a:p>
        </p:txBody>
      </p:sp>
    </p:spTree>
    <p:extLst>
      <p:ext uri="{BB962C8B-B14F-4D97-AF65-F5344CB8AC3E}">
        <p14:creationId xmlns:p14="http://schemas.microsoft.com/office/powerpoint/2010/main" val="398799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F6C357-73C5-E0DB-B07A-A011EC8E240F}"/>
              </a:ext>
            </a:extLst>
          </p:cNvPr>
          <p:cNvSpPr/>
          <p:nvPr/>
        </p:nvSpPr>
        <p:spPr>
          <a:xfrm>
            <a:off x="6250675" y="0"/>
            <a:ext cx="5941325" cy="6858000"/>
          </a:xfrm>
          <a:prstGeom prst="rect">
            <a:avLst/>
          </a:prstGeom>
          <a:solidFill>
            <a:srgbClr val="007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3B80714-B074-4396-9313-0E70468393C2}"/>
              </a:ext>
            </a:extLst>
          </p:cNvPr>
          <p:cNvSpPr>
            <a:spLocks noGrp="1"/>
          </p:cNvSpPr>
          <p:nvPr>
            <p:ph type="title"/>
          </p:nvPr>
        </p:nvSpPr>
        <p:spPr>
          <a:xfrm>
            <a:off x="824938" y="490364"/>
            <a:ext cx="10542124" cy="1152000"/>
          </a:xfrm>
        </p:spPr>
        <p:txBody>
          <a:bodyPr/>
          <a:lstStyle/>
          <a:p>
            <a:r>
              <a:rPr lang="en-US"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Who codes?  </a:t>
            </a:r>
          </a:p>
        </p:txBody>
      </p:sp>
      <p:sp>
        <p:nvSpPr>
          <p:cNvPr id="3" name="2 Marcador de contenido"/>
          <p:cNvSpPr>
            <a:spLocks noGrp="1"/>
          </p:cNvSpPr>
          <p:nvPr>
            <p:ph idx="1"/>
          </p:nvPr>
        </p:nvSpPr>
        <p:spPr>
          <a:xfrm>
            <a:off x="762171" y="1816870"/>
            <a:ext cx="5022611" cy="3525789"/>
          </a:xfrm>
        </p:spPr>
        <p:txBody>
          <a:bodyPr>
            <a:noAutofit/>
          </a:bodyPr>
          <a:lstStyle/>
          <a:p>
            <a:pPr marL="544616" lvl="1" indent="-342900">
              <a:lnSpc>
                <a:spcPct val="150000"/>
              </a:lnSpc>
              <a:spcBef>
                <a:spcPts val="0"/>
              </a:spcBef>
              <a:buClr>
                <a:schemeClr val="tx1"/>
              </a:buClr>
            </a:pP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Individuals or teams</a:t>
            </a:r>
          </a:p>
          <a:p>
            <a:pPr marL="544616" lvl="1" indent="-342900">
              <a:lnSpc>
                <a:spcPct val="150000"/>
              </a:lnSpc>
              <a:spcBef>
                <a:spcPts val="0"/>
              </a:spcBef>
              <a:buClr>
                <a:schemeClr val="tx1"/>
              </a:buClr>
            </a:pP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Ideally, coders have participated in the fieldwork</a:t>
            </a:r>
          </a:p>
          <a:p>
            <a:pPr marL="544616" lvl="1" indent="-342900">
              <a:lnSpc>
                <a:spcPct val="150000"/>
              </a:lnSpc>
              <a:spcBef>
                <a:spcPts val="0"/>
              </a:spcBef>
              <a:buClr>
                <a:schemeClr val="tx1"/>
              </a:buClr>
            </a:pPr>
            <a:r>
              <a:rPr lang="en-US" sz="2200" dirty="0">
                <a:latin typeface="Open Sans" panose="020B0606030504020204" pitchFamily="34" charset="0"/>
                <a:ea typeface="Open Sans" panose="020B0606030504020204" pitchFamily="34" charset="0"/>
                <a:cs typeface="Open Sans" panose="020B0606030504020204" pitchFamily="34" charset="0"/>
              </a:rPr>
              <a:t>Somebody who has a deep understanding of the program, evaluation questions, and evaluation themes</a:t>
            </a:r>
          </a:p>
        </p:txBody>
      </p:sp>
      <p:sp>
        <p:nvSpPr>
          <p:cNvPr id="2" name="Slide Number Placeholder 1">
            <a:extLst>
              <a:ext uri="{FF2B5EF4-FFF2-40B4-BE49-F238E27FC236}">
                <a16:creationId xmlns:a16="http://schemas.microsoft.com/office/drawing/2014/main" id="{8AFD498E-4B92-EE93-F6C5-ECDE4D66D486}"/>
              </a:ext>
            </a:extLst>
          </p:cNvPr>
          <p:cNvSpPr>
            <a:spLocks noGrp="1"/>
          </p:cNvSpPr>
          <p:nvPr>
            <p:ph type="sldNum" sz="quarter" idx="12"/>
          </p:nvPr>
        </p:nvSpPr>
        <p:spPr/>
        <p:txBody>
          <a:bodyPr/>
          <a:lstStyle/>
          <a:p>
            <a:fld id="{2026EB2A-1F26-4143-92A6-3B752CD465DB}" type="slidenum">
              <a:rPr lang="it-IT" smtClean="0"/>
              <a:t>24</a:t>
            </a:fld>
            <a:endParaRPr lang="it-IT"/>
          </a:p>
        </p:txBody>
      </p:sp>
      <p:sp>
        <p:nvSpPr>
          <p:cNvPr id="7" name="Title 1">
            <a:extLst>
              <a:ext uri="{FF2B5EF4-FFF2-40B4-BE49-F238E27FC236}">
                <a16:creationId xmlns:a16="http://schemas.microsoft.com/office/drawing/2014/main" id="{0571E176-5339-4AED-4F0F-174C815EE1C8}"/>
              </a:ext>
            </a:extLst>
          </p:cNvPr>
          <p:cNvSpPr txBox="1">
            <a:spLocks/>
          </p:cNvSpPr>
          <p:nvPr/>
        </p:nvSpPr>
        <p:spPr>
          <a:xfrm>
            <a:off x="6738513" y="299793"/>
            <a:ext cx="5232400" cy="1152000"/>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3200" b="0" kern="1400" spc="230" dirty="0">
                <a:solidFill>
                  <a:srgbClr val="FFFFFE"/>
                </a:solidFill>
                <a:latin typeface="HALDEN SOLID" pitchFamily="2" charset="0"/>
                <a:ea typeface="Open Sans SemiBold" panose="020B0706030804020204" pitchFamily="34" charset="0"/>
                <a:cs typeface="Open Sans SemiBold" panose="020B0706030804020204" pitchFamily="34" charset="0"/>
              </a:rPr>
              <a:t>Ways to increase reliability of codes</a:t>
            </a:r>
            <a:endParaRPr lang="en-DK" sz="3200" b="0" kern="1400" spc="230" dirty="0">
              <a:solidFill>
                <a:srgbClr val="FFFFFE"/>
              </a:solidFill>
              <a:latin typeface="HALDEN SOLID" pitchFamily="2" charset="0"/>
              <a:ea typeface="Open Sans SemiBold" panose="020B0706030804020204" pitchFamily="34" charset="0"/>
              <a:cs typeface="Open Sans SemiBold" panose="020B0706030804020204" pitchFamily="34" charset="0"/>
            </a:endParaRPr>
          </a:p>
        </p:txBody>
      </p:sp>
      <p:sp>
        <p:nvSpPr>
          <p:cNvPr id="8" name="Content Placeholder 2">
            <a:extLst>
              <a:ext uri="{FF2B5EF4-FFF2-40B4-BE49-F238E27FC236}">
                <a16:creationId xmlns:a16="http://schemas.microsoft.com/office/drawing/2014/main" id="{2E00EFCA-E021-0212-4157-87F89FA5FAB5}"/>
              </a:ext>
            </a:extLst>
          </p:cNvPr>
          <p:cNvSpPr txBox="1">
            <a:spLocks/>
          </p:cNvSpPr>
          <p:nvPr/>
        </p:nvSpPr>
        <p:spPr>
          <a:xfrm>
            <a:off x="6738513" y="1816870"/>
            <a:ext cx="5232400" cy="4100053"/>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1200"/>
              </a:spcAft>
            </a:pPr>
            <a:r>
              <a:rPr lang="en-GB" dirty="0">
                <a:solidFill>
                  <a:srgbClr val="FFFFFE"/>
                </a:solidFill>
                <a:latin typeface="Open Sans"/>
                <a:ea typeface="Open Sans"/>
                <a:cs typeface="Open Sans"/>
              </a:rPr>
              <a:t>Have </a:t>
            </a:r>
            <a:r>
              <a:rPr lang="en-GB" b="1" dirty="0">
                <a:solidFill>
                  <a:srgbClr val="FFFFFE"/>
                </a:solidFill>
                <a:latin typeface="Open Sans"/>
                <a:ea typeface="Open Sans"/>
                <a:cs typeface="Open Sans"/>
              </a:rPr>
              <a:t>multiple coders </a:t>
            </a:r>
            <a:r>
              <a:rPr lang="en-GB" dirty="0">
                <a:solidFill>
                  <a:srgbClr val="FFFFFE"/>
                </a:solidFill>
                <a:latin typeface="Open Sans"/>
                <a:ea typeface="Open Sans"/>
                <a:cs typeface="Open Sans"/>
              </a:rPr>
              <a:t>develop the codebook and code the datasets</a:t>
            </a:r>
            <a:endParaRPr lang="en-GB" dirty="0">
              <a:solidFill>
                <a:srgbClr val="FFFFFE"/>
              </a:solidFill>
            </a:endParaRPr>
          </a:p>
          <a:p>
            <a:pPr>
              <a:spcBef>
                <a:spcPts val="0"/>
              </a:spcBef>
              <a:spcAft>
                <a:spcPts val="1200"/>
              </a:spcAft>
            </a:pPr>
            <a:r>
              <a:rPr lang="en-GB" dirty="0">
                <a:solidFill>
                  <a:srgbClr val="FFFFFE"/>
                </a:solidFill>
                <a:latin typeface="Open Sans"/>
                <a:ea typeface="Open Sans"/>
                <a:cs typeface="Open Sans"/>
              </a:rPr>
              <a:t>For team coding, </a:t>
            </a:r>
            <a:r>
              <a:rPr lang="en-GB" b="1" dirty="0">
                <a:solidFill>
                  <a:srgbClr val="FFFFFE"/>
                </a:solidFill>
                <a:latin typeface="Open Sans"/>
                <a:ea typeface="Open Sans"/>
                <a:cs typeface="Open Sans"/>
              </a:rPr>
              <a:t>engage in discussions about the code names</a:t>
            </a:r>
            <a:r>
              <a:rPr lang="en-GB" dirty="0">
                <a:solidFill>
                  <a:srgbClr val="FFFFFE"/>
                </a:solidFill>
                <a:latin typeface="Open Sans"/>
                <a:ea typeface="Open Sans"/>
                <a:cs typeface="Open Sans"/>
              </a:rPr>
              <a:t> and groups to define clear definitions</a:t>
            </a:r>
          </a:p>
          <a:p>
            <a:pPr>
              <a:spcBef>
                <a:spcPts val="0"/>
              </a:spcBef>
              <a:spcAft>
                <a:spcPts val="1200"/>
              </a:spcAft>
            </a:pPr>
            <a:r>
              <a:rPr lang="en-GB" dirty="0">
                <a:solidFill>
                  <a:srgbClr val="FFFFFE"/>
                </a:solidFill>
                <a:latin typeface="Open Sans"/>
                <a:ea typeface="Open Sans"/>
                <a:cs typeface="Open Sans"/>
              </a:rPr>
              <a:t>Having a </a:t>
            </a:r>
            <a:r>
              <a:rPr lang="en-GB" b="1" dirty="0">
                <a:solidFill>
                  <a:srgbClr val="FFFFFE"/>
                </a:solidFill>
                <a:latin typeface="Open Sans"/>
                <a:ea typeface="Open Sans"/>
                <a:cs typeface="Open Sans"/>
              </a:rPr>
              <a:t>second person review a sample </a:t>
            </a:r>
            <a:r>
              <a:rPr lang="en-GB" dirty="0">
                <a:solidFill>
                  <a:srgbClr val="FFFFFE"/>
                </a:solidFill>
                <a:latin typeface="Open Sans"/>
                <a:ea typeface="Open Sans"/>
                <a:cs typeface="Open Sans"/>
              </a:rPr>
              <a:t>of the data, to see if they arrive at the same conclusion</a:t>
            </a:r>
          </a:p>
          <a:p>
            <a:pPr>
              <a:spcBef>
                <a:spcPts val="0"/>
              </a:spcBef>
              <a:spcAft>
                <a:spcPts val="1200"/>
              </a:spcAft>
            </a:pPr>
            <a:r>
              <a:rPr lang="en-GB" b="1" dirty="0">
                <a:solidFill>
                  <a:srgbClr val="FFFFFE"/>
                </a:solidFill>
                <a:latin typeface="Open Sans"/>
                <a:ea typeface="Open Sans"/>
                <a:cs typeface="Open Sans"/>
              </a:rPr>
              <a:t>Review a sample of the data at a later stage </a:t>
            </a:r>
            <a:r>
              <a:rPr lang="en-GB" dirty="0">
                <a:solidFill>
                  <a:srgbClr val="FFFFFE"/>
                </a:solidFill>
                <a:latin typeface="Open Sans"/>
                <a:ea typeface="Open Sans"/>
                <a:cs typeface="Open Sans"/>
              </a:rPr>
              <a:t>to see if the codes have remained consistent</a:t>
            </a:r>
            <a:endParaRPr lang="en-DK" dirty="0">
              <a:solidFill>
                <a:srgbClr val="FFFFFE"/>
              </a:solidFill>
              <a:latin typeface="Open Sans"/>
              <a:ea typeface="Open Sans"/>
              <a:cs typeface="Open Sans"/>
            </a:endParaRPr>
          </a:p>
        </p:txBody>
      </p:sp>
    </p:spTree>
    <p:extLst>
      <p:ext uri="{BB962C8B-B14F-4D97-AF65-F5344CB8AC3E}">
        <p14:creationId xmlns:p14="http://schemas.microsoft.com/office/powerpoint/2010/main" val="228736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38" y="615156"/>
            <a:ext cx="10542124" cy="1152000"/>
          </a:xfrm>
        </p:spPr>
        <p:txBody>
          <a:bodyPr/>
          <a:lstStyle/>
          <a:p>
            <a:r>
              <a:rPr lang="en-US"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Amounts of data that gets coded </a:t>
            </a:r>
          </a:p>
        </p:txBody>
      </p:sp>
      <p:sp>
        <p:nvSpPr>
          <p:cNvPr id="3" name="Content Placeholder 2"/>
          <p:cNvSpPr>
            <a:spLocks noGrp="1"/>
          </p:cNvSpPr>
          <p:nvPr>
            <p:ph idx="1"/>
          </p:nvPr>
        </p:nvSpPr>
        <p:spPr>
          <a:xfrm>
            <a:off x="676347" y="1767156"/>
            <a:ext cx="10749402" cy="3077560"/>
          </a:xfrm>
        </p:spPr>
        <p:txBody>
          <a:bodyPr/>
          <a:lstStyle/>
          <a:p>
            <a:pPr marL="544616" lvl="1" indent="-342900">
              <a:lnSpc>
                <a:spcPct val="150000"/>
              </a:lnSpc>
              <a:spcBef>
                <a:spcPts val="0"/>
              </a:spcBef>
              <a:buClr>
                <a:schemeClr val="tx1"/>
              </a:buClr>
            </a:pPr>
            <a:r>
              <a:rPr lang="en-US" sz="2400" dirty="0">
                <a:latin typeface="Open Sans" panose="020B0606030504020204" pitchFamily="34" charset="0"/>
                <a:ea typeface="Open Sans" panose="020B0606030504020204" pitchFamily="34" charset="0"/>
                <a:cs typeface="Open Sans" panose="020B0606030504020204" pitchFamily="34" charset="0"/>
              </a:rPr>
              <a:t>There are various opinions ranging from coding all or most parts to coding those that are most needed</a:t>
            </a:r>
          </a:p>
          <a:p>
            <a:pPr marL="544616" lvl="1" indent="-342900">
              <a:lnSpc>
                <a:spcPct val="150000"/>
              </a:lnSpc>
              <a:spcBef>
                <a:spcPts val="0"/>
              </a:spcBef>
              <a:buClr>
                <a:schemeClr val="tx1"/>
              </a:buClr>
            </a:pPr>
            <a:r>
              <a:rPr lang="en-US" sz="2400" dirty="0">
                <a:latin typeface="Open Sans" panose="020B0606030504020204" pitchFamily="34" charset="0"/>
                <a:ea typeface="Open Sans" panose="020B0606030504020204" pitchFamily="34" charset="0"/>
                <a:cs typeface="Open Sans" panose="020B0606030504020204" pitchFamily="34" charset="0"/>
              </a:rPr>
              <a:t>Code in the beginning as much as you can </a:t>
            </a:r>
          </a:p>
          <a:p>
            <a:pPr marL="544616" lvl="1" indent="-342900">
              <a:lnSpc>
                <a:spcPct val="150000"/>
              </a:lnSpc>
              <a:spcBef>
                <a:spcPts val="0"/>
              </a:spcBef>
              <a:buClr>
                <a:schemeClr val="tx1"/>
              </a:buClr>
            </a:pPr>
            <a:r>
              <a:rPr lang="en-US" sz="2400" dirty="0">
                <a:latin typeface="Open Sans" panose="020B0606030504020204" pitchFamily="34" charset="0"/>
                <a:ea typeface="Open Sans" panose="020B0606030504020204" pitchFamily="34" charset="0"/>
                <a:cs typeface="Open Sans" panose="020B0606030504020204" pitchFamily="34" charset="0"/>
              </a:rPr>
              <a:t>The more experience in data analysis you have the more confident you feel selecting the relevant text </a:t>
            </a:r>
          </a:p>
          <a:p>
            <a:pPr marL="544616" lvl="1" indent="-342900">
              <a:lnSpc>
                <a:spcPct val="150000"/>
              </a:lnSpc>
              <a:spcBef>
                <a:spcPts val="0"/>
              </a:spcBef>
              <a:buClr>
                <a:schemeClr val="tx1"/>
              </a:buClr>
            </a:pPr>
            <a:r>
              <a:rPr lang="en-US" sz="2400" dirty="0">
                <a:latin typeface="Open Sans" panose="020B0606030504020204" pitchFamily="34" charset="0"/>
                <a:ea typeface="Open Sans" panose="020B0606030504020204" pitchFamily="34" charset="0"/>
                <a:cs typeface="Open Sans" panose="020B0606030504020204" pitchFamily="34" charset="0"/>
              </a:rPr>
              <a:t>Keep in mind practicalities </a:t>
            </a:r>
          </a:p>
        </p:txBody>
      </p:sp>
      <p:sp>
        <p:nvSpPr>
          <p:cNvPr id="4" name="Slide Number Placeholder 3">
            <a:extLst>
              <a:ext uri="{FF2B5EF4-FFF2-40B4-BE49-F238E27FC236}">
                <a16:creationId xmlns:a16="http://schemas.microsoft.com/office/drawing/2014/main" id="{AB7B2EED-F3B3-7EF0-7DE3-D0E58D136DA7}"/>
              </a:ext>
            </a:extLst>
          </p:cNvPr>
          <p:cNvSpPr>
            <a:spLocks noGrp="1"/>
          </p:cNvSpPr>
          <p:nvPr>
            <p:ph type="sldNum" sz="quarter" idx="12"/>
          </p:nvPr>
        </p:nvSpPr>
        <p:spPr/>
        <p:txBody>
          <a:bodyPr/>
          <a:lstStyle/>
          <a:p>
            <a:fld id="{2026EB2A-1F26-4143-92A6-3B752CD465DB}" type="slidenum">
              <a:rPr lang="it-IT" smtClean="0"/>
              <a:t>25</a:t>
            </a:fld>
            <a:endParaRPr lang="it-IT"/>
          </a:p>
        </p:txBody>
      </p:sp>
    </p:spTree>
    <p:extLst>
      <p:ext uri="{BB962C8B-B14F-4D97-AF65-F5344CB8AC3E}">
        <p14:creationId xmlns:p14="http://schemas.microsoft.com/office/powerpoint/2010/main" val="818995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D0F7-F301-4AB4-9C0D-0A3A98200261}"/>
              </a:ext>
            </a:extLst>
          </p:cNvPr>
          <p:cNvSpPr>
            <a:spLocks noGrp="1"/>
          </p:cNvSpPr>
          <p:nvPr>
            <p:ph type="title"/>
          </p:nvPr>
        </p:nvSpPr>
        <p:spPr>
          <a:xfrm>
            <a:off x="474170" y="272762"/>
            <a:ext cx="12183768" cy="1152000"/>
          </a:xfrm>
        </p:spPr>
        <p:txBody>
          <a:bodyPr/>
          <a:lstStyle/>
          <a:p>
            <a:r>
              <a:rPr lang="en-GB" sz="4800" b="0" kern="1400" spc="230" dirty="0">
                <a:latin typeface="HALDEN SOLID" pitchFamily="2" charset="0"/>
                <a:ea typeface="Open Sans SemiBold" panose="020B0706030804020204" pitchFamily="34" charset="0"/>
                <a:cs typeface="Open Sans SemiBold" panose="020B0706030804020204" pitchFamily="34" charset="0"/>
              </a:rPr>
              <a:t>Options for coding data</a:t>
            </a:r>
            <a:endParaRPr lang="en-DK" sz="4400" dirty="0"/>
          </a:p>
        </p:txBody>
      </p:sp>
      <p:sp>
        <p:nvSpPr>
          <p:cNvPr id="3" name="Content Placeholder 2">
            <a:extLst>
              <a:ext uri="{FF2B5EF4-FFF2-40B4-BE49-F238E27FC236}">
                <a16:creationId xmlns:a16="http://schemas.microsoft.com/office/drawing/2014/main" id="{95BD1D73-B3CD-40F4-8B5B-3F5603CB694B}"/>
              </a:ext>
            </a:extLst>
          </p:cNvPr>
          <p:cNvSpPr>
            <a:spLocks noGrp="1"/>
          </p:cNvSpPr>
          <p:nvPr>
            <p:ph idx="1"/>
          </p:nvPr>
        </p:nvSpPr>
        <p:spPr>
          <a:xfrm>
            <a:off x="474170" y="1631942"/>
            <a:ext cx="5621829" cy="3990936"/>
          </a:xfrm>
          <a:solidFill>
            <a:srgbClr val="0070BA"/>
          </a:solidFill>
        </p:spPr>
        <p:txBody>
          <a:bodyPr/>
          <a:lstStyle/>
          <a:p>
            <a:pPr>
              <a:buClr>
                <a:srgbClr val="FFFFFE"/>
              </a:buClr>
            </a:pPr>
            <a:endParaRPr lang="en-GB" dirty="0">
              <a:solidFill>
                <a:srgbClr val="FFFFFE"/>
              </a:solidFill>
            </a:endParaRPr>
          </a:p>
          <a:p>
            <a:pPr>
              <a:buClr>
                <a:srgbClr val="FFFFFE"/>
              </a:buClr>
            </a:pPr>
            <a:endParaRPr lang="en-GB" dirty="0">
              <a:solidFill>
                <a:srgbClr val="FFFFFE"/>
              </a:solidFill>
            </a:endParaRPr>
          </a:p>
          <a:p>
            <a:pPr>
              <a:buClr>
                <a:srgbClr val="FFFFFE"/>
              </a:buClr>
            </a:pPr>
            <a:r>
              <a:rPr lang="en-GB" dirty="0">
                <a:solidFill>
                  <a:srgbClr val="FFFFFE"/>
                </a:solidFill>
              </a:rPr>
              <a:t>Data can be </a:t>
            </a:r>
            <a:r>
              <a:rPr lang="en-GB" b="1" dirty="0">
                <a:solidFill>
                  <a:srgbClr val="FFFFFE"/>
                </a:solidFill>
              </a:rPr>
              <a:t>coded manually by using Word or paper</a:t>
            </a:r>
            <a:r>
              <a:rPr lang="en-GB" dirty="0">
                <a:solidFill>
                  <a:srgbClr val="FFFFFE"/>
                </a:solidFill>
              </a:rPr>
              <a:t>, by highlighting text or photo sections in certain colours and adding comments to the margins. </a:t>
            </a:r>
          </a:p>
          <a:p>
            <a:pPr>
              <a:buClr>
                <a:srgbClr val="FFFFFE"/>
              </a:buClr>
            </a:pPr>
            <a:r>
              <a:rPr lang="en-GB" dirty="0">
                <a:solidFill>
                  <a:srgbClr val="FFFFFE"/>
                </a:solidFill>
              </a:rPr>
              <a:t>Coding manually tends to be </a:t>
            </a:r>
            <a:r>
              <a:rPr lang="en-GB" b="1" dirty="0">
                <a:solidFill>
                  <a:srgbClr val="FFFFFE"/>
                </a:solidFill>
              </a:rPr>
              <a:t>more intuitive and is great for researchers new to qualitative analysis</a:t>
            </a:r>
            <a:r>
              <a:rPr lang="en-GB" dirty="0">
                <a:solidFill>
                  <a:srgbClr val="FFFFFE"/>
                </a:solidFill>
              </a:rPr>
              <a:t> because it creates a good understanding of the data and analysis flow. </a:t>
            </a:r>
          </a:p>
        </p:txBody>
      </p:sp>
      <p:sp>
        <p:nvSpPr>
          <p:cNvPr id="4" name="Slide Number Placeholder 3">
            <a:extLst>
              <a:ext uri="{FF2B5EF4-FFF2-40B4-BE49-F238E27FC236}">
                <a16:creationId xmlns:a16="http://schemas.microsoft.com/office/drawing/2014/main" id="{8663ECB3-45AE-E667-80CD-1F85F730BB9F}"/>
              </a:ext>
            </a:extLst>
          </p:cNvPr>
          <p:cNvSpPr>
            <a:spLocks noGrp="1"/>
          </p:cNvSpPr>
          <p:nvPr>
            <p:ph type="sldNum" sz="quarter" idx="12"/>
          </p:nvPr>
        </p:nvSpPr>
        <p:spPr/>
        <p:txBody>
          <a:bodyPr/>
          <a:lstStyle/>
          <a:p>
            <a:fld id="{2026EB2A-1F26-4143-92A6-3B752CD465DB}" type="slidenum">
              <a:rPr lang="it-IT" smtClean="0"/>
              <a:t>26</a:t>
            </a:fld>
            <a:endParaRPr lang="it-IT"/>
          </a:p>
        </p:txBody>
      </p:sp>
      <p:sp>
        <p:nvSpPr>
          <p:cNvPr id="9" name="Content Placeholder 2">
            <a:extLst>
              <a:ext uri="{FF2B5EF4-FFF2-40B4-BE49-F238E27FC236}">
                <a16:creationId xmlns:a16="http://schemas.microsoft.com/office/drawing/2014/main" id="{A41E7D29-E465-587B-FC1C-D829E5F3D762}"/>
              </a:ext>
            </a:extLst>
          </p:cNvPr>
          <p:cNvSpPr txBox="1">
            <a:spLocks/>
          </p:cNvSpPr>
          <p:nvPr/>
        </p:nvSpPr>
        <p:spPr>
          <a:xfrm>
            <a:off x="6960782" y="1628368"/>
            <a:ext cx="4757047" cy="3990935"/>
          </a:xfrm>
          <a:prstGeom prst="rect">
            <a:avLst/>
          </a:prstGeom>
          <a:solidFill>
            <a:srgbClr val="0070BA"/>
          </a:solidFill>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pPr>
            <a:endParaRPr lang="en-GB" dirty="0">
              <a:solidFill>
                <a:srgbClr val="FFFFFE"/>
              </a:solidFill>
            </a:endParaRPr>
          </a:p>
          <a:p>
            <a:pPr>
              <a:spcBef>
                <a:spcPts val="0"/>
              </a:spcBef>
              <a:spcAft>
                <a:spcPts val="600"/>
              </a:spcAft>
              <a:buClr>
                <a:srgbClr val="FFFFFE"/>
              </a:buClr>
            </a:pPr>
            <a:endParaRPr lang="en-GB" dirty="0">
              <a:solidFill>
                <a:srgbClr val="FFFFFE"/>
              </a:solidFill>
            </a:endParaRPr>
          </a:p>
          <a:p>
            <a:pPr>
              <a:spcBef>
                <a:spcPts val="0"/>
              </a:spcBef>
              <a:spcAft>
                <a:spcPts val="600"/>
              </a:spcAft>
              <a:buClr>
                <a:srgbClr val="FFFFFE"/>
              </a:buClr>
            </a:pPr>
            <a:r>
              <a:rPr lang="en-GB" dirty="0">
                <a:solidFill>
                  <a:srgbClr val="FFFFFE"/>
                </a:solidFill>
              </a:rPr>
              <a:t>MAXQDA, NVivo or </a:t>
            </a:r>
            <a:r>
              <a:rPr lang="en-GB" dirty="0" err="1">
                <a:solidFill>
                  <a:srgbClr val="FFFFFE"/>
                </a:solidFill>
              </a:rPr>
              <a:t>Atlas.ti</a:t>
            </a:r>
            <a:endParaRPr lang="en-GB" dirty="0">
              <a:solidFill>
                <a:srgbClr val="FFFFFE"/>
              </a:solidFill>
            </a:endParaRPr>
          </a:p>
          <a:p>
            <a:pPr>
              <a:spcBef>
                <a:spcPts val="0"/>
              </a:spcBef>
              <a:spcAft>
                <a:spcPts val="600"/>
              </a:spcAft>
              <a:buClr>
                <a:srgbClr val="FFFFFE"/>
              </a:buClr>
            </a:pPr>
            <a:r>
              <a:rPr lang="en-GB" dirty="0">
                <a:solidFill>
                  <a:srgbClr val="FFFFFE"/>
                </a:solidFill>
              </a:rPr>
              <a:t>Great for larger amounts of data</a:t>
            </a:r>
          </a:p>
          <a:p>
            <a:pPr>
              <a:spcBef>
                <a:spcPts val="0"/>
              </a:spcBef>
              <a:spcAft>
                <a:spcPts val="600"/>
              </a:spcAft>
              <a:buClr>
                <a:srgbClr val="FFFFFE"/>
              </a:buClr>
            </a:pPr>
            <a:r>
              <a:rPr lang="en-GB" dirty="0">
                <a:solidFill>
                  <a:srgbClr val="FFFFFE"/>
                </a:solidFill>
              </a:rPr>
              <a:t>Easy re-coding and coding tracking</a:t>
            </a:r>
          </a:p>
          <a:p>
            <a:pPr>
              <a:spcBef>
                <a:spcPts val="0"/>
              </a:spcBef>
              <a:spcAft>
                <a:spcPts val="600"/>
              </a:spcAft>
              <a:buClr>
                <a:srgbClr val="FFFFFE"/>
              </a:buClr>
            </a:pPr>
            <a:r>
              <a:rPr lang="en-GB" dirty="0">
                <a:solidFill>
                  <a:srgbClr val="FFFFFE"/>
                </a:solidFill>
              </a:rPr>
              <a:t>Texts, images, and videos</a:t>
            </a:r>
          </a:p>
          <a:p>
            <a:pPr>
              <a:spcBef>
                <a:spcPts val="0"/>
              </a:spcBef>
              <a:spcAft>
                <a:spcPts val="600"/>
              </a:spcAft>
              <a:buClr>
                <a:srgbClr val="FFFFFE"/>
              </a:buClr>
            </a:pPr>
            <a:r>
              <a:rPr lang="en-GB" dirty="0">
                <a:solidFill>
                  <a:srgbClr val="FFFFFE"/>
                </a:solidFill>
              </a:rPr>
              <a:t>Can be comprehensive to learn esp. for more advance analysis tools</a:t>
            </a:r>
          </a:p>
          <a:p>
            <a:pPr>
              <a:spcBef>
                <a:spcPts val="0"/>
              </a:spcBef>
              <a:spcAft>
                <a:spcPts val="600"/>
              </a:spcAft>
              <a:buClr>
                <a:srgbClr val="FFFFFE"/>
              </a:buClr>
            </a:pPr>
            <a:r>
              <a:rPr lang="en-GB" dirty="0">
                <a:solidFill>
                  <a:srgbClr val="FFFFFE"/>
                </a:solidFill>
              </a:rPr>
              <a:t>Not a substitute for analysis</a:t>
            </a:r>
          </a:p>
        </p:txBody>
      </p:sp>
      <p:sp>
        <p:nvSpPr>
          <p:cNvPr id="8" name="TextBox 7">
            <a:extLst>
              <a:ext uri="{FF2B5EF4-FFF2-40B4-BE49-F238E27FC236}">
                <a16:creationId xmlns:a16="http://schemas.microsoft.com/office/drawing/2014/main" id="{B5B1988C-92E5-3448-733B-D946B09AB42D}"/>
              </a:ext>
            </a:extLst>
          </p:cNvPr>
          <p:cNvSpPr txBox="1"/>
          <p:nvPr/>
        </p:nvSpPr>
        <p:spPr>
          <a:xfrm>
            <a:off x="573206" y="1833086"/>
            <a:ext cx="3794078" cy="461665"/>
          </a:xfrm>
          <a:prstGeom prst="rect">
            <a:avLst/>
          </a:prstGeom>
          <a:noFill/>
        </p:spPr>
        <p:txBody>
          <a:bodyPr wrap="square" rtlCol="0">
            <a:spAutoFit/>
          </a:bodyPr>
          <a:lstStyle/>
          <a:p>
            <a:r>
              <a:rPr lang="en-US" sz="24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Manual coding</a:t>
            </a:r>
          </a:p>
        </p:txBody>
      </p:sp>
      <p:sp>
        <p:nvSpPr>
          <p:cNvPr id="10" name="TextBox 9">
            <a:extLst>
              <a:ext uri="{FF2B5EF4-FFF2-40B4-BE49-F238E27FC236}">
                <a16:creationId xmlns:a16="http://schemas.microsoft.com/office/drawing/2014/main" id="{9709D2CC-8D35-06EB-52EB-FE0A219B3595}"/>
              </a:ext>
            </a:extLst>
          </p:cNvPr>
          <p:cNvSpPr txBox="1"/>
          <p:nvPr/>
        </p:nvSpPr>
        <p:spPr>
          <a:xfrm>
            <a:off x="7118037" y="1833085"/>
            <a:ext cx="3794078" cy="461665"/>
          </a:xfrm>
          <a:prstGeom prst="rect">
            <a:avLst/>
          </a:prstGeom>
          <a:noFill/>
        </p:spPr>
        <p:txBody>
          <a:bodyPr wrap="square" rtlCol="0">
            <a:spAutoFit/>
          </a:bodyPr>
          <a:lstStyle/>
          <a:p>
            <a:r>
              <a:rPr lang="en-US" sz="24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Coding with Software</a:t>
            </a:r>
          </a:p>
        </p:txBody>
      </p:sp>
    </p:spTree>
    <p:extLst>
      <p:ext uri="{BB962C8B-B14F-4D97-AF65-F5344CB8AC3E}">
        <p14:creationId xmlns:p14="http://schemas.microsoft.com/office/powerpoint/2010/main" val="3932576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39B6-C65E-4629-9BF6-4B222BA7870B}"/>
              </a:ext>
            </a:extLst>
          </p:cNvPr>
          <p:cNvSpPr>
            <a:spLocks noGrp="1"/>
          </p:cNvSpPr>
          <p:nvPr>
            <p:ph type="title"/>
          </p:nvPr>
        </p:nvSpPr>
        <p:spPr>
          <a:xfrm>
            <a:off x="766251" y="226988"/>
            <a:ext cx="10542124" cy="1152000"/>
          </a:xfrm>
        </p:spPr>
        <p:txBody>
          <a:bodyPr/>
          <a:lstStyle/>
          <a:p>
            <a:r>
              <a:rPr lang="en-GB" sz="54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Codebook</a:t>
            </a:r>
            <a:endParaRPr lang="en-DK" sz="54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endParaRPr>
          </a:p>
        </p:txBody>
      </p:sp>
      <p:graphicFrame>
        <p:nvGraphicFramePr>
          <p:cNvPr id="4" name="Content Placeholder 3">
            <a:extLst>
              <a:ext uri="{FF2B5EF4-FFF2-40B4-BE49-F238E27FC236}">
                <a16:creationId xmlns:a16="http://schemas.microsoft.com/office/drawing/2014/main" id="{C14AF893-74D0-4149-94CA-AECA2C01794B}"/>
              </a:ext>
            </a:extLst>
          </p:cNvPr>
          <p:cNvGraphicFramePr>
            <a:graphicFrameLocks noGrp="1"/>
          </p:cNvGraphicFramePr>
          <p:nvPr>
            <p:ph idx="1"/>
            <p:extLst>
              <p:ext uri="{D42A27DB-BD31-4B8C-83A1-F6EECF244321}">
                <p14:modId xmlns:p14="http://schemas.microsoft.com/office/powerpoint/2010/main" val="2618830580"/>
              </p:ext>
            </p:extLst>
          </p:nvPr>
        </p:nvGraphicFramePr>
        <p:xfrm>
          <a:off x="4223849" y="1318021"/>
          <a:ext cx="7457082" cy="4426722"/>
        </p:xfrm>
        <a:graphic>
          <a:graphicData uri="http://schemas.openxmlformats.org/drawingml/2006/table">
            <a:tbl>
              <a:tblPr/>
              <a:tblGrid>
                <a:gridCol w="1637828">
                  <a:extLst>
                    <a:ext uri="{9D8B030D-6E8A-4147-A177-3AD203B41FA5}">
                      <a16:colId xmlns:a16="http://schemas.microsoft.com/office/drawing/2014/main" val="531977430"/>
                    </a:ext>
                  </a:extLst>
                </a:gridCol>
                <a:gridCol w="5819254">
                  <a:extLst>
                    <a:ext uri="{9D8B030D-6E8A-4147-A177-3AD203B41FA5}">
                      <a16:colId xmlns:a16="http://schemas.microsoft.com/office/drawing/2014/main" val="778003914"/>
                    </a:ext>
                  </a:extLst>
                </a:gridCol>
              </a:tblGrid>
              <a:tr h="403362">
                <a:tc>
                  <a:txBody>
                    <a:bodyPr/>
                    <a:lstStyle/>
                    <a:p>
                      <a:pPr algn="ctr" rtl="0" fontAlgn="base"/>
                      <a:r>
                        <a:rPr lang="en-GB" sz="2000"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Code</a:t>
                      </a:r>
                      <a:r>
                        <a:rPr lang="en-GB" sz="20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FFFFFE"/>
                      </a:solidFill>
                      <a:prstDash val="solid"/>
                      <a:round/>
                      <a:headEnd type="none" w="med" len="med"/>
                      <a:tailEnd type="none" w="med" len="med"/>
                    </a:lnL>
                    <a:lnR w="28575" cap="flat" cmpd="sng" algn="ctr">
                      <a:solidFill>
                        <a:srgbClr val="FFFFFE"/>
                      </a:solidFill>
                      <a:prstDash val="solid"/>
                      <a:round/>
                      <a:headEnd type="none" w="med" len="med"/>
                      <a:tailEnd type="none" w="med" len="med"/>
                    </a:lnR>
                    <a:lnT w="28575" cap="flat" cmpd="sng" algn="ctr">
                      <a:solidFill>
                        <a:srgbClr val="FFFFFE"/>
                      </a:solidFill>
                      <a:prstDash val="solid"/>
                      <a:round/>
                      <a:headEnd type="none" w="med" len="med"/>
                      <a:tailEnd type="none" w="med" len="med"/>
                    </a:lnT>
                    <a:lnB w="28575" cap="flat" cmpd="sng" algn="ctr">
                      <a:solidFill>
                        <a:srgbClr val="FFFFF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rtl="0" fontAlgn="base"/>
                      <a:r>
                        <a:rPr lang="en-GB" sz="2000" b="0" i="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Cash withdrawal </a:t>
                      </a:r>
                      <a:endParaRPr lang="en-GB" sz="3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FFFFFE"/>
                      </a:solidFill>
                      <a:prstDash val="solid"/>
                      <a:round/>
                      <a:headEnd type="none" w="med" len="med"/>
                      <a:tailEnd type="none" w="med" len="med"/>
                    </a:lnL>
                    <a:lnR w="28575" cap="flat" cmpd="sng" algn="ctr">
                      <a:solidFill>
                        <a:srgbClr val="FFFFFE"/>
                      </a:solidFill>
                      <a:prstDash val="solid"/>
                      <a:round/>
                      <a:headEnd type="none" w="med" len="med"/>
                      <a:tailEnd type="none" w="med" len="med"/>
                    </a:lnR>
                    <a:lnT w="28575" cap="flat" cmpd="sng" algn="ctr">
                      <a:solidFill>
                        <a:srgbClr val="FFFFFE"/>
                      </a:solidFill>
                      <a:prstDash val="solid"/>
                      <a:round/>
                      <a:headEnd type="none" w="med" len="med"/>
                      <a:tailEnd type="none" w="med" len="med"/>
                    </a:lnT>
                    <a:lnB w="28575" cap="flat" cmpd="sng" algn="ctr">
                      <a:solidFill>
                        <a:srgbClr val="FFFFFE"/>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909537046"/>
                  </a:ext>
                </a:extLst>
              </a:tr>
              <a:tr h="664360">
                <a:tc>
                  <a:txBody>
                    <a:bodyPr/>
                    <a:lstStyle/>
                    <a:p>
                      <a:pPr algn="ctr" rtl="0" fontAlgn="base"/>
                      <a:r>
                        <a:rPr lang="en-GB" sz="2000"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Definition</a:t>
                      </a:r>
                      <a:r>
                        <a:rPr lang="en-GB" sz="20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FFFFFE"/>
                      </a:solidFill>
                      <a:prstDash val="solid"/>
                      <a:round/>
                      <a:headEnd type="none" w="med" len="med"/>
                      <a:tailEnd type="none" w="med" len="med"/>
                    </a:lnL>
                    <a:lnR w="28575" cap="flat" cmpd="sng" algn="ctr">
                      <a:solidFill>
                        <a:srgbClr val="FFFFFE"/>
                      </a:solidFill>
                      <a:prstDash val="solid"/>
                      <a:round/>
                      <a:headEnd type="none" w="med" len="med"/>
                      <a:tailEnd type="none" w="med" len="med"/>
                    </a:lnR>
                    <a:lnT w="28575" cap="flat" cmpd="sng" algn="ctr">
                      <a:solidFill>
                        <a:srgbClr val="FFFFFE"/>
                      </a:solidFill>
                      <a:prstDash val="solid"/>
                      <a:round/>
                      <a:headEnd type="none" w="med" len="med"/>
                      <a:tailEnd type="none" w="med" len="med"/>
                    </a:lnT>
                    <a:lnB w="28575" cap="flat" cmpd="sng" algn="ctr">
                      <a:solidFill>
                        <a:srgbClr val="FFFFF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rtl="0" fontAlgn="base"/>
                      <a:r>
                        <a:rPr lang="en-GB" sz="20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Any reference to beneficiaries withdrawing cash assistance from an ATM </a:t>
                      </a:r>
                      <a:endParaRPr lang="en-GB" sz="3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FFFFFE"/>
                      </a:solidFill>
                      <a:prstDash val="solid"/>
                      <a:round/>
                      <a:headEnd type="none" w="med" len="med"/>
                      <a:tailEnd type="none" w="med" len="med"/>
                    </a:lnL>
                    <a:lnR w="28575" cap="flat" cmpd="sng" algn="ctr">
                      <a:solidFill>
                        <a:srgbClr val="FFFFFE"/>
                      </a:solidFill>
                      <a:prstDash val="solid"/>
                      <a:round/>
                      <a:headEnd type="none" w="med" len="med"/>
                      <a:tailEnd type="none" w="med" len="med"/>
                    </a:lnR>
                    <a:lnT w="28575" cap="flat" cmpd="sng" algn="ctr">
                      <a:solidFill>
                        <a:srgbClr val="FFFFFE"/>
                      </a:solidFill>
                      <a:prstDash val="solid"/>
                      <a:round/>
                      <a:headEnd type="none" w="med" len="med"/>
                      <a:tailEnd type="none" w="med" len="med"/>
                    </a:lnT>
                    <a:lnB w="28575" cap="flat" cmpd="sng" algn="ctr">
                      <a:solidFill>
                        <a:srgbClr val="FFFFFE"/>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460627331"/>
                  </a:ext>
                </a:extLst>
              </a:tr>
              <a:tr h="925358">
                <a:tc>
                  <a:txBody>
                    <a:bodyPr/>
                    <a:lstStyle/>
                    <a:p>
                      <a:pPr algn="ctr" rtl="0" fontAlgn="base"/>
                      <a:r>
                        <a:rPr lang="en-GB" sz="2000" b="1" i="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When to use</a:t>
                      </a:r>
                      <a:r>
                        <a:rPr lang="en-GB" sz="2000" b="0" i="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FFFFFE"/>
                      </a:solidFill>
                      <a:prstDash val="solid"/>
                      <a:round/>
                      <a:headEnd type="none" w="med" len="med"/>
                      <a:tailEnd type="none" w="med" len="med"/>
                    </a:lnL>
                    <a:lnR w="28575" cap="flat" cmpd="sng" algn="ctr">
                      <a:solidFill>
                        <a:srgbClr val="FFFFFE"/>
                      </a:solidFill>
                      <a:prstDash val="solid"/>
                      <a:round/>
                      <a:headEnd type="none" w="med" len="med"/>
                      <a:tailEnd type="none" w="med" len="med"/>
                    </a:lnR>
                    <a:lnT w="28575" cap="flat" cmpd="sng" algn="ctr">
                      <a:solidFill>
                        <a:srgbClr val="FFFFFE"/>
                      </a:solidFill>
                      <a:prstDash val="solid"/>
                      <a:round/>
                      <a:headEnd type="none" w="med" len="med"/>
                      <a:tailEnd type="none" w="med" len="med"/>
                    </a:lnT>
                    <a:lnB w="28575" cap="flat" cmpd="sng" algn="ctr">
                      <a:solidFill>
                        <a:srgbClr val="FFFFF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rtl="0" fontAlgn="base"/>
                      <a:r>
                        <a:rPr lang="en-GB" sz="20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Use specifically when there is talk about how cash assistance has been accessed/withdrawn using card/ ATM  </a:t>
                      </a:r>
                      <a:endParaRPr lang="en-GB" sz="3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FFFFFE"/>
                      </a:solidFill>
                      <a:prstDash val="solid"/>
                      <a:round/>
                      <a:headEnd type="none" w="med" len="med"/>
                      <a:tailEnd type="none" w="med" len="med"/>
                    </a:lnL>
                    <a:lnR w="28575" cap="flat" cmpd="sng" algn="ctr">
                      <a:solidFill>
                        <a:srgbClr val="FFFFFE"/>
                      </a:solidFill>
                      <a:prstDash val="solid"/>
                      <a:round/>
                      <a:headEnd type="none" w="med" len="med"/>
                      <a:tailEnd type="none" w="med" len="med"/>
                    </a:lnR>
                    <a:lnT w="28575" cap="flat" cmpd="sng" algn="ctr">
                      <a:solidFill>
                        <a:srgbClr val="FFFFFE"/>
                      </a:solidFill>
                      <a:prstDash val="solid"/>
                      <a:round/>
                      <a:headEnd type="none" w="med" len="med"/>
                      <a:tailEnd type="none" w="med" len="med"/>
                    </a:lnT>
                    <a:lnB w="28575" cap="flat" cmpd="sng" algn="ctr">
                      <a:solidFill>
                        <a:srgbClr val="FFFFFE"/>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330621905"/>
                  </a:ext>
                </a:extLst>
              </a:tr>
              <a:tr h="1186358">
                <a:tc>
                  <a:txBody>
                    <a:bodyPr/>
                    <a:lstStyle/>
                    <a:p>
                      <a:pPr algn="ctr" rtl="0" fontAlgn="base"/>
                      <a:r>
                        <a:rPr lang="en-GB" sz="2000"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When not to use</a:t>
                      </a:r>
                      <a:r>
                        <a:rPr lang="en-GB" sz="20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FFFFFE"/>
                      </a:solidFill>
                      <a:prstDash val="solid"/>
                      <a:round/>
                      <a:headEnd type="none" w="med" len="med"/>
                      <a:tailEnd type="none" w="med" len="med"/>
                    </a:lnL>
                    <a:lnR w="28575" cap="flat" cmpd="sng" algn="ctr">
                      <a:solidFill>
                        <a:srgbClr val="FFFFFE"/>
                      </a:solidFill>
                      <a:prstDash val="solid"/>
                      <a:round/>
                      <a:headEnd type="none" w="med" len="med"/>
                      <a:tailEnd type="none" w="med" len="med"/>
                    </a:lnR>
                    <a:lnT w="28575" cap="flat" cmpd="sng" algn="ctr">
                      <a:solidFill>
                        <a:srgbClr val="FFFFFE"/>
                      </a:solidFill>
                      <a:prstDash val="solid"/>
                      <a:round/>
                      <a:headEnd type="none" w="med" len="med"/>
                      <a:tailEnd type="none" w="med" len="med"/>
                    </a:lnT>
                    <a:lnB w="28575" cap="flat" cmpd="sng" algn="ctr">
                      <a:solidFill>
                        <a:srgbClr val="FFFFF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rtl="0" fontAlgn="base"/>
                      <a:r>
                        <a:rPr lang="en-GB" sz="20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Avoid using if respondent is discussing different means of accessing cash assistance, or if the respondents discuss using the card to access money in general</a:t>
                      </a:r>
                      <a:endParaRPr lang="en-GB" sz="3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FFFFFE"/>
                      </a:solidFill>
                      <a:prstDash val="solid"/>
                      <a:round/>
                      <a:headEnd type="none" w="med" len="med"/>
                      <a:tailEnd type="none" w="med" len="med"/>
                    </a:lnL>
                    <a:lnR w="28575" cap="flat" cmpd="sng" algn="ctr">
                      <a:solidFill>
                        <a:srgbClr val="FFFFFE"/>
                      </a:solidFill>
                      <a:prstDash val="solid"/>
                      <a:round/>
                      <a:headEnd type="none" w="med" len="med"/>
                      <a:tailEnd type="none" w="med" len="med"/>
                    </a:lnR>
                    <a:lnT w="28575" cap="flat" cmpd="sng" algn="ctr">
                      <a:solidFill>
                        <a:srgbClr val="FFFFFE"/>
                      </a:solidFill>
                      <a:prstDash val="solid"/>
                      <a:round/>
                      <a:headEnd type="none" w="med" len="med"/>
                      <a:tailEnd type="none" w="med" len="med"/>
                    </a:lnT>
                    <a:lnB w="28575" cap="flat" cmpd="sng" algn="ctr">
                      <a:solidFill>
                        <a:srgbClr val="FFFFFE"/>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593027262"/>
                  </a:ext>
                </a:extLst>
              </a:tr>
              <a:tr h="925358">
                <a:tc>
                  <a:txBody>
                    <a:bodyPr/>
                    <a:lstStyle/>
                    <a:p>
                      <a:pPr algn="ctr" rtl="0" fontAlgn="base"/>
                      <a:r>
                        <a:rPr lang="en-GB" sz="2000"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Example</a:t>
                      </a:r>
                      <a:r>
                        <a:rPr lang="en-GB" sz="20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FFFFFE"/>
                      </a:solidFill>
                      <a:prstDash val="solid"/>
                      <a:round/>
                      <a:headEnd type="none" w="med" len="med"/>
                      <a:tailEnd type="none" w="med" len="med"/>
                    </a:lnL>
                    <a:lnR w="28575" cap="flat" cmpd="sng" algn="ctr">
                      <a:solidFill>
                        <a:srgbClr val="FFFFFE"/>
                      </a:solidFill>
                      <a:prstDash val="solid"/>
                      <a:round/>
                      <a:headEnd type="none" w="med" len="med"/>
                      <a:tailEnd type="none" w="med" len="med"/>
                    </a:lnR>
                    <a:lnT w="28575" cap="flat" cmpd="sng" algn="ctr">
                      <a:solidFill>
                        <a:srgbClr val="FFFFFE"/>
                      </a:solidFill>
                      <a:prstDash val="solid"/>
                      <a:round/>
                      <a:headEnd type="none" w="med" len="med"/>
                      <a:tailEnd type="none" w="med" len="med"/>
                    </a:lnT>
                    <a:lnB w="28575" cap="flat" cmpd="sng" algn="ctr">
                      <a:solidFill>
                        <a:srgbClr val="FFFFF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rtl="0" fontAlgn="base"/>
                      <a:r>
                        <a:rPr lang="en-GB" sz="20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‘I always withdraw money on market days because that’s when I travel into town where the ATM is’ </a:t>
                      </a:r>
                      <a:endParaRPr lang="en-GB" sz="3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FFFFFE"/>
                      </a:solidFill>
                      <a:prstDash val="solid"/>
                      <a:round/>
                      <a:headEnd type="none" w="med" len="med"/>
                      <a:tailEnd type="none" w="med" len="med"/>
                    </a:lnL>
                    <a:lnR w="28575" cap="flat" cmpd="sng" algn="ctr">
                      <a:solidFill>
                        <a:srgbClr val="FFFFFE"/>
                      </a:solidFill>
                      <a:prstDash val="solid"/>
                      <a:round/>
                      <a:headEnd type="none" w="med" len="med"/>
                      <a:tailEnd type="none" w="med" len="med"/>
                    </a:lnR>
                    <a:lnT w="28575" cap="flat" cmpd="sng" algn="ctr">
                      <a:solidFill>
                        <a:srgbClr val="FFFFFE"/>
                      </a:solidFill>
                      <a:prstDash val="solid"/>
                      <a:round/>
                      <a:headEnd type="none" w="med" len="med"/>
                      <a:tailEnd type="none" w="med" len="med"/>
                    </a:lnT>
                    <a:lnB w="28575" cap="flat" cmpd="sng" algn="ctr">
                      <a:solidFill>
                        <a:srgbClr val="FFFFFE"/>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247871347"/>
                  </a:ext>
                </a:extLst>
              </a:tr>
            </a:tbl>
          </a:graphicData>
        </a:graphic>
      </p:graphicFrame>
      <p:sp>
        <p:nvSpPr>
          <p:cNvPr id="5" name="TextBox 4">
            <a:extLst>
              <a:ext uri="{FF2B5EF4-FFF2-40B4-BE49-F238E27FC236}">
                <a16:creationId xmlns:a16="http://schemas.microsoft.com/office/drawing/2014/main" id="{FAA0A414-BBBD-4B0D-BC24-8278368F119D}"/>
              </a:ext>
            </a:extLst>
          </p:cNvPr>
          <p:cNvSpPr txBox="1"/>
          <p:nvPr/>
        </p:nvSpPr>
        <p:spPr>
          <a:xfrm>
            <a:off x="846311" y="1839124"/>
            <a:ext cx="2925589" cy="3139142"/>
          </a:xfrm>
          <a:prstGeom prst="roundRect">
            <a:avLst/>
          </a:prstGeom>
          <a:solidFill>
            <a:srgbClr val="0070BA"/>
          </a:solidFill>
        </p:spPr>
        <p:txBody>
          <a:bodyPr wrap="square" rtlCol="0">
            <a:spAutoFit/>
          </a:bodyPr>
          <a:lstStyle/>
          <a:p>
            <a:pPr algn="ct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 codebook is a record of codes and their definitions. It is essential for ensuring consistency in the application of codes, especially when working as a team </a:t>
            </a:r>
          </a:p>
        </p:txBody>
      </p:sp>
      <p:sp>
        <p:nvSpPr>
          <p:cNvPr id="3" name="Slide Number Placeholder 2">
            <a:extLst>
              <a:ext uri="{FF2B5EF4-FFF2-40B4-BE49-F238E27FC236}">
                <a16:creationId xmlns:a16="http://schemas.microsoft.com/office/drawing/2014/main" id="{78E9575E-B37D-2427-20F8-7CDA67A71EAE}"/>
              </a:ext>
            </a:extLst>
          </p:cNvPr>
          <p:cNvSpPr>
            <a:spLocks noGrp="1"/>
          </p:cNvSpPr>
          <p:nvPr>
            <p:ph type="sldNum" sz="quarter" idx="12"/>
          </p:nvPr>
        </p:nvSpPr>
        <p:spPr/>
        <p:txBody>
          <a:bodyPr/>
          <a:lstStyle/>
          <a:p>
            <a:fld id="{2026EB2A-1F26-4143-92A6-3B752CD465DB}" type="slidenum">
              <a:rPr lang="it-IT" smtClean="0"/>
              <a:t>27</a:t>
            </a:fld>
            <a:endParaRPr lang="it-IT"/>
          </a:p>
        </p:txBody>
      </p:sp>
    </p:spTree>
    <p:extLst>
      <p:ext uri="{BB962C8B-B14F-4D97-AF65-F5344CB8AC3E}">
        <p14:creationId xmlns:p14="http://schemas.microsoft.com/office/powerpoint/2010/main" val="2906375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CD5E-FA0D-4B4D-B42E-502DB75F3FEE}"/>
              </a:ext>
            </a:extLst>
          </p:cNvPr>
          <p:cNvSpPr>
            <a:spLocks noGrp="1"/>
          </p:cNvSpPr>
          <p:nvPr>
            <p:ph type="title"/>
          </p:nvPr>
        </p:nvSpPr>
        <p:spPr/>
        <p:txBody>
          <a:bodyPr/>
          <a:lstStyle/>
          <a:p>
            <a:r>
              <a:rPr lang="en-GB"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Coding</a:t>
            </a:r>
            <a:r>
              <a:rPr lang="en-GB" sz="4000" dirty="0"/>
              <a:t> </a:t>
            </a:r>
            <a:r>
              <a:rPr lang="en-GB"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credibility</a:t>
            </a:r>
            <a:endParaRPr lang="en-DK"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6989F832-3E89-4A82-85A6-91EB3800454E}"/>
              </a:ext>
            </a:extLst>
          </p:cNvPr>
          <p:cNvSpPr>
            <a:spLocks noGrp="1"/>
          </p:cNvSpPr>
          <p:nvPr>
            <p:ph idx="1"/>
          </p:nvPr>
        </p:nvSpPr>
        <p:spPr>
          <a:xfrm>
            <a:off x="824938" y="1816870"/>
            <a:ext cx="10542124" cy="3662712"/>
          </a:xfrm>
        </p:spPr>
        <p:txBody>
          <a:bodyPr/>
          <a:lstStyle/>
          <a:p>
            <a:pPr marL="0" indent="0">
              <a:lnSpc>
                <a:spcPct val="150000"/>
              </a:lnSpc>
              <a:spcBef>
                <a:spcPts val="0"/>
              </a:spcBef>
              <a:spcAft>
                <a:spcPts val="1200"/>
              </a:spcAft>
              <a:buNone/>
            </a:pPr>
            <a:r>
              <a:rPr lang="en-GB" dirty="0">
                <a:solidFill>
                  <a:srgbClr val="0070BA"/>
                </a:solidFill>
              </a:rPr>
              <a:t>Even though coding is prone to researcher bias, there are some ways of adding credibility to the process:</a:t>
            </a:r>
          </a:p>
          <a:p>
            <a:pPr>
              <a:lnSpc>
                <a:spcPct val="150000"/>
              </a:lnSpc>
              <a:spcBef>
                <a:spcPts val="0"/>
              </a:spcBef>
              <a:spcAft>
                <a:spcPts val="1200"/>
              </a:spcAft>
            </a:pPr>
            <a:r>
              <a:rPr lang="en-GB" dirty="0">
                <a:solidFill>
                  <a:srgbClr val="0070BA"/>
                </a:solidFill>
              </a:rPr>
              <a:t>The researcher can </a:t>
            </a:r>
            <a:r>
              <a:rPr lang="en-GB" b="1" dirty="0">
                <a:solidFill>
                  <a:srgbClr val="0070BA"/>
                </a:solidFill>
              </a:rPr>
              <a:t>make his/her perspectives and questions explicit </a:t>
            </a:r>
            <a:r>
              <a:rPr lang="en-GB" dirty="0">
                <a:solidFill>
                  <a:srgbClr val="0070BA"/>
                </a:solidFill>
              </a:rPr>
              <a:t>in the presentation of codes and make sure the codes are applied consistently. This will </a:t>
            </a:r>
            <a:r>
              <a:rPr lang="en-GB" b="1" dirty="0">
                <a:solidFill>
                  <a:srgbClr val="0070BA"/>
                </a:solidFill>
              </a:rPr>
              <a:t>help the reader understand how and why the data was interpreted in this way</a:t>
            </a:r>
            <a:r>
              <a:rPr lang="en-GB" dirty="0">
                <a:solidFill>
                  <a:srgbClr val="0070BA"/>
                </a:solidFill>
              </a:rPr>
              <a:t> </a:t>
            </a:r>
          </a:p>
          <a:p>
            <a:pPr>
              <a:lnSpc>
                <a:spcPct val="150000"/>
              </a:lnSpc>
              <a:spcBef>
                <a:spcPts val="0"/>
              </a:spcBef>
              <a:spcAft>
                <a:spcPts val="1200"/>
              </a:spcAft>
            </a:pPr>
            <a:r>
              <a:rPr lang="en-GB" dirty="0">
                <a:solidFill>
                  <a:srgbClr val="0070BA"/>
                </a:solidFill>
              </a:rPr>
              <a:t>The most effective way of establishing credibility is to </a:t>
            </a:r>
            <a:r>
              <a:rPr lang="en-GB" b="1" dirty="0">
                <a:solidFill>
                  <a:srgbClr val="0070BA"/>
                </a:solidFill>
              </a:rPr>
              <a:t>provide a strong and clear argument for the conclusions reached</a:t>
            </a:r>
            <a:endParaRPr lang="en-DK" dirty="0">
              <a:solidFill>
                <a:srgbClr val="0070BA"/>
              </a:solidFill>
            </a:endParaRPr>
          </a:p>
        </p:txBody>
      </p:sp>
      <p:sp>
        <p:nvSpPr>
          <p:cNvPr id="4" name="Slide Number Placeholder 3">
            <a:extLst>
              <a:ext uri="{FF2B5EF4-FFF2-40B4-BE49-F238E27FC236}">
                <a16:creationId xmlns:a16="http://schemas.microsoft.com/office/drawing/2014/main" id="{E3C47BD5-509D-5447-756D-947D0BE1CCDE}"/>
              </a:ext>
            </a:extLst>
          </p:cNvPr>
          <p:cNvSpPr>
            <a:spLocks noGrp="1"/>
          </p:cNvSpPr>
          <p:nvPr>
            <p:ph type="sldNum" sz="quarter" idx="12"/>
          </p:nvPr>
        </p:nvSpPr>
        <p:spPr/>
        <p:txBody>
          <a:bodyPr/>
          <a:lstStyle/>
          <a:p>
            <a:fld id="{2026EB2A-1F26-4143-92A6-3B752CD465DB}" type="slidenum">
              <a:rPr lang="it-IT" smtClean="0"/>
              <a:t>28</a:t>
            </a:fld>
            <a:endParaRPr lang="it-IT"/>
          </a:p>
        </p:txBody>
      </p:sp>
    </p:spTree>
    <p:extLst>
      <p:ext uri="{BB962C8B-B14F-4D97-AF65-F5344CB8AC3E}">
        <p14:creationId xmlns:p14="http://schemas.microsoft.com/office/powerpoint/2010/main" val="1099174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711542" y="6227991"/>
            <a:ext cx="1027267" cy="365125"/>
          </a:xfrm>
          <a:prstGeom prst="rect">
            <a:avLst/>
          </a:prstGeom>
        </p:spPr>
        <p:txBody>
          <a:bodyPr vert="horz" lIns="91440" tIns="45720" rIns="91440" bIns="45720" rtlCol="0" anchor="t"/>
          <a:lstStyle>
            <a:defPPr>
              <a:defRPr lang="it-IT"/>
            </a:defPPr>
            <a:lvl1pPr marL="0" algn="r" defTabSz="914400" rtl="0" eaLnBrk="1" latinLnBrk="0" hangingPunct="1">
              <a:defRPr sz="1200" b="1" i="0" kern="1200">
                <a:solidFill>
                  <a:srgbClr val="0070BA"/>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26EB2A-1F26-4143-92A6-3B752CD465DB}" type="slidenum">
              <a:rPr lang="en-US" smtClean="0"/>
              <a:pPr/>
              <a:t>29</a:t>
            </a:fld>
            <a:endParaRPr lang="en-US"/>
          </a:p>
        </p:txBody>
      </p:sp>
      <p:sp>
        <p:nvSpPr>
          <p:cNvPr id="2" name="Rectangle 1">
            <a:extLst>
              <a:ext uri="{FF2B5EF4-FFF2-40B4-BE49-F238E27FC236}">
                <a16:creationId xmlns:a16="http://schemas.microsoft.com/office/drawing/2014/main" id="{EA72B827-CB6A-9D3D-D327-D7E67578F99A}"/>
              </a:ext>
            </a:extLst>
          </p:cNvPr>
          <p:cNvSpPr/>
          <p:nvPr/>
        </p:nvSpPr>
        <p:spPr>
          <a:xfrm>
            <a:off x="0" y="0"/>
            <a:ext cx="12192000" cy="6858000"/>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55D0A0BB-2CC7-CC04-0234-5AB22B479AC5}"/>
              </a:ext>
            </a:extLst>
          </p:cNvPr>
          <p:cNvSpPr>
            <a:spLocks noGrp="1"/>
          </p:cNvSpPr>
          <p:nvPr>
            <p:ph type="title"/>
          </p:nvPr>
        </p:nvSpPr>
        <p:spPr>
          <a:xfrm>
            <a:off x="0" y="2853000"/>
            <a:ext cx="12192000" cy="1152000"/>
          </a:xfrm>
        </p:spPr>
        <p:txBody>
          <a:bodyPr vert="horz" lIns="91440" tIns="45720" rIns="91440" bIns="45720" rtlCol="0" anchor="ctr">
            <a:normAutofit/>
          </a:bodyPr>
          <a:lstStyle/>
          <a:p>
            <a:pPr algn="ctr"/>
            <a:r>
              <a:rPr lang="en-US" sz="5400" b="0" spc="500">
                <a:solidFill>
                  <a:srgbClr val="FFFFFF"/>
                </a:solidFill>
                <a:latin typeface="HALDEN SOLID" pitchFamily="2" charset="0"/>
              </a:rPr>
              <a:t>Thematic analysis</a:t>
            </a:r>
            <a:endParaRPr lang="en-US" sz="5400" b="0" spc="500">
              <a:solidFill>
                <a:srgbClr val="FFFFFF"/>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1581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ACC0-B4EE-4BAB-9618-14BCCF249256}"/>
              </a:ext>
            </a:extLst>
          </p:cNvPr>
          <p:cNvSpPr>
            <a:spLocks noGrp="1"/>
          </p:cNvSpPr>
          <p:nvPr>
            <p:ph type="title"/>
          </p:nvPr>
        </p:nvSpPr>
        <p:spPr>
          <a:xfrm>
            <a:off x="496635" y="328946"/>
            <a:ext cx="6631671" cy="1152000"/>
          </a:xfrm>
        </p:spPr>
        <p:txBody>
          <a:bodyPr/>
          <a:lstStyle/>
          <a:p>
            <a:r>
              <a:rPr lang="en-GB"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What is qualitative data analysis? </a:t>
            </a:r>
            <a:endParaRPr lang="en-DK" sz="40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190F8BFE-7538-4E5E-8D29-8E689920548F}"/>
              </a:ext>
            </a:extLst>
          </p:cNvPr>
          <p:cNvSpPr>
            <a:spLocks noGrp="1"/>
          </p:cNvSpPr>
          <p:nvPr>
            <p:ph idx="1"/>
          </p:nvPr>
        </p:nvSpPr>
        <p:spPr>
          <a:xfrm>
            <a:off x="-173587" y="1556240"/>
            <a:ext cx="3892147" cy="3437214"/>
          </a:xfrm>
        </p:spPr>
        <p:txBody>
          <a:bodyPr vert="horz" lIns="91440" tIns="45720" rIns="91440" bIns="45720" rtlCol="0" anchor="t">
            <a:noAutofit/>
          </a:bodyPr>
          <a:lstStyle/>
          <a:p>
            <a:pPr marL="0" indent="0">
              <a:lnSpc>
                <a:spcPct val="150000"/>
              </a:lnSpc>
              <a:spcBef>
                <a:spcPts val="0"/>
              </a:spcBef>
              <a:buNone/>
            </a:pPr>
            <a:endParaRPr lang="en-GB" sz="2400" dirty="0">
              <a:latin typeface="Open Sans"/>
              <a:ea typeface="Open Sans"/>
              <a:cs typeface="Open Sans"/>
            </a:endParaRPr>
          </a:p>
          <a:p>
            <a:pPr lvl="1">
              <a:lnSpc>
                <a:spcPct val="150000"/>
              </a:lnSpc>
              <a:spcBef>
                <a:spcPts val="0"/>
              </a:spcBef>
            </a:pPr>
            <a:r>
              <a:rPr lang="en-GB" sz="2000" dirty="0">
                <a:latin typeface="Open Sans"/>
                <a:ea typeface="Open Sans"/>
                <a:cs typeface="Open Sans"/>
              </a:rPr>
              <a:t>Turns </a:t>
            </a:r>
            <a:r>
              <a:rPr lang="en-GB" sz="2000" dirty="0">
                <a:solidFill>
                  <a:srgbClr val="0070BA"/>
                </a:solidFill>
                <a:latin typeface="Open Sans"/>
                <a:ea typeface="Open Sans"/>
                <a:cs typeface="Open Sans"/>
              </a:rPr>
              <a:t>non-numeric</a:t>
            </a:r>
            <a:r>
              <a:rPr lang="en-GB" sz="2000" dirty="0">
                <a:latin typeface="Open Sans"/>
                <a:ea typeface="Open Sans"/>
                <a:cs typeface="Open Sans"/>
              </a:rPr>
              <a:t> data (transcripts, notes, recordings, photographs, etc)  into findings</a:t>
            </a:r>
          </a:p>
          <a:p>
            <a:pPr lvl="1">
              <a:lnSpc>
                <a:spcPct val="150000"/>
              </a:lnSpc>
              <a:spcBef>
                <a:spcPts val="0"/>
              </a:spcBef>
            </a:pPr>
            <a:r>
              <a:rPr lang="en-GB" sz="2000" dirty="0">
                <a:latin typeface="Open Sans"/>
                <a:ea typeface="Open Sans"/>
                <a:cs typeface="Open Sans"/>
              </a:rPr>
              <a:t>Identify patterns in data that help to answer research question</a:t>
            </a:r>
          </a:p>
        </p:txBody>
      </p:sp>
      <p:pic>
        <p:nvPicPr>
          <p:cNvPr id="3078" name="Picture 6" descr="Internal audit and investigations | World Food Programme">
            <a:extLst>
              <a:ext uri="{FF2B5EF4-FFF2-40B4-BE49-F238E27FC236}">
                <a16:creationId xmlns:a16="http://schemas.microsoft.com/office/drawing/2014/main" id="{2FAA7D35-6C4D-F216-6C16-E2FC870C57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91" r="53563"/>
          <a:stretch/>
        </p:blipFill>
        <p:spPr bwMode="auto">
          <a:xfrm>
            <a:off x="7493329" y="6530"/>
            <a:ext cx="4698671"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94A8048-DB0B-9C97-ECF6-D49607437BB8}"/>
              </a:ext>
            </a:extLst>
          </p:cNvPr>
          <p:cNvSpPr>
            <a:spLocks noGrp="1"/>
          </p:cNvSpPr>
          <p:nvPr>
            <p:ph type="sldNum" sz="quarter" idx="12"/>
          </p:nvPr>
        </p:nvSpPr>
        <p:spPr/>
        <p:txBody>
          <a:bodyPr/>
          <a:lstStyle/>
          <a:p>
            <a:fld id="{2026EB2A-1F26-4143-92A6-3B752CD465DB}" type="slidenum">
              <a:rPr lang="it-IT" smtClean="0"/>
              <a:t>3</a:t>
            </a:fld>
            <a:endParaRPr lang="it-IT"/>
          </a:p>
        </p:txBody>
      </p:sp>
      <p:sp>
        <p:nvSpPr>
          <p:cNvPr id="7" name="Content Placeholder 7">
            <a:extLst>
              <a:ext uri="{FF2B5EF4-FFF2-40B4-BE49-F238E27FC236}">
                <a16:creationId xmlns:a16="http://schemas.microsoft.com/office/drawing/2014/main" id="{0FB8B48D-0D0A-4E0D-742F-9370A77F8216}"/>
              </a:ext>
            </a:extLst>
          </p:cNvPr>
          <p:cNvSpPr txBox="1">
            <a:spLocks/>
          </p:cNvSpPr>
          <p:nvPr/>
        </p:nvSpPr>
        <p:spPr>
          <a:xfrm>
            <a:off x="1231865" y="1556240"/>
            <a:ext cx="2150394" cy="5157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70BA"/>
              </a:buClr>
              <a:buFont typeface="Arial" charset="0"/>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100000"/>
              </a:lnSpc>
              <a:spcBef>
                <a:spcPts val="500"/>
              </a:spcBef>
              <a:buClr>
                <a:srgbClr val="0070BA"/>
              </a:buClr>
              <a:buFont typeface="Arial" charset="0"/>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100000"/>
              </a:lnSpc>
              <a:spcBef>
                <a:spcPts val="500"/>
              </a:spcBef>
              <a:buClr>
                <a:srgbClr val="0070BA"/>
              </a:buClr>
              <a:buFont typeface="Arial" charset="0"/>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z="3600" b="1" dirty="0">
                <a:solidFill>
                  <a:srgbClr val="8DC250">
                    <a:lumMod val="75000"/>
                  </a:srgbClr>
                </a:solidFill>
                <a:latin typeface="Open Sans" panose="020B0606030504020204" pitchFamily="34" charset="0"/>
                <a:ea typeface="Open Sans" panose="020B0606030504020204" pitchFamily="34" charset="0"/>
                <a:cs typeface="Open Sans" panose="020B0606030504020204" pitchFamily="34" charset="0"/>
              </a:rPr>
              <a:t>Do’s </a:t>
            </a:r>
          </a:p>
        </p:txBody>
      </p:sp>
      <p:sp>
        <p:nvSpPr>
          <p:cNvPr id="8" name="Content Placeholder 7">
            <a:extLst>
              <a:ext uri="{FF2B5EF4-FFF2-40B4-BE49-F238E27FC236}">
                <a16:creationId xmlns:a16="http://schemas.microsoft.com/office/drawing/2014/main" id="{09791226-4BF7-5ACC-E609-A4DF7523F3C8}"/>
              </a:ext>
            </a:extLst>
          </p:cNvPr>
          <p:cNvSpPr txBox="1">
            <a:spLocks/>
          </p:cNvSpPr>
          <p:nvPr/>
        </p:nvSpPr>
        <p:spPr>
          <a:xfrm>
            <a:off x="5162963" y="1556240"/>
            <a:ext cx="2150394" cy="5157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70BA"/>
              </a:buClr>
              <a:buFont typeface="Arial" charset="0"/>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100000"/>
              </a:lnSpc>
              <a:spcBef>
                <a:spcPts val="500"/>
              </a:spcBef>
              <a:buClr>
                <a:srgbClr val="0070BA"/>
              </a:buClr>
              <a:buFont typeface="Arial" charset="0"/>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100000"/>
              </a:lnSpc>
              <a:spcBef>
                <a:spcPts val="500"/>
              </a:spcBef>
              <a:buClr>
                <a:srgbClr val="0070BA"/>
              </a:buClr>
              <a:buFont typeface="Arial" charset="0"/>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z="3600" b="1" dirty="0">
                <a:solidFill>
                  <a:srgbClr val="AE2434"/>
                </a:solidFill>
                <a:latin typeface="Open Sans" panose="020B0606030504020204" pitchFamily="34" charset="0"/>
                <a:ea typeface="Open Sans" panose="020B0606030504020204" pitchFamily="34" charset="0"/>
                <a:cs typeface="Open Sans" panose="020B0606030504020204" pitchFamily="34" charset="0"/>
              </a:rPr>
              <a:t>Don’ts </a:t>
            </a:r>
          </a:p>
        </p:txBody>
      </p:sp>
      <p:grpSp>
        <p:nvGrpSpPr>
          <p:cNvPr id="12" name="Group 11">
            <a:extLst>
              <a:ext uri="{FF2B5EF4-FFF2-40B4-BE49-F238E27FC236}">
                <a16:creationId xmlns:a16="http://schemas.microsoft.com/office/drawing/2014/main" id="{37845009-1C03-D7E4-C494-3B2E89841E57}"/>
              </a:ext>
            </a:extLst>
          </p:cNvPr>
          <p:cNvGrpSpPr/>
          <p:nvPr/>
        </p:nvGrpSpPr>
        <p:grpSpPr>
          <a:xfrm>
            <a:off x="3718560" y="2112056"/>
            <a:ext cx="3594797" cy="3437214"/>
            <a:chOff x="3718560" y="2112056"/>
            <a:chExt cx="3594797" cy="3437214"/>
          </a:xfrm>
        </p:grpSpPr>
        <p:sp>
          <p:nvSpPr>
            <p:cNvPr id="9" name="Content Placeholder 2">
              <a:extLst>
                <a:ext uri="{FF2B5EF4-FFF2-40B4-BE49-F238E27FC236}">
                  <a16:creationId xmlns:a16="http://schemas.microsoft.com/office/drawing/2014/main" id="{3AA4123F-E232-9436-81F9-F4EF8F99F0A7}"/>
                </a:ext>
              </a:extLst>
            </p:cNvPr>
            <p:cNvSpPr txBox="1">
              <a:spLocks/>
            </p:cNvSpPr>
            <p:nvPr/>
          </p:nvSpPr>
          <p:spPr>
            <a:xfrm>
              <a:off x="3898532" y="2112056"/>
              <a:ext cx="3414825" cy="3437214"/>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spcBef>
                  <a:spcPts val="0"/>
                </a:spcBef>
              </a:pPr>
              <a:r>
                <a:rPr lang="en-GB" dirty="0">
                  <a:latin typeface="Open Sans"/>
                  <a:ea typeface="Open Sans"/>
                  <a:cs typeface="Open Sans"/>
                </a:rPr>
                <a:t>Insights are based only on frequency of responses, percentages of people who agree, consensus among respondents</a:t>
              </a:r>
            </a:p>
            <a:p>
              <a:pPr>
                <a:lnSpc>
                  <a:spcPct val="150000"/>
                </a:lnSpc>
                <a:spcBef>
                  <a:spcPts val="0"/>
                </a:spcBef>
              </a:pPr>
              <a:r>
                <a:rPr lang="en-GB" dirty="0">
                  <a:latin typeface="Open Sans"/>
                  <a:ea typeface="Open Sans"/>
                  <a:cs typeface="Open Sans"/>
                </a:rPr>
                <a:t>Lists of quotes or words without description of relevance/importance</a:t>
              </a:r>
            </a:p>
            <a:p>
              <a:pPr>
                <a:lnSpc>
                  <a:spcPct val="150000"/>
                </a:lnSpc>
                <a:spcBef>
                  <a:spcPts val="0"/>
                </a:spcBef>
              </a:pPr>
              <a:endParaRPr lang="en-GB" dirty="0">
                <a:latin typeface="Open Sans"/>
                <a:ea typeface="Open Sans"/>
                <a:cs typeface="Open Sans"/>
              </a:endParaRPr>
            </a:p>
          </p:txBody>
        </p:sp>
        <p:sp>
          <p:nvSpPr>
            <p:cNvPr id="10" name="Multiplication Sign 9">
              <a:extLst>
                <a:ext uri="{FF2B5EF4-FFF2-40B4-BE49-F238E27FC236}">
                  <a16:creationId xmlns:a16="http://schemas.microsoft.com/office/drawing/2014/main" id="{7381F3F5-930B-49EA-FE16-02C51FA55C8E}"/>
                </a:ext>
              </a:extLst>
            </p:cNvPr>
            <p:cNvSpPr/>
            <p:nvPr/>
          </p:nvSpPr>
          <p:spPr>
            <a:xfrm>
              <a:off x="3718560" y="2204720"/>
              <a:ext cx="538480" cy="46736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09C9B0A8-1143-C481-9526-80893AFA5A86}"/>
                </a:ext>
              </a:extLst>
            </p:cNvPr>
            <p:cNvSpPr/>
            <p:nvPr/>
          </p:nvSpPr>
          <p:spPr>
            <a:xfrm>
              <a:off x="3718560" y="4884476"/>
              <a:ext cx="538480" cy="46736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miley Face 12">
            <a:extLst>
              <a:ext uri="{FF2B5EF4-FFF2-40B4-BE49-F238E27FC236}">
                <a16:creationId xmlns:a16="http://schemas.microsoft.com/office/drawing/2014/main" id="{96C3F227-A2A0-31B9-19D1-3CD717F40605}"/>
              </a:ext>
            </a:extLst>
          </p:cNvPr>
          <p:cNvSpPr/>
          <p:nvPr/>
        </p:nvSpPr>
        <p:spPr>
          <a:xfrm>
            <a:off x="182880" y="2275840"/>
            <a:ext cx="399816" cy="399816"/>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F1602361-81AA-94ED-13F9-224473EF92AC}"/>
              </a:ext>
            </a:extLst>
          </p:cNvPr>
          <p:cNvSpPr/>
          <p:nvPr/>
        </p:nvSpPr>
        <p:spPr>
          <a:xfrm>
            <a:off x="186456" y="4072401"/>
            <a:ext cx="399816" cy="399816"/>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905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7851-1B38-4356-B0C6-95F00938886B}"/>
              </a:ext>
            </a:extLst>
          </p:cNvPr>
          <p:cNvSpPr>
            <a:spLocks noGrp="1"/>
          </p:cNvSpPr>
          <p:nvPr>
            <p:ph type="title"/>
          </p:nvPr>
        </p:nvSpPr>
        <p:spPr/>
        <p:txBody>
          <a:bodyPr/>
          <a:lstStyle/>
          <a:p>
            <a:r>
              <a:rPr lang="en-DK" sz="4400" b="0" dirty="0">
                <a:latin typeface="HALDEN SOLID" pitchFamily="2" charset="0"/>
              </a:rPr>
              <a:t>Thematic analysis</a:t>
            </a:r>
          </a:p>
        </p:txBody>
      </p:sp>
      <p:sp>
        <p:nvSpPr>
          <p:cNvPr id="3" name="Content Placeholder 2">
            <a:extLst>
              <a:ext uri="{FF2B5EF4-FFF2-40B4-BE49-F238E27FC236}">
                <a16:creationId xmlns:a16="http://schemas.microsoft.com/office/drawing/2014/main" id="{B990781F-A9EC-480B-AF0C-50ACD9D332B7}"/>
              </a:ext>
            </a:extLst>
          </p:cNvPr>
          <p:cNvSpPr>
            <a:spLocks noGrp="1"/>
          </p:cNvSpPr>
          <p:nvPr>
            <p:ph idx="1"/>
          </p:nvPr>
        </p:nvSpPr>
        <p:spPr>
          <a:xfrm>
            <a:off x="977451" y="1816869"/>
            <a:ext cx="10368238" cy="3737769"/>
          </a:xfrm>
        </p:spPr>
        <p:txBody>
          <a:bodyPr vert="horz" lIns="91440" tIns="45720" rIns="91440" bIns="45720" rtlCol="0" anchor="t">
            <a:normAutofit fontScale="55000" lnSpcReduction="20000"/>
          </a:bodyPr>
          <a:lstStyle/>
          <a:p>
            <a:pPr marL="0" indent="0" algn="just">
              <a:spcAft>
                <a:spcPts val="800"/>
              </a:spcAft>
              <a:buNone/>
            </a:pPr>
            <a:r>
              <a:rPr lang="en-GB" sz="4500" b="1" u="sng" dirty="0">
                <a:solidFill>
                  <a:srgbClr val="0070BA"/>
                </a:solidFill>
                <a:latin typeface="Open Sans" panose="020B0606030504020204" pitchFamily="34" charset="0"/>
                <a:ea typeface="Open Sans" panose="020B0606030504020204" pitchFamily="34" charset="0"/>
                <a:cs typeface="Open Sans" panose="020B0606030504020204" pitchFamily="34" charset="0"/>
              </a:rPr>
              <a:t>What is it?</a:t>
            </a:r>
            <a:r>
              <a:rPr lang="en-GB" sz="4500" u="sng" dirty="0">
                <a:solidFill>
                  <a:srgbClr val="0070BA"/>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lgn="just">
              <a:spcAft>
                <a:spcPts val="800"/>
              </a:spcAft>
            </a:pPr>
            <a:r>
              <a:rPr lang="en-GB" sz="3800" dirty="0">
                <a:solidFill>
                  <a:srgbClr val="0070BA"/>
                </a:solidFill>
                <a:latin typeface="Open Sans" panose="020B0606030504020204" pitchFamily="34" charset="0"/>
                <a:ea typeface="Open Sans" panose="020B0606030504020204" pitchFamily="34" charset="0"/>
                <a:cs typeface="Open Sans" panose="020B0606030504020204" pitchFamily="34" charset="0"/>
              </a:rPr>
              <a:t>R</a:t>
            </a: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esearcher closely examines the data to identify </a:t>
            </a:r>
            <a:r>
              <a:rPr lang="en-GB" sz="3800" b="1"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common themes, topics, ideas, and patterns</a:t>
            </a: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 These themes are then described, organised and analysed.</a:t>
            </a:r>
            <a:r>
              <a:rPr lang="en-GB" sz="3800" dirty="0">
                <a:solidFill>
                  <a:srgbClr val="0070BA"/>
                </a:solidFill>
                <a:latin typeface="Open Sans" panose="020B0606030504020204" pitchFamily="34" charset="0"/>
                <a:ea typeface="Open Sans" panose="020B0606030504020204" pitchFamily="34" charset="0"/>
                <a:cs typeface="Open Sans" panose="020B0606030504020204" pitchFamily="34" charset="0"/>
              </a:rPr>
              <a:t> </a:t>
            </a:r>
          </a:p>
          <a:p>
            <a:pPr marL="0" indent="0" algn="just">
              <a:spcAft>
                <a:spcPts val="800"/>
              </a:spcAft>
              <a:buNone/>
            </a:pPr>
            <a:r>
              <a:rPr lang="en-US" sz="3800" b="1" u="sng" dirty="0">
                <a:solidFill>
                  <a:srgbClr val="0070BA"/>
                </a:solidFill>
                <a:latin typeface="Open Sans" panose="020B0606030504020204" pitchFamily="34" charset="0"/>
                <a:ea typeface="Open Sans" panose="020B0606030504020204" pitchFamily="34" charset="0"/>
                <a:cs typeface="Open Sans" panose="020B0606030504020204" pitchFamily="34" charset="0"/>
              </a:rPr>
              <a:t>When to use it? </a:t>
            </a:r>
            <a:endParaRPr lang="en-US" sz="3800" b="1" u="sng"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endParaRPr>
          </a:p>
          <a:p>
            <a:pPr algn="just">
              <a:spcAft>
                <a:spcPts val="800"/>
              </a:spcAft>
            </a:pPr>
            <a:r>
              <a:rPr lang="en-GB" sz="3800" dirty="0">
                <a:solidFill>
                  <a:srgbClr val="0070BA"/>
                </a:solidFill>
                <a:latin typeface="Open Sans" panose="020B0606030504020204" pitchFamily="34" charset="0"/>
                <a:ea typeface="Open Sans" panose="020B0606030504020204" pitchFamily="34" charset="0"/>
                <a:cs typeface="Open Sans" panose="020B0606030504020204" pitchFamily="34" charset="0"/>
              </a:rPr>
              <a:t>G</a:t>
            </a: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ood approach when you are trying to find out more about people’s </a:t>
            </a:r>
            <a:r>
              <a:rPr lang="en-GB" sz="3800" b="1"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views, opinions, knowledge, experiences, or values</a:t>
            </a: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a:t>
            </a:r>
            <a:r>
              <a:rPr lang="en-GB" sz="3800" dirty="0">
                <a:solidFill>
                  <a:srgbClr val="0070BA"/>
                </a:solidFill>
                <a:latin typeface="Open Sans" panose="020B0606030504020204" pitchFamily="34" charset="0"/>
                <a:ea typeface="Open Sans" panose="020B0606030504020204" pitchFamily="34" charset="0"/>
                <a:cs typeface="Open Sans" panose="020B0606030504020204" pitchFamily="34" charset="0"/>
              </a:rPr>
              <a:t> </a:t>
            </a:r>
            <a:endParaRPr lang="en-DK" sz="3800" dirty="0">
              <a:solidFill>
                <a:srgbClr val="0070BA"/>
              </a:solidFill>
              <a:latin typeface="Open Sans" panose="020B0606030504020204" pitchFamily="34" charset="0"/>
              <a:ea typeface="Open Sans" panose="020B0606030504020204" pitchFamily="34" charset="0"/>
              <a:cs typeface="Open Sans" panose="020B0606030504020204" pitchFamily="34" charset="0"/>
            </a:endParaRPr>
          </a:p>
          <a:p>
            <a:pPr algn="just">
              <a:spcAft>
                <a:spcPts val="800"/>
              </a:spcAft>
            </a:pPr>
            <a:r>
              <a:rPr lang="en-GB" sz="3800" dirty="0">
                <a:solidFill>
                  <a:srgbClr val="0070BA"/>
                </a:solidFill>
                <a:latin typeface="Open Sans" panose="020B0606030504020204" pitchFamily="34" charset="0"/>
                <a:ea typeface="Open Sans" panose="020B0606030504020204" pitchFamily="34" charset="0"/>
                <a:cs typeface="Open Sans" panose="020B0606030504020204" pitchFamily="34" charset="0"/>
              </a:rPr>
              <a:t>U</a:t>
            </a: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seful when examining perspectives of different participants, highlighting similarities and differences, and generating unanticipated insights.</a:t>
            </a:r>
            <a:r>
              <a:rPr lang="en-GB" sz="3800" dirty="0">
                <a:solidFill>
                  <a:srgbClr val="0070BA"/>
                </a:solidFill>
                <a:latin typeface="Open Sans" panose="020B0606030504020204" pitchFamily="34" charset="0"/>
                <a:ea typeface="Open Sans" panose="020B0606030504020204" pitchFamily="34" charset="0"/>
                <a:cs typeface="Open Sans" panose="020B0606030504020204" pitchFamily="34" charset="0"/>
              </a:rPr>
              <a:t> </a:t>
            </a:r>
            <a:endParaRPr lang="en-DK"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endParaRPr>
          </a:p>
          <a:p>
            <a:endParaRPr lang="en-DK" sz="2400" dirty="0"/>
          </a:p>
        </p:txBody>
      </p:sp>
    </p:spTree>
    <p:extLst>
      <p:ext uri="{BB962C8B-B14F-4D97-AF65-F5344CB8AC3E}">
        <p14:creationId xmlns:p14="http://schemas.microsoft.com/office/powerpoint/2010/main" val="1208901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EF26AA1-8E7A-6F5C-00D0-09F29AFAC973}"/>
              </a:ext>
            </a:extLst>
          </p:cNvPr>
          <p:cNvSpPr/>
          <p:nvPr/>
        </p:nvSpPr>
        <p:spPr>
          <a:xfrm>
            <a:off x="7110352" y="523655"/>
            <a:ext cx="4756832" cy="6108693"/>
          </a:xfrm>
          <a:prstGeom prst="ellipse">
            <a:avLst/>
          </a:prstGeom>
          <a:solidFill>
            <a:srgbClr val="FFFFFE"/>
          </a:solidFill>
          <a:ln>
            <a:solidFill>
              <a:srgbClr val="007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400" b="0" dirty="0">
                <a:latin typeface="HALDEN SOLID" pitchFamily="2" charset="0"/>
              </a:rPr>
              <a:t>What is a theme?  </a:t>
            </a:r>
          </a:p>
        </p:txBody>
      </p:sp>
      <p:sp>
        <p:nvSpPr>
          <p:cNvPr id="3" name="Content Placeholder 2"/>
          <p:cNvSpPr>
            <a:spLocks noGrp="1"/>
          </p:cNvSpPr>
          <p:nvPr>
            <p:ph idx="1"/>
          </p:nvPr>
        </p:nvSpPr>
        <p:spPr>
          <a:xfrm>
            <a:off x="699489" y="1816870"/>
            <a:ext cx="5932113" cy="3888099"/>
          </a:xfrm>
        </p:spPr>
        <p:txBody>
          <a:bodyPr/>
          <a:lstStyle/>
          <a:p>
            <a:r>
              <a:rPr lang="en-US" sz="2600" dirty="0">
                <a:latin typeface="Open Sans" panose="020B0606030504020204" pitchFamily="34" charset="0"/>
                <a:ea typeface="Open Sans" panose="020B0606030504020204" pitchFamily="34" charset="0"/>
                <a:cs typeface="Open Sans" panose="020B0606030504020204" pitchFamily="34" charset="0"/>
              </a:rPr>
              <a:t>A </a:t>
            </a:r>
            <a:r>
              <a:rPr lang="en-US" sz="2600" b="1" dirty="0">
                <a:latin typeface="Open Sans" panose="020B0606030504020204" pitchFamily="34" charset="0"/>
                <a:ea typeface="Open Sans" panose="020B0606030504020204" pitchFamily="34" charset="0"/>
                <a:cs typeface="Open Sans" panose="020B0606030504020204" pitchFamily="34" charset="0"/>
              </a:rPr>
              <a:t>theme </a:t>
            </a:r>
            <a:r>
              <a:rPr lang="en-US" sz="2600" dirty="0">
                <a:latin typeface="Open Sans" panose="020B0606030504020204" pitchFamily="34" charset="0"/>
                <a:ea typeface="Open Sans" panose="020B0606030504020204" pitchFamily="34" charset="0"/>
                <a:cs typeface="Open Sans" panose="020B0606030504020204" pitchFamily="34" charset="0"/>
              </a:rPr>
              <a:t>is an </a:t>
            </a:r>
            <a:r>
              <a:rPr lang="en-US" sz="2600" i="1" dirty="0">
                <a:latin typeface="Open Sans" panose="020B0606030504020204" pitchFamily="34" charset="0"/>
                <a:ea typeface="Open Sans" panose="020B0606030504020204" pitchFamily="34" charset="0"/>
                <a:cs typeface="Open Sans" panose="020B0606030504020204" pitchFamily="34" charset="0"/>
              </a:rPr>
              <a:t>outcome </a:t>
            </a:r>
            <a:r>
              <a:rPr lang="en-US" sz="2600" dirty="0">
                <a:latin typeface="Open Sans" panose="020B0606030504020204" pitchFamily="34" charset="0"/>
                <a:ea typeface="Open Sans" panose="020B0606030504020204" pitchFamily="34" charset="0"/>
                <a:cs typeface="Open Sans" panose="020B0606030504020204" pitchFamily="34" charset="0"/>
              </a:rPr>
              <a:t>of coding and categorization</a:t>
            </a:r>
          </a:p>
          <a:p>
            <a:r>
              <a:rPr lang="en-US" sz="2600" dirty="0">
                <a:latin typeface="Open Sans" panose="020B0606030504020204" pitchFamily="34" charset="0"/>
                <a:ea typeface="Open Sans" panose="020B0606030504020204" pitchFamily="34" charset="0"/>
                <a:cs typeface="Open Sans" panose="020B0606030504020204" pitchFamily="34" charset="0"/>
              </a:rPr>
              <a:t>A theme is an analytic reflection</a:t>
            </a:r>
          </a:p>
          <a:p>
            <a:r>
              <a:rPr lang="en-US" sz="2600" dirty="0">
                <a:latin typeface="Open Sans" panose="020B0606030504020204" pitchFamily="34" charset="0"/>
                <a:ea typeface="Open Sans" panose="020B0606030504020204" pitchFamily="34" charset="0"/>
                <a:cs typeface="Open Sans" panose="020B0606030504020204" pitchFamily="34" charset="0"/>
              </a:rPr>
              <a:t>Themes are broader than a  category and it says something about your research question  </a:t>
            </a:r>
          </a:p>
        </p:txBody>
      </p:sp>
      <p:sp>
        <p:nvSpPr>
          <p:cNvPr id="4" name="Title 3">
            <a:extLst>
              <a:ext uri="{FF2B5EF4-FFF2-40B4-BE49-F238E27FC236}">
                <a16:creationId xmlns:a16="http://schemas.microsoft.com/office/drawing/2014/main" id="{9F10736A-8F7F-233C-0BE2-EB2380BAD9E7}"/>
              </a:ext>
            </a:extLst>
          </p:cNvPr>
          <p:cNvSpPr txBox="1">
            <a:spLocks/>
          </p:cNvSpPr>
          <p:nvPr/>
        </p:nvSpPr>
        <p:spPr>
          <a:xfrm>
            <a:off x="7589101" y="1099365"/>
            <a:ext cx="3799334" cy="1152000"/>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What is the  difference between a category and a theme?</a:t>
            </a:r>
          </a:p>
        </p:txBody>
      </p:sp>
      <p:sp>
        <p:nvSpPr>
          <p:cNvPr id="5" name="Content Placeholder 4">
            <a:extLst>
              <a:ext uri="{FF2B5EF4-FFF2-40B4-BE49-F238E27FC236}">
                <a16:creationId xmlns:a16="http://schemas.microsoft.com/office/drawing/2014/main" id="{7820AFA2-4AD0-BD9E-D81E-56FDA228EBE2}"/>
              </a:ext>
            </a:extLst>
          </p:cNvPr>
          <p:cNvSpPr txBox="1">
            <a:spLocks/>
          </p:cNvSpPr>
          <p:nvPr/>
        </p:nvSpPr>
        <p:spPr>
          <a:xfrm>
            <a:off x="7589101" y="2391830"/>
            <a:ext cx="3655702"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solidFill>
                  <a:srgbClr val="0070BA"/>
                </a:solidFill>
                <a:latin typeface="Open Sans" panose="020B0606030504020204" pitchFamily="34" charset="0"/>
                <a:ea typeface="Open Sans" panose="020B0606030504020204" pitchFamily="34" charset="0"/>
                <a:cs typeface="Open Sans" panose="020B0606030504020204" pitchFamily="34" charset="0"/>
              </a:rPr>
              <a:t>Categories describe something more obvious, easy to recognize in patterns</a:t>
            </a:r>
          </a:p>
          <a:p>
            <a:r>
              <a:rPr lang="en-US" sz="1800" dirty="0">
                <a:solidFill>
                  <a:srgbClr val="0070BA"/>
                </a:solidFill>
                <a:latin typeface="Open Sans" panose="020B0606030504020204" pitchFamily="34" charset="0"/>
                <a:ea typeface="Open Sans" panose="020B0606030504020204" pitchFamily="34" charset="0"/>
                <a:cs typeface="Open Sans" panose="020B0606030504020204" pitchFamily="34" charset="0"/>
              </a:rPr>
              <a:t>Themes describe something about the underlying meaning of the patterns</a:t>
            </a:r>
            <a:endParaRPr lang="en-US" sz="1600" dirty="0">
              <a:solidFill>
                <a:srgbClr val="0070BA"/>
              </a:solidFill>
              <a:latin typeface="Open Sans" panose="020B0606030504020204" pitchFamily="34" charset="0"/>
              <a:ea typeface="Open Sans" panose="020B0606030504020204" pitchFamily="34" charset="0"/>
              <a:cs typeface="Open Sans" panose="020B0606030504020204" pitchFamily="34" charset="0"/>
            </a:endParaRPr>
          </a:p>
          <a:p>
            <a:pPr marL="457200" lvl="1" indent="0">
              <a:buFont typeface="Arial" charset="0"/>
              <a:buNone/>
            </a:pPr>
            <a:endParaRPr lang="en-US" sz="1600" dirty="0">
              <a:solidFill>
                <a:srgbClr val="0070BA"/>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rgbClr val="0070BA"/>
                </a:solidFill>
                <a:latin typeface="Open Sans" panose="020B0606030504020204" pitchFamily="34" charset="0"/>
                <a:ea typeface="Open Sans" panose="020B0606030504020204" pitchFamily="34" charset="0"/>
                <a:cs typeface="Open Sans" panose="020B0606030504020204" pitchFamily="34" charset="0"/>
              </a:rPr>
              <a:t>As an example, SECURITY can be a category , but A FALSE SENSE OF SECURITY can be a theme.</a:t>
            </a:r>
          </a:p>
          <a:p>
            <a:pPr marL="0" indent="0" algn="r">
              <a:buFont typeface="Arial" charset="0"/>
              <a:buNone/>
            </a:pPr>
            <a:r>
              <a:rPr lang="en-US" sz="1400" dirty="0">
                <a:solidFill>
                  <a:srgbClr val="0070BA"/>
                </a:solidFill>
                <a:latin typeface="Open Sans" panose="020B0606030504020204" pitchFamily="34" charset="0"/>
                <a:ea typeface="Open Sans" panose="020B0606030504020204" pitchFamily="34" charset="0"/>
                <a:cs typeface="Open Sans" panose="020B0606030504020204" pitchFamily="34" charset="0"/>
              </a:rPr>
              <a:t>(Rossman &amp; Rallis, 2003)</a:t>
            </a:r>
            <a:r>
              <a:rPr lang="en-US" sz="1600" dirty="0">
                <a:solidFill>
                  <a:srgbClr val="000000"/>
                </a:solidFill>
                <a:latin typeface="+mn-lt"/>
              </a:rPr>
              <a:t> </a:t>
            </a:r>
            <a:endParaRPr lang="en-US" sz="1400" dirty="0">
              <a:solidFill>
                <a:srgbClr val="000000"/>
              </a:solidFill>
              <a:latin typeface="+mn-lt"/>
            </a:endParaRPr>
          </a:p>
        </p:txBody>
      </p:sp>
    </p:spTree>
    <p:extLst>
      <p:ext uri="{BB962C8B-B14F-4D97-AF65-F5344CB8AC3E}">
        <p14:creationId xmlns:p14="http://schemas.microsoft.com/office/powerpoint/2010/main" val="42521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038" y="395784"/>
            <a:ext cx="11631223" cy="836627"/>
          </a:xfrm>
        </p:spPr>
        <p:txBody>
          <a:bodyPr/>
          <a:lstStyle/>
          <a:p>
            <a:r>
              <a:rPr lang="en-US" sz="4000" b="0" dirty="0">
                <a:latin typeface="HALDEN SOLID" pitchFamily="2" charset="0"/>
              </a:rPr>
              <a:t>example of moving from codes &amp; categories to themes</a:t>
            </a:r>
          </a:p>
        </p:txBody>
      </p:sp>
      <p:sp>
        <p:nvSpPr>
          <p:cNvPr id="17" name="Rectangle 16">
            <a:extLst>
              <a:ext uri="{FF2B5EF4-FFF2-40B4-BE49-F238E27FC236}">
                <a16:creationId xmlns:a16="http://schemas.microsoft.com/office/drawing/2014/main" id="{E75F1554-6994-4F8B-887B-4041CC970F23}"/>
              </a:ext>
            </a:extLst>
          </p:cNvPr>
          <p:cNvSpPr/>
          <p:nvPr/>
        </p:nvSpPr>
        <p:spPr>
          <a:xfrm>
            <a:off x="3119120" y="1506452"/>
            <a:ext cx="7136243" cy="1023771"/>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Changes in Social Cohesion and organization within the community</a:t>
            </a:r>
            <a:endPar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B7C17EB3-3E7B-4D51-8041-E73B3DFB5AAF}"/>
              </a:ext>
            </a:extLst>
          </p:cNvPr>
          <p:cNvSpPr/>
          <p:nvPr/>
        </p:nvSpPr>
        <p:spPr>
          <a:xfrm>
            <a:off x="3119120" y="2630209"/>
            <a:ext cx="7136243" cy="1150367"/>
          </a:xfrm>
          <a:prstGeom prst="rect">
            <a:avLst/>
          </a:prstGeom>
          <a:solidFill>
            <a:srgbClr val="DDDDDD">
              <a:alpha val="49804"/>
            </a:srgb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285750" indent="-285750">
              <a:buFont typeface="Arial"/>
              <a:buChar char="•"/>
            </a:pPr>
            <a:r>
              <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Community dynamics</a:t>
            </a:r>
          </a:p>
          <a:p>
            <a:pPr marL="285750" indent="-285750">
              <a:buFont typeface="Arial"/>
              <a:buChar char="•"/>
            </a:pPr>
            <a:r>
              <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Household family ties</a:t>
            </a:r>
          </a:p>
        </p:txBody>
      </p:sp>
      <p:sp>
        <p:nvSpPr>
          <p:cNvPr id="3" name="TextBox 2">
            <a:extLst>
              <a:ext uri="{FF2B5EF4-FFF2-40B4-BE49-F238E27FC236}">
                <a16:creationId xmlns:a16="http://schemas.microsoft.com/office/drawing/2014/main" id="{F73667E8-4BAB-49AF-909D-CE35AEF6C88F}"/>
              </a:ext>
            </a:extLst>
          </p:cNvPr>
          <p:cNvSpPr txBox="1"/>
          <p:nvPr/>
        </p:nvSpPr>
        <p:spPr>
          <a:xfrm rot="16200000">
            <a:off x="2053614" y="3061946"/>
            <a:ext cx="1150368" cy="307777"/>
          </a:xfrm>
          <a:prstGeom prst="rect">
            <a:avLst/>
          </a:prstGeom>
          <a:solidFill>
            <a:srgbClr val="0070BA"/>
          </a:solidFill>
          <a:ln>
            <a:solidFill>
              <a:srgbClr val="0070BA"/>
            </a:solidFill>
          </a:ln>
        </p:spPr>
        <p:txBody>
          <a:bodyPr wrap="square" lIns="91440" tIns="45720" rIns="91440" bIns="45720" rtlCol="0" anchor="t">
            <a:spAutoFit/>
          </a:bodyPr>
          <a:lstStyle/>
          <a:p>
            <a:r>
              <a:rPr lang="en-GB" sz="1400" b="1" dirty="0">
                <a:solidFill>
                  <a:srgbClr val="F8F8F8"/>
                </a:solidFill>
                <a:latin typeface="Open Sans" panose="020B0606030504020204" pitchFamily="34" charset="0"/>
                <a:ea typeface="Open Sans" panose="020B0606030504020204" pitchFamily="34" charset="0"/>
                <a:cs typeface="Open Sans" panose="020B0606030504020204" pitchFamily="34" charset="0"/>
              </a:rPr>
              <a:t>Categories</a:t>
            </a:r>
          </a:p>
        </p:txBody>
      </p:sp>
      <p:sp>
        <p:nvSpPr>
          <p:cNvPr id="24" name="TextBox 23">
            <a:extLst>
              <a:ext uri="{FF2B5EF4-FFF2-40B4-BE49-F238E27FC236}">
                <a16:creationId xmlns:a16="http://schemas.microsoft.com/office/drawing/2014/main" id="{A4AE8972-C372-44F7-AF9C-D4F7B469D74A}"/>
              </a:ext>
            </a:extLst>
          </p:cNvPr>
          <p:cNvSpPr txBox="1"/>
          <p:nvPr/>
        </p:nvSpPr>
        <p:spPr>
          <a:xfrm rot="16200000">
            <a:off x="2118436" y="1870257"/>
            <a:ext cx="1031477" cy="307777"/>
          </a:xfrm>
          <a:prstGeom prst="rect">
            <a:avLst/>
          </a:prstGeom>
          <a:solidFill>
            <a:srgbClr val="0070BA"/>
          </a:solidFill>
          <a:ln>
            <a:solidFill>
              <a:srgbClr val="0070BA"/>
            </a:solidFill>
          </a:ln>
        </p:spPr>
        <p:txBody>
          <a:bodyPr wrap="square" lIns="91440" tIns="45720" rIns="91440" bIns="45720" rtlCol="0" anchor="t">
            <a:spAutoFit/>
          </a:bodyPr>
          <a:lstStyle/>
          <a:p>
            <a:r>
              <a:rPr lang="en-GB" sz="1400" b="1" dirty="0">
                <a:solidFill>
                  <a:srgbClr val="F8F8F8"/>
                </a:solidFill>
                <a:latin typeface="Open Sans" panose="020B0606030504020204" pitchFamily="34" charset="0"/>
                <a:ea typeface="Open Sans" panose="020B0606030504020204" pitchFamily="34" charset="0"/>
                <a:cs typeface="Open Sans" panose="020B0606030504020204" pitchFamily="34" charset="0"/>
              </a:rPr>
              <a:t>Themes</a:t>
            </a:r>
            <a:endParaRPr lang="en-GB" sz="1600" b="1" dirty="0">
              <a:solidFill>
                <a:srgbClr val="F8F8F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8647D7FF-C901-254F-A4CE-272A3D614DF6}"/>
              </a:ext>
            </a:extLst>
          </p:cNvPr>
          <p:cNvSpPr/>
          <p:nvPr/>
        </p:nvSpPr>
        <p:spPr>
          <a:xfrm>
            <a:off x="3119120" y="3880567"/>
            <a:ext cx="7143966" cy="2103888"/>
          </a:xfrm>
          <a:prstGeom prst="rect">
            <a:avLst/>
          </a:prstGeom>
          <a:solidFill>
            <a:srgbClr val="DDDDDD"/>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285750" indent="-285750">
              <a:buFont typeface="Arial"/>
              <a:buChar char="•"/>
            </a:pPr>
            <a:r>
              <a:rPr lang="en-GB"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Less rural exodus </a:t>
            </a:r>
            <a:endPar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GB"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Community solidarity</a:t>
            </a:r>
          </a:p>
          <a:p>
            <a:pPr marL="285750" indent="-285750">
              <a:buFont typeface="Arial"/>
              <a:buChar char="•"/>
            </a:pPr>
            <a:r>
              <a:rPr lang="en-GB"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Childcare availability </a:t>
            </a:r>
          </a:p>
          <a:p>
            <a:pPr marL="285750" indent="-285750">
              <a:buFont typeface="Arial"/>
              <a:buChar char="•"/>
            </a:pPr>
            <a:r>
              <a:rPr lang="en-GB"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Participation of women in decision-making</a:t>
            </a:r>
          </a:p>
          <a:p>
            <a:pPr marL="285750" indent="-285750">
              <a:buFont typeface="Arial"/>
              <a:buChar char="•"/>
            </a:pPr>
            <a:r>
              <a:rPr lang="en-GB"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Donation to people living with disabilities</a:t>
            </a:r>
          </a:p>
        </p:txBody>
      </p:sp>
      <p:sp>
        <p:nvSpPr>
          <p:cNvPr id="8" name="TextBox 7">
            <a:extLst>
              <a:ext uri="{FF2B5EF4-FFF2-40B4-BE49-F238E27FC236}">
                <a16:creationId xmlns:a16="http://schemas.microsoft.com/office/drawing/2014/main" id="{A9CFDF74-3FE8-3544-8A71-7E86EA616231}"/>
              </a:ext>
            </a:extLst>
          </p:cNvPr>
          <p:cNvSpPr txBox="1"/>
          <p:nvPr/>
        </p:nvSpPr>
        <p:spPr>
          <a:xfrm rot="16200000">
            <a:off x="1593626" y="4794450"/>
            <a:ext cx="2072231" cy="307777"/>
          </a:xfrm>
          <a:prstGeom prst="rect">
            <a:avLst/>
          </a:prstGeom>
          <a:solidFill>
            <a:srgbClr val="0070BA"/>
          </a:solidFill>
          <a:ln>
            <a:solidFill>
              <a:srgbClr val="0070BA"/>
            </a:solidFill>
          </a:ln>
        </p:spPr>
        <p:txBody>
          <a:bodyPr wrap="square" lIns="91440" tIns="45720" rIns="91440" bIns="45720" rtlCol="0" anchor="t">
            <a:spAutoFit/>
          </a:bodyPr>
          <a:lstStyle/>
          <a:p>
            <a:r>
              <a:rPr lang="en-GB" sz="1400" b="1" dirty="0">
                <a:solidFill>
                  <a:srgbClr val="F8F8F8"/>
                </a:solidFill>
                <a:latin typeface="Open Sans" panose="020B0606030504020204" pitchFamily="34" charset="0"/>
                <a:ea typeface="Open Sans" panose="020B0606030504020204" pitchFamily="34" charset="0"/>
                <a:cs typeface="Open Sans" panose="020B0606030504020204" pitchFamily="34" charset="0"/>
              </a:rPr>
              <a:t>Codes</a:t>
            </a:r>
          </a:p>
        </p:txBody>
      </p:sp>
    </p:spTree>
    <p:extLst>
      <p:ext uri="{BB962C8B-B14F-4D97-AF65-F5344CB8AC3E}">
        <p14:creationId xmlns:p14="http://schemas.microsoft.com/office/powerpoint/2010/main" val="42495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3" grpId="0" animBg="1"/>
      <p:bldP spid="24"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711542" y="6227991"/>
            <a:ext cx="1027267" cy="365125"/>
          </a:xfrm>
          <a:prstGeom prst="rect">
            <a:avLst/>
          </a:prstGeom>
        </p:spPr>
        <p:txBody>
          <a:bodyPr vert="horz" lIns="91440" tIns="45720" rIns="91440" bIns="45720" rtlCol="0" anchor="t"/>
          <a:lstStyle>
            <a:defPPr>
              <a:defRPr lang="it-IT"/>
            </a:defPPr>
            <a:lvl1pPr marL="0" algn="r" defTabSz="914400" rtl="0" eaLnBrk="1" latinLnBrk="0" hangingPunct="1">
              <a:defRPr sz="1200" b="1" i="0" kern="1200">
                <a:solidFill>
                  <a:srgbClr val="0070BA"/>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26EB2A-1F26-4143-92A6-3B752CD465DB}" type="slidenum">
              <a:rPr lang="en-US" smtClean="0"/>
              <a:pPr/>
              <a:t>33</a:t>
            </a:fld>
            <a:endParaRPr lang="en-US"/>
          </a:p>
        </p:txBody>
      </p:sp>
      <p:sp>
        <p:nvSpPr>
          <p:cNvPr id="2" name="Rectangle 1">
            <a:extLst>
              <a:ext uri="{FF2B5EF4-FFF2-40B4-BE49-F238E27FC236}">
                <a16:creationId xmlns:a16="http://schemas.microsoft.com/office/drawing/2014/main" id="{EA72B827-CB6A-9D3D-D327-D7E67578F99A}"/>
              </a:ext>
            </a:extLst>
          </p:cNvPr>
          <p:cNvSpPr/>
          <p:nvPr/>
        </p:nvSpPr>
        <p:spPr>
          <a:xfrm>
            <a:off x="0" y="0"/>
            <a:ext cx="12192000" cy="6858000"/>
          </a:xfrm>
          <a:prstGeom prst="rect">
            <a:avLst/>
          </a:prstGeom>
          <a:solidFill>
            <a:srgbClr val="0070BA"/>
          </a:solidFill>
          <a:ln>
            <a:solidFill>
              <a:srgbClr val="007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55D0A0BB-2CC7-CC04-0234-5AB22B479AC5}"/>
              </a:ext>
            </a:extLst>
          </p:cNvPr>
          <p:cNvSpPr>
            <a:spLocks noGrp="1"/>
          </p:cNvSpPr>
          <p:nvPr>
            <p:ph type="title"/>
          </p:nvPr>
        </p:nvSpPr>
        <p:spPr>
          <a:xfrm>
            <a:off x="0" y="2853000"/>
            <a:ext cx="12192000" cy="1152000"/>
          </a:xfrm>
        </p:spPr>
        <p:txBody>
          <a:bodyPr vert="horz" lIns="91440" tIns="45720" rIns="91440" bIns="45720" rtlCol="0" anchor="ctr">
            <a:normAutofit/>
          </a:bodyPr>
          <a:lstStyle/>
          <a:p>
            <a:pPr algn="ctr"/>
            <a:r>
              <a:rPr lang="en-US" sz="5400" b="0" spc="500">
                <a:solidFill>
                  <a:srgbClr val="FFFFFF"/>
                </a:solidFill>
                <a:latin typeface="HALDEN SOLID" pitchFamily="2" charset="0"/>
              </a:rPr>
              <a:t>Thematic Data interpretation</a:t>
            </a:r>
            <a:endParaRPr lang="en-US" sz="5400" b="0" spc="500">
              <a:solidFill>
                <a:srgbClr val="FFFFFF"/>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265904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8748608D-0BD3-4E95-90E9-C18849E5EC17}"/>
              </a:ext>
            </a:extLst>
          </p:cNvPr>
          <p:cNvPicPr>
            <a:picLocks noChangeAspect="1"/>
          </p:cNvPicPr>
          <p:nvPr/>
        </p:nvPicPr>
        <p:blipFill>
          <a:blip r:embed="rId3"/>
          <a:stretch>
            <a:fillRect/>
          </a:stretch>
        </p:blipFill>
        <p:spPr>
          <a:xfrm>
            <a:off x="1594649" y="823796"/>
            <a:ext cx="9742800" cy="5504492"/>
          </a:xfrm>
          <a:prstGeom prst="rect">
            <a:avLst/>
          </a:prstGeom>
        </p:spPr>
      </p:pic>
      <p:sp>
        <p:nvSpPr>
          <p:cNvPr id="2" name="Slide Number Placeholder 1">
            <a:extLst>
              <a:ext uri="{FF2B5EF4-FFF2-40B4-BE49-F238E27FC236}">
                <a16:creationId xmlns:a16="http://schemas.microsoft.com/office/drawing/2014/main" id="{B3944178-254A-6727-2966-4B403E4AF771}"/>
              </a:ext>
            </a:extLst>
          </p:cNvPr>
          <p:cNvSpPr>
            <a:spLocks noGrp="1"/>
          </p:cNvSpPr>
          <p:nvPr>
            <p:ph type="sldNum" sz="quarter" idx="12"/>
          </p:nvPr>
        </p:nvSpPr>
        <p:spPr/>
        <p:txBody>
          <a:bodyPr/>
          <a:lstStyle/>
          <a:p>
            <a:fld id="{2026EB2A-1F26-4143-92A6-3B752CD465DB}" type="slidenum">
              <a:rPr lang="it-IT" smtClean="0"/>
              <a:t>34</a:t>
            </a:fld>
            <a:endParaRPr lang="it-IT"/>
          </a:p>
        </p:txBody>
      </p:sp>
      <p:sp>
        <p:nvSpPr>
          <p:cNvPr id="4" name="TextBox 3">
            <a:extLst>
              <a:ext uri="{FF2B5EF4-FFF2-40B4-BE49-F238E27FC236}">
                <a16:creationId xmlns:a16="http://schemas.microsoft.com/office/drawing/2014/main" id="{325B0901-92F5-1A17-5261-EFD5E1024183}"/>
              </a:ext>
            </a:extLst>
          </p:cNvPr>
          <p:cNvSpPr txBox="1"/>
          <p:nvPr/>
        </p:nvSpPr>
        <p:spPr>
          <a:xfrm>
            <a:off x="261257" y="2464007"/>
            <a:ext cx="1814286" cy="707886"/>
          </a:xfrm>
          <a:prstGeom prst="rect">
            <a:avLst/>
          </a:prstGeom>
          <a:noFill/>
        </p:spPr>
        <p:txBody>
          <a:bodyPr wrap="square" rtlCol="0">
            <a:spAutoFit/>
          </a:bodyPr>
          <a:lstStyle/>
          <a:p>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Reducing data</a:t>
            </a:r>
          </a:p>
        </p:txBody>
      </p:sp>
      <p:sp>
        <p:nvSpPr>
          <p:cNvPr id="6" name="Oval 5">
            <a:extLst>
              <a:ext uri="{FF2B5EF4-FFF2-40B4-BE49-F238E27FC236}">
                <a16:creationId xmlns:a16="http://schemas.microsoft.com/office/drawing/2014/main" id="{8C33AD76-26A0-ECB9-398E-437F960D68F9}"/>
              </a:ext>
            </a:extLst>
          </p:cNvPr>
          <p:cNvSpPr/>
          <p:nvPr/>
        </p:nvSpPr>
        <p:spPr>
          <a:xfrm>
            <a:off x="1830723" y="1291771"/>
            <a:ext cx="1451428" cy="43905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F774F4-087D-EF06-A3FE-19ABAD3DEE2A}"/>
              </a:ext>
            </a:extLst>
          </p:cNvPr>
          <p:cNvSpPr/>
          <p:nvPr/>
        </p:nvSpPr>
        <p:spPr>
          <a:xfrm>
            <a:off x="4281714" y="1727200"/>
            <a:ext cx="1669143" cy="37011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7436B7-A836-289C-DCA5-0A02B06DCA26}"/>
              </a:ext>
            </a:extLst>
          </p:cNvPr>
          <p:cNvSpPr txBox="1"/>
          <p:nvPr/>
        </p:nvSpPr>
        <p:spPr>
          <a:xfrm>
            <a:off x="4182280" y="5476805"/>
            <a:ext cx="2645240" cy="707886"/>
          </a:xfrm>
          <a:prstGeom prst="rect">
            <a:avLst/>
          </a:prstGeom>
          <a:noFill/>
        </p:spPr>
        <p:txBody>
          <a:bodyPr wrap="square" rtlCol="0">
            <a:spAutoFit/>
          </a:bodyPr>
          <a:lstStyle/>
          <a:p>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Identifying patterns</a:t>
            </a:r>
          </a:p>
        </p:txBody>
      </p:sp>
      <p:sp>
        <p:nvSpPr>
          <p:cNvPr id="10" name="Oval 9">
            <a:extLst>
              <a:ext uri="{FF2B5EF4-FFF2-40B4-BE49-F238E27FC236}">
                <a16:creationId xmlns:a16="http://schemas.microsoft.com/office/drawing/2014/main" id="{EC33975A-463B-B7C3-6F82-BF184C88F4D8}"/>
              </a:ext>
            </a:extLst>
          </p:cNvPr>
          <p:cNvSpPr/>
          <p:nvPr/>
        </p:nvSpPr>
        <p:spPr>
          <a:xfrm>
            <a:off x="6348079" y="2594618"/>
            <a:ext cx="1669143" cy="18757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9F7E549-4A45-E77C-9174-B7035E03A13A}"/>
              </a:ext>
            </a:extLst>
          </p:cNvPr>
          <p:cNvSpPr txBox="1"/>
          <p:nvPr/>
        </p:nvSpPr>
        <p:spPr>
          <a:xfrm>
            <a:off x="6377105" y="4522698"/>
            <a:ext cx="2207091" cy="707886"/>
          </a:xfrm>
          <a:prstGeom prst="rect">
            <a:avLst/>
          </a:prstGeom>
          <a:noFill/>
        </p:spPr>
        <p:txBody>
          <a:bodyPr wrap="square" rtlCol="0">
            <a:spAutoFit/>
          </a:bodyPr>
          <a:lstStyle/>
          <a:p>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Interpreting patterns</a:t>
            </a:r>
          </a:p>
        </p:txBody>
      </p:sp>
      <p:sp>
        <p:nvSpPr>
          <p:cNvPr id="13" name="TextBox 12">
            <a:extLst>
              <a:ext uri="{FF2B5EF4-FFF2-40B4-BE49-F238E27FC236}">
                <a16:creationId xmlns:a16="http://schemas.microsoft.com/office/drawing/2014/main" id="{896A2613-4B13-5CBF-DEAA-A337A66F0EF1}"/>
              </a:ext>
            </a:extLst>
          </p:cNvPr>
          <p:cNvSpPr txBox="1"/>
          <p:nvPr/>
        </p:nvSpPr>
        <p:spPr>
          <a:xfrm>
            <a:off x="8921435" y="4520360"/>
            <a:ext cx="3035339" cy="707886"/>
          </a:xfrm>
          <a:prstGeom prst="rect">
            <a:avLst/>
          </a:prstGeom>
          <a:noFill/>
        </p:spPr>
        <p:txBody>
          <a:bodyPr wrap="square" rtlCol="0">
            <a:spAutoFit/>
          </a:bodyPr>
          <a:lstStyle/>
          <a:p>
            <a:r>
              <a:rPr lang="en-US" sz="2000" b="1">
                <a:solidFill>
                  <a:srgbClr val="C00000"/>
                </a:solidFill>
                <a:latin typeface="Open Sans" panose="020B0606030504020204" pitchFamily="34" charset="0"/>
                <a:ea typeface="Open Sans" panose="020B0606030504020204" pitchFamily="34" charset="0"/>
                <a:cs typeface="Open Sans" panose="020B0606030504020204" pitchFamily="34" charset="0"/>
              </a:rPr>
              <a:t>Developing and describing insights</a:t>
            </a:r>
          </a:p>
        </p:txBody>
      </p:sp>
      <p:sp>
        <p:nvSpPr>
          <p:cNvPr id="14" name="Oval 13">
            <a:extLst>
              <a:ext uri="{FF2B5EF4-FFF2-40B4-BE49-F238E27FC236}">
                <a16:creationId xmlns:a16="http://schemas.microsoft.com/office/drawing/2014/main" id="{A783BAFD-9FE9-1F22-6259-F47B9817A773}"/>
              </a:ext>
            </a:extLst>
          </p:cNvPr>
          <p:cNvSpPr/>
          <p:nvPr/>
        </p:nvSpPr>
        <p:spPr>
          <a:xfrm>
            <a:off x="8929103" y="2592952"/>
            <a:ext cx="1669143" cy="18757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0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p:bldP spid="10" grpId="0" animBg="1"/>
      <p:bldP spid="12" grpId="0"/>
      <p:bldP spid="13" grpId="0"/>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What</a:t>
            </a:r>
            <a:r>
              <a:rPr lang="en-US" sz="4400" dirty="0"/>
              <a:t> </a:t>
            </a:r>
            <a:r>
              <a:rPr lang="en-US" sz="44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does data interpretation mean ?</a:t>
            </a:r>
          </a:p>
        </p:txBody>
      </p:sp>
      <p:sp>
        <p:nvSpPr>
          <p:cNvPr id="3" name="Content Placeholder 2"/>
          <p:cNvSpPr>
            <a:spLocks noGrp="1"/>
          </p:cNvSpPr>
          <p:nvPr>
            <p:ph idx="1"/>
          </p:nvPr>
        </p:nvSpPr>
        <p:spPr>
          <a:xfrm>
            <a:off x="846310" y="1912563"/>
            <a:ext cx="10331205" cy="3460581"/>
          </a:xfrm>
        </p:spPr>
        <p:txBody>
          <a:bodyPr vert="horz" lIns="91440" tIns="45720" rIns="91440" bIns="45720" rtlCol="0" anchor="t">
            <a:noAutofit/>
          </a:bodyPr>
          <a:lstStyle/>
          <a:p>
            <a:pPr marL="0" indent="0">
              <a:spcBef>
                <a:spcPts val="0"/>
              </a:spcBef>
              <a:spcAft>
                <a:spcPts val="1800"/>
              </a:spcAft>
              <a:buNone/>
            </a:pPr>
            <a:r>
              <a:rPr lang="en-US" sz="2600" dirty="0">
                <a:solidFill>
                  <a:srgbClr val="0070BA"/>
                </a:solidFill>
                <a:latin typeface="Open Sans" panose="020B0606030504020204" pitchFamily="34" charset="0"/>
                <a:ea typeface="Open Sans" panose="020B0606030504020204" pitchFamily="34" charset="0"/>
                <a:cs typeface="Open Sans" panose="020B0606030504020204" pitchFamily="34" charset="0"/>
              </a:rPr>
              <a:t>This is the final refinement of the themes and the aim is to ‘..</a:t>
            </a:r>
            <a:r>
              <a:rPr lang="en-US" sz="2600" i="1" dirty="0">
                <a:solidFill>
                  <a:srgbClr val="0070BA"/>
                </a:solidFill>
                <a:latin typeface="Open Sans" panose="020B0606030504020204" pitchFamily="34" charset="0"/>
                <a:ea typeface="Open Sans" panose="020B0606030504020204" pitchFamily="34" charset="0"/>
                <a:cs typeface="Open Sans" panose="020B0606030504020204" pitchFamily="34" charset="0"/>
              </a:rPr>
              <a:t>identify the ‘essence’ of what each theme is about</a:t>
            </a:r>
            <a:r>
              <a:rPr lang="en-US" sz="2600" dirty="0">
                <a:solidFill>
                  <a:srgbClr val="0070BA"/>
                </a:solidFill>
                <a:latin typeface="Open Sans" panose="020B0606030504020204" pitchFamily="34" charset="0"/>
                <a:ea typeface="Open Sans" panose="020B0606030504020204" pitchFamily="34" charset="0"/>
                <a:cs typeface="Open Sans" panose="020B0606030504020204" pitchFamily="34" charset="0"/>
              </a:rPr>
              <a:t>.’.(Braun &amp; Clarke, 2006, p.92) </a:t>
            </a:r>
          </a:p>
          <a:p>
            <a:pPr marL="0" indent="0">
              <a:spcBef>
                <a:spcPts val="0"/>
              </a:spcBef>
              <a:spcAft>
                <a:spcPts val="1800"/>
              </a:spcAft>
              <a:buNone/>
            </a:pPr>
            <a:endParaRPr lang="en-US" sz="2600" dirty="0">
              <a:solidFill>
                <a:srgbClr val="0070BA"/>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1800"/>
              </a:spcAft>
              <a:buNone/>
            </a:pPr>
            <a:r>
              <a:rPr lang="en-US" sz="2600" dirty="0">
                <a:solidFill>
                  <a:srgbClr val="0070BA"/>
                </a:solidFill>
                <a:latin typeface="Open Sans" panose="020B0606030504020204" pitchFamily="34" charset="0"/>
                <a:ea typeface="Open Sans" panose="020B0606030504020204" pitchFamily="34" charset="0"/>
                <a:cs typeface="Open Sans" panose="020B0606030504020204" pitchFamily="34" charset="0"/>
              </a:rPr>
              <a:t>Data interpretation involves identifying the meaning of the codes and categories you have developed and reflecting on how insights answer your research questions. </a:t>
            </a:r>
            <a:endParaRPr lang="en-US" sz="2600" b="1" dirty="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244A7376-D006-2B47-82E5-E50463456BBB}"/>
              </a:ext>
            </a:extLst>
          </p:cNvPr>
          <p:cNvSpPr>
            <a:spLocks noGrp="1"/>
          </p:cNvSpPr>
          <p:nvPr>
            <p:ph type="sldNum" sz="quarter" idx="12"/>
          </p:nvPr>
        </p:nvSpPr>
        <p:spPr/>
        <p:txBody>
          <a:bodyPr/>
          <a:lstStyle/>
          <a:p>
            <a:fld id="{2026EB2A-1F26-4143-92A6-3B752CD465DB}" type="slidenum">
              <a:rPr lang="it-IT" smtClean="0"/>
              <a:t>35</a:t>
            </a:fld>
            <a:endParaRPr lang="it-IT"/>
          </a:p>
        </p:txBody>
      </p:sp>
    </p:spTree>
    <p:extLst>
      <p:ext uri="{BB962C8B-B14F-4D97-AF65-F5344CB8AC3E}">
        <p14:creationId xmlns:p14="http://schemas.microsoft.com/office/powerpoint/2010/main" val="2454413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839" y="666839"/>
            <a:ext cx="10542124" cy="1152000"/>
          </a:xfrm>
        </p:spPr>
        <p:txBody>
          <a:bodyPr>
            <a:normAutofit/>
          </a:bodyPr>
          <a:lstStyle/>
          <a:p>
            <a:r>
              <a:rPr lang="en-US" sz="4400" b="0" dirty="0">
                <a:latin typeface="HALDEN SOLID" pitchFamily="2" charset="0"/>
              </a:rPr>
              <a:t>Data Interpretation - reflection</a:t>
            </a:r>
          </a:p>
        </p:txBody>
      </p:sp>
      <p:sp>
        <p:nvSpPr>
          <p:cNvPr id="3" name="Content Placeholder 2"/>
          <p:cNvSpPr>
            <a:spLocks noGrp="1"/>
          </p:cNvSpPr>
          <p:nvPr>
            <p:ph idx="1"/>
          </p:nvPr>
        </p:nvSpPr>
        <p:spPr>
          <a:xfrm>
            <a:off x="3420667" y="1788165"/>
            <a:ext cx="8453741" cy="4385165"/>
          </a:xfrm>
        </p:spPr>
        <p:txBody>
          <a:bodyPr>
            <a:normAutofit fontScale="92500"/>
          </a:bodyPr>
          <a:lstStyle/>
          <a:p>
            <a:r>
              <a:rPr lang="en-US" sz="2400" dirty="0">
                <a:latin typeface="Open Sans" panose="020B0606030504020204" pitchFamily="34" charset="0"/>
                <a:ea typeface="Open Sans" panose="020B0606030504020204" pitchFamily="34" charset="0"/>
                <a:cs typeface="Open Sans" panose="020B0606030504020204" pitchFamily="34" charset="0"/>
              </a:rPr>
              <a:t>Think what is interesting about the themes and what kind of narrative it tells.</a:t>
            </a:r>
          </a:p>
          <a:p>
            <a:r>
              <a:rPr lang="en-US" sz="2400" dirty="0">
                <a:latin typeface="Open Sans" panose="020B0606030504020204" pitchFamily="34" charset="0"/>
                <a:ea typeface="Open Sans" panose="020B0606030504020204" pitchFamily="34" charset="0"/>
                <a:cs typeface="Open Sans" panose="020B0606030504020204" pitchFamily="34" charset="0"/>
              </a:rPr>
              <a:t>How do the themes relate to each other? </a:t>
            </a:r>
          </a:p>
          <a:p>
            <a:r>
              <a:rPr lang="en-US" sz="2400" dirty="0">
                <a:latin typeface="Open Sans" panose="020B0606030504020204" pitchFamily="34" charset="0"/>
                <a:ea typeface="Open Sans" panose="020B0606030504020204" pitchFamily="34" charset="0"/>
                <a:cs typeface="Open Sans" panose="020B0606030504020204" pitchFamily="34" charset="0"/>
              </a:rPr>
              <a:t>What conditions are likely to have given rise to this theme?</a:t>
            </a:r>
          </a:p>
          <a:p>
            <a:r>
              <a:rPr lang="en-US" sz="2400" dirty="0">
                <a:latin typeface="Open Sans" panose="020B0606030504020204" pitchFamily="34" charset="0"/>
                <a:ea typeface="Open Sans" panose="020B0606030504020204" pitchFamily="34" charset="0"/>
                <a:cs typeface="Open Sans" panose="020B0606030504020204" pitchFamily="34" charset="0"/>
              </a:rPr>
              <a:t>Why do people talk about this thing in this particular way  </a:t>
            </a:r>
          </a:p>
          <a:p>
            <a:r>
              <a:rPr lang="en-US" sz="2400" dirty="0">
                <a:latin typeface="Open Sans" panose="020B0606030504020204" pitchFamily="34" charset="0"/>
                <a:ea typeface="Open Sans" panose="020B0606030504020204" pitchFamily="34" charset="0"/>
                <a:cs typeface="Open Sans" panose="020B0606030504020204" pitchFamily="34" charset="0"/>
              </a:rPr>
              <a:t>What are the assumptions underpinning it?</a:t>
            </a:r>
          </a:p>
          <a:p>
            <a:r>
              <a:rPr lang="en-US" sz="2400" dirty="0">
                <a:latin typeface="Open Sans" panose="020B0606030504020204" pitchFamily="34" charset="0"/>
                <a:ea typeface="Open Sans" panose="020B0606030504020204" pitchFamily="34" charset="0"/>
                <a:cs typeface="Open Sans" panose="020B0606030504020204" pitchFamily="34" charset="0"/>
              </a:rPr>
              <a:t>What is the theme saying that is relevant to your research question?</a:t>
            </a:r>
          </a:p>
          <a:p>
            <a:r>
              <a:rPr lang="en-US" sz="2400" dirty="0">
                <a:latin typeface="Open Sans" panose="020B0606030504020204" pitchFamily="34" charset="0"/>
                <a:ea typeface="Open Sans" panose="020B0606030504020204" pitchFamily="34" charset="0"/>
                <a:cs typeface="Open Sans" panose="020B0606030504020204" pitchFamily="34" charset="0"/>
              </a:rPr>
              <a:t>What are the implications of this theme (e.g., for outcomes)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AD91A007-C3CD-E281-ABF7-C997DBAEE46B}"/>
              </a:ext>
            </a:extLst>
          </p:cNvPr>
          <p:cNvSpPr txBox="1"/>
          <p:nvPr/>
        </p:nvSpPr>
        <p:spPr>
          <a:xfrm rot="20399094">
            <a:off x="217162" y="536371"/>
            <a:ext cx="1997936" cy="584775"/>
          </a:xfrm>
          <a:prstGeom prst="rect">
            <a:avLst/>
          </a:prstGeom>
          <a:noFill/>
        </p:spPr>
        <p:txBody>
          <a:bodyPr wrap="square">
            <a:spAutoFit/>
          </a:bodyPr>
          <a:lstStyle/>
          <a:p>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STEP 1: </a:t>
            </a:r>
          </a:p>
        </p:txBody>
      </p:sp>
      <p:sp>
        <p:nvSpPr>
          <p:cNvPr id="7" name="TextBox 6">
            <a:extLst>
              <a:ext uri="{FF2B5EF4-FFF2-40B4-BE49-F238E27FC236}">
                <a16:creationId xmlns:a16="http://schemas.microsoft.com/office/drawing/2014/main" id="{5F195CED-42DA-C8F5-AEA0-6CD6BDF6FA67}"/>
              </a:ext>
            </a:extLst>
          </p:cNvPr>
          <p:cNvSpPr txBox="1"/>
          <p:nvPr/>
        </p:nvSpPr>
        <p:spPr>
          <a:xfrm>
            <a:off x="758461" y="1843853"/>
            <a:ext cx="2662206" cy="1015663"/>
          </a:xfrm>
          <a:prstGeom prst="rect">
            <a:avLst/>
          </a:prstGeom>
          <a:solidFill>
            <a:srgbClr val="0070BA"/>
          </a:solidFill>
        </p:spPr>
        <p:txBody>
          <a:bodyPr wrap="square" rtlCol="0">
            <a:spAutoFit/>
          </a:bodyPr>
          <a:lstStyle/>
          <a:p>
            <a:r>
              <a:rPr lang="en-US" sz="2000" dirty="0">
                <a:solidFill>
                  <a:srgbClr val="FFFFFE"/>
                </a:solidFill>
                <a:latin typeface="HALDEN SOLID" pitchFamily="2" charset="0"/>
              </a:rPr>
              <a:t>Reflect on the data itself</a:t>
            </a:r>
          </a:p>
          <a:p>
            <a:r>
              <a:rPr lang="en-US" sz="2000" dirty="0">
                <a:solidFill>
                  <a:srgbClr val="FFFFFE"/>
                </a:solidFill>
                <a:latin typeface="HALDEN SOLID" pitchFamily="2" charset="0"/>
              </a:rPr>
              <a:t> </a:t>
            </a:r>
          </a:p>
        </p:txBody>
      </p:sp>
      <p:sp>
        <p:nvSpPr>
          <p:cNvPr id="8" name="TextBox 7">
            <a:extLst>
              <a:ext uri="{FF2B5EF4-FFF2-40B4-BE49-F238E27FC236}">
                <a16:creationId xmlns:a16="http://schemas.microsoft.com/office/drawing/2014/main" id="{B5719F2C-42B2-B38C-B356-D0CE6C04875F}"/>
              </a:ext>
            </a:extLst>
          </p:cNvPr>
          <p:cNvSpPr txBox="1"/>
          <p:nvPr/>
        </p:nvSpPr>
        <p:spPr>
          <a:xfrm>
            <a:off x="741263" y="3144053"/>
            <a:ext cx="2679404" cy="1323439"/>
          </a:xfrm>
          <a:prstGeom prst="rect">
            <a:avLst/>
          </a:prstGeom>
          <a:solidFill>
            <a:srgbClr val="0070BA"/>
          </a:solidFill>
        </p:spPr>
        <p:txBody>
          <a:bodyPr wrap="square" rtlCol="0">
            <a:spAutoFit/>
          </a:bodyPr>
          <a:lstStyle/>
          <a:p>
            <a:r>
              <a:rPr lang="en-US" sz="2000" dirty="0">
                <a:solidFill>
                  <a:srgbClr val="FFFFFE"/>
                </a:solidFill>
                <a:latin typeface="HALDEN SOLID" pitchFamily="2" charset="0"/>
              </a:rPr>
              <a:t>Reflect on the contexts and conditions behind the themes</a:t>
            </a:r>
          </a:p>
          <a:p>
            <a:endParaRPr lang="en-US" sz="2000" dirty="0">
              <a:solidFill>
                <a:srgbClr val="FFFFFE"/>
              </a:solidFill>
              <a:latin typeface="HALDEN SOLID" pitchFamily="2" charset="0"/>
            </a:endParaRPr>
          </a:p>
        </p:txBody>
      </p:sp>
      <p:sp>
        <p:nvSpPr>
          <p:cNvPr id="9" name="TextBox 8">
            <a:extLst>
              <a:ext uri="{FF2B5EF4-FFF2-40B4-BE49-F238E27FC236}">
                <a16:creationId xmlns:a16="http://schemas.microsoft.com/office/drawing/2014/main" id="{A5F0FF4C-293A-C966-3906-91E0FD6F9846}"/>
              </a:ext>
            </a:extLst>
          </p:cNvPr>
          <p:cNvSpPr txBox="1"/>
          <p:nvPr/>
        </p:nvSpPr>
        <p:spPr>
          <a:xfrm>
            <a:off x="741263" y="4577419"/>
            <a:ext cx="2679404" cy="1015663"/>
          </a:xfrm>
          <a:prstGeom prst="rect">
            <a:avLst/>
          </a:prstGeom>
          <a:solidFill>
            <a:srgbClr val="0070BA"/>
          </a:solidFill>
        </p:spPr>
        <p:txBody>
          <a:bodyPr wrap="square" rtlCol="0">
            <a:spAutoFit/>
          </a:bodyPr>
          <a:lstStyle/>
          <a:p>
            <a:r>
              <a:rPr lang="en-US" sz="2000" dirty="0">
                <a:solidFill>
                  <a:srgbClr val="FFFFFE"/>
                </a:solidFill>
                <a:latin typeface="HALDEN SOLID" pitchFamily="2" charset="0"/>
              </a:rPr>
              <a:t>Reflect on the implications of this data for your study</a:t>
            </a:r>
          </a:p>
        </p:txBody>
      </p:sp>
    </p:spTree>
    <p:extLst>
      <p:ext uri="{BB962C8B-B14F-4D97-AF65-F5344CB8AC3E}">
        <p14:creationId xmlns:p14="http://schemas.microsoft.com/office/powerpoint/2010/main" val="26918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615" y="255841"/>
            <a:ext cx="10542124" cy="1152000"/>
          </a:xfrm>
        </p:spPr>
        <p:txBody>
          <a:bodyPr>
            <a:normAutofit/>
          </a:bodyPr>
          <a:lstStyle/>
          <a:p>
            <a:r>
              <a:rPr lang="en-US" sz="4400" b="0" kern="1400" spc="230">
                <a:solidFill>
                  <a:schemeClr val="tx1"/>
                </a:solidFill>
                <a:latin typeface="HALDEN SOLID" pitchFamily="2" charset="0"/>
                <a:ea typeface="Open Sans SemiBold" panose="020B0706030804020204" pitchFamily="34" charset="0"/>
                <a:cs typeface="Open Sans SemiBold" panose="020B0706030804020204" pitchFamily="34" charset="0"/>
              </a:rPr>
              <a:t>Tips on interpreting meaning from findings</a:t>
            </a:r>
          </a:p>
        </p:txBody>
      </p:sp>
      <p:sp>
        <p:nvSpPr>
          <p:cNvPr id="3" name="TextBox 2">
            <a:extLst>
              <a:ext uri="{FF2B5EF4-FFF2-40B4-BE49-F238E27FC236}">
                <a16:creationId xmlns:a16="http://schemas.microsoft.com/office/drawing/2014/main" id="{74607855-3898-E59C-A925-96DCF3E5F660}"/>
              </a:ext>
            </a:extLst>
          </p:cNvPr>
          <p:cNvSpPr txBox="1"/>
          <p:nvPr/>
        </p:nvSpPr>
        <p:spPr>
          <a:xfrm>
            <a:off x="646615" y="1224075"/>
            <a:ext cx="11038566" cy="4501232"/>
          </a:xfrm>
          <a:prstGeom prst="rect">
            <a:avLst/>
          </a:prstGeom>
          <a:noFill/>
        </p:spPr>
        <p:txBody>
          <a:bodyPr wrap="square" lIns="91440" tIns="45720" rIns="91440" bIns="45720" rtlCol="0" anchor="t">
            <a:spAutoFit/>
          </a:bodyPr>
          <a:lstStyle/>
          <a:p>
            <a:r>
              <a:rPr lang="en-US" sz="2800" b="1" dirty="0">
                <a:solidFill>
                  <a:srgbClr val="0070BA"/>
                </a:solidFill>
                <a:latin typeface="Open Sans" panose="020B0606030504020204" pitchFamily="34" charset="0"/>
                <a:ea typeface="Open Sans" panose="020B0606030504020204" pitchFamily="34" charset="0"/>
                <a:cs typeface="Open Sans" panose="020B0606030504020204" pitchFamily="34" charset="0"/>
              </a:rPr>
              <a:t>Reflect on….</a:t>
            </a:r>
          </a:p>
          <a:p>
            <a:pPr marL="742950" lvl="1" indent="-285750">
              <a:buFont typeface="Arial" panose="020B0604020202020204" pitchFamily="34" charset="0"/>
              <a:buChar char="•"/>
            </a:pPr>
            <a:r>
              <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Lessons learned</a:t>
            </a:r>
          </a:p>
          <a:p>
            <a:pPr marL="742950" lvl="1" indent="-285750">
              <a:buFont typeface="Arial" panose="020B0604020202020204" pitchFamily="34" charset="0"/>
              <a:buChar char="•"/>
            </a:pPr>
            <a:r>
              <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How findings speak to past research, expectations, theories, literature</a:t>
            </a:r>
          </a:p>
          <a:p>
            <a:pPr marL="742950" lvl="1" indent="-285750">
              <a:buFont typeface="Arial" panose="020B0604020202020204" pitchFamily="34" charset="0"/>
              <a:buChar char="•"/>
            </a:pPr>
            <a:r>
              <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How findings can be used in program design, evaluation, etc. </a:t>
            </a:r>
          </a:p>
          <a:p>
            <a:pPr marL="742950" lvl="1" indent="-285750">
              <a:spcAft>
                <a:spcPts val="1200"/>
              </a:spcAft>
              <a:buFont typeface="Arial" panose="020B0604020202020204" pitchFamily="34" charset="0"/>
              <a:buChar char="•"/>
            </a:pPr>
            <a:r>
              <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Additional questions to ask </a:t>
            </a:r>
          </a:p>
          <a:p>
            <a:pPr marL="742950" lvl="1" indent="-285750">
              <a:spcAft>
                <a:spcPts val="1200"/>
              </a:spcAft>
              <a:buFont typeface="Arial" panose="020B0604020202020204" pitchFamily="34" charset="0"/>
              <a:buChar char="•"/>
            </a:pPr>
            <a:endParaRPr lang="en-US" sz="1000" dirty="0">
              <a:solidFill>
                <a:srgbClr val="0070BA"/>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a:solidFill>
                  <a:srgbClr val="0070BA"/>
                </a:solidFill>
                <a:latin typeface="Open Sans" panose="020B0606030504020204" pitchFamily="34" charset="0"/>
                <a:ea typeface="Open Sans" panose="020B0606030504020204" pitchFamily="34" charset="0"/>
                <a:cs typeface="Open Sans" panose="020B0606030504020204" pitchFamily="34" charset="0"/>
              </a:rPr>
              <a:t>Interpretation in thematic analysis should…</a:t>
            </a:r>
          </a:p>
          <a:p>
            <a:pPr marL="742950" lvl="1" indent="-285750">
              <a:buFont typeface="Arial" panose="020B0604020202020204" pitchFamily="34" charset="0"/>
              <a:buChar char="•"/>
            </a:pPr>
            <a:r>
              <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Explain findings within the framework of research questions/sub-questions</a:t>
            </a:r>
          </a:p>
          <a:p>
            <a:pPr marL="742950" lvl="1" indent="-285750">
              <a:buFont typeface="Arial" panose="020B0604020202020204" pitchFamily="34" charset="0"/>
              <a:buChar char="•"/>
            </a:pPr>
            <a:r>
              <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Identify further areas or topics for research</a:t>
            </a:r>
          </a:p>
          <a:p>
            <a:pPr marL="742950" lvl="1" indent="-285750">
              <a:buFont typeface="Arial" panose="020B0604020202020204" pitchFamily="34" charset="0"/>
              <a:buChar char="•"/>
            </a:pPr>
            <a:r>
              <a:rPr lang="en-US" sz="2400" dirty="0">
                <a:solidFill>
                  <a:srgbClr val="0070BA"/>
                </a:solidFill>
                <a:latin typeface="Open Sans" panose="020B0606030504020204" pitchFamily="34" charset="0"/>
                <a:ea typeface="Open Sans" panose="020B0606030504020204" pitchFamily="34" charset="0"/>
                <a:cs typeface="Open Sans" panose="020B0606030504020204" pitchFamily="34" charset="0"/>
              </a:rPr>
              <a:t>Compare findings to previous research or assumptions</a:t>
            </a:r>
            <a:endParaRPr lang="en-US" sz="2500" dirty="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75755B9A-FE22-5E2B-A1AD-5B2F30586F84}"/>
              </a:ext>
            </a:extLst>
          </p:cNvPr>
          <p:cNvSpPr>
            <a:spLocks noGrp="1"/>
          </p:cNvSpPr>
          <p:nvPr>
            <p:ph type="sldNum" sz="quarter" idx="12"/>
          </p:nvPr>
        </p:nvSpPr>
        <p:spPr/>
        <p:txBody>
          <a:bodyPr/>
          <a:lstStyle/>
          <a:p>
            <a:fld id="{2026EB2A-1F26-4143-92A6-3B752CD465DB}" type="slidenum">
              <a:rPr lang="it-IT" smtClean="0"/>
              <a:t>37</a:t>
            </a:fld>
            <a:endParaRPr lang="it-IT"/>
          </a:p>
        </p:txBody>
      </p:sp>
    </p:spTree>
    <p:extLst>
      <p:ext uri="{BB962C8B-B14F-4D97-AF65-F5344CB8AC3E}">
        <p14:creationId xmlns:p14="http://schemas.microsoft.com/office/powerpoint/2010/main" val="1379180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868" y="664870"/>
            <a:ext cx="11001132" cy="1152000"/>
          </a:xfrm>
        </p:spPr>
        <p:txBody>
          <a:bodyPr>
            <a:noAutofit/>
          </a:bodyPr>
          <a:lstStyle/>
          <a:p>
            <a:r>
              <a:rPr lang="en-US" sz="4400" b="0" dirty="0">
                <a:latin typeface="HALDEN SOLID" pitchFamily="2" charset="0"/>
              </a:rPr>
              <a:t>Data Interpretation- writing the analysis</a:t>
            </a:r>
          </a:p>
        </p:txBody>
      </p:sp>
      <p:sp>
        <p:nvSpPr>
          <p:cNvPr id="3" name="Content Placeholder 2"/>
          <p:cNvSpPr>
            <a:spLocks noGrp="1"/>
          </p:cNvSpPr>
          <p:nvPr>
            <p:ph idx="1"/>
          </p:nvPr>
        </p:nvSpPr>
        <p:spPr>
          <a:xfrm>
            <a:off x="846311" y="1621767"/>
            <a:ext cx="11094052" cy="4100053"/>
          </a:xfrm>
        </p:spPr>
        <p:txBody>
          <a:bodyPr>
            <a:normAutofit/>
          </a:bodyPr>
          <a:lstStyle/>
          <a:p>
            <a:endParaRPr lang="en-US" dirty="0">
              <a:latin typeface="+mn-lt"/>
            </a:endParaRPr>
          </a:p>
          <a:p>
            <a:r>
              <a:rPr lang="en-US" sz="2400" dirty="0">
                <a:latin typeface="Open Sans" panose="020B0606030504020204" pitchFamily="34" charset="0"/>
                <a:ea typeface="Open Sans" panose="020B0606030504020204" pitchFamily="34" charset="0"/>
                <a:cs typeface="Open Sans" panose="020B0606030504020204" pitchFamily="34" charset="0"/>
              </a:rPr>
              <a:t>Write up detailed analysis of each theme and identify the story that each theme tells. </a:t>
            </a:r>
          </a:p>
          <a:p>
            <a:r>
              <a:rPr lang="en-US" sz="2400" dirty="0">
                <a:latin typeface="Open Sans" panose="020B0606030504020204" pitchFamily="34" charset="0"/>
                <a:ea typeface="Open Sans" panose="020B0606030504020204" pitchFamily="34" charset="0"/>
                <a:cs typeface="Open Sans" panose="020B0606030504020204" pitchFamily="34" charset="0"/>
              </a:rPr>
              <a:t>Think how the story fits to broader overall story that you are telling about the data.</a:t>
            </a:r>
          </a:p>
          <a:p>
            <a:r>
              <a:rPr lang="en-US" sz="2400" dirty="0">
                <a:latin typeface="Open Sans" panose="020B0606030504020204" pitchFamily="34" charset="0"/>
                <a:ea typeface="Open Sans" panose="020B0606030504020204" pitchFamily="34" charset="0"/>
                <a:cs typeface="Open Sans" panose="020B0606030504020204" pitchFamily="34" charset="0"/>
              </a:rPr>
              <a:t>Use comparison (between categories, subgroups, and time/contexts) to contextualize and better interpret findings</a:t>
            </a:r>
          </a:p>
          <a:p>
            <a:r>
              <a:rPr lang="en-US" sz="2400" dirty="0">
                <a:latin typeface="Open Sans" panose="020B0606030504020204" pitchFamily="34" charset="0"/>
                <a:ea typeface="Open Sans" panose="020B0606030504020204" pitchFamily="34" charset="0"/>
                <a:cs typeface="Open Sans" panose="020B0606030504020204" pitchFamily="34" charset="0"/>
              </a:rPr>
              <a:t>Identification of sub themes allow demonstrating the hierarchy of meaning within the data   </a:t>
            </a:r>
          </a:p>
          <a:p>
            <a:endParaRPr lang="en-US" sz="2400" dirty="0">
              <a:latin typeface="+mn-lt"/>
            </a:endParaRPr>
          </a:p>
        </p:txBody>
      </p:sp>
      <p:sp>
        <p:nvSpPr>
          <p:cNvPr id="5" name="TextBox 4">
            <a:extLst>
              <a:ext uri="{FF2B5EF4-FFF2-40B4-BE49-F238E27FC236}">
                <a16:creationId xmlns:a16="http://schemas.microsoft.com/office/drawing/2014/main" id="{9CF77DA2-655B-C01C-36B3-1FBA93BF5389}"/>
              </a:ext>
            </a:extLst>
          </p:cNvPr>
          <p:cNvSpPr txBox="1"/>
          <p:nvPr/>
        </p:nvSpPr>
        <p:spPr>
          <a:xfrm rot="20399094">
            <a:off x="209861" y="403260"/>
            <a:ext cx="1997936" cy="523220"/>
          </a:xfrm>
          <a:prstGeom prst="rect">
            <a:avLst/>
          </a:prstGeom>
          <a:noFill/>
        </p:spPr>
        <p:txBody>
          <a:bodyPr wrap="square">
            <a:spAutoFit/>
          </a:bodyPr>
          <a:lstStyle/>
          <a:p>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STEP 2: </a:t>
            </a:r>
          </a:p>
        </p:txBody>
      </p:sp>
    </p:spTree>
    <p:extLst>
      <p:ext uri="{BB962C8B-B14F-4D97-AF65-F5344CB8AC3E}">
        <p14:creationId xmlns:p14="http://schemas.microsoft.com/office/powerpoint/2010/main" val="9816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711542" y="6227991"/>
            <a:ext cx="1027267" cy="365125"/>
          </a:xfrm>
          <a:prstGeom prst="rect">
            <a:avLst/>
          </a:prstGeom>
        </p:spPr>
        <p:txBody>
          <a:bodyPr vert="horz" lIns="91440" tIns="45720" rIns="91440" bIns="45720" rtlCol="0" anchor="t"/>
          <a:lstStyle>
            <a:defPPr>
              <a:defRPr lang="it-IT"/>
            </a:defPPr>
            <a:lvl1pPr marL="0" algn="r" defTabSz="914400" rtl="0" eaLnBrk="1" latinLnBrk="0" hangingPunct="1">
              <a:defRPr sz="1200" b="1" i="0" kern="1200">
                <a:solidFill>
                  <a:srgbClr val="0070BA"/>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26EB2A-1F26-4143-92A6-3B752CD465DB}" type="slidenum">
              <a:rPr lang="en-US" smtClean="0"/>
              <a:pPr/>
              <a:t>39</a:t>
            </a:fld>
            <a:endParaRPr lang="en-US"/>
          </a:p>
        </p:txBody>
      </p:sp>
      <p:sp>
        <p:nvSpPr>
          <p:cNvPr id="2" name="Rectangle 1">
            <a:extLst>
              <a:ext uri="{FF2B5EF4-FFF2-40B4-BE49-F238E27FC236}">
                <a16:creationId xmlns:a16="http://schemas.microsoft.com/office/drawing/2014/main" id="{EA72B827-CB6A-9D3D-D327-D7E67578F99A}"/>
              </a:ext>
            </a:extLst>
          </p:cNvPr>
          <p:cNvSpPr/>
          <p:nvPr/>
        </p:nvSpPr>
        <p:spPr>
          <a:xfrm>
            <a:off x="0" y="0"/>
            <a:ext cx="12192000" cy="6858000"/>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55D0A0BB-2CC7-CC04-0234-5AB22B479AC5}"/>
              </a:ext>
            </a:extLst>
          </p:cNvPr>
          <p:cNvSpPr>
            <a:spLocks noGrp="1"/>
          </p:cNvSpPr>
          <p:nvPr>
            <p:ph type="title"/>
          </p:nvPr>
        </p:nvSpPr>
        <p:spPr>
          <a:xfrm>
            <a:off x="0" y="2853000"/>
            <a:ext cx="12192000" cy="1152000"/>
          </a:xfrm>
        </p:spPr>
        <p:txBody>
          <a:bodyPr vert="horz" lIns="91440" tIns="45720" rIns="91440" bIns="45720" rtlCol="0" anchor="ctr">
            <a:normAutofit/>
          </a:bodyPr>
          <a:lstStyle/>
          <a:p>
            <a:pPr algn="ctr"/>
            <a:r>
              <a:rPr lang="en-US" sz="5400" b="0" spc="500">
                <a:solidFill>
                  <a:srgbClr val="FFFFFF"/>
                </a:solidFill>
                <a:latin typeface="HALDEN SOLID" pitchFamily="2" charset="0"/>
              </a:rPr>
              <a:t>Tips and tricks </a:t>
            </a:r>
            <a:endParaRPr lang="en-US" sz="5400" b="0" spc="500">
              <a:solidFill>
                <a:srgbClr val="FFFFFF"/>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418698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A62E7F32-7DA7-F1CD-2ED2-7B97F62EFFFA}"/>
              </a:ext>
            </a:extLst>
          </p:cNvPr>
          <p:cNvSpPr/>
          <p:nvPr/>
        </p:nvSpPr>
        <p:spPr bwMode="auto">
          <a:xfrm>
            <a:off x="3618177" y="4432634"/>
            <a:ext cx="3739983" cy="1208550"/>
          </a:xfrm>
          <a:prstGeom prst="roundRect">
            <a:avLst/>
          </a:prstGeom>
          <a:solidFill>
            <a:schemeClr val="accent1"/>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eaLnBrk="0" hangingPunct="0"/>
            <a:endParaRPr lang="en-US" sz="1400" dirty="0">
              <a:solidFill>
                <a:srgbClr val="FFFFFF"/>
              </a:solidFill>
              <a:latin typeface="Open Sans"/>
              <a:ea typeface="Open Sans" panose="020B0606030504020204" pitchFamily="34" charset="0"/>
              <a:cs typeface="Open Sans" panose="020B0606030504020204" pitchFamily="34" charset="0"/>
            </a:endParaRPr>
          </a:p>
        </p:txBody>
      </p:sp>
      <p:sp>
        <p:nvSpPr>
          <p:cNvPr id="25" name="Rectangle: Rounded Corners 24">
            <a:extLst>
              <a:ext uri="{FF2B5EF4-FFF2-40B4-BE49-F238E27FC236}">
                <a16:creationId xmlns:a16="http://schemas.microsoft.com/office/drawing/2014/main" id="{DA56FD92-D954-602F-EF8F-C97F90E18C17}"/>
              </a:ext>
            </a:extLst>
          </p:cNvPr>
          <p:cNvSpPr/>
          <p:nvPr/>
        </p:nvSpPr>
        <p:spPr bwMode="auto">
          <a:xfrm>
            <a:off x="8163399" y="1355071"/>
            <a:ext cx="3623407" cy="1318150"/>
          </a:xfrm>
          <a:prstGeom prst="roundRect">
            <a:avLst/>
          </a:prstGeom>
          <a:solidFill>
            <a:schemeClr val="tx2"/>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eaLnBrk="0" hangingPunct="0"/>
            <a:endParaRPr lang="en-US" sz="2400" dirty="0">
              <a:solidFill>
                <a:srgbClr val="FFFFFF"/>
              </a:solidFill>
              <a:latin typeface="Open Sans"/>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77118" y="43050"/>
            <a:ext cx="12114882" cy="1152000"/>
          </a:xfrm>
        </p:spPr>
        <p:txBody>
          <a:bodyPr/>
          <a:lstStyle/>
          <a:p>
            <a:r>
              <a:rPr lang="en-US" sz="34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Analysis method is usually linked to your research approach</a:t>
            </a:r>
          </a:p>
        </p:txBody>
      </p:sp>
      <p:sp>
        <p:nvSpPr>
          <p:cNvPr id="5" name="TextBox 4">
            <a:extLst>
              <a:ext uri="{FF2B5EF4-FFF2-40B4-BE49-F238E27FC236}">
                <a16:creationId xmlns:a16="http://schemas.microsoft.com/office/drawing/2014/main" id="{0FDE70DE-536E-0FF9-5FCE-A54639207287}"/>
              </a:ext>
            </a:extLst>
          </p:cNvPr>
          <p:cNvSpPr txBox="1"/>
          <p:nvPr/>
        </p:nvSpPr>
        <p:spPr>
          <a:xfrm>
            <a:off x="8378602" y="1552964"/>
            <a:ext cx="3193001" cy="954107"/>
          </a:xfrm>
          <a:prstGeom prst="rect">
            <a:avLst/>
          </a:prstGeom>
          <a:noFill/>
        </p:spPr>
        <p:txBody>
          <a:bodyPr wrap="square" rtlCol="0">
            <a:spAutoFit/>
          </a:bodyPr>
          <a:lstStyle/>
          <a:p>
            <a:pPr algn="l"/>
            <a:r>
              <a:rPr lang="en-US" sz="1400" b="1" i="0" u="none" strike="noStrike" baseline="0" dirty="0">
                <a:solidFill>
                  <a:srgbClr val="FFFFFE"/>
                </a:solidFill>
                <a:latin typeface="Open Sans" panose="020B0606030504020204" pitchFamily="34" charset="0"/>
                <a:ea typeface="Open Sans" panose="020B0606030504020204" pitchFamily="34" charset="0"/>
                <a:cs typeface="Open Sans" panose="020B0606030504020204" pitchFamily="34" charset="0"/>
              </a:rPr>
              <a:t>What are women’s experiences of Intra-household food distribution? And how do these experiences compare to men's?</a:t>
            </a:r>
          </a:p>
        </p:txBody>
      </p:sp>
      <p:sp>
        <p:nvSpPr>
          <p:cNvPr id="9" name="TextBox 8">
            <a:extLst>
              <a:ext uri="{FF2B5EF4-FFF2-40B4-BE49-F238E27FC236}">
                <a16:creationId xmlns:a16="http://schemas.microsoft.com/office/drawing/2014/main" id="{AF5FA486-CE6D-D771-985F-4B8AAF1A67F7}"/>
              </a:ext>
            </a:extLst>
          </p:cNvPr>
          <p:cNvSpPr txBox="1"/>
          <p:nvPr/>
        </p:nvSpPr>
        <p:spPr>
          <a:xfrm>
            <a:off x="3705274" y="4608577"/>
            <a:ext cx="3516108" cy="923330"/>
          </a:xfrm>
          <a:prstGeom prst="rect">
            <a:avLst/>
          </a:prstGeom>
          <a:noFill/>
        </p:spPr>
        <p:txBody>
          <a:bodyPr wrap="square" rtlCol="0">
            <a:spAutoFit/>
          </a:bodyPr>
          <a:lstStyle/>
          <a:p>
            <a:r>
              <a:rPr lang="en-US" b="1" dirty="0">
                <a:solidFill>
                  <a:srgbClr val="FFFFFE"/>
                </a:solidFill>
              </a:rPr>
              <a:t>IDENTIFYING CATEGORIES AND CONCEPTS IN DATA TO CONSTRUCT A THEORY </a:t>
            </a:r>
          </a:p>
        </p:txBody>
      </p:sp>
      <p:sp>
        <p:nvSpPr>
          <p:cNvPr id="12" name="Flowchart: Connector 11">
            <a:extLst>
              <a:ext uri="{FF2B5EF4-FFF2-40B4-BE49-F238E27FC236}">
                <a16:creationId xmlns:a16="http://schemas.microsoft.com/office/drawing/2014/main" id="{ED282A8C-E914-7611-625F-6B3AED50039A}"/>
              </a:ext>
            </a:extLst>
          </p:cNvPr>
          <p:cNvSpPr/>
          <p:nvPr/>
        </p:nvSpPr>
        <p:spPr bwMode="auto">
          <a:xfrm>
            <a:off x="381133" y="1438881"/>
            <a:ext cx="2510392" cy="1313333"/>
          </a:xfrm>
          <a:prstGeom prst="flowChartConnector">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r>
              <a:rPr lang="en-US" sz="2000" b="1" dirty="0">
                <a:solidFill>
                  <a:srgbClr val="FFFFFF"/>
                </a:solidFill>
                <a:latin typeface="Open Sans"/>
                <a:ea typeface="Open Sans" panose="020B0606030504020204" pitchFamily="34" charset="0"/>
                <a:cs typeface="Open Sans" panose="020B0606030504020204" pitchFamily="34" charset="0"/>
              </a:rPr>
              <a:t>THEMATIC ANALYSIS</a:t>
            </a:r>
            <a:endParaRPr lang="en-US" sz="2000" dirty="0">
              <a:solidFill>
                <a:srgbClr val="FFFFFF"/>
              </a:solidFill>
              <a:latin typeface="Open Sans"/>
              <a:ea typeface="Open Sans" panose="020B0606030504020204" pitchFamily="34" charset="0"/>
              <a:cs typeface="Open Sans" panose="020B0606030504020204" pitchFamily="34" charset="0"/>
            </a:endParaRPr>
          </a:p>
        </p:txBody>
      </p:sp>
      <p:sp>
        <p:nvSpPr>
          <p:cNvPr id="15" name="Oval 14">
            <a:extLst>
              <a:ext uri="{FF2B5EF4-FFF2-40B4-BE49-F238E27FC236}">
                <a16:creationId xmlns:a16="http://schemas.microsoft.com/office/drawing/2014/main" id="{9BD84980-96CB-F325-B4C3-D46B36A1ED92}"/>
              </a:ext>
            </a:extLst>
          </p:cNvPr>
          <p:cNvSpPr/>
          <p:nvPr/>
        </p:nvSpPr>
        <p:spPr bwMode="auto">
          <a:xfrm>
            <a:off x="373677" y="3044374"/>
            <a:ext cx="2510392" cy="1202394"/>
          </a:xfrm>
          <a:prstGeom prst="ellipse">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r>
              <a:rPr lang="en-US" sz="2000" b="1" dirty="0">
                <a:solidFill>
                  <a:srgbClr val="FFFFFF"/>
                </a:solidFill>
                <a:latin typeface="Open Sans"/>
                <a:ea typeface="Open Sans" panose="020B0606030504020204" pitchFamily="34" charset="0"/>
                <a:cs typeface="Open Sans" panose="020B0606030504020204" pitchFamily="34" charset="0"/>
              </a:rPr>
              <a:t>DISCOURSE ANALYSIS</a:t>
            </a:r>
            <a:endParaRPr lang="en-US" sz="2000" dirty="0">
              <a:solidFill>
                <a:srgbClr val="FFFFFF"/>
              </a:solidFill>
              <a:latin typeface="Open Sans"/>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5DFF02B4-FECF-3BD2-93DB-3D91E145DC8B}"/>
              </a:ext>
            </a:extLst>
          </p:cNvPr>
          <p:cNvSpPr/>
          <p:nvPr/>
        </p:nvSpPr>
        <p:spPr bwMode="auto">
          <a:xfrm>
            <a:off x="362824" y="4520646"/>
            <a:ext cx="2495586" cy="1124952"/>
          </a:xfrm>
          <a:prstGeom prst="ellipse">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r>
              <a:rPr lang="en-US" sz="2000" b="1" dirty="0">
                <a:solidFill>
                  <a:srgbClr val="FFFFFF"/>
                </a:solidFill>
                <a:latin typeface="Open Sans"/>
                <a:ea typeface="Open Sans" panose="020B0606030504020204" pitchFamily="34" charset="0"/>
                <a:cs typeface="Open Sans" panose="020B0606030504020204" pitchFamily="34" charset="0"/>
              </a:rPr>
              <a:t>GROUNDED THEORY</a:t>
            </a:r>
            <a:endParaRPr lang="en-US" sz="2000" dirty="0">
              <a:solidFill>
                <a:srgbClr val="FFFFFF"/>
              </a:solidFill>
              <a:latin typeface="Open Sans"/>
              <a:ea typeface="Open Sans" panose="020B0606030504020204" pitchFamily="34" charset="0"/>
              <a:cs typeface="Open Sans" panose="020B0606030504020204" pitchFamily="34" charset="0"/>
            </a:endParaRPr>
          </a:p>
        </p:txBody>
      </p:sp>
      <p:sp>
        <p:nvSpPr>
          <p:cNvPr id="24" name="Rectangle: Rounded Corners 23">
            <a:extLst>
              <a:ext uri="{FF2B5EF4-FFF2-40B4-BE49-F238E27FC236}">
                <a16:creationId xmlns:a16="http://schemas.microsoft.com/office/drawing/2014/main" id="{F2A731E4-FA40-51D7-2BCC-D73EF659EA8D}"/>
              </a:ext>
            </a:extLst>
          </p:cNvPr>
          <p:cNvSpPr/>
          <p:nvPr/>
        </p:nvSpPr>
        <p:spPr bwMode="auto">
          <a:xfrm>
            <a:off x="3618178" y="1340093"/>
            <a:ext cx="3739983" cy="1333128"/>
          </a:xfrm>
          <a:prstGeom prst="roundRect">
            <a:avLst/>
          </a:prstGeom>
          <a:solidFill>
            <a:schemeClr val="accent1"/>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eaLnBrk="0" hangingPunct="0"/>
            <a:r>
              <a:rPr lang="en-US" b="1" dirty="0">
                <a:solidFill>
                  <a:srgbClr val="FFFFFF"/>
                </a:solidFill>
                <a:latin typeface="Open Sans"/>
                <a:ea typeface="Open Sans" panose="020B0606030504020204" pitchFamily="34" charset="0"/>
                <a:cs typeface="Open Sans" panose="020B0606030504020204" pitchFamily="34" charset="0"/>
              </a:rPr>
              <a:t>IDENTIFY COMMON THEMES, TOPICS, PATTERNS, AND IDEAS</a:t>
            </a:r>
            <a:endParaRPr lang="en-US" dirty="0">
              <a:solidFill>
                <a:srgbClr val="FFFFFF"/>
              </a:solidFill>
              <a:latin typeface="Open Sans"/>
              <a:ea typeface="Open Sans" panose="020B0606030504020204" pitchFamily="34" charset="0"/>
              <a:cs typeface="Open Sans" panose="020B0606030504020204" pitchFamily="34" charset="0"/>
            </a:endParaRPr>
          </a:p>
        </p:txBody>
      </p:sp>
      <p:sp>
        <p:nvSpPr>
          <p:cNvPr id="26" name="Arrow: Down 25">
            <a:extLst>
              <a:ext uri="{FF2B5EF4-FFF2-40B4-BE49-F238E27FC236}">
                <a16:creationId xmlns:a16="http://schemas.microsoft.com/office/drawing/2014/main" id="{B05D36E5-8E21-A021-19A6-6474031B997F}"/>
              </a:ext>
            </a:extLst>
          </p:cNvPr>
          <p:cNvSpPr/>
          <p:nvPr/>
        </p:nvSpPr>
        <p:spPr bwMode="auto">
          <a:xfrm rot="16200000">
            <a:off x="3105554" y="1990681"/>
            <a:ext cx="203200" cy="194451"/>
          </a:xfrm>
          <a:prstGeom prst="downArrow">
            <a:avLst/>
          </a:prstGeom>
          <a:solidFill>
            <a:schemeClr val="accent1"/>
          </a:solidFill>
          <a:ln w="19050">
            <a:noFill/>
            <a:miter lim="800000"/>
            <a:headEnd/>
            <a:tailEnd/>
          </a:ln>
        </p:spPr>
        <p:txBody>
          <a:bodyPr lIns="90000" tIns="90000" bIns="90000" rtlCol="0" anchor="ctr"/>
          <a:lstStyle/>
          <a:p>
            <a:pPr algn="l" eaLnBrk="0" hangingPunct="0"/>
            <a:endParaRPr lang="en-US" sz="2000" b="1" dirty="0">
              <a:solidFill>
                <a:schemeClr val="bg1"/>
              </a:solidFill>
              <a:latin typeface="+mn-lt"/>
              <a:ea typeface="Open Sans" panose="020B0606030504020204" pitchFamily="34" charset="0"/>
              <a:cs typeface="Open Sans" panose="020B0606030504020204" pitchFamily="34" charset="0"/>
            </a:endParaRPr>
          </a:p>
        </p:txBody>
      </p:sp>
      <p:sp>
        <p:nvSpPr>
          <p:cNvPr id="28" name="Arrow: Down 27">
            <a:extLst>
              <a:ext uri="{FF2B5EF4-FFF2-40B4-BE49-F238E27FC236}">
                <a16:creationId xmlns:a16="http://schemas.microsoft.com/office/drawing/2014/main" id="{88666EDD-496B-5499-191C-B74D403B2CF5}"/>
              </a:ext>
            </a:extLst>
          </p:cNvPr>
          <p:cNvSpPr/>
          <p:nvPr/>
        </p:nvSpPr>
        <p:spPr bwMode="auto">
          <a:xfrm rot="16200000">
            <a:off x="7648943" y="1990681"/>
            <a:ext cx="203200" cy="194451"/>
          </a:xfrm>
          <a:prstGeom prst="downArrow">
            <a:avLst/>
          </a:prstGeom>
          <a:solidFill>
            <a:schemeClr val="tx2"/>
          </a:solidFill>
          <a:ln w="19050">
            <a:noFill/>
            <a:miter lim="800000"/>
            <a:headEnd/>
            <a:tailEnd/>
          </a:ln>
        </p:spPr>
        <p:txBody>
          <a:bodyPr lIns="90000" tIns="90000" bIns="90000" rtlCol="0" anchor="ctr"/>
          <a:lstStyle/>
          <a:p>
            <a:pPr algn="l" eaLnBrk="0" hangingPunct="0"/>
            <a:endParaRPr lang="en-US" sz="2000" b="1" dirty="0">
              <a:solidFill>
                <a:schemeClr val="bg1"/>
              </a:solidFill>
              <a:latin typeface="+mn-lt"/>
              <a:ea typeface="Open Sans" panose="020B0606030504020204" pitchFamily="34" charset="0"/>
              <a:cs typeface="Open Sans" panose="020B0606030504020204" pitchFamily="34" charset="0"/>
            </a:endParaRPr>
          </a:p>
        </p:txBody>
      </p:sp>
      <p:sp>
        <p:nvSpPr>
          <p:cNvPr id="29" name="Rectangle: Rounded Corners 28">
            <a:extLst>
              <a:ext uri="{FF2B5EF4-FFF2-40B4-BE49-F238E27FC236}">
                <a16:creationId xmlns:a16="http://schemas.microsoft.com/office/drawing/2014/main" id="{D4639936-BB38-715A-7E76-5FF78917D9F6}"/>
              </a:ext>
            </a:extLst>
          </p:cNvPr>
          <p:cNvSpPr/>
          <p:nvPr/>
        </p:nvSpPr>
        <p:spPr bwMode="auto">
          <a:xfrm>
            <a:off x="3618178" y="2993951"/>
            <a:ext cx="3753590" cy="1208550"/>
          </a:xfrm>
          <a:prstGeom prst="roundRect">
            <a:avLst/>
          </a:prstGeom>
          <a:solidFill>
            <a:schemeClr val="accent1"/>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eaLnBrk="0" hangingPunct="0"/>
            <a:endParaRPr lang="en-US" sz="1400" dirty="0">
              <a:solidFill>
                <a:srgbClr val="FFFFFF"/>
              </a:solidFill>
              <a:latin typeface="Open Sans"/>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130B0A9E-7DFA-7226-BAF9-7B726798D497}"/>
              </a:ext>
            </a:extLst>
          </p:cNvPr>
          <p:cNvSpPr txBox="1"/>
          <p:nvPr/>
        </p:nvSpPr>
        <p:spPr>
          <a:xfrm>
            <a:off x="3653233" y="3044374"/>
            <a:ext cx="3683479" cy="1077218"/>
          </a:xfrm>
          <a:prstGeom prst="rect">
            <a:avLst/>
          </a:prstGeom>
          <a:noFill/>
        </p:spPr>
        <p:txBody>
          <a:bodyPr wrap="square" rtlCol="0">
            <a:spAutoFit/>
          </a:bodyPr>
          <a:lstStyle/>
          <a:p>
            <a:r>
              <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LOOK AT SOCIAL UNDERSTANDINGS AND CULTURAL DYNAMICS BY FOCUSING ON HOW PEOPLE TALK ABOUT ISSUES</a:t>
            </a:r>
          </a:p>
        </p:txBody>
      </p:sp>
      <p:sp>
        <p:nvSpPr>
          <p:cNvPr id="30" name="Arrow: Down 29">
            <a:extLst>
              <a:ext uri="{FF2B5EF4-FFF2-40B4-BE49-F238E27FC236}">
                <a16:creationId xmlns:a16="http://schemas.microsoft.com/office/drawing/2014/main" id="{8B5BAC62-23FE-AC16-A085-67D9FD1BEFFC}"/>
              </a:ext>
            </a:extLst>
          </p:cNvPr>
          <p:cNvSpPr/>
          <p:nvPr/>
        </p:nvSpPr>
        <p:spPr bwMode="auto">
          <a:xfrm rot="16200000">
            <a:off x="3080167" y="3548345"/>
            <a:ext cx="203200" cy="194451"/>
          </a:xfrm>
          <a:prstGeom prst="downArrow">
            <a:avLst/>
          </a:prstGeom>
          <a:solidFill>
            <a:schemeClr val="accent1"/>
          </a:solidFill>
          <a:ln w="19050">
            <a:noFill/>
            <a:miter lim="800000"/>
            <a:headEnd/>
            <a:tailEnd/>
          </a:ln>
        </p:spPr>
        <p:txBody>
          <a:bodyPr lIns="90000" tIns="90000" bIns="90000" rtlCol="0" anchor="ctr"/>
          <a:lstStyle/>
          <a:p>
            <a:pPr algn="l" eaLnBrk="0" hangingPunct="0"/>
            <a:endParaRPr lang="en-US" sz="2000" b="1" dirty="0">
              <a:solidFill>
                <a:schemeClr val="bg1"/>
              </a:solidFill>
              <a:latin typeface="+mn-lt"/>
              <a:ea typeface="Open Sans" panose="020B0606030504020204" pitchFamily="34" charset="0"/>
              <a:cs typeface="Open Sans" panose="020B0606030504020204" pitchFamily="34" charset="0"/>
            </a:endParaRPr>
          </a:p>
        </p:txBody>
      </p:sp>
      <p:sp>
        <p:nvSpPr>
          <p:cNvPr id="31" name="Rectangle: Rounded Corners 30">
            <a:extLst>
              <a:ext uri="{FF2B5EF4-FFF2-40B4-BE49-F238E27FC236}">
                <a16:creationId xmlns:a16="http://schemas.microsoft.com/office/drawing/2014/main" id="{147A2AE1-0A6A-B204-B724-D213C4366DDE}"/>
              </a:ext>
            </a:extLst>
          </p:cNvPr>
          <p:cNvSpPr/>
          <p:nvPr/>
        </p:nvSpPr>
        <p:spPr bwMode="auto">
          <a:xfrm>
            <a:off x="8163398" y="2966220"/>
            <a:ext cx="3623407" cy="1226762"/>
          </a:xfrm>
          <a:prstGeom prst="roundRect">
            <a:avLst/>
          </a:prstGeom>
          <a:solidFill>
            <a:schemeClr val="tx2"/>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eaLnBrk="0" hangingPunct="0"/>
            <a:endParaRPr lang="en-US" sz="2400" dirty="0">
              <a:solidFill>
                <a:srgbClr val="FFFFFF"/>
              </a:solidFill>
              <a:latin typeface="Open Sans"/>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E2872CAF-D4ED-B151-CA7A-DA2BA5BD92DE}"/>
              </a:ext>
            </a:extLst>
          </p:cNvPr>
          <p:cNvSpPr txBox="1"/>
          <p:nvPr/>
        </p:nvSpPr>
        <p:spPr>
          <a:xfrm>
            <a:off x="8401765" y="3252955"/>
            <a:ext cx="3146673" cy="738664"/>
          </a:xfrm>
          <a:prstGeom prst="rect">
            <a:avLst/>
          </a:prstGeom>
          <a:noFill/>
        </p:spPr>
        <p:txBody>
          <a:bodyPr wrap="square" rtlCol="0">
            <a:spAutoFit/>
          </a:bodyPr>
          <a:lstStyle/>
          <a:p>
            <a:pPr algn="l"/>
            <a:r>
              <a:rPr lang="en-US" sz="1400" b="1" i="0" u="none" strike="noStrike" baseline="0" dirty="0">
                <a:solidFill>
                  <a:srgbClr val="FFFFFE"/>
                </a:solidFill>
                <a:latin typeface="Open Sans" panose="020B0606030504020204" pitchFamily="34" charset="0"/>
                <a:ea typeface="Open Sans" panose="020B0606030504020204" pitchFamily="34" charset="0"/>
                <a:cs typeface="Open Sans" panose="020B0606030504020204" pitchFamily="34" charset="0"/>
              </a:rPr>
              <a:t>How do IDPs express their identities and sense of belonging with their home region?</a:t>
            </a:r>
          </a:p>
        </p:txBody>
      </p:sp>
      <p:sp>
        <p:nvSpPr>
          <p:cNvPr id="33" name="Arrow: Down 32">
            <a:extLst>
              <a:ext uri="{FF2B5EF4-FFF2-40B4-BE49-F238E27FC236}">
                <a16:creationId xmlns:a16="http://schemas.microsoft.com/office/drawing/2014/main" id="{D906C1BA-31A3-F3F2-4C20-1EB046D3D25F}"/>
              </a:ext>
            </a:extLst>
          </p:cNvPr>
          <p:cNvSpPr/>
          <p:nvPr/>
        </p:nvSpPr>
        <p:spPr bwMode="auto">
          <a:xfrm rot="16200000">
            <a:off x="7648944" y="3548344"/>
            <a:ext cx="203200" cy="194453"/>
          </a:xfrm>
          <a:prstGeom prst="downArrow">
            <a:avLst/>
          </a:prstGeom>
          <a:solidFill>
            <a:schemeClr val="tx2"/>
          </a:solidFill>
          <a:ln w="19050">
            <a:noFill/>
            <a:miter lim="800000"/>
            <a:headEnd/>
            <a:tailEnd/>
          </a:ln>
        </p:spPr>
        <p:txBody>
          <a:bodyPr lIns="90000" tIns="90000" bIns="90000" rtlCol="0" anchor="ctr"/>
          <a:lstStyle/>
          <a:p>
            <a:pPr algn="l" eaLnBrk="0" hangingPunct="0"/>
            <a:endParaRPr lang="en-US" sz="2000" b="1" dirty="0">
              <a:solidFill>
                <a:schemeClr val="bg1"/>
              </a:solidFill>
              <a:latin typeface="+mn-lt"/>
              <a:ea typeface="Open Sans" panose="020B0606030504020204" pitchFamily="34" charset="0"/>
              <a:cs typeface="Open Sans" panose="020B0606030504020204" pitchFamily="34" charset="0"/>
            </a:endParaRPr>
          </a:p>
        </p:txBody>
      </p:sp>
      <p:sp>
        <p:nvSpPr>
          <p:cNvPr id="35" name="Arrow: Down 34">
            <a:extLst>
              <a:ext uri="{FF2B5EF4-FFF2-40B4-BE49-F238E27FC236}">
                <a16:creationId xmlns:a16="http://schemas.microsoft.com/office/drawing/2014/main" id="{ACC8AF8F-E475-FC17-854E-629ACDF57CBF}"/>
              </a:ext>
            </a:extLst>
          </p:cNvPr>
          <p:cNvSpPr/>
          <p:nvPr/>
        </p:nvSpPr>
        <p:spPr bwMode="auto">
          <a:xfrm rot="16200000">
            <a:off x="3054985" y="4973017"/>
            <a:ext cx="203200" cy="194451"/>
          </a:xfrm>
          <a:prstGeom prst="downArrow">
            <a:avLst/>
          </a:prstGeom>
          <a:solidFill>
            <a:schemeClr val="accent1"/>
          </a:solidFill>
          <a:ln w="19050">
            <a:noFill/>
            <a:miter lim="800000"/>
            <a:headEnd/>
            <a:tailEnd/>
          </a:ln>
        </p:spPr>
        <p:txBody>
          <a:bodyPr lIns="90000" tIns="90000" bIns="90000" rtlCol="0" anchor="ctr"/>
          <a:lstStyle/>
          <a:p>
            <a:pPr algn="l" eaLnBrk="0" hangingPunct="0"/>
            <a:endParaRPr lang="en-US" sz="2000" b="1" dirty="0">
              <a:solidFill>
                <a:schemeClr val="bg1"/>
              </a:solidFill>
              <a:latin typeface="+mn-lt"/>
              <a:ea typeface="Open Sans" panose="020B0606030504020204" pitchFamily="34" charset="0"/>
              <a:cs typeface="Open Sans" panose="020B0606030504020204" pitchFamily="34" charset="0"/>
            </a:endParaRPr>
          </a:p>
        </p:txBody>
      </p:sp>
      <p:sp>
        <p:nvSpPr>
          <p:cNvPr id="36" name="Rectangle: Rounded Corners 35">
            <a:extLst>
              <a:ext uri="{FF2B5EF4-FFF2-40B4-BE49-F238E27FC236}">
                <a16:creationId xmlns:a16="http://schemas.microsoft.com/office/drawing/2014/main" id="{9983B3D2-DCAE-87E6-2718-61AE023B2978}"/>
              </a:ext>
            </a:extLst>
          </p:cNvPr>
          <p:cNvSpPr/>
          <p:nvPr/>
        </p:nvSpPr>
        <p:spPr bwMode="auto">
          <a:xfrm>
            <a:off x="8163398" y="4414422"/>
            <a:ext cx="3623407" cy="1226762"/>
          </a:xfrm>
          <a:prstGeom prst="roundRect">
            <a:avLst/>
          </a:prstGeom>
          <a:solidFill>
            <a:schemeClr val="tx2"/>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eaLnBrk="0" hangingPunct="0"/>
            <a:endParaRPr lang="en-US" sz="2400" dirty="0">
              <a:solidFill>
                <a:srgbClr val="FFFFFF"/>
              </a:solidFill>
              <a:latin typeface="Open Sans"/>
              <a:ea typeface="Open Sans" panose="020B0606030504020204" pitchFamily="34" charset="0"/>
              <a:cs typeface="Open Sans" panose="020B0606030504020204" pitchFamily="34" charset="0"/>
            </a:endParaRPr>
          </a:p>
        </p:txBody>
      </p:sp>
      <p:sp>
        <p:nvSpPr>
          <p:cNvPr id="37" name="Arrow: Down 36">
            <a:extLst>
              <a:ext uri="{FF2B5EF4-FFF2-40B4-BE49-F238E27FC236}">
                <a16:creationId xmlns:a16="http://schemas.microsoft.com/office/drawing/2014/main" id="{6A66A996-00B7-66A3-0008-9C5D91F0DE35}"/>
              </a:ext>
            </a:extLst>
          </p:cNvPr>
          <p:cNvSpPr/>
          <p:nvPr/>
        </p:nvSpPr>
        <p:spPr bwMode="auto">
          <a:xfrm rot="16200000">
            <a:off x="7620926" y="4973017"/>
            <a:ext cx="203200" cy="194453"/>
          </a:xfrm>
          <a:prstGeom prst="downArrow">
            <a:avLst/>
          </a:prstGeom>
          <a:solidFill>
            <a:schemeClr val="tx2"/>
          </a:solidFill>
          <a:ln w="19050">
            <a:noFill/>
            <a:miter lim="800000"/>
            <a:headEnd/>
            <a:tailEnd/>
          </a:ln>
        </p:spPr>
        <p:txBody>
          <a:bodyPr lIns="90000" tIns="90000" bIns="90000" rtlCol="0" anchor="ctr"/>
          <a:lstStyle/>
          <a:p>
            <a:pPr algn="l" eaLnBrk="0" hangingPunct="0"/>
            <a:endParaRPr lang="en-US" sz="2000" b="1" dirty="0">
              <a:solidFill>
                <a:schemeClr val="bg1"/>
              </a:solidFill>
              <a:latin typeface="+mn-lt"/>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9875BED8-F99B-2C31-5E68-C20837FB6929}"/>
              </a:ext>
            </a:extLst>
          </p:cNvPr>
          <p:cNvSpPr txBox="1"/>
          <p:nvPr/>
        </p:nvSpPr>
        <p:spPr>
          <a:xfrm>
            <a:off x="8315328" y="4713973"/>
            <a:ext cx="3319547" cy="738664"/>
          </a:xfrm>
          <a:prstGeom prst="rect">
            <a:avLst/>
          </a:prstGeom>
          <a:noFill/>
        </p:spPr>
        <p:txBody>
          <a:bodyPr wrap="square" rtlCol="0">
            <a:spAutoFit/>
          </a:bodyPr>
          <a:lstStyle/>
          <a:p>
            <a:pPr algn="l"/>
            <a:r>
              <a:rPr lang="en-US" sz="1400" b="1" i="0" u="none" strike="noStrike" baseline="0" dirty="0">
                <a:solidFill>
                  <a:srgbClr val="FFFFFE"/>
                </a:solidFill>
                <a:latin typeface="Open Sans" panose="020B0606030504020204" pitchFamily="34" charset="0"/>
                <a:ea typeface="Open Sans" panose="020B0606030504020204" pitchFamily="34" charset="0"/>
                <a:cs typeface="Open Sans" panose="020B0606030504020204" pitchFamily="34" charset="0"/>
              </a:rPr>
              <a:t>What broader social structures can explain differences in men and women’s experiences of shock? </a:t>
            </a:r>
          </a:p>
        </p:txBody>
      </p:sp>
      <p:sp>
        <p:nvSpPr>
          <p:cNvPr id="3" name="Slide Number Placeholder 2">
            <a:extLst>
              <a:ext uri="{FF2B5EF4-FFF2-40B4-BE49-F238E27FC236}">
                <a16:creationId xmlns:a16="http://schemas.microsoft.com/office/drawing/2014/main" id="{FE39BDB0-EA70-340A-4F8C-15E4C08CF598}"/>
              </a:ext>
            </a:extLst>
          </p:cNvPr>
          <p:cNvSpPr>
            <a:spLocks noGrp="1"/>
          </p:cNvSpPr>
          <p:nvPr>
            <p:ph type="sldNum" sz="quarter" idx="12"/>
          </p:nvPr>
        </p:nvSpPr>
        <p:spPr/>
        <p:txBody>
          <a:bodyPr/>
          <a:lstStyle/>
          <a:p>
            <a:fld id="{2026EB2A-1F26-4143-92A6-3B752CD465DB}" type="slidenum">
              <a:rPr lang="it-IT" smtClean="0"/>
              <a:t>4</a:t>
            </a:fld>
            <a:endParaRPr lang="it-IT"/>
          </a:p>
        </p:txBody>
      </p:sp>
      <p:sp>
        <p:nvSpPr>
          <p:cNvPr id="4" name="Rectangle: Rounded Corners 3">
            <a:extLst>
              <a:ext uri="{FF2B5EF4-FFF2-40B4-BE49-F238E27FC236}">
                <a16:creationId xmlns:a16="http://schemas.microsoft.com/office/drawing/2014/main" id="{B33E8827-85FA-34BC-F84B-C9FFD02F3698}"/>
              </a:ext>
            </a:extLst>
          </p:cNvPr>
          <p:cNvSpPr/>
          <p:nvPr/>
        </p:nvSpPr>
        <p:spPr bwMode="auto">
          <a:xfrm>
            <a:off x="3618177" y="4407709"/>
            <a:ext cx="3739983" cy="1208550"/>
          </a:xfrm>
          <a:prstGeom prst="roundRect">
            <a:avLst/>
          </a:prstGeom>
          <a:solidFill>
            <a:schemeClr val="accent1"/>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eaLnBrk="0" hangingPunct="0"/>
            <a:endParaRPr lang="en-US" sz="1400" dirty="0">
              <a:solidFill>
                <a:srgbClr val="FFFFFF"/>
              </a:solidFill>
              <a:latin typeface="Open Sans"/>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F86F34BB-08F3-D312-2573-E7F036C5349A}"/>
              </a:ext>
            </a:extLst>
          </p:cNvPr>
          <p:cNvSpPr txBox="1"/>
          <p:nvPr/>
        </p:nvSpPr>
        <p:spPr>
          <a:xfrm>
            <a:off x="3730114" y="4583652"/>
            <a:ext cx="3516108" cy="923330"/>
          </a:xfrm>
          <a:prstGeom prst="rect">
            <a:avLst/>
          </a:prstGeom>
          <a:noFill/>
        </p:spPr>
        <p:txBody>
          <a:bodyPr wrap="square" rtlCol="0">
            <a:spAutoFit/>
          </a:bodyPr>
          <a:lstStyle/>
          <a:p>
            <a:r>
              <a:rPr lang="en-US" b="1" dirty="0">
                <a:solidFill>
                  <a:srgbClr val="FFFFFE"/>
                </a:solidFill>
              </a:rPr>
              <a:t>IDENTIFYING CATEGORIES AND CONCEPTS IN DATA TO CONSTRUCT A THEORY </a:t>
            </a:r>
          </a:p>
        </p:txBody>
      </p:sp>
      <p:sp>
        <p:nvSpPr>
          <p:cNvPr id="8" name="Rectangle 7">
            <a:extLst>
              <a:ext uri="{FF2B5EF4-FFF2-40B4-BE49-F238E27FC236}">
                <a16:creationId xmlns:a16="http://schemas.microsoft.com/office/drawing/2014/main" id="{D03AED18-4C8F-7148-7BE9-75068FF82227}"/>
              </a:ext>
            </a:extLst>
          </p:cNvPr>
          <p:cNvSpPr/>
          <p:nvPr/>
        </p:nvSpPr>
        <p:spPr>
          <a:xfrm>
            <a:off x="362824" y="1241741"/>
            <a:ext cx="11584337" cy="1563662"/>
          </a:xfrm>
          <a:prstGeom prst="rect">
            <a:avLst/>
          </a:prstGeom>
          <a:noFill/>
          <a:ln w="3810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4E8DD0F-2132-85DC-887F-CD05CBD40ADE}"/>
              </a:ext>
            </a:extLst>
          </p:cNvPr>
          <p:cNvSpPr txBox="1"/>
          <p:nvPr/>
        </p:nvSpPr>
        <p:spPr>
          <a:xfrm>
            <a:off x="312255" y="941299"/>
            <a:ext cx="2747104" cy="369332"/>
          </a:xfrm>
          <a:prstGeom prst="rect">
            <a:avLst/>
          </a:prstGeom>
          <a:noFill/>
        </p:spPr>
        <p:txBody>
          <a:bodyPr wrap="square" rtlCol="0">
            <a:spAutoFit/>
          </a:bodyPr>
          <a:lstStyle/>
          <a:p>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Focus of this guide</a:t>
            </a:r>
          </a:p>
        </p:txBody>
      </p:sp>
    </p:spTree>
    <p:extLst>
      <p:ext uri="{BB962C8B-B14F-4D97-AF65-F5344CB8AC3E}">
        <p14:creationId xmlns:p14="http://schemas.microsoft.com/office/powerpoint/2010/main" val="15229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03" y="282075"/>
            <a:ext cx="10542124" cy="1152000"/>
          </a:xfrm>
        </p:spPr>
        <p:txBody>
          <a:bodyPr>
            <a:normAutofit/>
          </a:bodyPr>
          <a:lstStyle/>
          <a:p>
            <a:r>
              <a:rPr lang="en-US" sz="4400" b="0" dirty="0">
                <a:latin typeface="HALDEN SOLID" pitchFamily="2" charset="0"/>
              </a:rPr>
              <a:t>Common mistakes in thematic data analysis</a:t>
            </a:r>
          </a:p>
        </p:txBody>
      </p:sp>
      <p:sp>
        <p:nvSpPr>
          <p:cNvPr id="3" name="Content Placeholder 2"/>
          <p:cNvSpPr>
            <a:spLocks noGrp="1"/>
          </p:cNvSpPr>
          <p:nvPr>
            <p:ph idx="1"/>
          </p:nvPr>
        </p:nvSpPr>
        <p:spPr>
          <a:xfrm>
            <a:off x="739985" y="2072028"/>
            <a:ext cx="5844297" cy="4100053"/>
          </a:xfrm>
        </p:spPr>
        <p:txBody>
          <a:bodyPr/>
          <a:lstStyle/>
          <a:p>
            <a:pP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Failure to analyze the data at all! </a:t>
            </a:r>
          </a:p>
          <a:p>
            <a:pP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Themes don’t seem to work: overall between the themes or internally not coherent.</a:t>
            </a:r>
          </a:p>
          <a:p>
            <a:pP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 mismatch between the data and the analytic claims that are made about it.</a:t>
            </a:r>
          </a:p>
          <a:p>
            <a:pP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Using of the data collection questions (such as from an interview schedule) as the “themes” that are reported.</a:t>
            </a:r>
          </a:p>
          <a:p>
            <a:pP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 failure to detect variation in data (data is never 100% contradicted) </a:t>
            </a:r>
          </a:p>
          <a:p>
            <a:pPr>
              <a:buFont typeface="Wingdings" panose="05000000000000000000" pitchFamily="2" charset="2"/>
              <a:buChar char="ü"/>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7">
            <a:extLst>
              <a:ext uri="{FF2B5EF4-FFF2-40B4-BE49-F238E27FC236}">
                <a16:creationId xmlns:a16="http://schemas.microsoft.com/office/drawing/2014/main" id="{347F6017-6B83-F7C1-610F-43F4C24189C5}"/>
              </a:ext>
            </a:extLst>
          </p:cNvPr>
          <p:cNvSpPr txBox="1">
            <a:spLocks/>
          </p:cNvSpPr>
          <p:nvPr/>
        </p:nvSpPr>
        <p:spPr>
          <a:xfrm>
            <a:off x="739985" y="1495157"/>
            <a:ext cx="2150394" cy="5157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70BA"/>
              </a:buClr>
              <a:buFont typeface="Arial" charset="0"/>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100000"/>
              </a:lnSpc>
              <a:spcBef>
                <a:spcPts val="500"/>
              </a:spcBef>
              <a:buClr>
                <a:srgbClr val="0070BA"/>
              </a:buClr>
              <a:buFont typeface="Arial" charset="0"/>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100000"/>
              </a:lnSpc>
              <a:spcBef>
                <a:spcPts val="500"/>
              </a:spcBef>
              <a:buClr>
                <a:srgbClr val="0070BA"/>
              </a:buClr>
              <a:buFont typeface="Arial" charset="0"/>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To Avoid:</a:t>
            </a:r>
          </a:p>
        </p:txBody>
      </p:sp>
      <p:grpSp>
        <p:nvGrpSpPr>
          <p:cNvPr id="16" name="Group 15">
            <a:extLst>
              <a:ext uri="{FF2B5EF4-FFF2-40B4-BE49-F238E27FC236}">
                <a16:creationId xmlns:a16="http://schemas.microsoft.com/office/drawing/2014/main" id="{84A03458-52D8-2624-A40A-DF48FC86FC4C}"/>
              </a:ext>
            </a:extLst>
          </p:cNvPr>
          <p:cNvGrpSpPr/>
          <p:nvPr/>
        </p:nvGrpSpPr>
        <p:grpSpPr>
          <a:xfrm>
            <a:off x="7423658" y="1253345"/>
            <a:ext cx="4472271" cy="2516080"/>
            <a:chOff x="7570381" y="811911"/>
            <a:chExt cx="4472271" cy="2516080"/>
          </a:xfrm>
        </p:grpSpPr>
        <p:sp>
          <p:nvSpPr>
            <p:cNvPr id="13" name="Speech Bubble: Oval 12">
              <a:extLst>
                <a:ext uri="{FF2B5EF4-FFF2-40B4-BE49-F238E27FC236}">
                  <a16:creationId xmlns:a16="http://schemas.microsoft.com/office/drawing/2014/main" id="{83D759F7-67B4-2DB6-D2E9-3C95A434A419}"/>
                </a:ext>
              </a:extLst>
            </p:cNvPr>
            <p:cNvSpPr/>
            <p:nvPr/>
          </p:nvSpPr>
          <p:spPr>
            <a:xfrm>
              <a:off x="7570381" y="811911"/>
              <a:ext cx="4472271" cy="2516080"/>
            </a:xfrm>
            <a:prstGeom prst="wedgeEllipseCallout">
              <a:avLst>
                <a:gd name="adj1" fmla="val -98231"/>
                <a:gd name="adj2" fmla="val -10284"/>
              </a:avLst>
            </a:prstGeom>
            <a:solidFill>
              <a:srgbClr val="FFFFF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0D8F29-8C81-B92D-5C3D-571170099E30}"/>
                </a:ext>
              </a:extLst>
            </p:cNvPr>
            <p:cNvSpPr txBox="1"/>
            <p:nvPr/>
          </p:nvSpPr>
          <p:spPr>
            <a:xfrm>
              <a:off x="7745790" y="1408231"/>
              <a:ext cx="4287194" cy="1323439"/>
            </a:xfrm>
            <a:prstGeom prst="rect">
              <a:avLst/>
            </a:prstGeom>
            <a:noFill/>
          </p:spPr>
          <p:txBody>
            <a:bodyPr wrap="square">
              <a:spAutoFit/>
            </a:bodyPr>
            <a:lstStyle/>
            <a:p>
              <a:pPr lvl="1"/>
              <a:r>
                <a:rPr lang="en-US" sz="2000" dirty="0">
                  <a:latin typeface="Open Sans" panose="020B0606030504020204" pitchFamily="34" charset="0"/>
                  <a:ea typeface="Open Sans" panose="020B0606030504020204" pitchFamily="34" charset="0"/>
                  <a:cs typeface="Open Sans" panose="020B0606030504020204" pitchFamily="34" charset="0"/>
                </a:rPr>
                <a:t>Thematic analysis is not </a:t>
              </a:r>
              <a:r>
                <a:rPr lang="en-US" sz="2000" b="1" dirty="0">
                  <a:latin typeface="Open Sans" panose="020B0606030504020204" pitchFamily="34" charset="0"/>
                  <a:ea typeface="Open Sans" panose="020B0606030504020204" pitchFamily="34" charset="0"/>
                  <a:cs typeface="Open Sans" panose="020B0606030504020204" pitchFamily="34" charset="0"/>
                </a:rPr>
                <a:t>a collection of extracts </a:t>
              </a:r>
              <a:r>
                <a:rPr lang="en-US" sz="2000" dirty="0">
                  <a:latin typeface="Open Sans" panose="020B0606030504020204" pitchFamily="34" charset="0"/>
                  <a:ea typeface="Open Sans" panose="020B0606030504020204" pitchFamily="34" charset="0"/>
                  <a:cs typeface="Open Sans" panose="020B0606030504020204" pitchFamily="34" charset="0"/>
                </a:rPr>
                <a:t>strung together with little or no analytic narrative</a:t>
              </a:r>
            </a:p>
          </p:txBody>
        </p:sp>
      </p:grpSp>
      <p:grpSp>
        <p:nvGrpSpPr>
          <p:cNvPr id="17" name="Group 16">
            <a:extLst>
              <a:ext uri="{FF2B5EF4-FFF2-40B4-BE49-F238E27FC236}">
                <a16:creationId xmlns:a16="http://schemas.microsoft.com/office/drawing/2014/main" id="{F347DC8A-8714-2E25-57EF-AE97FB558BE3}"/>
              </a:ext>
            </a:extLst>
          </p:cNvPr>
          <p:cNvGrpSpPr/>
          <p:nvPr/>
        </p:nvGrpSpPr>
        <p:grpSpPr>
          <a:xfrm>
            <a:off x="7331120" y="4038557"/>
            <a:ext cx="4472271" cy="2500988"/>
            <a:chOff x="7331120" y="4038557"/>
            <a:chExt cx="4472271" cy="2500988"/>
          </a:xfrm>
        </p:grpSpPr>
        <p:sp>
          <p:nvSpPr>
            <p:cNvPr id="15" name="Speech Bubble: Oval 14">
              <a:extLst>
                <a:ext uri="{FF2B5EF4-FFF2-40B4-BE49-F238E27FC236}">
                  <a16:creationId xmlns:a16="http://schemas.microsoft.com/office/drawing/2014/main" id="{C1787EB8-FD53-1E76-7085-E16A1B124F1D}"/>
                </a:ext>
              </a:extLst>
            </p:cNvPr>
            <p:cNvSpPr/>
            <p:nvPr/>
          </p:nvSpPr>
          <p:spPr>
            <a:xfrm>
              <a:off x="7331120" y="4038557"/>
              <a:ext cx="4472271" cy="2500988"/>
            </a:xfrm>
            <a:prstGeom prst="wedgeEllipseCallout">
              <a:avLst>
                <a:gd name="adj1" fmla="val -70830"/>
                <a:gd name="adj2" fmla="val -39126"/>
              </a:avLst>
            </a:prstGeom>
            <a:solidFill>
              <a:srgbClr val="FFFFF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FA60711-2D14-D34F-B5E4-AC71B45B13B3}"/>
                </a:ext>
              </a:extLst>
            </p:cNvPr>
            <p:cNvSpPr txBox="1"/>
            <p:nvPr/>
          </p:nvSpPr>
          <p:spPr>
            <a:xfrm>
              <a:off x="7423658" y="4540865"/>
              <a:ext cx="4287194" cy="1631216"/>
            </a:xfrm>
            <a:prstGeom prst="rect">
              <a:avLst/>
            </a:prstGeom>
            <a:noFill/>
          </p:spPr>
          <p:txBody>
            <a:bodyPr wrap="square">
              <a:spAutoFit/>
            </a:bodyPr>
            <a:lstStyle/>
            <a:p>
              <a:pPr lvl="1"/>
              <a:r>
                <a:rPr lang="en-US" sz="2000" b="1" dirty="0">
                  <a:latin typeface="Open Sans" panose="020B0606030504020204" pitchFamily="34" charset="0"/>
                  <a:ea typeface="Open Sans" panose="020B0606030504020204" pitchFamily="34" charset="0"/>
                  <a:cs typeface="Open Sans" panose="020B0606030504020204" pitchFamily="34" charset="0"/>
                </a:rPr>
                <a:t>No analytic work has been done </a:t>
              </a:r>
              <a:r>
                <a:rPr lang="en-US" sz="2000" dirty="0">
                  <a:latin typeface="Open Sans" panose="020B0606030504020204" pitchFamily="34" charset="0"/>
                  <a:ea typeface="Open Sans" panose="020B0606030504020204" pitchFamily="34" charset="0"/>
                  <a:cs typeface="Open Sans" panose="020B0606030504020204" pitchFamily="34" charset="0"/>
                </a:rPr>
                <a:t>to identify themes across the entire data set, or make sense of the patterning of response</a:t>
              </a:r>
            </a:p>
          </p:txBody>
        </p:sp>
      </p:grpSp>
    </p:spTree>
    <p:extLst>
      <p:ext uri="{BB962C8B-B14F-4D97-AF65-F5344CB8AC3E}">
        <p14:creationId xmlns:p14="http://schemas.microsoft.com/office/powerpoint/2010/main" val="214510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145D-2F33-422F-BF8C-B434589741FD}"/>
              </a:ext>
            </a:extLst>
          </p:cNvPr>
          <p:cNvSpPr>
            <a:spLocks noGrp="1"/>
          </p:cNvSpPr>
          <p:nvPr>
            <p:ph type="title"/>
          </p:nvPr>
        </p:nvSpPr>
        <p:spPr/>
        <p:txBody>
          <a:bodyPr/>
          <a:lstStyle/>
          <a:p>
            <a:r>
              <a:rPr lang="en-DK" sz="4400" b="0">
                <a:latin typeface="HALDEN SOLID" pitchFamily="2" charset="0"/>
              </a:rPr>
              <a:t>Limitations of thematic analysis</a:t>
            </a:r>
          </a:p>
        </p:txBody>
      </p:sp>
      <p:sp>
        <p:nvSpPr>
          <p:cNvPr id="3" name="Content Placeholder 2">
            <a:extLst>
              <a:ext uri="{FF2B5EF4-FFF2-40B4-BE49-F238E27FC236}">
                <a16:creationId xmlns:a16="http://schemas.microsoft.com/office/drawing/2014/main" id="{27D6A631-614C-4548-9B78-9AF61DBCF5C6}"/>
              </a:ext>
            </a:extLst>
          </p:cNvPr>
          <p:cNvSpPr>
            <a:spLocks noGrp="1"/>
          </p:cNvSpPr>
          <p:nvPr>
            <p:ph idx="1"/>
          </p:nvPr>
        </p:nvSpPr>
        <p:spPr>
          <a:xfrm>
            <a:off x="727150" y="1816870"/>
            <a:ext cx="10263394" cy="3997076"/>
          </a:xfrm>
        </p:spPr>
        <p:txBody>
          <a:bodyPr vert="horz" lIns="91440" tIns="45720" rIns="91440" bIns="45720" rtlCol="0" anchor="t">
            <a:normAutofit fontScale="62500" lnSpcReduction="20000"/>
          </a:bodyPr>
          <a:lstStyle/>
          <a:p>
            <a:pPr marL="0" indent="0">
              <a:lnSpc>
                <a:spcPct val="107000"/>
              </a:lnSpc>
              <a:spcAft>
                <a:spcPts val="800"/>
              </a:spcAft>
              <a:buNone/>
            </a:pP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pP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It is often very </a:t>
            </a:r>
            <a:r>
              <a:rPr lang="en-GB" sz="3800" b="1"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subjective</a:t>
            </a: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 relying on the researcher’s judgement. Therefore, it is prone to bias and risk missing nuances in the data.</a:t>
            </a:r>
            <a:r>
              <a:rPr lang="en-GB" sz="3800" dirty="0">
                <a:solidFill>
                  <a:srgbClr val="0070BA"/>
                </a:solidFill>
                <a:latin typeface="Open Sans" panose="020B0606030504020204" pitchFamily="34" charset="0"/>
                <a:ea typeface="Open Sans" panose="020B0606030504020204" pitchFamily="34" charset="0"/>
                <a:cs typeface="Open Sans" panose="020B0606030504020204" pitchFamily="34" charset="0"/>
              </a:rPr>
              <a:t> </a:t>
            </a:r>
            <a:endParaRPr lang="en-DK"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pP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The flexibility of the approach can lead to </a:t>
            </a:r>
            <a:r>
              <a:rPr lang="en-GB" sz="3800" b="1"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inconsistency and lack of coherency</a:t>
            </a: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 when developing the themes from the data.</a:t>
            </a:r>
            <a:r>
              <a:rPr lang="en-GB" sz="3800" dirty="0">
                <a:solidFill>
                  <a:srgbClr val="0070BA"/>
                </a:solidFill>
                <a:latin typeface="Open Sans" panose="020B0606030504020204" pitchFamily="34" charset="0"/>
                <a:ea typeface="Open Sans" panose="020B0606030504020204" pitchFamily="34" charset="0"/>
                <a:cs typeface="Open Sans" panose="020B0606030504020204" pitchFamily="34" charset="0"/>
              </a:rPr>
              <a:t> </a:t>
            </a:r>
            <a:endParaRPr lang="en-DK"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There is </a:t>
            </a:r>
            <a:r>
              <a:rPr lang="en-GB" sz="3800" b="1"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insufficient literature</a:t>
            </a:r>
            <a:r>
              <a:rPr lang="en-GB"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rPr>
              <a:t> outlining a pragmatic process for a trustworthy thematic analysis, compared to other methods. This may cause novice researcher to feel unsure about how to do the analysis thoroughly and systematically.</a:t>
            </a:r>
            <a:r>
              <a:rPr lang="en-GB" sz="3800" dirty="0">
                <a:solidFill>
                  <a:srgbClr val="0070BA"/>
                </a:solidFill>
                <a:latin typeface="Open Sans" panose="020B0606030504020204" pitchFamily="34" charset="0"/>
                <a:ea typeface="Open Sans" panose="020B0606030504020204" pitchFamily="34" charset="0"/>
                <a:cs typeface="Open Sans" panose="020B0606030504020204" pitchFamily="34" charset="0"/>
              </a:rPr>
              <a:t> </a:t>
            </a:r>
            <a:endParaRPr lang="en-DK" sz="3800" dirty="0">
              <a:solidFill>
                <a:srgbClr val="0070BA"/>
              </a:solidFill>
              <a:effectLst/>
              <a:latin typeface="Open Sans" panose="020B0606030504020204" pitchFamily="34" charset="0"/>
              <a:ea typeface="Open Sans" panose="020B0606030504020204" pitchFamily="34" charset="0"/>
              <a:cs typeface="Open Sans" panose="020B0606030504020204" pitchFamily="34" charset="0"/>
            </a:endParaRPr>
          </a:p>
          <a:p>
            <a:endParaRPr lang="en-DK"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7624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3" y="189706"/>
            <a:ext cx="11472995" cy="1252538"/>
          </a:xfrm>
        </p:spPr>
        <p:txBody>
          <a:bodyPr>
            <a:normAutofit/>
          </a:bodyPr>
          <a:lstStyle/>
          <a:p>
            <a:pPr>
              <a:defRPr/>
            </a:pPr>
            <a:r>
              <a:rPr lang="en-US" sz="44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Deductive vs inductive research approach </a:t>
            </a:r>
          </a:p>
        </p:txBody>
      </p:sp>
      <p:sp>
        <p:nvSpPr>
          <p:cNvPr id="24578"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7ED847-5F51-4FEE-8BC4-3C1B0F9F33D4}" type="slidenum">
              <a:rPr kumimoji="0" lang="en-US" sz="1200" b="1" i="0" u="none" strike="noStrike" kern="1200" cap="none" spc="0" normalizeH="0" baseline="0" noProof="0">
                <a:ln>
                  <a:noFill/>
                </a:ln>
                <a:solidFill>
                  <a:srgbClr val="00A3C5"/>
                </a:solidFill>
                <a:effectLst/>
                <a:uLnTx/>
                <a:uFillTx/>
                <a:latin typeface="Arial" panose="020B0604020202020204" pitchFamily="34" charset="0"/>
                <a:ea typeface="ＭＳ Ｐゴシック" panose="020B0600070205080204" pitchFamily="34" charset="-128"/>
                <a:cs typeface="Open Sans"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00A3C5"/>
              </a:solidFill>
              <a:effectLst/>
              <a:uLnTx/>
              <a:uFillTx/>
              <a:latin typeface="Arial" panose="020B0604020202020204" pitchFamily="34" charset="0"/>
              <a:ea typeface="ＭＳ Ｐゴシック" panose="020B0600070205080204" pitchFamily="34" charset="-128"/>
              <a:cs typeface="Open Sans" charset="0"/>
            </a:endParaRPr>
          </a:p>
        </p:txBody>
      </p:sp>
      <p:pic>
        <p:nvPicPr>
          <p:cNvPr id="4" name="Picture 3">
            <a:extLst>
              <a:ext uri="{FF2B5EF4-FFF2-40B4-BE49-F238E27FC236}">
                <a16:creationId xmlns:a16="http://schemas.microsoft.com/office/drawing/2014/main" id="{3C59FB50-9B17-1E7E-AA08-FAD788B4B679}"/>
              </a:ext>
            </a:extLst>
          </p:cNvPr>
          <p:cNvPicPr>
            <a:picLocks noChangeAspect="1"/>
          </p:cNvPicPr>
          <p:nvPr/>
        </p:nvPicPr>
        <p:blipFill>
          <a:blip r:embed="rId3"/>
          <a:stretch>
            <a:fillRect/>
          </a:stretch>
        </p:blipFill>
        <p:spPr>
          <a:xfrm>
            <a:off x="0" y="1460053"/>
            <a:ext cx="5981700" cy="2094706"/>
          </a:xfrm>
          <a:prstGeom prst="rect">
            <a:avLst/>
          </a:prstGeom>
        </p:spPr>
      </p:pic>
      <p:pic>
        <p:nvPicPr>
          <p:cNvPr id="10" name="Picture 9">
            <a:extLst>
              <a:ext uri="{FF2B5EF4-FFF2-40B4-BE49-F238E27FC236}">
                <a16:creationId xmlns:a16="http://schemas.microsoft.com/office/drawing/2014/main" id="{55DF8619-2CBB-BB16-F961-2A952030FA05}"/>
              </a:ext>
            </a:extLst>
          </p:cNvPr>
          <p:cNvPicPr>
            <a:picLocks noChangeAspect="1"/>
          </p:cNvPicPr>
          <p:nvPr/>
        </p:nvPicPr>
        <p:blipFill>
          <a:blip r:embed="rId4"/>
          <a:stretch>
            <a:fillRect/>
          </a:stretch>
        </p:blipFill>
        <p:spPr>
          <a:xfrm>
            <a:off x="152398" y="4173740"/>
            <a:ext cx="5486400" cy="1390650"/>
          </a:xfrm>
          <a:prstGeom prst="rect">
            <a:avLst/>
          </a:prstGeom>
        </p:spPr>
      </p:pic>
      <p:sp>
        <p:nvSpPr>
          <p:cNvPr id="13" name="Title 1">
            <a:extLst>
              <a:ext uri="{FF2B5EF4-FFF2-40B4-BE49-F238E27FC236}">
                <a16:creationId xmlns:a16="http://schemas.microsoft.com/office/drawing/2014/main" id="{AA370D1C-6FF3-DC53-61C9-27CFAA025AB0}"/>
              </a:ext>
            </a:extLst>
          </p:cNvPr>
          <p:cNvSpPr txBox="1">
            <a:spLocks/>
          </p:cNvSpPr>
          <p:nvPr/>
        </p:nvSpPr>
        <p:spPr>
          <a:xfrm>
            <a:off x="311886" y="1293610"/>
            <a:ext cx="3175591" cy="61139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charset="0"/>
                <a:ea typeface="Open Sans" charset="0"/>
                <a:cs typeface="Open Sans" charset="0"/>
              </a:defRPr>
            </a:lvl1pPr>
          </a:lstStyle>
          <a:p>
            <a:pPr>
              <a:defRPr/>
            </a:pPr>
            <a:r>
              <a:rPr lang="en-US" sz="2000"/>
              <a:t>Deductive approach</a:t>
            </a:r>
          </a:p>
        </p:txBody>
      </p:sp>
      <p:sp>
        <p:nvSpPr>
          <p:cNvPr id="15" name="TextBox 14">
            <a:extLst>
              <a:ext uri="{FF2B5EF4-FFF2-40B4-BE49-F238E27FC236}">
                <a16:creationId xmlns:a16="http://schemas.microsoft.com/office/drawing/2014/main" id="{7C051112-376F-1A08-179B-8C9C419C61D0}"/>
              </a:ext>
            </a:extLst>
          </p:cNvPr>
          <p:cNvSpPr txBox="1">
            <a:spLocks noChangeArrowheads="1"/>
          </p:cNvSpPr>
          <p:nvPr/>
        </p:nvSpPr>
        <p:spPr bwMode="auto">
          <a:xfrm>
            <a:off x="5638798" y="4188589"/>
            <a:ext cx="26984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1" dirty="0">
                <a:solidFill>
                  <a:srgbClr val="FF0000"/>
                </a:solidFill>
                <a:latin typeface="Open Sans" panose="020B0606030504020204" pitchFamily="34" charset="0"/>
                <a:ea typeface="Open Sans" panose="020B0606030504020204" pitchFamily="34" charset="0"/>
                <a:cs typeface="Open Sans" panose="020B0606030504020204" pitchFamily="34" charset="0"/>
              </a:rPr>
              <a:t>Bottom-up</a:t>
            </a:r>
            <a:r>
              <a:rPr kumimoji="0" lang="en-US" sz="1600" b="1" i="1"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approach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Theory building</a:t>
            </a:r>
            <a:endParaRPr lang="en-US" sz="1600" b="1" i="1"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Emergent codes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1" dirty="0">
                <a:solidFill>
                  <a:srgbClr val="FF0000"/>
                </a:solidFill>
                <a:latin typeface="Open Sans" panose="020B0606030504020204" pitchFamily="34" charset="0"/>
                <a:ea typeface="Open Sans" panose="020B0606030504020204" pitchFamily="34" charset="0"/>
                <a:cs typeface="Open Sans" panose="020B0606030504020204" pitchFamily="34" charset="0"/>
              </a:rPr>
              <a:t>Good for when you are doing more discovery in your analysis</a:t>
            </a:r>
            <a:endParaRPr lang="en-US" sz="1600" b="1" i="1"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Title 1">
            <a:extLst>
              <a:ext uri="{FF2B5EF4-FFF2-40B4-BE49-F238E27FC236}">
                <a16:creationId xmlns:a16="http://schemas.microsoft.com/office/drawing/2014/main" id="{E91F4909-21C6-B7C9-A4C1-24F4F142EEBC}"/>
              </a:ext>
            </a:extLst>
          </p:cNvPr>
          <p:cNvSpPr txBox="1">
            <a:spLocks/>
          </p:cNvSpPr>
          <p:nvPr/>
        </p:nvSpPr>
        <p:spPr>
          <a:xfrm>
            <a:off x="311886" y="3748188"/>
            <a:ext cx="3175591" cy="61139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charset="0"/>
                <a:ea typeface="Open Sans" charset="0"/>
                <a:cs typeface="Open Sans" charset="0"/>
              </a:defRPr>
            </a:lvl1pPr>
          </a:lstStyle>
          <a:p>
            <a:pPr>
              <a:defRPr/>
            </a:pPr>
            <a:r>
              <a:rPr lang="en-US" sz="2000"/>
              <a:t>Inductive approach</a:t>
            </a:r>
          </a:p>
        </p:txBody>
      </p:sp>
      <p:sp>
        <p:nvSpPr>
          <p:cNvPr id="23" name="TextBox 22"/>
          <p:cNvSpPr txBox="1">
            <a:spLocks noChangeArrowheads="1"/>
          </p:cNvSpPr>
          <p:nvPr/>
        </p:nvSpPr>
        <p:spPr bwMode="auto">
          <a:xfrm>
            <a:off x="5664381" y="1770263"/>
            <a:ext cx="30284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FF0000"/>
                </a:solidFill>
                <a:effectLst/>
                <a:uLnTx/>
                <a:uFillTx/>
                <a:latin typeface="+mn-lt"/>
                <a:cs typeface="Dreaming Outloud Script Pro" panose="020B0604020202020204" pitchFamily="66" charset="0"/>
              </a:rPr>
              <a:t>Top-down approach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FF0000"/>
                </a:solidFill>
                <a:effectLst/>
                <a:uLnTx/>
                <a:uFillTx/>
                <a:latin typeface="+mn-lt"/>
                <a:cs typeface="Dreaming Outloud Script Pro" panose="020B0604020202020204" pitchFamily="66" charset="0"/>
              </a:rPr>
              <a:t>Theory testing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FF0000"/>
                </a:solidFill>
                <a:effectLst/>
                <a:uLnTx/>
                <a:uFillTx/>
                <a:latin typeface="+mn-lt"/>
                <a:cs typeface="Dreaming Outloud Script Pro" panose="020B0604020202020204" pitchFamily="66" charset="0"/>
              </a:rPr>
              <a:t>A priori codes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1" dirty="0">
                <a:solidFill>
                  <a:srgbClr val="FF0000"/>
                </a:solidFill>
                <a:latin typeface="+mn-lt"/>
                <a:cs typeface="Dreaming Outloud Script Pro" panose="020B0604020202020204" pitchFamily="66" charset="0"/>
              </a:rPr>
              <a:t>Good for reports where you need to </a:t>
            </a:r>
            <a:r>
              <a:rPr lang="en-US" sz="1600" b="1" i="1" dirty="0">
                <a:solidFill>
                  <a:srgbClr val="FF0000"/>
                </a:solidFill>
                <a:latin typeface="+mn-lt"/>
                <a:ea typeface="Open Sans" panose="020B0606030504020204" pitchFamily="34" charset="0"/>
                <a:cs typeface="Open Sans" panose="020B0606030504020204" pitchFamily="34" charset="0"/>
              </a:rPr>
              <a:t>cover</a:t>
            </a:r>
            <a:r>
              <a:rPr lang="en-US" sz="1600" b="1" i="1" dirty="0">
                <a:solidFill>
                  <a:srgbClr val="FF0000"/>
                </a:solidFill>
                <a:latin typeface="+mn-lt"/>
                <a:cs typeface="Dreaming Outloud Script Pro" panose="020B0604020202020204" pitchFamily="66" charset="0"/>
              </a:rPr>
              <a:t> particular ideas</a:t>
            </a:r>
            <a:endParaRPr kumimoji="0" lang="en-US" sz="1600" b="1" i="1" u="none" strike="noStrike" kern="1200" cap="none" spc="0" normalizeH="0" baseline="0" noProof="0" dirty="0">
              <a:ln>
                <a:noFill/>
              </a:ln>
              <a:solidFill>
                <a:srgbClr val="FF0000"/>
              </a:solidFill>
              <a:effectLst/>
              <a:uLnTx/>
              <a:uFillTx/>
              <a:latin typeface="+mn-lt"/>
              <a:cs typeface="Dreaming Outloud Script Pro" panose="020B0604020202020204" pitchFamily="66" charset="0"/>
            </a:endParaRPr>
          </a:p>
        </p:txBody>
      </p:sp>
      <p:sp>
        <p:nvSpPr>
          <p:cNvPr id="17" name="Right Brace 16">
            <a:extLst>
              <a:ext uri="{FF2B5EF4-FFF2-40B4-BE49-F238E27FC236}">
                <a16:creationId xmlns:a16="http://schemas.microsoft.com/office/drawing/2014/main" id="{EE6229C5-6714-2047-D6F1-1C5EA39AEBA8}"/>
              </a:ext>
            </a:extLst>
          </p:cNvPr>
          <p:cNvSpPr/>
          <p:nvPr/>
        </p:nvSpPr>
        <p:spPr>
          <a:xfrm>
            <a:off x="8519563" y="1682366"/>
            <a:ext cx="401263" cy="4131644"/>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itle 1">
            <a:extLst>
              <a:ext uri="{FF2B5EF4-FFF2-40B4-BE49-F238E27FC236}">
                <a16:creationId xmlns:a16="http://schemas.microsoft.com/office/drawing/2014/main" id="{292102DE-FB26-3A9F-B797-364F7F9CFC29}"/>
              </a:ext>
            </a:extLst>
          </p:cNvPr>
          <p:cNvSpPr txBox="1">
            <a:spLocks/>
          </p:cNvSpPr>
          <p:nvPr/>
        </p:nvSpPr>
        <p:spPr>
          <a:xfrm>
            <a:off x="9299943" y="1690309"/>
            <a:ext cx="3175591" cy="61139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charset="0"/>
                <a:ea typeface="Open Sans" charset="0"/>
                <a:cs typeface="Open Sans" charset="0"/>
              </a:defRPr>
            </a:lvl1pPr>
          </a:lstStyle>
          <a:p>
            <a:pPr>
              <a:defRPr/>
            </a:pPr>
            <a:r>
              <a:rPr lang="en-US" sz="2000">
                <a:solidFill>
                  <a:srgbClr val="1A4161"/>
                </a:solidFill>
              </a:rPr>
              <a:t>Hybrid approach</a:t>
            </a:r>
          </a:p>
        </p:txBody>
      </p:sp>
      <p:sp>
        <p:nvSpPr>
          <p:cNvPr id="21" name="TextBox 20">
            <a:extLst>
              <a:ext uri="{FF2B5EF4-FFF2-40B4-BE49-F238E27FC236}">
                <a16:creationId xmlns:a16="http://schemas.microsoft.com/office/drawing/2014/main" id="{8B94AC29-F9B6-31DC-C3D9-0E75F02D4788}"/>
              </a:ext>
            </a:extLst>
          </p:cNvPr>
          <p:cNvSpPr txBox="1"/>
          <p:nvPr/>
        </p:nvSpPr>
        <p:spPr>
          <a:xfrm>
            <a:off x="8964466" y="2289189"/>
            <a:ext cx="2883867" cy="3416320"/>
          </a:xfrm>
          <a:prstGeom prst="rect">
            <a:avLst/>
          </a:prstGeom>
          <a:noFill/>
        </p:spPr>
        <p:txBody>
          <a:bodyPr wrap="square">
            <a:spAutoFit/>
          </a:bodyPr>
          <a:lstStyle/>
          <a:p>
            <a:pPr marL="285750" indent="-285750">
              <a:buFont typeface="Arial" panose="020B0604020202020204" pitchFamily="34" charset="0"/>
              <a:buChar char="•"/>
            </a:pPr>
            <a:r>
              <a:rPr lang="en-US" sz="1800" dirty="0">
                <a:ea typeface="ＭＳ Ｐゴシック" panose="020B0600070205080204" pitchFamily="34" charset="-128"/>
              </a:rPr>
              <a:t>A set of </a:t>
            </a:r>
            <a:r>
              <a:rPr lang="en-US" sz="1800" i="1" dirty="0">
                <a:ea typeface="ＭＳ Ｐゴシック" panose="020B0600070205080204" pitchFamily="34" charset="-128"/>
              </a:rPr>
              <a:t>a priori </a:t>
            </a:r>
            <a:r>
              <a:rPr lang="en-US" sz="1800" dirty="0">
                <a:ea typeface="ＭＳ Ｐゴシック" panose="020B0600070205080204" pitchFamily="34" charset="-128"/>
              </a:rPr>
              <a:t>codes</a:t>
            </a:r>
            <a:r>
              <a:rPr lang="en-US" sz="1800" dirty="0">
                <a:solidFill>
                  <a:srgbClr val="FF0000"/>
                </a:solidFill>
                <a:ea typeface="ＭＳ Ｐゴシック" panose="020B0600070205080204" pitchFamily="34" charset="-128"/>
              </a:rPr>
              <a:t>*</a:t>
            </a:r>
            <a:r>
              <a:rPr lang="en-US" sz="1800" dirty="0">
                <a:ea typeface="ＭＳ Ｐゴシック" panose="020B0600070205080204" pitchFamily="34" charset="-128"/>
              </a:rPr>
              <a:t> reflecting your understanding of the topic and your research questions</a:t>
            </a:r>
          </a:p>
          <a:p>
            <a:pPr marL="285750" indent="-285750">
              <a:buFont typeface="Arial" panose="020B0604020202020204" pitchFamily="34" charset="0"/>
              <a:buChar char="•"/>
            </a:pPr>
            <a:endParaRPr lang="en-US" sz="1800" dirty="0">
              <a:ea typeface="ＭＳ Ｐゴシック" panose="020B0600070205080204" pitchFamily="34" charset="-128"/>
            </a:endParaRPr>
          </a:p>
          <a:p>
            <a:pPr marL="285750" indent="-285750">
              <a:buFont typeface="Arial" panose="020B0604020202020204" pitchFamily="34" charset="0"/>
              <a:buChar char="•"/>
            </a:pPr>
            <a:r>
              <a:rPr lang="en-US" sz="1800" dirty="0">
                <a:ea typeface="ＭＳ Ｐゴシック" panose="020B0600070205080204" pitchFamily="34" charset="-128"/>
              </a:rPr>
              <a:t>Emergent codes added as you code the data and find other factors/topics/codes that you had not considered</a:t>
            </a:r>
          </a:p>
        </p:txBody>
      </p:sp>
      <p:sp>
        <p:nvSpPr>
          <p:cNvPr id="3" name="TextBox 2">
            <a:extLst>
              <a:ext uri="{FF2B5EF4-FFF2-40B4-BE49-F238E27FC236}">
                <a16:creationId xmlns:a16="http://schemas.microsoft.com/office/drawing/2014/main" id="{192F27F3-1FFA-AE1C-9228-DE60ACEDB6A1}"/>
              </a:ext>
            </a:extLst>
          </p:cNvPr>
          <p:cNvSpPr txBox="1"/>
          <p:nvPr/>
        </p:nvSpPr>
        <p:spPr>
          <a:xfrm>
            <a:off x="2990850" y="6139417"/>
            <a:ext cx="8221980" cy="461665"/>
          </a:xfrm>
          <a:prstGeom prst="rect">
            <a:avLst/>
          </a:prstGeom>
          <a:noFill/>
        </p:spPr>
        <p:txBody>
          <a:bodyPr wrap="square" rtlCol="0">
            <a:spAutoFit/>
          </a:bodyPr>
          <a:lstStyle/>
          <a:p>
            <a:r>
              <a:rPr lang="en-US" sz="1200" dirty="0">
                <a:solidFill>
                  <a:srgbClr val="FF0000"/>
                </a:solidFill>
              </a:rPr>
              <a:t>*categories or themes established before data analysis begins, often based on existing theories, literature, or research questions.</a:t>
            </a:r>
            <a:endParaRPr lang="en-US" dirty="0">
              <a:solidFill>
                <a:srgbClr val="FF0000"/>
              </a:solidFill>
            </a:endParaRPr>
          </a:p>
        </p:txBody>
      </p:sp>
    </p:spTree>
    <p:extLst>
      <p:ext uri="{BB962C8B-B14F-4D97-AF65-F5344CB8AC3E}">
        <p14:creationId xmlns:p14="http://schemas.microsoft.com/office/powerpoint/2010/main" val="295419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D785C4-E493-5F31-7B85-BF8C4A374E67}"/>
              </a:ext>
            </a:extLst>
          </p:cNvPr>
          <p:cNvSpPr/>
          <p:nvPr/>
        </p:nvSpPr>
        <p:spPr>
          <a:xfrm>
            <a:off x="7561765" y="4169624"/>
            <a:ext cx="4160406" cy="1687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2F32E5-0FFF-7252-615F-A4FB8B74CB26}"/>
              </a:ext>
            </a:extLst>
          </p:cNvPr>
          <p:cNvSpPr>
            <a:spLocks noGrp="1"/>
          </p:cNvSpPr>
          <p:nvPr>
            <p:ph type="title"/>
          </p:nvPr>
        </p:nvSpPr>
        <p:spPr>
          <a:xfrm>
            <a:off x="774009" y="275126"/>
            <a:ext cx="10542124" cy="1152000"/>
          </a:xfrm>
        </p:spPr>
        <p:txBody>
          <a:bodyPr/>
          <a:lstStyle/>
          <a:p>
            <a:r>
              <a:rPr lang="en-US" sz="3600" b="0" dirty="0">
                <a:latin typeface="HALDEN SOLID" pitchFamily="2" charset="0"/>
              </a:rPr>
              <a:t>Example of Hybrid Analysis Method</a:t>
            </a:r>
          </a:p>
        </p:txBody>
      </p:sp>
      <p:sp>
        <p:nvSpPr>
          <p:cNvPr id="4" name="Slide Number Placeholder 3">
            <a:extLst>
              <a:ext uri="{FF2B5EF4-FFF2-40B4-BE49-F238E27FC236}">
                <a16:creationId xmlns:a16="http://schemas.microsoft.com/office/drawing/2014/main" id="{9CF93AF2-BCA4-73AF-692C-6EF158FE386F}"/>
              </a:ext>
            </a:extLst>
          </p:cNvPr>
          <p:cNvSpPr>
            <a:spLocks noGrp="1"/>
          </p:cNvSpPr>
          <p:nvPr>
            <p:ph type="sldNum" sz="quarter" idx="12"/>
          </p:nvPr>
        </p:nvSpPr>
        <p:spPr/>
        <p:txBody>
          <a:bodyPr/>
          <a:lstStyle/>
          <a:p>
            <a:fld id="{2026EB2A-1F26-4143-92A6-3B752CD465DB}" type="slidenum">
              <a:rPr lang="it-IT" smtClean="0"/>
              <a:t>6</a:t>
            </a:fld>
            <a:endParaRPr lang="it-IT"/>
          </a:p>
        </p:txBody>
      </p:sp>
      <p:grpSp>
        <p:nvGrpSpPr>
          <p:cNvPr id="15" name="Group 14">
            <a:extLst>
              <a:ext uri="{FF2B5EF4-FFF2-40B4-BE49-F238E27FC236}">
                <a16:creationId xmlns:a16="http://schemas.microsoft.com/office/drawing/2014/main" id="{0D0C0574-3C5B-2D14-1E50-CE2EB7A7CA48}"/>
              </a:ext>
            </a:extLst>
          </p:cNvPr>
          <p:cNvGrpSpPr/>
          <p:nvPr/>
        </p:nvGrpSpPr>
        <p:grpSpPr>
          <a:xfrm>
            <a:off x="846308" y="1700990"/>
            <a:ext cx="4160407" cy="3697371"/>
            <a:chOff x="846308" y="1700990"/>
            <a:chExt cx="4160407" cy="3697371"/>
          </a:xfrm>
          <a:solidFill>
            <a:schemeClr val="tx1"/>
          </a:solidFill>
        </p:grpSpPr>
        <p:sp>
          <p:nvSpPr>
            <p:cNvPr id="5" name="Rectangle: Rounded Corners 4">
              <a:extLst>
                <a:ext uri="{FF2B5EF4-FFF2-40B4-BE49-F238E27FC236}">
                  <a16:creationId xmlns:a16="http://schemas.microsoft.com/office/drawing/2014/main" id="{591A4105-BBFC-C0D5-08DB-8E822564807E}"/>
                </a:ext>
              </a:extLst>
            </p:cNvPr>
            <p:cNvSpPr/>
            <p:nvPr/>
          </p:nvSpPr>
          <p:spPr bwMode="auto">
            <a:xfrm>
              <a:off x="846308" y="1700990"/>
              <a:ext cx="4160407" cy="3697371"/>
            </a:xfrm>
            <a:prstGeom prst="roundRect">
              <a:avLst/>
            </a:prstGeom>
            <a:grp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eaLnBrk="0" hangingPunct="0"/>
              <a:endParaRPr lang="en-US" sz="2400">
                <a:solidFill>
                  <a:srgbClr val="FFFFFF"/>
                </a:solidFill>
                <a:latin typeface="Open Sans"/>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534A062-3AFC-0948-F2CC-AA2B424E1510}"/>
                </a:ext>
              </a:extLst>
            </p:cNvPr>
            <p:cNvSpPr txBox="1"/>
            <p:nvPr/>
          </p:nvSpPr>
          <p:spPr>
            <a:xfrm>
              <a:off x="1088821" y="2395513"/>
              <a:ext cx="3675380" cy="2308324"/>
            </a:xfrm>
            <a:prstGeom prst="rect">
              <a:avLst/>
            </a:prstGeom>
            <a:grpFill/>
          </p:spPr>
          <p:txBody>
            <a:bodyPr wrap="square" rtlCol="0">
              <a:spAutoFit/>
            </a:bodyPr>
            <a:lstStyle/>
            <a:p>
              <a:pPr algn="l"/>
              <a:r>
                <a:rPr lang="en-US" sz="2400" b="1" i="0" u="none" strike="noStrike" baseline="0" dirty="0">
                  <a:solidFill>
                    <a:srgbClr val="FFFFFE"/>
                  </a:solidFill>
                  <a:latin typeface="Open Sans" panose="020B0606030504020204" pitchFamily="34" charset="0"/>
                  <a:ea typeface="Open Sans" panose="020B0606030504020204" pitchFamily="34" charset="0"/>
                  <a:cs typeface="Open Sans" panose="020B0606030504020204" pitchFamily="34" charset="0"/>
                </a:rPr>
                <a:t>What are women’s experiences of Intra-household food distribution? And how do these experiences compare to men's?</a:t>
              </a:r>
            </a:p>
          </p:txBody>
        </p:sp>
      </p:grpSp>
      <p:sp>
        <p:nvSpPr>
          <p:cNvPr id="7" name="Rectangle 6">
            <a:extLst>
              <a:ext uri="{FF2B5EF4-FFF2-40B4-BE49-F238E27FC236}">
                <a16:creationId xmlns:a16="http://schemas.microsoft.com/office/drawing/2014/main" id="{0D835195-10A1-2F83-8584-F86A19988066}"/>
              </a:ext>
            </a:extLst>
          </p:cNvPr>
          <p:cNvSpPr/>
          <p:nvPr/>
        </p:nvSpPr>
        <p:spPr>
          <a:xfrm>
            <a:off x="7561764" y="1663041"/>
            <a:ext cx="4160407" cy="221988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FF047C-C584-73C1-A60E-7698CF808ECC}"/>
              </a:ext>
            </a:extLst>
          </p:cNvPr>
          <p:cNvSpPr txBox="1"/>
          <p:nvPr/>
        </p:nvSpPr>
        <p:spPr>
          <a:xfrm>
            <a:off x="7774719" y="4169623"/>
            <a:ext cx="3541414" cy="1569660"/>
          </a:xfrm>
          <a:prstGeom prst="rect">
            <a:avLst/>
          </a:prstGeom>
          <a:noFill/>
        </p:spPr>
        <p:txBody>
          <a:bodyPr wrap="square" rtlCol="0">
            <a:spAutoFit/>
          </a:bodyPr>
          <a:lstStyle/>
          <a:p>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r>
              <a:rPr lang="en-US" sz="1600" b="1" u="sng" dirty="0">
                <a:solidFill>
                  <a:srgbClr val="FFFFFE"/>
                </a:solidFill>
                <a:latin typeface="Open Sans" panose="020B0606030504020204" pitchFamily="34" charset="0"/>
                <a:ea typeface="Open Sans" panose="020B0606030504020204" pitchFamily="34" charset="0"/>
                <a:cs typeface="Open Sans" panose="020B0606030504020204" pitchFamily="34" charset="0"/>
              </a:rPr>
              <a:t>Inductive codes: </a:t>
            </a:r>
          </a:p>
          <a:p>
            <a:endParaRPr lang="en-US" sz="1600" b="1" u="sng"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Women eat less protein</a:t>
            </a:r>
          </a:p>
          <a:p>
            <a:pPr marL="285750" indent="-285750">
              <a:buFont typeface="Arial" panose="020B0604020202020204" pitchFamily="34" charset="0"/>
              <a:buChar char="•"/>
            </a:pPr>
            <a:r>
              <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Men eat more diversified diet</a:t>
            </a:r>
            <a:endParaRPr lang="en-US" sz="16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Arrow: Right 9">
            <a:extLst>
              <a:ext uri="{FF2B5EF4-FFF2-40B4-BE49-F238E27FC236}">
                <a16:creationId xmlns:a16="http://schemas.microsoft.com/office/drawing/2014/main" id="{03802C5C-182E-A81C-52DB-8406F68A4839}"/>
              </a:ext>
            </a:extLst>
          </p:cNvPr>
          <p:cNvSpPr/>
          <p:nvPr/>
        </p:nvSpPr>
        <p:spPr>
          <a:xfrm>
            <a:off x="5308527" y="2570813"/>
            <a:ext cx="2010724" cy="854439"/>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7F0B63C-9C70-3772-68FA-5C149891B9A4}"/>
              </a:ext>
            </a:extLst>
          </p:cNvPr>
          <p:cNvSpPr/>
          <p:nvPr/>
        </p:nvSpPr>
        <p:spPr>
          <a:xfrm>
            <a:off x="5278878" y="4276617"/>
            <a:ext cx="2010724" cy="854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023D09E-600A-7CB5-A6A0-5829B2F6CFB8}"/>
              </a:ext>
            </a:extLst>
          </p:cNvPr>
          <p:cNvSpPr txBox="1"/>
          <p:nvPr/>
        </p:nvSpPr>
        <p:spPr>
          <a:xfrm>
            <a:off x="5367957" y="1955325"/>
            <a:ext cx="1817330" cy="646331"/>
          </a:xfrm>
          <a:prstGeom prst="rect">
            <a:avLst/>
          </a:prstGeom>
          <a:noFill/>
        </p:spPr>
        <p:txBody>
          <a:bodyPr wrap="square" rtlCol="0">
            <a:spAutoFit/>
          </a:bodyPr>
          <a:lstStyle/>
          <a:p>
            <a:r>
              <a:rPr lang="en-US" i="1" dirty="0">
                <a:solidFill>
                  <a:srgbClr val="1A4161"/>
                </a:solidFill>
              </a:rPr>
              <a:t>Prior to reading transcripts</a:t>
            </a:r>
          </a:p>
        </p:txBody>
      </p:sp>
      <p:sp>
        <p:nvSpPr>
          <p:cNvPr id="13" name="TextBox 12">
            <a:extLst>
              <a:ext uri="{FF2B5EF4-FFF2-40B4-BE49-F238E27FC236}">
                <a16:creationId xmlns:a16="http://schemas.microsoft.com/office/drawing/2014/main" id="{299C89A8-2FF6-6494-E685-41ADA838F84B}"/>
              </a:ext>
            </a:extLst>
          </p:cNvPr>
          <p:cNvSpPr txBox="1"/>
          <p:nvPr/>
        </p:nvSpPr>
        <p:spPr>
          <a:xfrm>
            <a:off x="5352842" y="3717574"/>
            <a:ext cx="1817330" cy="646331"/>
          </a:xfrm>
          <a:prstGeom prst="rect">
            <a:avLst/>
          </a:prstGeom>
          <a:noFill/>
        </p:spPr>
        <p:txBody>
          <a:bodyPr wrap="square" rtlCol="0">
            <a:spAutoFit/>
          </a:bodyPr>
          <a:lstStyle/>
          <a:p>
            <a:r>
              <a:rPr lang="en-US" i="1" dirty="0">
                <a:solidFill>
                  <a:srgbClr val="1A4161"/>
                </a:solidFill>
              </a:rPr>
              <a:t>After reading transcripts</a:t>
            </a:r>
          </a:p>
        </p:txBody>
      </p:sp>
      <p:sp>
        <p:nvSpPr>
          <p:cNvPr id="14" name="TextBox 13">
            <a:extLst>
              <a:ext uri="{FF2B5EF4-FFF2-40B4-BE49-F238E27FC236}">
                <a16:creationId xmlns:a16="http://schemas.microsoft.com/office/drawing/2014/main" id="{F63EC69D-91EF-010B-D794-DD40784A26B1}"/>
              </a:ext>
            </a:extLst>
          </p:cNvPr>
          <p:cNvSpPr txBox="1"/>
          <p:nvPr/>
        </p:nvSpPr>
        <p:spPr>
          <a:xfrm>
            <a:off x="7654769" y="1741929"/>
            <a:ext cx="3974396" cy="2062103"/>
          </a:xfrm>
          <a:prstGeom prst="rect">
            <a:avLst/>
          </a:prstGeom>
          <a:noFill/>
        </p:spPr>
        <p:txBody>
          <a:bodyPr wrap="square" rtlCol="0">
            <a:spAutoFit/>
          </a:bodyPr>
          <a:lstStyle/>
          <a:p>
            <a:r>
              <a:rPr lang="en-US" sz="1600" b="1" u="sng" dirty="0">
                <a:solidFill>
                  <a:srgbClr val="FFFFFE"/>
                </a:solidFill>
                <a:latin typeface="Open Sans" panose="020B0606030504020204" pitchFamily="34" charset="0"/>
                <a:ea typeface="Open Sans" panose="020B0606030504020204" pitchFamily="34" charset="0"/>
                <a:cs typeface="Open Sans" panose="020B0606030504020204" pitchFamily="34" charset="0"/>
              </a:rPr>
              <a:t>Predefined codes (deductive)</a:t>
            </a:r>
            <a:r>
              <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p>
          <a:p>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Women’s decision-making food distribution</a:t>
            </a:r>
          </a:p>
          <a:p>
            <a:pPr marL="285750" indent="-285750">
              <a:buFont typeface="Arial" panose="020B0604020202020204" pitchFamily="34" charset="0"/>
              <a:buChar char="•"/>
            </a:pPr>
            <a:r>
              <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Men’s decision-making food distribution</a:t>
            </a:r>
          </a:p>
          <a:p>
            <a:pPr marL="285750" indent="-285750">
              <a:buFont typeface="Arial" panose="020B0604020202020204" pitchFamily="34" charset="0"/>
              <a:buChar char="•"/>
            </a:pPr>
            <a:r>
              <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Women meal preparation </a:t>
            </a:r>
          </a:p>
          <a:p>
            <a:pPr marL="285750" indent="-285750">
              <a:buFont typeface="Arial" panose="020B0604020202020204" pitchFamily="34" charset="0"/>
              <a:buChar char="•"/>
            </a:pPr>
            <a:r>
              <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Breastfeeding women’s diet</a:t>
            </a:r>
          </a:p>
        </p:txBody>
      </p:sp>
    </p:spTree>
    <p:extLst>
      <p:ext uri="{BB962C8B-B14F-4D97-AF65-F5344CB8AC3E}">
        <p14:creationId xmlns:p14="http://schemas.microsoft.com/office/powerpoint/2010/main" val="165205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10" grpId="0" animBg="1"/>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711542" y="6227991"/>
            <a:ext cx="1027267" cy="365125"/>
          </a:xfrm>
        </p:spPr>
        <p:txBody>
          <a:bodyPr/>
          <a:lstStyle/>
          <a:p>
            <a:fld id="{2026EB2A-1F26-4143-92A6-3B752CD465DB}" type="slidenum">
              <a:rPr lang="en-US" smtClean="0"/>
              <a:t>7</a:t>
            </a:fld>
            <a:endParaRPr lang="en-US"/>
          </a:p>
        </p:txBody>
      </p:sp>
      <p:sp>
        <p:nvSpPr>
          <p:cNvPr id="2" name="Rectangle 1">
            <a:extLst>
              <a:ext uri="{FF2B5EF4-FFF2-40B4-BE49-F238E27FC236}">
                <a16:creationId xmlns:a16="http://schemas.microsoft.com/office/drawing/2014/main" id="{EA72B827-CB6A-9D3D-D327-D7E67578F99A}"/>
              </a:ext>
            </a:extLst>
          </p:cNvPr>
          <p:cNvSpPr/>
          <p:nvPr/>
        </p:nvSpPr>
        <p:spPr>
          <a:xfrm>
            <a:off x="0" y="0"/>
            <a:ext cx="12192000" cy="6858000"/>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55D0A0BB-2CC7-CC04-0234-5AB22B479AC5}"/>
              </a:ext>
            </a:extLst>
          </p:cNvPr>
          <p:cNvSpPr>
            <a:spLocks noGrp="1"/>
          </p:cNvSpPr>
          <p:nvPr>
            <p:ph type="title"/>
          </p:nvPr>
        </p:nvSpPr>
        <p:spPr>
          <a:xfrm>
            <a:off x="0" y="2853000"/>
            <a:ext cx="12192000" cy="1152000"/>
          </a:xfrm>
        </p:spPr>
        <p:txBody>
          <a:bodyPr vert="horz" lIns="91440" tIns="45720" rIns="91440" bIns="45720" rtlCol="0" anchor="ctr">
            <a:normAutofit/>
          </a:bodyPr>
          <a:lstStyle/>
          <a:p>
            <a:pPr algn="ctr"/>
            <a:r>
              <a:rPr lang="en-GB" sz="5400" spc="500">
                <a:solidFill>
                  <a:srgbClr val="FFFFFF"/>
                </a:solidFill>
                <a:latin typeface="HALDEN SOLID" pitchFamily="2" charset="0"/>
              </a:rPr>
              <a:t>Steps of qualitative analysis</a:t>
            </a:r>
            <a:endParaRPr lang="en-US" sz="5400" spc="500">
              <a:solidFill>
                <a:srgbClr val="FFFFFF"/>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9570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F3947E6-564A-7355-1E08-914E03240DA1}"/>
              </a:ext>
            </a:extLst>
          </p:cNvPr>
          <p:cNvPicPr>
            <a:picLocks noGrp="1" noChangeAspect="1"/>
          </p:cNvPicPr>
          <p:nvPr>
            <p:ph sz="half" idx="1"/>
          </p:nvPr>
        </p:nvPicPr>
        <p:blipFill rotWithShape="1">
          <a:blip r:embed="rId3"/>
          <a:srcRect l="8529" t="11089" r="7655" b="10219"/>
          <a:stretch/>
        </p:blipFill>
        <p:spPr>
          <a:xfrm>
            <a:off x="736822" y="1907154"/>
            <a:ext cx="10658357" cy="3353336"/>
          </a:xfrm>
        </p:spPr>
      </p:pic>
      <p:sp>
        <p:nvSpPr>
          <p:cNvPr id="4" name="Title 3">
            <a:extLst>
              <a:ext uri="{FF2B5EF4-FFF2-40B4-BE49-F238E27FC236}">
                <a16:creationId xmlns:a16="http://schemas.microsoft.com/office/drawing/2014/main" id="{C32EC33F-0C5A-6C51-9CAB-3B3AD181F8A0}"/>
              </a:ext>
            </a:extLst>
          </p:cNvPr>
          <p:cNvSpPr>
            <a:spLocks noGrp="1"/>
          </p:cNvSpPr>
          <p:nvPr>
            <p:ph type="title"/>
          </p:nvPr>
        </p:nvSpPr>
        <p:spPr/>
        <p:txBody>
          <a:bodyPr/>
          <a:lstStyle/>
          <a:p>
            <a:r>
              <a:rPr lang="en-US" sz="4400" b="0" kern="1400" spc="230">
                <a:solidFill>
                  <a:schemeClr val="tx1"/>
                </a:solidFill>
                <a:latin typeface="HALDEN SOLID" pitchFamily="2" charset="0"/>
                <a:ea typeface="Open Sans SemiBold" panose="020B0706030804020204" pitchFamily="34" charset="0"/>
                <a:cs typeface="Open Sans SemiBold" panose="020B0706030804020204" pitchFamily="34" charset="0"/>
              </a:rPr>
              <a:t>Stages of qualitative analysis</a:t>
            </a:r>
          </a:p>
        </p:txBody>
      </p:sp>
      <p:sp>
        <p:nvSpPr>
          <p:cNvPr id="2" name="Slide Number Placeholder 1">
            <a:extLst>
              <a:ext uri="{FF2B5EF4-FFF2-40B4-BE49-F238E27FC236}">
                <a16:creationId xmlns:a16="http://schemas.microsoft.com/office/drawing/2014/main" id="{B88DA9BD-AD47-571D-B5A9-ABA58920C3C2}"/>
              </a:ext>
            </a:extLst>
          </p:cNvPr>
          <p:cNvSpPr>
            <a:spLocks noGrp="1"/>
          </p:cNvSpPr>
          <p:nvPr>
            <p:ph type="sldNum" sz="quarter" idx="12"/>
          </p:nvPr>
        </p:nvSpPr>
        <p:spPr/>
        <p:txBody>
          <a:bodyPr/>
          <a:lstStyle/>
          <a:p>
            <a:fld id="{2026EB2A-1F26-4143-92A6-3B752CD465DB}" type="slidenum">
              <a:rPr lang="it-IT" smtClean="0"/>
              <a:t>8</a:t>
            </a:fld>
            <a:endParaRPr lang="it-IT"/>
          </a:p>
        </p:txBody>
      </p:sp>
    </p:spTree>
    <p:extLst>
      <p:ext uri="{BB962C8B-B14F-4D97-AF65-F5344CB8AC3E}">
        <p14:creationId xmlns:p14="http://schemas.microsoft.com/office/powerpoint/2010/main" val="85062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49AF49-549F-8294-B29C-CEE5141844C1}"/>
              </a:ext>
            </a:extLst>
          </p:cNvPr>
          <p:cNvGraphicFramePr>
            <a:graphicFrameLocks noGrp="1"/>
          </p:cNvGraphicFramePr>
          <p:nvPr>
            <p:ph sz="half" idx="1"/>
            <p:extLst>
              <p:ext uri="{D42A27DB-BD31-4B8C-83A1-F6EECF244321}">
                <p14:modId xmlns:p14="http://schemas.microsoft.com/office/powerpoint/2010/main" val="3035846053"/>
              </p:ext>
            </p:extLst>
          </p:nvPr>
        </p:nvGraphicFramePr>
        <p:xfrm>
          <a:off x="801237" y="1826096"/>
          <a:ext cx="11052001" cy="7506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88DC3CA1-312E-FCC8-CE0D-B7D1017D47A6}"/>
              </a:ext>
            </a:extLst>
          </p:cNvPr>
          <p:cNvSpPr>
            <a:spLocks noGrp="1"/>
          </p:cNvSpPr>
          <p:nvPr>
            <p:ph type="title"/>
          </p:nvPr>
        </p:nvSpPr>
        <p:spPr/>
        <p:txBody>
          <a:bodyPr/>
          <a:lstStyle/>
          <a:p>
            <a:r>
              <a:rPr lang="en-US" sz="3900" b="0" kern="1400" spc="230" dirty="0">
                <a:solidFill>
                  <a:schemeClr val="tx1"/>
                </a:solidFill>
                <a:latin typeface="HALDEN SOLID" pitchFamily="2" charset="0"/>
                <a:ea typeface="Open Sans SemiBold" panose="020B0706030804020204" pitchFamily="34" charset="0"/>
                <a:cs typeface="Open Sans SemiBold" panose="020B0706030804020204" pitchFamily="34" charset="0"/>
              </a:rPr>
              <a:t>Pre-coding step 1: Organize and prepare raw data</a:t>
            </a:r>
          </a:p>
        </p:txBody>
      </p:sp>
      <p:sp>
        <p:nvSpPr>
          <p:cNvPr id="2" name="Slide Number Placeholder 1">
            <a:extLst>
              <a:ext uri="{FF2B5EF4-FFF2-40B4-BE49-F238E27FC236}">
                <a16:creationId xmlns:a16="http://schemas.microsoft.com/office/drawing/2014/main" id="{9C9C73DA-AA48-8EDB-9670-4EC3F5C19873}"/>
              </a:ext>
            </a:extLst>
          </p:cNvPr>
          <p:cNvSpPr>
            <a:spLocks noGrp="1"/>
          </p:cNvSpPr>
          <p:nvPr>
            <p:ph type="sldNum" sz="quarter" idx="12"/>
          </p:nvPr>
        </p:nvSpPr>
        <p:spPr/>
        <p:txBody>
          <a:bodyPr/>
          <a:lstStyle/>
          <a:p>
            <a:fld id="{2026EB2A-1F26-4143-92A6-3B752CD465DB}" type="slidenum">
              <a:rPr lang="it-IT" smtClean="0"/>
              <a:t>9</a:t>
            </a:fld>
            <a:endParaRPr lang="it-IT"/>
          </a:p>
        </p:txBody>
      </p:sp>
      <p:sp>
        <p:nvSpPr>
          <p:cNvPr id="3" name="TextBox 2">
            <a:extLst>
              <a:ext uri="{FF2B5EF4-FFF2-40B4-BE49-F238E27FC236}">
                <a16:creationId xmlns:a16="http://schemas.microsoft.com/office/drawing/2014/main" id="{DFB75653-D269-BD95-8C1C-2E66E569C064}"/>
              </a:ext>
            </a:extLst>
          </p:cNvPr>
          <p:cNvSpPr txBox="1"/>
          <p:nvPr/>
        </p:nvSpPr>
        <p:spPr>
          <a:xfrm>
            <a:off x="1947141" y="3873197"/>
            <a:ext cx="8364647" cy="1975009"/>
          </a:xfrm>
          <a:prstGeom prst="roundRect">
            <a:avLst/>
          </a:prstGeom>
          <a:solidFill>
            <a:srgbClr val="0070BA"/>
          </a:solidFill>
          <a:ln w="28575">
            <a:noFill/>
          </a:ln>
        </p:spPr>
        <p:txBody>
          <a:bodyPr wrap="square">
            <a:spAutoFit/>
          </a:bodyPr>
          <a:lstStyle/>
          <a:p>
            <a:pPr marL="0" indent="0" algn="ctr">
              <a:spcAft>
                <a:spcPts val="1200"/>
              </a:spcAft>
              <a:buNone/>
            </a:pPr>
            <a:r>
              <a:rPr lang="en-US" sz="2800" b="1" dirty="0">
                <a:solidFill>
                  <a:srgbClr val="FFFFFE"/>
                </a:solidFill>
              </a:rPr>
              <a:t>Tips to keep organized</a:t>
            </a:r>
          </a:p>
          <a:p>
            <a:pPr marL="457200" indent="-457200">
              <a:buFont typeface="Arial" panose="020B0604020202020204" pitchFamily="34" charset="0"/>
              <a:buChar char="•"/>
            </a:pPr>
            <a:r>
              <a:rPr lang="en-US" sz="2400" dirty="0">
                <a:solidFill>
                  <a:srgbClr val="FFFFFE"/>
                </a:solidFill>
              </a:rPr>
              <a:t>Make sure all notes are recorded digitally</a:t>
            </a:r>
          </a:p>
          <a:p>
            <a:pPr marL="457200" indent="-457200">
              <a:buFont typeface="Arial" panose="020B0604020202020204" pitchFamily="34" charset="0"/>
              <a:buChar char="•"/>
            </a:pPr>
            <a:r>
              <a:rPr lang="en-US" sz="2400" dirty="0">
                <a:solidFill>
                  <a:srgbClr val="FFFFFE"/>
                </a:solidFill>
              </a:rPr>
              <a:t>Keep a written record of context/purpose for photos, videos and notes</a:t>
            </a:r>
            <a:endParaRPr kumimoji="0" lang="en-GB" sz="2000" b="0" i="0" u="none" strike="noStrike" kern="0" cap="none" spc="0" normalizeH="0" baseline="0" noProof="0" dirty="0">
              <a:ln>
                <a:noFill/>
              </a:ln>
              <a:solidFill>
                <a:srgbClr val="FFFFF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669742295"/>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WFP NEW COLOUR PALETTE">
      <a:dk1>
        <a:srgbClr val="0077AF"/>
      </a:dk1>
      <a:lt1>
        <a:srgbClr val="1E2E53"/>
      </a:lt1>
      <a:dk2>
        <a:srgbClr val="00A3C5"/>
      </a:dk2>
      <a:lt2>
        <a:srgbClr val="456E3B"/>
      </a:lt2>
      <a:accent1>
        <a:srgbClr val="8DC250"/>
      </a:accent1>
      <a:accent2>
        <a:srgbClr val="F2B029"/>
      </a:accent2>
      <a:accent3>
        <a:srgbClr val="C69831"/>
      </a:accent3>
      <a:accent4>
        <a:srgbClr val="E2662C"/>
      </a:accent4>
      <a:accent5>
        <a:srgbClr val="AE2434"/>
      </a:accent5>
      <a:accent6>
        <a:srgbClr val="7A1D33"/>
      </a:accent6>
      <a:hlink>
        <a:srgbClr val="CE1F75"/>
      </a:hlink>
      <a:folHlink>
        <a:srgbClr val="1A1918"/>
      </a:folHlink>
    </a:clrScheme>
    <a:fontScheme name="WFP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P_PPT_TEMPLATE_EN_AN" id="{D95E6384-77FF-4F40-BB7D-59808860374A}" vid="{29B481C9-9577-864D-8E78-AB99D91429BD}"/>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110214F4E48147BE42562227A0DDB0" ma:contentTypeVersion="10" ma:contentTypeDescription="Create a new document." ma:contentTypeScope="" ma:versionID="7121e616e7234a3b0c69e0f98f50fcfb">
  <xsd:schema xmlns:xsd="http://www.w3.org/2001/XMLSchema" xmlns:xs="http://www.w3.org/2001/XMLSchema" xmlns:p="http://schemas.microsoft.com/office/2006/metadata/properties" xmlns:ns2="e1a636a0-8359-4bf6-8300-ad196d3ecdd0" xmlns:ns3="9d68ed22-e4f9-4217-bf16-a2ffd36ac731" targetNamespace="http://schemas.microsoft.com/office/2006/metadata/properties" ma:root="true" ma:fieldsID="9f0b24366804a4a8877c5e00f39c712c" ns2:_="" ns3:_="">
    <xsd:import namespace="e1a636a0-8359-4bf6-8300-ad196d3ecdd0"/>
    <xsd:import namespace="9d68ed22-e4f9-4217-bf16-a2ffd36ac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636a0-8359-4bf6-8300-ad196d3ec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68ed22-e4f9-4217-bf16-a2ffd36ac7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43C42-9DAF-4A58-A594-874C435E4535}">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e1a636a0-8359-4bf6-8300-ad196d3ecdd0"/>
    <ds:schemaRef ds:uri="http://schemas.openxmlformats.org/package/2006/metadata/core-properties"/>
    <ds:schemaRef ds:uri="http://purl.org/dc/dcmitype/"/>
    <ds:schemaRef ds:uri="9d68ed22-e4f9-4217-bf16-a2ffd36ac731"/>
    <ds:schemaRef ds:uri="http://www.w3.org/XML/1998/namespace"/>
    <ds:schemaRef ds:uri="http://purl.org/dc/terms/"/>
  </ds:schemaRefs>
</ds:datastoreItem>
</file>

<file path=customXml/itemProps2.xml><?xml version="1.0" encoding="utf-8"?>
<ds:datastoreItem xmlns:ds="http://schemas.openxmlformats.org/officeDocument/2006/customXml" ds:itemID="{FF618E07-3D0F-454E-8A86-18EFCB17CB26}">
  <ds:schemaRefs>
    <ds:schemaRef ds:uri="http://schemas.microsoft.com/sharepoint/v3/contenttype/forms"/>
  </ds:schemaRefs>
</ds:datastoreItem>
</file>

<file path=customXml/itemProps3.xml><?xml version="1.0" encoding="utf-8"?>
<ds:datastoreItem xmlns:ds="http://schemas.openxmlformats.org/officeDocument/2006/customXml" ds:itemID="{9A0BA8BF-D304-4899-87F5-4020EDD28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636a0-8359-4bf6-8300-ad196d3ecdd0"/>
    <ds:schemaRef ds:uri="9d68ed22-e4f9-4217-bf16-a2ffd36ac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4301</TotalTime>
  <Words>2833</Words>
  <Application>Microsoft Office PowerPoint</Application>
  <PresentationFormat>Widescreen</PresentationFormat>
  <Paragraphs>374</Paragraphs>
  <Slides>41</Slides>
  <Notes>41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MS PGothic</vt:lpstr>
      <vt:lpstr>Arial</vt:lpstr>
      <vt:lpstr>Calibri</vt:lpstr>
      <vt:lpstr>Century Gothic</vt:lpstr>
      <vt:lpstr>HALDEN SOLID</vt:lpstr>
      <vt:lpstr>Mystical Woods Smooth Script</vt:lpstr>
      <vt:lpstr>Open Sans</vt:lpstr>
      <vt:lpstr>Open Sans ExtraBold</vt:lpstr>
      <vt:lpstr>Open Sans SemiBold</vt:lpstr>
      <vt:lpstr>Symbol</vt:lpstr>
      <vt:lpstr>Wingdings</vt:lpstr>
      <vt:lpstr>Theme2</vt:lpstr>
      <vt:lpstr>Tema di Office</vt:lpstr>
      <vt:lpstr>PowerPoint Presentation</vt:lpstr>
      <vt:lpstr>Qualitative analysis approaches</vt:lpstr>
      <vt:lpstr>What is qualitative data analysis? </vt:lpstr>
      <vt:lpstr>Analysis method is usually linked to your research approach</vt:lpstr>
      <vt:lpstr>Deductive vs inductive research approach </vt:lpstr>
      <vt:lpstr>Example of Hybrid Analysis Method</vt:lpstr>
      <vt:lpstr>Steps of qualitative analysis</vt:lpstr>
      <vt:lpstr>Stages of qualitative analysis</vt:lpstr>
      <vt:lpstr>Pre-coding step 1: Organize and prepare raw data</vt:lpstr>
      <vt:lpstr>Organize and store your data in a secure central location</vt:lpstr>
      <vt:lpstr>PowerPoint Presentation</vt:lpstr>
      <vt:lpstr>Coding </vt:lpstr>
      <vt:lpstr>What is coding in qualitative data analysis? </vt:lpstr>
      <vt:lpstr>Coding example</vt:lpstr>
      <vt:lpstr>Types of codes</vt:lpstr>
      <vt:lpstr>Tips on creating codes</vt:lpstr>
      <vt:lpstr>Example of descriptive (inductive) code </vt:lpstr>
      <vt:lpstr>Categories</vt:lpstr>
      <vt:lpstr>categories</vt:lpstr>
      <vt:lpstr>Codes – categories - themes</vt:lpstr>
      <vt:lpstr>Example of categorizing </vt:lpstr>
      <vt:lpstr>PowerPoint Presentation</vt:lpstr>
      <vt:lpstr>CODING PROCESS: RECODING AND RECLASSIFYING</vt:lpstr>
      <vt:lpstr>Who codes?  </vt:lpstr>
      <vt:lpstr>Amounts of data that gets coded </vt:lpstr>
      <vt:lpstr>Options for coding data</vt:lpstr>
      <vt:lpstr>Codebook</vt:lpstr>
      <vt:lpstr>Coding credibility</vt:lpstr>
      <vt:lpstr>Thematic analysis</vt:lpstr>
      <vt:lpstr>Thematic analysis</vt:lpstr>
      <vt:lpstr>What is a theme?  </vt:lpstr>
      <vt:lpstr>example of moving from codes &amp; categories to themes</vt:lpstr>
      <vt:lpstr>Thematic Data interpretation</vt:lpstr>
      <vt:lpstr>PowerPoint Presentation</vt:lpstr>
      <vt:lpstr>What does data interpretation mean ?</vt:lpstr>
      <vt:lpstr>Data Interpretation - reflection</vt:lpstr>
      <vt:lpstr>Tips on interpreting meaning from findings</vt:lpstr>
      <vt:lpstr>Data Interpretation- writing the analysis</vt:lpstr>
      <vt:lpstr>Tips and tricks </vt:lpstr>
      <vt:lpstr>Common mistakes in thematic data analysis</vt:lpstr>
      <vt:lpstr>Limitations of thematic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13</cp:revision>
  <dcterms:created xsi:type="dcterms:W3CDTF">2018-08-20T09:35:59Z</dcterms:created>
  <dcterms:modified xsi:type="dcterms:W3CDTF">2026-03-18T21:28:58Z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0x01010061110214F4E48147BE42562227A0DDB0</vt:lpwstr>
  </property>
  <property fmtid="{D5CDD505-2E9C-101B-9397-08002B2CF9AE}" pid="3" name="MediaServiceImageTags">
    <vt:lpwstr/>
  </property>
  <property fmtid="{D5CDD505-2E9C-101B-9397-08002B2CF9AE}" pid="4" name="TaxKeyword">
    <vt:lpwstr/>
  </property>
  <property fmtid="{D5CDD505-2E9C-101B-9397-08002B2CF9AE}" pid="5" name="MSIP_Label_2a3a108f-898d-4589-9ebc-7ee3b46df9b8_Enabled">
    <vt:lpwstr>true</vt:lpwstr>
  </property>
  <property fmtid="{D5CDD505-2E9C-101B-9397-08002B2CF9AE}" pid="6" name="MSIP_Label_2a3a108f-898d-4589-9ebc-7ee3b46df9b8_SetDate">
    <vt:lpwstr>2025-04-10T14:09:04Z</vt:lpwstr>
  </property>
  <property fmtid="{D5CDD505-2E9C-101B-9397-08002B2CF9AE}" pid="7" name="MSIP_Label_2a3a108f-898d-4589-9ebc-7ee3b46df9b8_Method">
    <vt:lpwstr>Standard</vt:lpwstr>
  </property>
  <property fmtid="{D5CDD505-2E9C-101B-9397-08002B2CF9AE}" pid="8" name="MSIP_Label_2a3a108f-898d-4589-9ebc-7ee3b46df9b8_Name">
    <vt:lpwstr>Official use only</vt:lpwstr>
  </property>
  <property fmtid="{D5CDD505-2E9C-101B-9397-08002B2CF9AE}" pid="9" name="MSIP_Label_2a3a108f-898d-4589-9ebc-7ee3b46df9b8_SiteId">
    <vt:lpwstr>462ad9ae-d7d9-4206-b874-71b1e079776f</vt:lpwstr>
  </property>
  <property fmtid="{D5CDD505-2E9C-101B-9397-08002B2CF9AE}" pid="10" name="MSIP_Label_2a3a108f-898d-4589-9ebc-7ee3b46df9b8_ActionId">
    <vt:lpwstr>153b9159-7fc9-4c6e-a107-bb9fa3afc46a</vt:lpwstr>
  </property>
  <property fmtid="{D5CDD505-2E9C-101B-9397-08002B2CF9AE}" pid="11" name="MSIP_Label_2a3a108f-898d-4589-9ebc-7ee3b46df9b8_ContentBits">
    <vt:lpwstr>0</vt:lpwstr>
  </property>
  <property fmtid="{D5CDD505-2E9C-101B-9397-08002B2CF9AE}" pid="12" name="MSIP_Label_2a3a108f-898d-4589-9ebc-7ee3b46df9b8_Tag">
    <vt:lpwstr>10, 3, 0, 2</vt:lpwstr>
  </property>
</Properties>
</file>